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411" r:id="rId3"/>
    <p:sldId id="412" r:id="rId4"/>
    <p:sldId id="415" r:id="rId5"/>
    <p:sldId id="414" r:id="rId6"/>
    <p:sldId id="3155" r:id="rId7"/>
    <p:sldId id="3157" r:id="rId8"/>
    <p:sldId id="315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4" pos="7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zwarth, Stefanie" initials="HS" lastIdx="20" clrIdx="0">
    <p:extLst>
      <p:ext uri="{19B8F6BF-5375-455C-9EA6-DF929625EA0E}">
        <p15:presenceInfo xmlns:p15="http://schemas.microsoft.com/office/powerpoint/2012/main" userId="S-1-5-21-1156737867-681972312-1097073633-37261" providerId="AD"/>
      </p:ext>
    </p:extLst>
  </p:cmAuthor>
  <p:cmAuthor id="2" name="Molch, Katrin" initials="MK" lastIdx="4" clrIdx="1">
    <p:extLst>
      <p:ext uri="{19B8F6BF-5375-455C-9EA6-DF929625EA0E}">
        <p15:presenceInfo xmlns:p15="http://schemas.microsoft.com/office/powerpoint/2012/main" userId="S-1-5-21-1156737867-681972312-1097073633-940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5669"/>
    <a:srgbClr val="D9117E"/>
    <a:srgbClr val="5DC1FF"/>
    <a:srgbClr val="37B0FB"/>
    <a:srgbClr val="009AD0"/>
    <a:srgbClr val="94B333"/>
    <a:srgbClr val="BE9600"/>
    <a:srgbClr val="BB9301"/>
    <a:srgbClr val="E8C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542" autoAdjust="0"/>
  </p:normalViewPr>
  <p:slideViewPr>
    <p:cSldViewPr snapToGrid="0" showGuides="1">
      <p:cViewPr varScale="1">
        <p:scale>
          <a:sx n="50" d="100"/>
          <a:sy n="50" d="100"/>
        </p:scale>
        <p:origin x="312" y="54"/>
      </p:cViewPr>
      <p:guideLst>
        <p:guide orient="horz" pos="2478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06.03.2024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04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15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39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29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29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Monthly NDVI composite for May 2007</a:t>
            </a:r>
            <a:r>
              <a:rPr lang="en-US" dirty="0"/>
              <a:t> 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Snow cover</a:t>
            </a:r>
            <a:r>
              <a:rPr lang="en-US" dirty="0"/>
              <a:t> L2c product derived from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NOAA-17 AVHRR/3 scene acquired on 1 January 2009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for the TIMELINE LST L3 product: Mean LST in August 2007.</a:t>
            </a:r>
            <a:r>
              <a:rPr lang="en-US" dirty="0"/>
              <a:t>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for the TIMELINE SST L3 product: Mean SST in July 2007</a:t>
            </a:r>
            <a:r>
              <a:rPr lang="en-US" dirty="0"/>
              <a:t>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properties contained in the L3b monthly- / hourly-resolved APOLLO_NG 10 km product (July 2001, 14:00-15:00</a:t>
            </a:r>
            <a:r>
              <a:rPr lang="en-US" dirty="0"/>
              <a:t> )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83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24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Comparison of European L1 data sets would be interesting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Interested in contributing to the international effort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1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1400423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5A43E47-9416-3DCC-8243-87AE52AE206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de-DE"/>
              <a:t>Katrin Molch, DLR, CEOS-WGISS #57, 6 March 2024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B41DB-513E-D1FC-EB6E-F88FF4034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420EE52-882B-A637-C5E2-47028BC68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31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4EDC0B4-4839-D67D-DEEC-401133DF66D9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60AFC3-57D0-F888-0409-6E4AE04E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graphicFrame>
        <p:nvGraphicFramePr>
          <p:cNvPr id="5" name="Tabellenplatzhalter 7">
            <a:extLst>
              <a:ext uri="{FF2B5EF4-FFF2-40B4-BE49-F238E27FC236}">
                <a16:creationId xmlns:a16="http://schemas.microsoft.com/office/drawing/2014/main" id="{0D05A9C7-78D0-EE06-3C91-0B44CAD5C34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7354478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14B1055-33F2-706A-B987-AD219F01C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64DEE5FA-1A0F-5F55-0896-0246BC7D6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EC8C11A2-D458-BDE8-F2BF-ADAFB418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806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1FF6555-F43F-4F6F-8557-7775ED911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4B575B-830B-4042-B5E3-854ED6742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3D74F0FA-8F68-4378-8DBC-19E1F6A0E5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D0D31E6-199E-4219-A707-84C3133E30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3B652E60-BB22-4CDC-B46E-3983789A55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48B4FDF-C91E-4E63-9070-D94BAC1B27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4678D57-D387-497F-BE8F-CC4BED8016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2190330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6133B2B-12C4-FE1C-E575-FCC33EDD08E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C0A269-0A22-1F24-8A6F-92CF83B25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D6C117F-FFC7-BDD4-24D7-796BC82D0E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Katrin Molch, DLR, CEOS-WGISS #57, 6 March 2024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68C062-180C-99B8-FA50-EA5C79290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473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7E6995-96CC-3982-D5B2-C86FEE3250A0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D4835C53-91E7-6F9B-B923-BC1D5AC13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2529C76-0D8A-EF87-45E6-0ADDE5F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1F05D1-9FC5-816E-FCE9-742956FC2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itel 4">
            <a:extLst>
              <a:ext uri="{FF2B5EF4-FFF2-40B4-BE49-F238E27FC236}">
                <a16:creationId xmlns:a16="http://schemas.microsoft.com/office/drawing/2014/main" id="{E6EC0CBA-DCD5-B2B0-E997-0F914B7A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E4A06E74-DBC5-BFB5-A583-5D6E319BBD4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5061288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26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Add title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TITLe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320569E-7EBB-42F9-B989-19AC2BA590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0E4FEBA-B0DE-4B79-99F8-C969B4E3A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C4CA3CBF-84EB-43B9-A448-AE66CF1B19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8648652F-2A78-4696-BEDF-2827E67835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4D0E809D-C311-4031-A613-368FF399A7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35316FE-8476-4572-87B2-B715CCF583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26700702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14E77E2-5257-225C-6093-789249091B8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913AF20-2093-81B8-D3CF-3988C0D0E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Katrin Molch, DLR, CEOS-WGISS #57, 6 March 2024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1CA69-20CF-6A99-B9FF-A1A445743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AA2D8C-E67C-1DBB-33C4-8FC8AE2C9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41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0B2BD55-0944-2EB8-30AE-4EC0EBD1C77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8E332830-1B76-0834-BFD4-B0A738EAC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</p:spPr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392DD0-9A3C-88DC-7FA4-612131847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A8560D2-D042-38FC-1DF9-D804486158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14023C8A-8B07-0D4C-F346-2C1B9789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graphicFrame>
        <p:nvGraphicFramePr>
          <p:cNvPr id="13" name="Tabellenplatzhalter 7">
            <a:extLst>
              <a:ext uri="{FF2B5EF4-FFF2-40B4-BE49-F238E27FC236}">
                <a16:creationId xmlns:a16="http://schemas.microsoft.com/office/drawing/2014/main" id="{C345DDFB-6457-0140-C751-BBDEB3109C3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88028885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25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/Full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395D497-4BD0-4044-AB65-1F72BFD0F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347327" y="396547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284FDF0-9695-432C-8311-6A507C0F1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18AD26C-52C9-4C02-983C-1ED47C3EED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1D192FC4-FD48-4D17-AF60-7541FACA3F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0DFB2603-4141-4F7E-B0B2-4354CE1418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source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placeholder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38032FD-A923-4443-A1D8-3B56F7A36E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95325" y="1628776"/>
            <a:ext cx="10801350" cy="48958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Katrin Molch, DLR, CEOS-WGISS #57, 6 March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86" r:id="rId11"/>
    <p:sldLayoutId id="2147483683" r:id="rId12"/>
    <p:sldLayoutId id="2147483662" r:id="rId13"/>
    <p:sldLayoutId id="2147483658" r:id="rId14"/>
    <p:sldLayoutId id="2147483663" r:id="rId15"/>
    <p:sldLayoutId id="2147483671" r:id="rId16"/>
    <p:sldLayoutId id="2147483675" r:id="rId17"/>
    <p:sldLayoutId id="2147483664" r:id="rId18"/>
    <p:sldLayoutId id="2147483665" r:id="rId19"/>
    <p:sldLayoutId id="2147483681" r:id="rId20"/>
    <p:sldLayoutId id="2147483670" r:id="rId21"/>
    <p:sldLayoutId id="2147483678" r:id="rId22"/>
    <p:sldLayoutId id="2147483687" r:id="rId23"/>
    <p:sldLayoutId id="2147483684" r:id="rId24"/>
    <p:sldLayoutId id="2147483661" r:id="rId25"/>
    <p:sldLayoutId id="2147483659" r:id="rId26"/>
    <p:sldLayoutId id="2147483667" r:id="rId27"/>
    <p:sldLayoutId id="2147483673" r:id="rId28"/>
    <p:sldLayoutId id="2147483676" r:id="rId29"/>
    <p:sldLayoutId id="2147483668" r:id="rId30"/>
    <p:sldLayoutId id="2147483669" r:id="rId31"/>
    <p:sldLayoutId id="2147483682" r:id="rId32"/>
    <p:sldLayoutId id="2147483666" r:id="rId33"/>
    <p:sldLayoutId id="2147483677" r:id="rId34"/>
    <p:sldLayoutId id="2147483688" r:id="rId35"/>
    <p:sldLayoutId id="2147483685" r:id="rId36"/>
    <p:sldLayoutId id="2147483655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lib.dlr.de/195055/1/PV2023_paper_Timeline-Processing-Chain_final.pdf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hyperlink" Target="https://elib.dlr.de/195055/1/PV2023_paper_Timeline-Processing-Chain_fina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.dlr.de/143909/1/remotesensing-13-03618%20%281%29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eoservice.dlr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66522C6-15B9-4AE8-9B42-91782BB9B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0"/>
              <a:t> THE TIMELINE PROJECT</a:t>
            </a:r>
            <a:endParaRPr lang="de-DE" sz="3200" b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8C5F92-6142-46B9-BFE5-4AB8AFE1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DLR AVHRR LAC data curation </a:t>
            </a:r>
            <a:br>
              <a:rPr lang="en-US" sz="3600"/>
            </a:br>
            <a:r>
              <a:rPr lang="en-US" sz="3600"/>
              <a:t>and reprocessing</a:t>
            </a:r>
            <a:br>
              <a:rPr lang="en-US" sz="3600"/>
            </a:br>
            <a:endParaRPr lang="de-DE" sz="3600"/>
          </a:p>
        </p:txBody>
      </p:sp>
      <p:pic>
        <p:nvPicPr>
          <p:cNvPr id="1026" name="Picture 2" descr="https://www.dlr.de/eoc/de/Portaldata/60/Resources/images/_logos/timeline_logo_cut_small.jpg">
            <a:extLst>
              <a:ext uri="{FF2B5EF4-FFF2-40B4-BE49-F238E27FC236}">
                <a16:creationId xmlns:a16="http://schemas.microsoft.com/office/drawing/2014/main" id="{519745C5-74AA-431F-ADE3-96A4663D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772" y="3809454"/>
            <a:ext cx="2449220" cy="11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C2ED95-521D-4857-9D51-6FA8F8806237}"/>
              </a:ext>
            </a:extLst>
          </p:cNvPr>
          <p:cNvSpPr/>
          <p:nvPr/>
        </p:nvSpPr>
        <p:spPr>
          <a:xfrm>
            <a:off x="1587500" y="53076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205669"/>
                </a:solidFill>
              </a:rPr>
              <a:t>Katrin Molch</a:t>
            </a:r>
          </a:p>
          <a:p>
            <a:r>
              <a:rPr lang="en-US">
                <a:solidFill>
                  <a:srgbClr val="205669"/>
                </a:solidFill>
              </a:rPr>
              <a:t>German Aerospace Center DLR</a:t>
            </a:r>
          </a:p>
          <a:p>
            <a:r>
              <a:rPr lang="en-US">
                <a:solidFill>
                  <a:srgbClr val="205669"/>
                </a:solidFill>
              </a:rPr>
              <a:t>CEOS-WGISS #57, Sydney, Australia &amp; online</a:t>
            </a:r>
          </a:p>
          <a:p>
            <a:r>
              <a:rPr lang="en-US">
                <a:solidFill>
                  <a:srgbClr val="205669"/>
                </a:solidFill>
              </a:rPr>
              <a:t>6 March 2024</a:t>
            </a:r>
            <a:endParaRPr lang="de-DE">
              <a:solidFill>
                <a:srgbClr val="2056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9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2142E4-9304-46FF-950E-AF38908A04AA}"/>
              </a:ext>
            </a:extLst>
          </p:cNvPr>
          <p:cNvSpPr/>
          <p:nvPr/>
        </p:nvSpPr>
        <p:spPr>
          <a:xfrm>
            <a:off x="10454368" y="-8575"/>
            <a:ext cx="1737632" cy="146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9A0C1-9626-44EF-ABBE-6E32B0D1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Towards AVHRR LAC data consolidation at DLR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520D3-DA2A-40BB-B3EF-51C32ADD7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C4C6-EA88-4F47-BAC8-8C59B823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Katrin Molch, DLR, CEOS-WGISS #57, 6 March 2024</a:t>
            </a:r>
            <a:endParaRPr lang="de-DE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E57CA7-0E8B-4AD6-9BBB-F6E98CAB274C}"/>
              </a:ext>
            </a:extLst>
          </p:cNvPr>
          <p:cNvGrpSpPr/>
          <p:nvPr/>
        </p:nvGrpSpPr>
        <p:grpSpPr>
          <a:xfrm>
            <a:off x="8658704" y="646265"/>
            <a:ext cx="3168891" cy="3886907"/>
            <a:chOff x="8565166" y="-25368"/>
            <a:chExt cx="3451960" cy="42341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D172F2-1448-4B6F-A64B-D8C1E9B6F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9563" y="-738"/>
              <a:ext cx="1611014" cy="15711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92CB7F-1D7D-40A5-9BBE-2F62E8CEE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06"/>
            <a:stretch/>
          </p:blipFill>
          <p:spPr>
            <a:xfrm>
              <a:off x="8775176" y="281953"/>
              <a:ext cx="1441219" cy="16651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F57F96-36DA-44D7-8D32-154687BC7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1434" y="1530839"/>
              <a:ext cx="2302205" cy="13939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791864-E15C-452E-B851-2080B62BB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1446" y="2148361"/>
              <a:ext cx="1458299" cy="20603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1EF6DB-7892-44F6-B6C4-1319C6C3D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64022" y="2832323"/>
              <a:ext cx="2553104" cy="12274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5B4C5D-03B8-4B72-B6D5-DA4D87BBAA89}"/>
                </a:ext>
              </a:extLst>
            </p:cNvPr>
            <p:cNvSpPr txBox="1"/>
            <p:nvPr/>
          </p:nvSpPr>
          <p:spPr>
            <a:xfrm>
              <a:off x="10029745" y="-25368"/>
              <a:ext cx="522900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NDVI</a:t>
              </a:r>
              <a:endParaRPr lang="de-DE" sz="1100" b="1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35B888-5692-4F16-A14D-0B717EDC815C}"/>
                </a:ext>
              </a:extLst>
            </p:cNvPr>
            <p:cNvSpPr txBox="1"/>
            <p:nvPr/>
          </p:nvSpPr>
          <p:spPr>
            <a:xfrm>
              <a:off x="8768172" y="247336"/>
              <a:ext cx="1117615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/>
                <a:t>LST day/night</a:t>
              </a:r>
              <a:endParaRPr lang="de-DE" sz="1100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A44388-E532-4F79-9F9C-186C824C8BA0}"/>
                </a:ext>
              </a:extLst>
            </p:cNvPr>
            <p:cNvSpPr txBox="1"/>
            <p:nvPr/>
          </p:nvSpPr>
          <p:spPr>
            <a:xfrm>
              <a:off x="10740574" y="1498212"/>
              <a:ext cx="881972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/>
                <a:t>SST Baltic</a:t>
              </a:r>
              <a:endParaRPr lang="de-DE" sz="1100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1668AF-9EB6-41E1-BCBB-45C845ABB4A9}"/>
                </a:ext>
              </a:extLst>
            </p:cNvPr>
            <p:cNvSpPr txBox="1"/>
            <p:nvPr/>
          </p:nvSpPr>
          <p:spPr>
            <a:xfrm>
              <a:off x="9399872" y="3819926"/>
              <a:ext cx="1462260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</a:rPr>
                <a:t>SST Mediterranean</a:t>
              </a:r>
              <a:endParaRPr lang="de-DE" sz="1100" b="1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2254F1-D55C-4FF7-904A-580B155FD65C}"/>
                </a:ext>
              </a:extLst>
            </p:cNvPr>
            <p:cNvSpPr txBox="1"/>
            <p:nvPr/>
          </p:nvSpPr>
          <p:spPr>
            <a:xfrm>
              <a:off x="8565166" y="2127951"/>
              <a:ext cx="1015021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100" b="1"/>
                <a:t>SST Atlantic</a:t>
              </a:r>
              <a:endParaRPr lang="de-DE" sz="1100" b="1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3B8FF7-01C6-4072-B19C-968325B77C9C}"/>
              </a:ext>
            </a:extLst>
          </p:cNvPr>
          <p:cNvSpPr txBox="1">
            <a:spLocks/>
          </p:cNvSpPr>
          <p:nvPr/>
        </p:nvSpPr>
        <p:spPr>
          <a:xfrm>
            <a:off x="683514" y="1501774"/>
            <a:ext cx="7567865" cy="26056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Back in 2013</a:t>
            </a:r>
          </a:p>
          <a:p>
            <a:pPr lvl="1"/>
            <a:r>
              <a:rPr lang="en-US" sz="2400" dirty="0"/>
              <a:t>Over 30 years worth of AVHRR LAC (1 km) HRPT data in DLR LTA – new data added daily</a:t>
            </a:r>
          </a:p>
          <a:p>
            <a:pPr lvl="1"/>
            <a:r>
              <a:rPr lang="en-US" sz="2400" dirty="0"/>
              <a:t>Processing chain for daily AVHRR products since early 1990s – old code and hardware</a:t>
            </a:r>
          </a:p>
          <a:p>
            <a:pPr lvl="1"/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? </a:t>
            </a:r>
            <a:r>
              <a:rPr lang="en-US" sz="2400" dirty="0">
                <a:sym typeface="Wingdings" panose="05000000000000000000" pitchFamily="2" charset="2"/>
              </a:rPr>
              <a:t>D</a:t>
            </a:r>
            <a:r>
              <a:rPr lang="en-US" sz="2400" dirty="0"/>
              <a:t>ismantle or modernize 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47D622D-B2DF-4F63-93CE-60C980CD6BF3}"/>
              </a:ext>
            </a:extLst>
          </p:cNvPr>
          <p:cNvSpPr txBox="1">
            <a:spLocks/>
          </p:cNvSpPr>
          <p:nvPr/>
        </p:nvSpPr>
        <p:spPr>
          <a:xfrm>
            <a:off x="695325" y="4393475"/>
            <a:ext cx="10785738" cy="18525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The result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TIMELINE</a:t>
            </a:r>
            <a:r>
              <a:rPr lang="en-US" sz="2400" dirty="0">
                <a:sym typeface="Wingdings" panose="05000000000000000000" pitchFamily="2" charset="2"/>
              </a:rPr>
              <a:t> project initiated 2013, funded internally, for AVHRR LAC data consolidation, harmonization, and geospatial product generation</a:t>
            </a:r>
          </a:p>
          <a:p>
            <a:pPr marL="457200" lvl="1" indent="0">
              <a:buNone/>
            </a:pP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22" name="Picture 2" descr="https://www.dlr.de/eoc/de/Portaldata/60/Resources/images/_logos/timeline_logo_cut_small.jpg">
            <a:extLst>
              <a:ext uri="{FF2B5EF4-FFF2-40B4-BE49-F238E27FC236}">
                <a16:creationId xmlns:a16="http://schemas.microsoft.com/office/drawing/2014/main" id="{1E0E5A1B-7E19-47C0-90EA-D8118DCF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6441" y="5864022"/>
            <a:ext cx="1737633" cy="8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618B-2E37-4C4D-B0EE-126EB2DD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Joint ESA-DLR activities related to AVHRR consolidation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69A74-606F-4253-9767-1F4E3E62F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B5794-16BD-425D-B867-ECB47D02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305E3B-B2CA-42A0-BBF2-68FCB0EECF46}"/>
              </a:ext>
            </a:extLst>
          </p:cNvPr>
          <p:cNvSpPr txBox="1">
            <a:spLocks/>
          </p:cNvSpPr>
          <p:nvPr/>
        </p:nvSpPr>
        <p:spPr>
          <a:xfrm>
            <a:off x="695325" y="1676762"/>
            <a:ext cx="6791302" cy="43442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Discussion of AVHRR activities (ESA, DLR) in ESA Long-Term Data Preservation Working group since 2012</a:t>
            </a:r>
          </a:p>
          <a:p>
            <a:r>
              <a:rPr lang="en-US" dirty="0"/>
              <a:t>AVHRR curation feasibility study 2013-2015</a:t>
            </a:r>
          </a:p>
          <a:p>
            <a:r>
              <a:rPr lang="en-US" dirty="0"/>
              <a:t>Joint publication @ Big Data in Space conference (</a:t>
            </a:r>
            <a:r>
              <a:rPr lang="en-US" dirty="0" err="1"/>
              <a:t>BiDS</a:t>
            </a:r>
            <a:r>
              <a:rPr lang="en-US" dirty="0"/>
              <a:t>) in 2013</a:t>
            </a:r>
          </a:p>
          <a:p>
            <a:r>
              <a:rPr lang="en-US" dirty="0"/>
              <a:t>Two-day expert consultation </a:t>
            </a:r>
            <a:br>
              <a:rPr lang="en-US" dirty="0"/>
            </a:br>
            <a:r>
              <a:rPr lang="en-US" dirty="0"/>
              <a:t>workshop @ DLR 04/2015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95346-70C7-4F6C-BD8E-A394C8215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065" y="912604"/>
            <a:ext cx="2818331" cy="1941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A95AF4-3736-493D-A634-6520BD549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952" y="2619595"/>
            <a:ext cx="1963836" cy="2771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A1BB3-9414-4DA0-A666-FF448B2D7D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766" y="2984035"/>
            <a:ext cx="2192122" cy="3115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86B17D-AA32-41D3-93A7-A660B856EB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5" t="4847" r="4714"/>
          <a:stretch/>
        </p:blipFill>
        <p:spPr>
          <a:xfrm>
            <a:off x="7542332" y="4436861"/>
            <a:ext cx="2592054" cy="20877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9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D656-CEC7-4852-B63D-B9C539B3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AVHRR input data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2117A-9CD2-4EC3-B3E7-674296CD8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5FE0C-907D-4CA1-B690-646CB6B034F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pic>
        <p:nvPicPr>
          <p:cNvPr id="8" name="Picture 2" descr="https://www.dlr.de/eoc/de/Portaldata/60/Resources/images/_logos/timeline_logo_cut_small.jpg">
            <a:extLst>
              <a:ext uri="{FF2B5EF4-FFF2-40B4-BE49-F238E27FC236}">
                <a16:creationId xmlns:a16="http://schemas.microsoft.com/office/drawing/2014/main" id="{F4CC68BD-A6E2-4B09-A836-074234A9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077" y="303217"/>
            <a:ext cx="1824342" cy="8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DC5AC09-FFEA-4133-9A07-6A3095444E7F}"/>
              </a:ext>
            </a:extLst>
          </p:cNvPr>
          <p:cNvGrpSpPr/>
          <p:nvPr/>
        </p:nvGrpSpPr>
        <p:grpSpPr>
          <a:xfrm>
            <a:off x="1874852" y="1283415"/>
            <a:ext cx="8442296" cy="4840670"/>
            <a:chOff x="1709608" y="1398405"/>
            <a:chExt cx="8442296" cy="48406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44060C-7B1D-4487-A881-985B1C2C8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9608" y="1398405"/>
              <a:ext cx="8442296" cy="484067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FA9CC3-43AC-484D-818D-490C359118C3}"/>
                </a:ext>
              </a:extLst>
            </p:cNvPr>
            <p:cNvSpPr/>
            <p:nvPr/>
          </p:nvSpPr>
          <p:spPr>
            <a:xfrm>
              <a:off x="4810125" y="1484313"/>
              <a:ext cx="2258332" cy="257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41C33E5-120A-46F0-B8A7-B82F19EFE68C}"/>
              </a:ext>
            </a:extLst>
          </p:cNvPr>
          <p:cNvSpPr txBox="1"/>
          <p:nvPr/>
        </p:nvSpPr>
        <p:spPr>
          <a:xfrm>
            <a:off x="4533900" y="6387450"/>
            <a:ext cx="75596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de-DE" sz="1200" dirty="0"/>
              <a:t>Wolfmüller </a:t>
            </a:r>
            <a:r>
              <a:rPr lang="de-DE" sz="1200" dirty="0" err="1"/>
              <a:t>EtAl</a:t>
            </a:r>
            <a:r>
              <a:rPr lang="de-DE" sz="1200" dirty="0"/>
              <a:t>, </a:t>
            </a:r>
            <a:r>
              <a:rPr lang="en-US" sz="1200" dirty="0"/>
              <a:t>Optimized Data Access from and to a Long-term Archive for the Processing of Time Series, Proceedings Preservation and Value Adding Conference (PV2023), Geneva, 2-4 May 2023. (</a:t>
            </a:r>
            <a:r>
              <a:rPr lang="en-US" sz="1200" dirty="0">
                <a:hlinkClick r:id="rId5"/>
              </a:rPr>
              <a:t>link</a:t>
            </a:r>
            <a:r>
              <a:rPr lang="en-US" sz="1200" dirty="0"/>
              <a:t>).</a:t>
            </a:r>
            <a:endParaRPr lang="de-DE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A0ABA-4FAC-4631-99B3-9A4EC32BCF10}"/>
              </a:ext>
            </a:extLst>
          </p:cNvPr>
          <p:cNvSpPr txBox="1"/>
          <p:nvPr/>
        </p:nvSpPr>
        <p:spPr>
          <a:xfrm>
            <a:off x="6363188" y="5886436"/>
            <a:ext cx="57630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… to be continued with </a:t>
            </a:r>
            <a:r>
              <a:rPr lang="en-US" b="1" dirty="0" err="1">
                <a:solidFill>
                  <a:srgbClr val="0070C0"/>
                </a:solidFill>
              </a:rPr>
              <a:t>MetOp</a:t>
            </a:r>
            <a:r>
              <a:rPr lang="en-US" b="1" dirty="0">
                <a:solidFill>
                  <a:srgbClr val="0070C0"/>
                </a:solidFill>
              </a:rPr>
              <a:t>-A/-B/-C AVHRR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5097D-1637-4FC2-8197-5A14A29B744A}"/>
              </a:ext>
            </a:extLst>
          </p:cNvPr>
          <p:cNvSpPr/>
          <p:nvPr/>
        </p:nvSpPr>
        <p:spPr>
          <a:xfrm>
            <a:off x="2579043" y="1820007"/>
            <a:ext cx="479265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Number of L0 AVHRR LAC scenes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per NOAA sensor used in TIMELINE</a:t>
            </a:r>
          </a:p>
        </p:txBody>
      </p:sp>
    </p:spTree>
    <p:extLst>
      <p:ext uri="{BB962C8B-B14F-4D97-AF65-F5344CB8AC3E}">
        <p14:creationId xmlns:p14="http://schemas.microsoft.com/office/powerpoint/2010/main" val="135182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7D965-7F9D-42AC-9668-E93A11483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77" y="1079840"/>
            <a:ext cx="9695542" cy="5142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3D656-CEC7-4852-B63D-B9C539B3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Workflow and products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2117A-9CD2-4EC3-B3E7-674296CD8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5FE0C-907D-4CA1-B690-646CB6B034F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AF1F24-0844-423A-B199-16A3E3E6C9C1}"/>
              </a:ext>
            </a:extLst>
          </p:cNvPr>
          <p:cNvSpPr txBox="1"/>
          <p:nvPr/>
        </p:nvSpPr>
        <p:spPr>
          <a:xfrm>
            <a:off x="4533900" y="6387450"/>
            <a:ext cx="75596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Source: </a:t>
            </a:r>
            <a:r>
              <a:rPr lang="de-DE" sz="1200"/>
              <a:t>Wolfmüller EtAl, </a:t>
            </a:r>
            <a:r>
              <a:rPr lang="en-US" sz="1200"/>
              <a:t>Optimized Data Access from and to a Long-term Archive for the Processing of Time Series, Proceedings Preservation and Value Adding Conference (PV2023), Geneva, 2-4 May 2023. (</a:t>
            </a:r>
            <a:r>
              <a:rPr lang="en-US" sz="1200">
                <a:hlinkClick r:id="rId4"/>
              </a:rPr>
              <a:t>link</a:t>
            </a:r>
            <a:r>
              <a:rPr lang="en-US" sz="1200"/>
              <a:t>).</a:t>
            </a:r>
            <a:endParaRPr lang="de-DE" sz="1200"/>
          </a:p>
        </p:txBody>
      </p:sp>
      <p:pic>
        <p:nvPicPr>
          <p:cNvPr id="8" name="Picture 2" descr="https://www.dlr.de/eoc/de/Portaldata/60/Resources/images/_logos/timeline_logo_cut_small.jpg">
            <a:extLst>
              <a:ext uri="{FF2B5EF4-FFF2-40B4-BE49-F238E27FC236}">
                <a16:creationId xmlns:a16="http://schemas.microsoft.com/office/drawing/2014/main" id="{F4CC68BD-A6E2-4B09-A836-074234A9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077" y="303217"/>
            <a:ext cx="1824342" cy="8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49AC1B-766B-4191-959B-71FF7F17C5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4894" y="2736202"/>
            <a:ext cx="1671229" cy="27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6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0351-B9E9-499B-8B49-F2AAEDEC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product </a:t>
            </a:r>
            <a:br>
              <a:rPr lang="en-US" dirty="0"/>
            </a:br>
            <a:r>
              <a:rPr lang="en-US" dirty="0"/>
              <a:t>suite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7DB2E-FA22-4C24-94D1-1985EBF4D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B5E13-485B-473A-BD2D-35EB19C9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025D4-D95A-45B2-9496-97A001E8AA29}"/>
              </a:ext>
            </a:extLst>
          </p:cNvPr>
          <p:cNvSpPr txBox="1"/>
          <p:nvPr/>
        </p:nvSpPr>
        <p:spPr>
          <a:xfrm>
            <a:off x="3011235" y="6546040"/>
            <a:ext cx="918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Source: Dech EtAl, Potential and Challenges of Harmonizing 40 Years of AVHRRData: The TIMELINE Experience (</a:t>
            </a:r>
            <a:r>
              <a:rPr lang="en-US" sz="1200">
                <a:hlinkClick r:id="rId3"/>
              </a:rPr>
              <a:t>link</a:t>
            </a:r>
            <a:r>
              <a:rPr lang="en-US" sz="1200"/>
              <a:t>)</a:t>
            </a:r>
            <a:endParaRPr lang="de-DE" sz="12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8FFEA1-09ED-415C-8E7E-BBAAD1617830}"/>
              </a:ext>
            </a:extLst>
          </p:cNvPr>
          <p:cNvGrpSpPr/>
          <p:nvPr/>
        </p:nvGrpSpPr>
        <p:grpSpPr>
          <a:xfrm>
            <a:off x="1328790" y="751382"/>
            <a:ext cx="9430973" cy="3393616"/>
            <a:chOff x="4483201" y="1404837"/>
            <a:chExt cx="7336444" cy="2639926"/>
          </a:xfrm>
        </p:grpSpPr>
        <p:pic>
          <p:nvPicPr>
            <p:cNvPr id="24" name="Grafik 16">
              <a:extLst>
                <a:ext uri="{FF2B5EF4-FFF2-40B4-BE49-F238E27FC236}">
                  <a16:creationId xmlns:a16="http://schemas.microsoft.com/office/drawing/2014/main" id="{0D4936D2-7E37-4D3B-B909-76AE55BCA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201" y="1661552"/>
              <a:ext cx="7336444" cy="2383211"/>
            </a:xfrm>
            <a:prstGeom prst="rect">
              <a:avLst/>
            </a:prstGeom>
          </p:spPr>
        </p:pic>
        <p:sp>
          <p:nvSpPr>
            <p:cNvPr id="15" name="Textfeld 9">
              <a:extLst>
                <a:ext uri="{FF2B5EF4-FFF2-40B4-BE49-F238E27FC236}">
                  <a16:creationId xmlns:a16="http://schemas.microsoft.com/office/drawing/2014/main" id="{2964696D-8B35-4C8F-BB9B-F4DAE717767C}"/>
                </a:ext>
              </a:extLst>
            </p:cNvPr>
            <p:cNvSpPr txBox="1"/>
            <p:nvPr/>
          </p:nvSpPr>
          <p:spPr>
            <a:xfrm rot="20387034">
              <a:off x="4860872" y="1886696"/>
              <a:ext cx="586097" cy="293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NDVI</a:t>
              </a:r>
            </a:p>
          </p:txBody>
        </p:sp>
        <p:sp>
          <p:nvSpPr>
            <p:cNvPr id="18" name="Textfeld 10">
              <a:extLst>
                <a:ext uri="{FF2B5EF4-FFF2-40B4-BE49-F238E27FC236}">
                  <a16:creationId xmlns:a16="http://schemas.microsoft.com/office/drawing/2014/main" id="{569E08D2-CA43-4AC4-A32D-55736141CAF3}"/>
                </a:ext>
              </a:extLst>
            </p:cNvPr>
            <p:cNvSpPr txBox="1"/>
            <p:nvPr/>
          </p:nvSpPr>
          <p:spPr>
            <a:xfrm rot="20991903">
              <a:off x="6240218" y="1544660"/>
              <a:ext cx="481394" cy="293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LST</a:t>
              </a:r>
            </a:p>
          </p:txBody>
        </p:sp>
        <p:sp>
          <p:nvSpPr>
            <p:cNvPr id="19" name="Textfeld 12">
              <a:extLst>
                <a:ext uri="{FF2B5EF4-FFF2-40B4-BE49-F238E27FC236}">
                  <a16:creationId xmlns:a16="http://schemas.microsoft.com/office/drawing/2014/main" id="{A3FFB5D1-8A9F-4519-8A98-1FEB13ACEEFE}"/>
                </a:ext>
              </a:extLst>
            </p:cNvPr>
            <p:cNvSpPr txBox="1"/>
            <p:nvPr/>
          </p:nvSpPr>
          <p:spPr>
            <a:xfrm rot="21349491">
              <a:off x="7496548" y="1428343"/>
              <a:ext cx="502570" cy="293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SST</a:t>
              </a:r>
            </a:p>
          </p:txBody>
        </p:sp>
        <p:sp>
          <p:nvSpPr>
            <p:cNvPr id="20" name="Textfeld 13">
              <a:extLst>
                <a:ext uri="{FF2B5EF4-FFF2-40B4-BE49-F238E27FC236}">
                  <a16:creationId xmlns:a16="http://schemas.microsoft.com/office/drawing/2014/main" id="{24EE578D-136A-4255-A491-7670E7A92F97}"/>
                </a:ext>
              </a:extLst>
            </p:cNvPr>
            <p:cNvSpPr txBox="1"/>
            <p:nvPr/>
          </p:nvSpPr>
          <p:spPr>
            <a:xfrm rot="1121942">
              <a:off x="11060538" y="1879297"/>
              <a:ext cx="387280" cy="293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</a:t>
              </a:r>
            </a:p>
          </p:txBody>
        </p:sp>
        <p:sp>
          <p:nvSpPr>
            <p:cNvPr id="21" name="Textfeld 14">
              <a:extLst>
                <a:ext uri="{FF2B5EF4-FFF2-40B4-BE49-F238E27FC236}">
                  <a16:creationId xmlns:a16="http://schemas.microsoft.com/office/drawing/2014/main" id="{4BF94F3A-5E7E-4C66-B696-EBB9FEE177F7}"/>
                </a:ext>
              </a:extLst>
            </p:cNvPr>
            <p:cNvSpPr txBox="1"/>
            <p:nvPr/>
          </p:nvSpPr>
          <p:spPr>
            <a:xfrm rot="684955">
              <a:off x="9932885" y="1583877"/>
              <a:ext cx="397867" cy="293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SC</a:t>
              </a:r>
            </a:p>
          </p:txBody>
        </p:sp>
        <p:sp>
          <p:nvSpPr>
            <p:cNvPr id="22" name="Textfeld 15">
              <a:extLst>
                <a:ext uri="{FF2B5EF4-FFF2-40B4-BE49-F238E27FC236}">
                  <a16:creationId xmlns:a16="http://schemas.microsoft.com/office/drawing/2014/main" id="{80A9FC92-E87F-459D-924F-00DBCF99AF2B}"/>
                </a:ext>
              </a:extLst>
            </p:cNvPr>
            <p:cNvSpPr txBox="1"/>
            <p:nvPr/>
          </p:nvSpPr>
          <p:spPr>
            <a:xfrm rot="260116">
              <a:off x="8771645" y="1404837"/>
              <a:ext cx="397867" cy="293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CP</a:t>
              </a:r>
            </a:p>
          </p:txBody>
        </p:sp>
      </p:grpSp>
      <p:sp>
        <p:nvSpPr>
          <p:cNvPr id="25" name="Textfeld 1">
            <a:extLst>
              <a:ext uri="{FF2B5EF4-FFF2-40B4-BE49-F238E27FC236}">
                <a16:creationId xmlns:a16="http://schemas.microsoft.com/office/drawing/2014/main" id="{025426EB-9940-4152-93FE-A514C3666BEF}"/>
              </a:ext>
            </a:extLst>
          </p:cNvPr>
          <p:cNvSpPr txBox="1"/>
          <p:nvPr/>
        </p:nvSpPr>
        <p:spPr>
          <a:xfrm>
            <a:off x="3922911" y="3957521"/>
            <a:ext cx="5650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Daily, 10-day,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monthly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composites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quality and uncertainty layers 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orbit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geometry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(L2) and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projected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LAEA, ETRS89, EPSG 3035 (L3)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output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product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 types, 1.5M products, &gt;500TB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Product format: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kumimoji="0" lang="de-DE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etCDF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Temporal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coverage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1981 – 2022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general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1 km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spatial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resolution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26" name="Textfeld 12">
            <a:extLst>
              <a:ext uri="{FF2B5EF4-FFF2-40B4-BE49-F238E27FC236}">
                <a16:creationId xmlns:a16="http://schemas.microsoft.com/office/drawing/2014/main" id="{D9869341-1441-4545-808D-76C807F65D17}"/>
              </a:ext>
            </a:extLst>
          </p:cNvPr>
          <p:cNvSpPr txBox="1"/>
          <p:nvPr/>
        </p:nvSpPr>
        <p:spPr>
          <a:xfrm>
            <a:off x="675119" y="4850970"/>
            <a:ext cx="292862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23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NDVI	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Normalized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Difference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	Vegetation Index</a:t>
            </a:r>
          </a:p>
          <a:p>
            <a:pPr marL="0" marR="0" lvl="0" indent="0" algn="l" defTabSz="623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LST	Land Surface </a:t>
            </a:r>
            <a:r>
              <a:rPr lang="de-DE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Temperature</a:t>
            </a:r>
            <a:endParaRPr lang="de-DE" sz="14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Calibri" panose="020F0502020204030204" pitchFamily="34" charset="0"/>
            </a:endParaRPr>
          </a:p>
          <a:p>
            <a:pPr defTabSz="623888"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SST	</a:t>
            </a:r>
            <a:r>
              <a:rPr lang="de-DE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Sea</a:t>
            </a:r>
            <a:r>
              <a:rPr lang="de-DE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 Surface </a:t>
            </a:r>
            <a:r>
              <a:rPr lang="de-DE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Temperature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623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CP	</a:t>
            </a:r>
            <a:r>
              <a:rPr lang="de-DE" sz="140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Cloud Properties</a:t>
            </a:r>
            <a:endParaRPr lang="de-DE" sz="14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623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SC	Snow Cover</a:t>
            </a:r>
          </a:p>
          <a:p>
            <a:pPr marL="0" marR="0" lvl="0" indent="0" algn="l" defTabSz="623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BA	</a:t>
            </a:r>
            <a:r>
              <a:rPr lang="de-DE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Burnt</a:t>
            </a:r>
            <a:r>
              <a:rPr lang="de-DE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cs typeface="Calibri" panose="020F0502020204030204" pitchFamily="34" charset="0"/>
              </a:rPr>
              <a:t> Area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BE1942-7A91-45E7-A971-CAEC5319C0A3}"/>
              </a:ext>
            </a:extLst>
          </p:cNvPr>
          <p:cNvGrpSpPr/>
          <p:nvPr/>
        </p:nvGrpSpPr>
        <p:grpSpPr>
          <a:xfrm>
            <a:off x="9664961" y="4463549"/>
            <a:ext cx="2189604" cy="1900990"/>
            <a:chOff x="815913" y="1111968"/>
            <a:chExt cx="3126067" cy="2714017"/>
          </a:xfrm>
        </p:grpSpPr>
        <p:pic>
          <p:nvPicPr>
            <p:cNvPr id="32" name="Grafik 1">
              <a:extLst>
                <a:ext uri="{FF2B5EF4-FFF2-40B4-BE49-F238E27FC236}">
                  <a16:creationId xmlns:a16="http://schemas.microsoft.com/office/drawing/2014/main" id="{2F15943A-A3A0-46D8-A131-676AD2E6E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13" y="1111968"/>
              <a:ext cx="3126067" cy="27140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E429389-4D20-40C1-A524-E50E8B6FA094}"/>
                </a:ext>
              </a:extLst>
            </p:cNvPr>
            <p:cNvGrpSpPr/>
            <p:nvPr/>
          </p:nvGrpSpPr>
          <p:grpSpPr>
            <a:xfrm>
              <a:off x="1271588" y="1447777"/>
              <a:ext cx="2100262" cy="1911612"/>
              <a:chOff x="1271588" y="1447777"/>
              <a:chExt cx="2100262" cy="19116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558BCF2-C62C-43EE-827C-FE07F0D4450F}"/>
                  </a:ext>
                </a:extLst>
              </p:cNvPr>
              <p:cNvSpPr/>
              <p:nvPr/>
            </p:nvSpPr>
            <p:spPr>
              <a:xfrm>
                <a:off x="1962150" y="1447777"/>
                <a:ext cx="1009650" cy="42886"/>
              </a:xfrm>
              <a:custGeom>
                <a:avLst/>
                <a:gdLst>
                  <a:gd name="connsiteX0" fmla="*/ 0 w 1009650"/>
                  <a:gd name="connsiteY0" fmla="*/ 38123 h 42886"/>
                  <a:gd name="connsiteX1" fmla="*/ 504825 w 1009650"/>
                  <a:gd name="connsiteY1" fmla="*/ 23 h 42886"/>
                  <a:gd name="connsiteX2" fmla="*/ 1009650 w 1009650"/>
                  <a:gd name="connsiteY2" fmla="*/ 42886 h 4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9650" h="42886">
                    <a:moveTo>
                      <a:pt x="0" y="38123"/>
                    </a:moveTo>
                    <a:cubicBezTo>
                      <a:pt x="168275" y="18676"/>
                      <a:pt x="336550" y="-771"/>
                      <a:pt x="504825" y="23"/>
                    </a:cubicBezTo>
                    <a:cubicBezTo>
                      <a:pt x="673100" y="817"/>
                      <a:pt x="841375" y="21851"/>
                      <a:pt x="1009650" y="42886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FBFCBFF-5278-41D8-8D3D-A911632B3ECC}"/>
                  </a:ext>
                </a:extLst>
              </p:cNvPr>
              <p:cNvSpPr/>
              <p:nvPr/>
            </p:nvSpPr>
            <p:spPr>
              <a:xfrm>
                <a:off x="2976563" y="1485900"/>
                <a:ext cx="395287" cy="1704975"/>
              </a:xfrm>
              <a:custGeom>
                <a:avLst/>
                <a:gdLst>
                  <a:gd name="connsiteX0" fmla="*/ 0 w 395287"/>
                  <a:gd name="connsiteY0" fmla="*/ 0 h 1704975"/>
                  <a:gd name="connsiteX1" fmla="*/ 319087 w 395287"/>
                  <a:gd name="connsiteY1" fmla="*/ 838200 h 1704975"/>
                  <a:gd name="connsiteX2" fmla="*/ 395287 w 395287"/>
                  <a:gd name="connsiteY2" fmla="*/ 1704975 h 1704975"/>
                  <a:gd name="connsiteX3" fmla="*/ 395287 w 395287"/>
                  <a:gd name="connsiteY3" fmla="*/ 1704975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5287" h="1704975">
                    <a:moveTo>
                      <a:pt x="0" y="0"/>
                    </a:moveTo>
                    <a:cubicBezTo>
                      <a:pt x="126603" y="277019"/>
                      <a:pt x="253206" y="554038"/>
                      <a:pt x="319087" y="838200"/>
                    </a:cubicBezTo>
                    <a:cubicBezTo>
                      <a:pt x="384968" y="1122362"/>
                      <a:pt x="395287" y="1704975"/>
                      <a:pt x="395287" y="1704975"/>
                    </a:cubicBezTo>
                    <a:lnTo>
                      <a:pt x="395287" y="1704975"/>
                    </a:ln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E056B5-5817-4256-BA6A-DDC7D0273AB7}"/>
                  </a:ext>
                </a:extLst>
              </p:cNvPr>
              <p:cNvSpPr/>
              <p:nvPr/>
            </p:nvSpPr>
            <p:spPr>
              <a:xfrm>
                <a:off x="1271588" y="1476375"/>
                <a:ext cx="685800" cy="1609725"/>
              </a:xfrm>
              <a:custGeom>
                <a:avLst/>
                <a:gdLst>
                  <a:gd name="connsiteX0" fmla="*/ 694147 w 694147"/>
                  <a:gd name="connsiteY0" fmla="*/ 0 h 1687601"/>
                  <a:gd name="connsiteX1" fmla="*/ 203609 w 694147"/>
                  <a:gd name="connsiteY1" fmla="*/ 833438 h 1687601"/>
                  <a:gd name="connsiteX2" fmla="*/ 17872 w 694147"/>
                  <a:gd name="connsiteY2" fmla="*/ 1609725 h 1687601"/>
                  <a:gd name="connsiteX3" fmla="*/ 17872 w 694147"/>
                  <a:gd name="connsiteY3" fmla="*/ 1619250 h 168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4147" h="1687601">
                    <a:moveTo>
                      <a:pt x="694147" y="0"/>
                    </a:moveTo>
                    <a:cubicBezTo>
                      <a:pt x="505234" y="282575"/>
                      <a:pt x="316322" y="565150"/>
                      <a:pt x="203609" y="833438"/>
                    </a:cubicBezTo>
                    <a:cubicBezTo>
                      <a:pt x="90896" y="1101726"/>
                      <a:pt x="48828" y="1478756"/>
                      <a:pt x="17872" y="1609725"/>
                    </a:cubicBezTo>
                    <a:cubicBezTo>
                      <a:pt x="-13084" y="1740694"/>
                      <a:pt x="2394" y="1679972"/>
                      <a:pt x="17872" y="161925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5DB8280-3D9D-4D11-80C1-765B4AC8FD97}"/>
                  </a:ext>
                </a:extLst>
              </p:cNvPr>
              <p:cNvSpPr/>
              <p:nvPr/>
            </p:nvSpPr>
            <p:spPr>
              <a:xfrm>
                <a:off x="1276350" y="3109913"/>
                <a:ext cx="2095500" cy="249476"/>
              </a:xfrm>
              <a:custGeom>
                <a:avLst/>
                <a:gdLst>
                  <a:gd name="connsiteX0" fmla="*/ 0 w 2095500"/>
                  <a:gd name="connsiteY0" fmla="*/ 0 h 249476"/>
                  <a:gd name="connsiteX1" fmla="*/ 1066800 w 2095500"/>
                  <a:gd name="connsiteY1" fmla="*/ 247650 h 249476"/>
                  <a:gd name="connsiteX2" fmla="*/ 2095500 w 2095500"/>
                  <a:gd name="connsiteY2" fmla="*/ 119063 h 249476"/>
                  <a:gd name="connsiteX3" fmla="*/ 2095500 w 2095500"/>
                  <a:gd name="connsiteY3" fmla="*/ 119063 h 24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0" h="249476">
                    <a:moveTo>
                      <a:pt x="0" y="0"/>
                    </a:moveTo>
                    <a:cubicBezTo>
                      <a:pt x="358775" y="113903"/>
                      <a:pt x="717550" y="227806"/>
                      <a:pt x="1066800" y="247650"/>
                    </a:cubicBezTo>
                    <a:cubicBezTo>
                      <a:pt x="1416050" y="267494"/>
                      <a:pt x="2095500" y="119063"/>
                      <a:pt x="2095500" y="119063"/>
                    </a:cubicBezTo>
                    <a:lnTo>
                      <a:pt x="2095500" y="119063"/>
                    </a:ln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Textfeld 12">
            <a:extLst>
              <a:ext uri="{FF2B5EF4-FFF2-40B4-BE49-F238E27FC236}">
                <a16:creationId xmlns:a16="http://schemas.microsoft.com/office/drawing/2014/main" id="{8CCC8DA2-E242-4960-BBF7-02F37BAE80A1}"/>
              </a:ext>
            </a:extLst>
          </p:cNvPr>
          <p:cNvSpPr txBox="1"/>
          <p:nvPr/>
        </p:nvSpPr>
        <p:spPr>
          <a:xfrm>
            <a:off x="9847549" y="3957521"/>
            <a:ext cx="1747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23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Spatial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coverage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of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ctr" defTabSz="623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TIMELINE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products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2" name="Picture 2" descr="https://www.dlr.de/eoc/de/Portaldata/60/Resources/images/_logos/timeline_logo_cut_small.jpg">
            <a:extLst>
              <a:ext uri="{FF2B5EF4-FFF2-40B4-BE49-F238E27FC236}">
                <a16:creationId xmlns:a16="http://schemas.microsoft.com/office/drawing/2014/main" id="{E22863AF-E6A9-483C-B5A4-73C3FDF4D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077" y="303217"/>
            <a:ext cx="1824342" cy="8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F3CF9E1-44E0-4342-92E6-B56D95956C3A}"/>
              </a:ext>
            </a:extLst>
          </p:cNvPr>
          <p:cNvSpPr/>
          <p:nvPr/>
        </p:nvSpPr>
        <p:spPr>
          <a:xfrm rot="1283604">
            <a:off x="8400347" y="5869650"/>
            <a:ext cx="646023" cy="686641"/>
          </a:xfrm>
          <a:prstGeom prst="downArrow">
            <a:avLst/>
          </a:prstGeom>
          <a:solidFill>
            <a:srgbClr val="A6B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EBF1-6A1C-4B78-84C3-1734D783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policy and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2146-751D-4B51-B291-C38D10D3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84313"/>
            <a:ext cx="10801349" cy="5038736"/>
          </a:xfrm>
        </p:spPr>
        <p:txBody>
          <a:bodyPr>
            <a:noAutofit/>
          </a:bodyPr>
          <a:lstStyle/>
          <a:p>
            <a:r>
              <a:rPr lang="en-US" dirty="0"/>
              <a:t>L0, L1b, L2 data for internal use</a:t>
            </a:r>
          </a:p>
          <a:p>
            <a:r>
              <a:rPr lang="en-US" dirty="0"/>
              <a:t>L3 projected composites will become free &amp; open</a:t>
            </a:r>
          </a:p>
          <a:p>
            <a:r>
              <a:rPr lang="en-US" dirty="0"/>
              <a:t>Currently used for internal studies / theses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dirty="0"/>
              <a:t> to be released step-by-step</a:t>
            </a:r>
          </a:p>
          <a:p>
            <a:r>
              <a:rPr lang="en-US" dirty="0"/>
              <a:t>STAC metadata being generated for L3 products</a:t>
            </a:r>
          </a:p>
          <a:p>
            <a:r>
              <a:rPr lang="en-US" dirty="0"/>
              <a:t>CEOS CARD-4L self assessment </a:t>
            </a:r>
            <a:r>
              <a:rPr lang="en-US"/>
              <a:t>ongoing </a:t>
            </a:r>
            <a:br>
              <a:rPr lang="en-US"/>
            </a:br>
            <a:r>
              <a:rPr lang="en-US"/>
              <a:t>for </a:t>
            </a:r>
            <a:r>
              <a:rPr lang="en-US" dirty="0"/>
              <a:t>selected data (LST L3, others </a:t>
            </a:r>
            <a:r>
              <a:rPr lang="en-US" dirty="0" err="1"/>
              <a:t>tbd</a:t>
            </a:r>
            <a:r>
              <a:rPr lang="en-US" dirty="0"/>
              <a:t>.)</a:t>
            </a:r>
          </a:p>
          <a:p>
            <a:r>
              <a:rPr lang="en-US" dirty="0"/>
              <a:t>Future access to TIMELINE L3 </a:t>
            </a:r>
            <a:r>
              <a:rPr lang="en-US"/>
              <a:t>products </a:t>
            </a:r>
            <a:br>
              <a:rPr lang="en-US"/>
            </a:br>
            <a:r>
              <a:rPr lang="en-US"/>
              <a:t>via EOC-</a:t>
            </a:r>
            <a:r>
              <a:rPr lang="en-US" err="1"/>
              <a:t>Geoservice</a:t>
            </a:r>
            <a:r>
              <a:rPr lang="en-US"/>
              <a:t> </a:t>
            </a:r>
            <a:br>
              <a:rPr lang="en-US"/>
            </a:br>
            <a:r>
              <a:rPr lang="en-US"/>
              <a:t>(</a:t>
            </a:r>
            <a:r>
              <a:rPr lang="en-US" dirty="0">
                <a:hlinkClick r:id="rId3"/>
              </a:rPr>
              <a:t>https://geoservice.dlr</a:t>
            </a:r>
            <a:r>
              <a:rPr lang="en-US">
                <a:hlinkClick r:id="rId3"/>
              </a:rPr>
              <a:t>.de</a:t>
            </a:r>
            <a:r>
              <a:rPr lang="en-US"/>
              <a:t>) </a:t>
            </a:r>
            <a:br>
              <a:rPr lang="en-US"/>
            </a:br>
            <a:r>
              <a:rPr lang="en-US"/>
              <a:t>for </a:t>
            </a:r>
            <a:r>
              <a:rPr lang="en-US" dirty="0"/>
              <a:t>visualization &amp; download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E8ED0-F8FD-4535-AFED-A697CCA08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A7A2C-50EF-44F7-BBEC-ED528DBB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Katrin Molch, DLR, CEOS-WGISS #57, 6 March 2024</a:t>
            </a:r>
            <a:endParaRPr lang="de-DE" dirty="0"/>
          </a:p>
        </p:txBody>
      </p:sp>
      <p:pic>
        <p:nvPicPr>
          <p:cNvPr id="7" name="Picture 2" descr="https://www.dlr.de/eoc/de/Portaldata/60/Resources/images/_logos/timeline_logo_cut_small.jpg">
            <a:extLst>
              <a:ext uri="{FF2B5EF4-FFF2-40B4-BE49-F238E27FC236}">
                <a16:creationId xmlns:a16="http://schemas.microsoft.com/office/drawing/2014/main" id="{70380ECA-A634-4987-A9DB-1860BCB31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077" y="303217"/>
            <a:ext cx="1824342" cy="8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94C5A3-F8EC-48C7-8E6F-FDBD172C0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580" y="3559914"/>
            <a:ext cx="5034455" cy="3171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4D3BA-7396-4362-A438-B936B7710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221" y="5084790"/>
            <a:ext cx="1928688" cy="5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9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35C4EC-9012-4D17-90A5-EB2896272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4A07A-F798-4573-8D9D-D85516EE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B8B7A-2535-479C-AAA4-439F5D57866F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169BFC3-CDAD-4C3F-A678-CD8D6C503FD3}"/>
              </a:ext>
            </a:extLst>
          </p:cNvPr>
          <p:cNvSpPr txBox="1">
            <a:spLocks/>
          </p:cNvSpPr>
          <p:nvPr/>
        </p:nvSpPr>
        <p:spPr>
          <a:xfrm>
            <a:off x="144000" y="75601"/>
            <a:ext cx="943200" cy="7812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00" kern="120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204E2-1B28-44CE-8413-99314DB762C5}"/>
              </a:ext>
            </a:extLst>
          </p:cNvPr>
          <p:cNvSpPr txBox="1"/>
          <p:nvPr/>
        </p:nvSpPr>
        <p:spPr>
          <a:xfrm>
            <a:off x="6214892" y="1484313"/>
            <a:ext cx="58722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Thank you!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6000">
                <a:solidFill>
                  <a:schemeClr val="bg1"/>
                </a:solidFill>
              </a:rPr>
              <a:t>		Questions?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C3A3E-03E1-408E-A00A-E9066EC9381A}"/>
              </a:ext>
            </a:extLst>
          </p:cNvPr>
          <p:cNvSpPr txBox="1"/>
          <p:nvPr/>
        </p:nvSpPr>
        <p:spPr>
          <a:xfrm>
            <a:off x="8600780" y="5462234"/>
            <a:ext cx="3454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Katrin Molch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German Aerospace Center DLR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Earth Observation Center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Katrin.molch@dlr.de</a:t>
            </a:r>
          </a:p>
        </p:txBody>
      </p:sp>
    </p:spTree>
    <p:extLst>
      <p:ext uri="{BB962C8B-B14F-4D97-AF65-F5344CB8AC3E}">
        <p14:creationId xmlns:p14="http://schemas.microsoft.com/office/powerpoint/2010/main" val="5324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DLR-PPT-Master_1.22_EN.pptx" id="{54D07ACE-504E-4528-8FC1-66BCF1A8BE7B}" vid="{566D1C26-4B14-43B4-BA5F-A5FC8D50B3F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DLR_Präsentation_16zu9_EN</Template>
  <TotalTime>0</TotalTime>
  <Words>680</Words>
  <Application>Microsoft Office PowerPoint</Application>
  <PresentationFormat>Widescreen</PresentationFormat>
  <Paragraphs>94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</vt:lpstr>
      <vt:lpstr>DLR AVHRR LAC data curation  and reprocessing </vt:lpstr>
      <vt:lpstr>Towards AVHRR LAC data consolidation at DLR</vt:lpstr>
      <vt:lpstr>Joint ESA-DLR activities related to AVHRR consolidation</vt:lpstr>
      <vt:lpstr>AVHRR input data</vt:lpstr>
      <vt:lpstr>Workflow and products</vt:lpstr>
      <vt:lpstr>TIMELINE product  suite</vt:lpstr>
      <vt:lpstr>Data policy and access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Relevant national Activities in Germany</dc:title>
  <dc:creator>Molch, Katrin</dc:creator>
  <cp:lastModifiedBy>Molch, Katrin</cp:lastModifiedBy>
  <cp:revision>99</cp:revision>
  <dcterms:created xsi:type="dcterms:W3CDTF">2024-02-16T11:50:36Z</dcterms:created>
  <dcterms:modified xsi:type="dcterms:W3CDTF">2024-03-06T05:28:03Z</dcterms:modified>
</cp:coreProperties>
</file>