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6"/>
  </p:notesMasterIdLst>
  <p:sldIdLst>
    <p:sldId id="256" r:id="rId2"/>
    <p:sldId id="257" r:id="rId3"/>
    <p:sldId id="260" r:id="rId4"/>
    <p:sldId id="262" r:id="rId5"/>
  </p:sldIdLst>
  <p:sldSz cx="9144000" cy="5143500" type="screen16x9"/>
  <p:notesSz cx="6858000" cy="9144000"/>
  <p:embeddedFontLst>
    <p:embeddedFont>
      <p:font typeface="Montserrat" pitchFamily="2" charset="77"/>
      <p:regular r:id="rId7"/>
      <p:bold r:id="rId8"/>
      <p:italic r:id="rId9"/>
      <p:boldItalic r:id="rId10"/>
    </p:embeddedFont>
    <p:embeddedFont>
      <p:font typeface="Montserrat Medium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62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3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ourwork/workinggroups/wgiss/acc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ccess-SysTeam-Help@wgiss.ceos.org" TargetMode="External"/><Relationship Id="rId5" Type="http://schemas.openxmlformats.org/officeDocument/2006/relationships/hyperlink" Target="mailto:damiano.guerrucci@esa.int" TargetMode="External"/><Relationship Id="rId4" Type="http://schemas.openxmlformats.org/officeDocument/2006/relationships/hyperlink" Target="mailto:filippo.marchesi@solenix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WGISS-57</a:t>
            </a:r>
            <a:br>
              <a:rPr lang="en-GB" dirty="0"/>
            </a:br>
            <a:br>
              <a:rPr lang="en-GB" sz="3200" dirty="0"/>
            </a:br>
            <a:r>
              <a:rPr lang="en-GB" sz="4400" dirty="0"/>
              <a:t>CEOS Data Access Website</a:t>
            </a:r>
            <a:endParaRPr lang="en-GB"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111549"/>
            <a:ext cx="3577800" cy="195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Filippo Marchesi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Solenix for ESA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7.9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2024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Discovery &amp; Access </a:t>
            </a:r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132036" y="789794"/>
            <a:ext cx="8760386" cy="375771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20650" lvl="0" indent="0" algn="l" rtl="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US" sz="1700" u="sng" dirty="0"/>
              <a:t>Objectives &amp; Achievements:</a:t>
            </a:r>
          </a:p>
          <a:p>
            <a:pPr marL="406400" indent="-285750">
              <a:buSzPts val="1700"/>
            </a:pPr>
            <a:r>
              <a:rPr lang="en-US" sz="1700" dirty="0"/>
              <a:t>SLT to </a:t>
            </a:r>
            <a:r>
              <a:rPr lang="en-US" sz="1700" b="1" dirty="0"/>
              <a:t>DAIG</a:t>
            </a:r>
          </a:p>
          <a:p>
            <a:pPr marL="406400" indent="-285750">
              <a:buSzPts val="1700"/>
            </a:pPr>
            <a:r>
              <a:rPr lang="en-US" sz="1700" dirty="0"/>
              <a:t>Improve the overview of group’s activities &amp; achievements</a:t>
            </a:r>
          </a:p>
          <a:p>
            <a:pPr marL="406400" indent="-285750">
              <a:buSzPts val="1700"/>
            </a:pPr>
            <a:r>
              <a:rPr lang="en-US" sz="1700" dirty="0"/>
              <a:t>Reorganization of side tiles</a:t>
            </a:r>
          </a:p>
          <a:p>
            <a:pPr marL="406400" indent="-285750">
              <a:buSzPts val="1700"/>
            </a:pPr>
            <a:r>
              <a:rPr lang="en-US" sz="1700" dirty="0"/>
              <a:t>Updated content, related links and status of available services &amp; documents</a:t>
            </a:r>
          </a:p>
          <a:p>
            <a:pPr marL="406400" indent="-285750">
              <a:buSzPts val="1700"/>
            </a:pPr>
            <a:r>
              <a:rPr lang="en-US" sz="1700" dirty="0"/>
              <a:t>Updated contact and procedure to be involved into DAIG</a:t>
            </a:r>
          </a:p>
          <a:p>
            <a:pPr marL="120650" indent="0" algn="ctr">
              <a:buSzPts val="1700"/>
              <a:buNone/>
            </a:pPr>
            <a:r>
              <a:rPr lang="en-US" sz="1700" dirty="0">
                <a:hlinkClick r:id="rId3"/>
              </a:rPr>
              <a:t>https://ceos.org/ourwork/workinggroups/wgiss/access/</a:t>
            </a:r>
            <a:endParaRPr lang="en-US" sz="1700" dirty="0"/>
          </a:p>
          <a:p>
            <a:pPr marL="120650" indent="0">
              <a:buSzPts val="1700"/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1B0AE1-C59B-CEE2-BA24-B55118C1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75" y="106132"/>
            <a:ext cx="2885886" cy="584400"/>
          </a:xfrm>
        </p:spPr>
        <p:txBody>
          <a:bodyPr/>
          <a:lstStyle/>
          <a:p>
            <a:r>
              <a:rPr lang="en-IT" dirty="0"/>
              <a:t>CWIC &amp; CMR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A86F8D1-047D-772C-7B66-E47DB9BBE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07" y="782307"/>
            <a:ext cx="7542425" cy="41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1A0991FB-E415-D7F8-0DB9-145487F2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75" y="106132"/>
            <a:ext cx="2885886" cy="584400"/>
          </a:xfrm>
        </p:spPr>
        <p:txBody>
          <a:bodyPr/>
          <a:lstStyle/>
          <a:p>
            <a:r>
              <a:rPr lang="en-IT" dirty="0"/>
              <a:t>Thanks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B0E8F8-C637-FBC7-2270-4C369DEF45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111"/>
            <a:ext cx="2095200" cy="1314000"/>
          </a:xfrm>
          <a:prstGeom prst="rect">
            <a:avLst/>
          </a:prstGeom>
        </p:spPr>
      </p:pic>
      <p:sp>
        <p:nvSpPr>
          <p:cNvPr id="14" name="Google Shape;67;p8">
            <a:extLst>
              <a:ext uri="{FF2B5EF4-FFF2-40B4-BE49-F238E27FC236}">
                <a16:creationId xmlns:a16="http://schemas.microsoft.com/office/drawing/2014/main" id="{19F4E741-5D13-28E9-3D9E-D0018199C1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71974" y="3674829"/>
            <a:ext cx="3044021" cy="131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20650" indent="0">
              <a:buSzPts val="1700"/>
              <a:buNone/>
            </a:pPr>
            <a:r>
              <a:rPr lang="en-US" sz="1200" i="1" dirty="0"/>
              <a:t>Filippo Marchesi</a:t>
            </a:r>
          </a:p>
          <a:p>
            <a:pPr marL="120650" indent="0">
              <a:buSzPts val="1700"/>
              <a:buNone/>
            </a:pPr>
            <a:r>
              <a:rPr lang="en-US" sz="1200" i="1" dirty="0">
                <a:hlinkClick r:id="rId4"/>
              </a:rPr>
              <a:t>filippo.marchesi@solenix.ch</a:t>
            </a:r>
            <a:endParaRPr lang="en-US" sz="1200" i="1" dirty="0"/>
          </a:p>
          <a:p>
            <a:pPr marL="120650" indent="0">
              <a:buSzPts val="1700"/>
              <a:buNone/>
            </a:pPr>
            <a:endParaRPr lang="en-US" sz="1200" i="1" dirty="0"/>
          </a:p>
        </p:txBody>
      </p:sp>
      <p:sp>
        <p:nvSpPr>
          <p:cNvPr id="21" name="Google Shape;67;p8">
            <a:extLst>
              <a:ext uri="{FF2B5EF4-FFF2-40B4-BE49-F238E27FC236}">
                <a16:creationId xmlns:a16="http://schemas.microsoft.com/office/drawing/2014/main" id="{F83436F5-5A9F-EAE9-5C9A-CEC41E807F93}"/>
              </a:ext>
            </a:extLst>
          </p:cNvPr>
          <p:cNvSpPr txBox="1">
            <a:spLocks/>
          </p:cNvSpPr>
          <p:nvPr/>
        </p:nvSpPr>
        <p:spPr>
          <a:xfrm>
            <a:off x="2261590" y="3674829"/>
            <a:ext cx="3843971" cy="93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20650" indent="0">
              <a:buSzPts val="1700"/>
              <a:buFont typeface="Montserrat"/>
              <a:buNone/>
            </a:pPr>
            <a:r>
              <a:rPr lang="en-US" sz="1200" i="1" dirty="0"/>
              <a:t>Damiano Guerrucci</a:t>
            </a:r>
          </a:p>
          <a:p>
            <a:pPr marL="120650" indent="0">
              <a:buSzPts val="1700"/>
              <a:buFont typeface="Montserrat"/>
              <a:buNone/>
            </a:pPr>
            <a:r>
              <a:rPr lang="en-US" sz="1200" i="1" dirty="0">
                <a:hlinkClick r:id="rId5"/>
              </a:rPr>
              <a:t>damiano.guerrucci@esa.int</a:t>
            </a:r>
            <a:endParaRPr lang="en-US" sz="1200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1E6B2-B79D-B324-7370-DCB92A5A508D}"/>
              </a:ext>
            </a:extLst>
          </p:cNvPr>
          <p:cNvSpPr txBox="1"/>
          <p:nvPr/>
        </p:nvSpPr>
        <p:spPr>
          <a:xfrm>
            <a:off x="97971" y="1444381"/>
            <a:ext cx="8948058" cy="111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400" dirty="0">
                <a:solidFill>
                  <a:srgbClr val="83A42C"/>
                </a:solidFill>
                <a:latin typeface="Montserrat" pitchFamily="2" charset="77"/>
                <a:sym typeface="Montserrat"/>
              </a:rPr>
              <a:t>Data Discovery Access Interest Group - DAIG</a:t>
            </a:r>
          </a:p>
          <a:p>
            <a:pPr algn="l" fontAlgn="base"/>
            <a:endParaRPr lang="en-GB" sz="17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120650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1700"/>
            </a:pPr>
            <a:r>
              <a:rPr lang="en-GB" dirty="0">
                <a:solidFill>
                  <a:schemeClr val="dk1"/>
                </a:solidFill>
                <a:latin typeface="Montserrat"/>
                <a:sym typeface="Montserrat"/>
                <a:hlinkClick r:id="rId6"/>
              </a:rPr>
              <a:t>Access-SysTeam-Help@wgiss.ceos.org</a:t>
            </a:r>
            <a:endParaRPr lang="en-GB" dirty="0">
              <a:solidFill>
                <a:schemeClr val="dk1"/>
              </a:solidFill>
              <a:latin typeface="Montserrat"/>
              <a:sym typeface="Montserrat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0B30B7C-C865-5CBE-C6AF-6BEE0FD3A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75" y="4611997"/>
            <a:ext cx="8862954" cy="2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782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116</Words>
  <Application>Microsoft Macintosh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Montserrat</vt:lpstr>
      <vt:lpstr>Arial</vt:lpstr>
      <vt:lpstr>Montserrat Medium</vt:lpstr>
      <vt:lpstr>ceos</vt:lpstr>
      <vt:lpstr>WGISS-57  CEOS Data Access Website</vt:lpstr>
      <vt:lpstr>Data Discovery &amp; Access </vt:lpstr>
      <vt:lpstr>CWIC &amp; CMR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WGISS-57  CEOS Data Access Website</dc:title>
  <cp:lastModifiedBy>Filippo Marchesi</cp:lastModifiedBy>
  <cp:revision>16</cp:revision>
  <dcterms:modified xsi:type="dcterms:W3CDTF">2024-03-05T21:29:20Z</dcterms:modified>
</cp:coreProperties>
</file>