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8"/>
  </p:notesMasterIdLst>
  <p:handoutMasterIdLst>
    <p:handoutMasterId r:id="rId29"/>
  </p:handoutMasterIdLst>
  <p:sldIdLst>
    <p:sldId id="256" r:id="rId9"/>
    <p:sldId id="875" r:id="rId10"/>
    <p:sldId id="430" r:id="rId11"/>
    <p:sldId id="869" r:id="rId12"/>
    <p:sldId id="527" r:id="rId13"/>
    <p:sldId id="1056" r:id="rId14"/>
    <p:sldId id="879" r:id="rId15"/>
    <p:sldId id="439" r:id="rId16"/>
    <p:sldId id="895" r:id="rId17"/>
    <p:sldId id="1051" r:id="rId18"/>
    <p:sldId id="1050" r:id="rId19"/>
    <p:sldId id="1059" r:id="rId20"/>
    <p:sldId id="916" r:id="rId21"/>
    <p:sldId id="1060" r:id="rId22"/>
    <p:sldId id="1053" r:id="rId23"/>
    <p:sldId id="1055" r:id="rId24"/>
    <p:sldId id="1061" r:id="rId25"/>
    <p:sldId id="1047" r:id="rId26"/>
    <p:sldId id="463" r:id="rId27"/>
  </p:sldIdLst>
  <p:sldSz cx="12225338" cy="6858000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8" autoAdjust="0"/>
    <p:restoredTop sz="77341" autoAdjust="0"/>
  </p:normalViewPr>
  <p:slideViewPr>
    <p:cSldViewPr snapToGrid="0">
      <p:cViewPr varScale="1">
        <p:scale>
          <a:sx n="136" d="100"/>
          <a:sy n="136" d="100"/>
        </p:scale>
        <p:origin x="2730" y="12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t" anchorCtr="0" compatLnSpc="1">
            <a:prstTxWarp prst="textNoShape">
              <a:avLst/>
            </a:prstTxWarp>
          </a:bodyPr>
          <a:lstStyle>
            <a:lvl1pPr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53" y="0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t" anchorCtr="0" compatLnSpc="1">
            <a:prstTxWarp prst="textNoShape">
              <a:avLst/>
            </a:prstTxWarp>
          </a:bodyPr>
          <a:lstStyle>
            <a:lvl1pPr algn="r"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312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b" anchorCtr="0" compatLnSpc="1">
            <a:prstTxWarp prst="textNoShape">
              <a:avLst/>
            </a:prstTxWarp>
          </a:bodyPr>
          <a:lstStyle>
            <a:lvl1pPr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53" y="8830312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429" tIns="44215" rIns="88429" bIns="44215" numCol="1" anchor="b" anchorCtr="0" compatLnSpc="1">
            <a:prstTxWarp prst="textNoShape">
              <a:avLst/>
            </a:prstTxWarp>
          </a:bodyPr>
          <a:lstStyle>
            <a:lvl1pPr algn="r" defTabSz="882450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794" cy="4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t" anchorCtr="0" compatLnSpc="1">
            <a:prstTxWarp prst="textNoShape">
              <a:avLst/>
            </a:prstTxWarp>
          </a:bodyPr>
          <a:lstStyle>
            <a:lvl1pPr defTabSz="85261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806" y="1"/>
            <a:ext cx="2943793" cy="4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t" anchorCtr="0" compatLnSpc="1">
            <a:prstTxWarp prst="textNoShape">
              <a:avLst/>
            </a:prstTxWarp>
          </a:bodyPr>
          <a:lstStyle>
            <a:lvl1pPr algn="r" defTabSz="852617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2/29/2024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4650" y="692150"/>
            <a:ext cx="616902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3603" y="4429424"/>
            <a:ext cx="5078392" cy="415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8848"/>
            <a:ext cx="2943794" cy="4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b" anchorCtr="0" compatLnSpc="1">
            <a:prstTxWarp prst="textNoShape">
              <a:avLst/>
            </a:prstTxWarp>
          </a:bodyPr>
          <a:lstStyle>
            <a:lvl1pPr defTabSz="85261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806" y="8858848"/>
            <a:ext cx="2943793" cy="4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6" tIns="42607" rIns="85216" bIns="42607" numCol="1" anchor="b" anchorCtr="0" compatLnSpc="1">
            <a:prstTxWarp prst="textNoShape">
              <a:avLst/>
            </a:prstTxWarp>
          </a:bodyPr>
          <a:lstStyle>
            <a:lvl1pPr algn="r" defTabSz="852617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2150"/>
            <a:ext cx="6169025" cy="346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https://earth.esa.int/eogateway/news/new-version-of-the-fedeo-client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5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3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81" indent="-169581" defTabSz="904433"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https://cmr.earthdata.nasa.gov/search/collections.umm_json?provider_id=FedEO&amp;data_center=DE/DLR&amp;pretty=true</a:t>
            </a:r>
          </a:p>
          <a:p>
            <a:pPr marL="169581" indent="-169581" defTabSz="904433"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https://cmr.earthdata.nasa.gov/search/collections.umm_json?provider_id=FedEO&amp;data_center=VITO&amp;pretty=true</a:t>
            </a:r>
          </a:p>
          <a:p>
            <a:pPr marL="169581" indent="-169581" defTabSz="904433">
              <a:buFontTx/>
              <a:buChar char="-"/>
              <a:defRPr/>
            </a:pPr>
            <a:r>
              <a:rPr lang="en-GB" sz="1200" dirty="0"/>
              <a:t>https://cmr.earthdata.nasa.gov/search/collections.umm_json?provider_id=ESA&amp;data_center=ESA/ESRIN&amp;pretty=true</a:t>
            </a:r>
          </a:p>
          <a:p>
            <a:pPr marL="169581" indent="-169581" defTabSz="904433">
              <a:buFontTx/>
              <a:buChar char="-"/>
              <a:defRPr/>
            </a:pPr>
            <a:r>
              <a:rPr lang="en-GB" sz="1200" dirty="0"/>
              <a:t>https://access.earthdata.nasa.gov/holdings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Provenance: https://emc.spacebel.be/browser/external/emc.spacebel.be/collections/b673f41b-d934-49e4-af6b-44bbdf164367?.language=en</a:t>
            </a:r>
          </a:p>
          <a:p>
            <a:endParaRPr lang="en-US" dirty="0"/>
          </a:p>
          <a:p>
            <a:r>
              <a:rPr lang="en-US" dirty="0"/>
              <a:t>https://emc.spacebel.be/browser/external/emc.spacebel.be/collections/urn:ogc:def:EOP:VITO:VGT_S10?.language=en</a:t>
            </a:r>
          </a:p>
          <a:p>
            <a:endParaRPr lang="en-US" dirty="0"/>
          </a:p>
          <a:p>
            <a:r>
              <a:rPr lang="en-US" dirty="0"/>
              <a:t>https://emc.spacebel.be/browser/external/emc.spacebel.be/series/eo:organisationName/CEDA/8b63d36f6f1e4efa8aea302b924bc46b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3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https://emc.spacebel.be/browser/external/emc.spacebel.be/collections/services/items/eoli-aeolus-vre?httpAccept=application%2Fgeo%2Bjson%3Bprofile%3Dhttps%3A%2F%2Fstacspec.org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0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space.copernicus.eu/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dataspace.copernicus.eu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-client.ceo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hyperlink" Target="https://fedeo.ceo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.ceos.org/asset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3429000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 Report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461760" y="5224145"/>
            <a:ext cx="55776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 for ESA), Mattia Stipa (ESA)</a:t>
            </a:r>
            <a:br>
              <a:rPr lang="en-GB" sz="1200" dirty="0">
                <a:solidFill>
                  <a:schemeClr val="bg1"/>
                </a:solidFill>
              </a:rPr>
            </a:b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WGISS #57, Sydney (Australia) 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7: Discovery and Access, 06/03/2024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6B1C-3875-43BE-8AF9-175B14B2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Collections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66C5-863F-4CDE-9F26-BC68B4C24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VITO </a:t>
            </a:r>
            <a:r>
              <a:rPr lang="en-US" dirty="0" err="1"/>
              <a:t>Terrascope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108 collections (additional UAV collections encoded in DIF10), was 104.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ESA CCI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162 valid DIF10 collections (was 151).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Sentinel collections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Migrated interface to </a:t>
            </a:r>
            <a:r>
              <a:rPr lang="fr-FR" altLang="en-US" dirty="0">
                <a:hlinkClick r:id="rId2"/>
              </a:rPr>
              <a:t>https://dataspace.copernicus.eu</a:t>
            </a:r>
            <a:endParaRPr lang="fr-FR" alt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5 collections (was 4).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altLang="en-US" dirty="0"/>
              <a:t>Granule count via "{</a:t>
            </a:r>
            <a:r>
              <a:rPr lang="fr-FR" altLang="en-US" dirty="0" err="1"/>
              <a:t>resto:exactCount</a:t>
            </a:r>
            <a:r>
              <a:rPr lang="fr-FR" altLang="en-US" dirty="0"/>
              <a:t>}" </a:t>
            </a:r>
            <a:r>
              <a:rPr lang="fr-FR" altLang="en-US" dirty="0" err="1"/>
              <a:t>shown</a:t>
            </a:r>
            <a:r>
              <a:rPr lang="fr-FR" altLang="en-US" dirty="0"/>
              <a:t> on Asset page.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fr-F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en-US" dirty="0" err="1"/>
              <a:t>Additional</a:t>
            </a:r>
            <a:r>
              <a:rPr lang="fr-FR" altLang="en-US" dirty="0"/>
              <a:t> </a:t>
            </a:r>
            <a:r>
              <a:rPr lang="fr-FR" altLang="en-US" dirty="0" err="1"/>
              <a:t>work</a:t>
            </a:r>
            <a:r>
              <a:rPr lang="fr-FR" altLang="en-US" dirty="0"/>
              <a:t> </a:t>
            </a:r>
            <a:r>
              <a:rPr lang="fr-FR" altLang="en-US" dirty="0" err="1"/>
              <a:t>required</a:t>
            </a:r>
            <a:r>
              <a:rPr lang="fr-FR" altLang="en-US" dirty="0"/>
              <a:t> to restore CNES-REFLECS collection </a:t>
            </a:r>
            <a:r>
              <a:rPr lang="fr-FR" altLang="en-US" dirty="0" err="1"/>
              <a:t>metadata</a:t>
            </a:r>
            <a:r>
              <a:rPr lang="fr-FR" altLang="en-US" dirty="0"/>
              <a:t> (</a:t>
            </a:r>
            <a:r>
              <a:rPr lang="fr-FR" altLang="en-US" dirty="0" err="1"/>
              <a:t>identifiers</a:t>
            </a:r>
            <a:r>
              <a:rPr lang="fr-FR" altLang="en-US" dirty="0"/>
              <a:t> </a:t>
            </a:r>
            <a:r>
              <a:rPr lang="fr-FR" altLang="en-US" dirty="0" err="1"/>
              <a:t>used</a:t>
            </a:r>
            <a:r>
              <a:rPr lang="fr-FR" altLang="en-US" dirty="0"/>
              <a:t> as </a:t>
            </a:r>
            <a:r>
              <a:rPr lang="fr-FR" altLang="en-US" dirty="0" err="1"/>
              <a:t>path</a:t>
            </a:r>
            <a:r>
              <a:rPr lang="fr-FR" altLang="en-US" dirty="0"/>
              <a:t> </a:t>
            </a:r>
            <a:r>
              <a:rPr lang="fr-FR" altLang="en-US" dirty="0" err="1"/>
              <a:t>parameters</a:t>
            </a:r>
            <a:r>
              <a:rPr lang="fr-FR" altLang="en-US" dirty="0"/>
              <a:t>).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4291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A9B1-B10A-4DA4-8C85-B32C6275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 collections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94FF-D731-4A8B-9E8B-B215CADC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Sentinel backend interface migrated to </a:t>
            </a:r>
            <a:r>
              <a:rPr lang="fr-FR" altLang="en-US" dirty="0">
                <a:hlinkClick r:id="rId2"/>
              </a:rPr>
              <a:t>https://dataspace.copernicus.eu</a:t>
            </a:r>
            <a:endParaRPr lang="fr-FR" alt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altLang="en-US" dirty="0"/>
              <a:t>5 Sentinel collections </a:t>
            </a:r>
            <a:r>
              <a:rPr lang="fr-FR" altLang="en-US" dirty="0" err="1"/>
              <a:t>available</a:t>
            </a:r>
            <a:r>
              <a:rPr lang="fr-FR" altLang="en-US" dirty="0"/>
              <a:t> in </a:t>
            </a:r>
            <a:r>
              <a:rPr lang="fr-FR" altLang="en-US" dirty="0" err="1"/>
              <a:t>FedEO</a:t>
            </a:r>
            <a:r>
              <a:rPr lang="fr-FR" altLang="en-US" dirty="0"/>
              <a:t> API via two-step </a:t>
            </a:r>
            <a:r>
              <a:rPr lang="fr-FR" altLang="en-US" dirty="0" err="1"/>
              <a:t>search</a:t>
            </a:r>
            <a:endParaRPr lang="fr-FR" alt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altLang="en-US" dirty="0"/>
              <a:t>No </a:t>
            </a:r>
            <a:r>
              <a:rPr lang="fr-FR" altLang="en-US" dirty="0" err="1"/>
              <a:t>authentication</a:t>
            </a:r>
            <a:r>
              <a:rPr lang="fr-FR" altLang="en-US" dirty="0"/>
              <a:t> for </a:t>
            </a:r>
            <a:r>
              <a:rPr lang="fr-FR" altLang="en-US" dirty="0" err="1"/>
              <a:t>metadata</a:t>
            </a:r>
            <a:r>
              <a:rPr lang="fr-FR" altLang="en-US" dirty="0"/>
              <a:t>/</a:t>
            </a:r>
            <a:r>
              <a:rPr lang="fr-FR" altLang="en-US" dirty="0" err="1"/>
              <a:t>quicklooks</a:t>
            </a:r>
            <a:r>
              <a:rPr lang="fr-FR" altLang="en-US" dirty="0"/>
              <a:t> </a:t>
            </a:r>
            <a:r>
              <a:rPr lang="fr-FR" altLang="en-US" dirty="0" err="1"/>
              <a:t>required</a:t>
            </a:r>
            <a:r>
              <a:rPr lang="fr-FR" alt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EABFE-A33A-4AD3-B760-AB1C50B5D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663" y="1150578"/>
            <a:ext cx="3648075" cy="1057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691D5-B702-4009-8F49-E047B4884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6" y="2459857"/>
            <a:ext cx="5470866" cy="3664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17C2A-7357-4B26-8EAD-A62A0DFC0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466" y="2476431"/>
            <a:ext cx="7015953" cy="3511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910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A9B1-B10A-4DA4-8C85-B32C6275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CMR collections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94FF-D731-4A8B-9E8B-B215CADC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NASA CMR collections available via CMR OpenSearch backend I/F</a:t>
            </a:r>
            <a:endParaRPr lang="fr-FR" alt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altLang="en-US" dirty="0"/>
              <a:t>52753 collections </a:t>
            </a:r>
            <a:r>
              <a:rPr lang="fr-FR" altLang="en-US" dirty="0" err="1"/>
              <a:t>available</a:t>
            </a:r>
            <a:r>
              <a:rPr lang="fr-FR" altLang="en-US" dirty="0"/>
              <a:t> via </a:t>
            </a:r>
            <a:r>
              <a:rPr lang="fr-FR" altLang="en-US" dirty="0" err="1"/>
              <a:t>FedEO</a:t>
            </a:r>
            <a:r>
              <a:rPr lang="fr-FR" altLang="en-US" dirty="0"/>
              <a:t> API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altLang="en-US" dirty="0"/>
              <a:t>Not </a:t>
            </a:r>
            <a:r>
              <a:rPr lang="fr-FR" altLang="en-US" dirty="0" err="1"/>
              <a:t>ingested</a:t>
            </a:r>
            <a:r>
              <a:rPr lang="fr-FR" altLang="en-US" dirty="0"/>
              <a:t> and not </a:t>
            </a:r>
            <a:r>
              <a:rPr lang="fr-FR" altLang="en-US" dirty="0" err="1"/>
              <a:t>included</a:t>
            </a:r>
            <a:r>
              <a:rPr lang="fr-FR" altLang="en-US" dirty="0"/>
              <a:t> in </a:t>
            </a:r>
            <a:r>
              <a:rPr lang="fr-FR" altLang="en-US" dirty="0" err="1"/>
              <a:t>FedEO</a:t>
            </a:r>
            <a:r>
              <a:rPr lang="fr-FR" altLang="en-US" dirty="0"/>
              <a:t> </a:t>
            </a:r>
            <a:r>
              <a:rPr lang="fr-FR" altLang="en-US" dirty="0" err="1"/>
              <a:t>metrics</a:t>
            </a:r>
            <a:r>
              <a:rPr lang="fr-FR" altLang="en-US" dirty="0"/>
              <a:t>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fr-F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1E97F-FAE0-424B-8666-ECB356576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00" y="882000"/>
            <a:ext cx="365760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826F8-6FA9-4FD5-8CD6-7E800A7B0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86" y="2551740"/>
            <a:ext cx="5428342" cy="3820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EDD59-DBEF-4636-9DC0-443CDD561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200" y="2575318"/>
            <a:ext cx="5865928" cy="3773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2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8E23-9D25-438E-B823-AE21C897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Notebook Discovery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CA223-A89B-4B5A-84B9-0EAE651B4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Periodic Notebook metadata record harvester: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Uses GitHub/GitLab API to find all notebooks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Extracts embedded EUMETSAT-like metadata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Accesses </a:t>
            </a:r>
            <a:r>
              <a:rPr lang="en-US" dirty="0" err="1"/>
              <a:t>DataCite</a:t>
            </a:r>
            <a:r>
              <a:rPr lang="en-US" dirty="0"/>
              <a:t> to obtain citation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Applied to 4 GitLab/GitHub repositories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EUMETSAT Notebooks (approx. 200)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ESA AI4EO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Metadata available via all supported protocols: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OpenSearch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OGC API Features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STAC API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DF6DC-61E4-4157-BCC9-F8DCDA3F6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689" y="3567328"/>
            <a:ext cx="4817793" cy="1154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CE07DA-8379-42A0-8AAF-C916C2B9A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689" y="2375389"/>
            <a:ext cx="4817793" cy="1053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822504-3FBE-4074-BC5E-715317FD9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689" y="882000"/>
            <a:ext cx="1043265" cy="1018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9CC87D-F4D3-412D-9419-5DDEFED4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083" y="882000"/>
            <a:ext cx="1029729" cy="10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0E0B-9A80-49A6-9961-120C57ED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Service/Tool Metadata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49B07-6CB1-4054-8750-7B18ADF2B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6496281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dirty="0" err="1"/>
              <a:t>FedEO</a:t>
            </a:r>
            <a:r>
              <a:rPr lang="en-US" dirty="0"/>
              <a:t> API supports service discovery.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Following tool/service metadata records are available via fedeo.ceos.org API: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CEOS SW and Tools Survey v1.0 (Excel)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ESA Earth Online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Open-source tools referenced on static WGISS Data Access Web pages: resto, </a:t>
            </a:r>
            <a:r>
              <a:rPr lang="en-US" dirty="0" err="1"/>
              <a:t>GeoServer</a:t>
            </a:r>
            <a:r>
              <a:rPr lang="en-US" dirty="0"/>
              <a:t>, </a:t>
            </a:r>
            <a:r>
              <a:rPr lang="en-US" dirty="0" err="1"/>
              <a:t>GeoNetwork</a:t>
            </a:r>
            <a:r>
              <a:rPr lang="en-US" dirty="0"/>
              <a:t>, ….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“by organization”, “by platform”, or search API.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on Validation Server only: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EUMETSAT, AI4EO, EOVOC Notebooks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C1808-5A43-4EC6-BC16-E243668B1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881" y="154800"/>
            <a:ext cx="3842942" cy="3903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204BF-9F9D-4237-A1B8-B6A0202A0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922" y="2097830"/>
            <a:ext cx="3640816" cy="4274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438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85E3-EA29-4299-B017-6F22166B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STAC encoding improvements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9A480-8957-4038-AB17-BBBF0C6F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6648266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License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file size (STAC “File extension”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Provenance/lineage information as provided by DLR, VITO, ESA CCI (STAC “Processing extension”).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28EA7-B97B-4B1F-BFB9-4C20D37CA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78" y="3056105"/>
            <a:ext cx="5736404" cy="2180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DA52A0-4BEA-4A33-948F-721CF708D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" y="4375599"/>
            <a:ext cx="6271532" cy="2043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CFAAF4-DF42-46E5-838D-A4E1560A6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" y="3084667"/>
            <a:ext cx="4043528" cy="1082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4B7990-E621-4519-8304-CC4609457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029" y="768638"/>
            <a:ext cx="4637820" cy="21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8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85E3-EA29-4299-B017-6F22166B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STAC encoding improvements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9A480-8957-4038-AB17-BBBF0C6FC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Collection &amp; Catalog </a:t>
            </a:r>
            <a:r>
              <a:rPr lang="en-US" dirty="0" err="1"/>
              <a:t>quicklooks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extracted from ISO metadata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gmd:graphicOverview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 “Themes extension” (https://github.com/stac-extensions/themes) to encode controlled keywords in service metadata (applies to collection metadata as well).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FAA34F-C04C-4E26-B869-89B666B96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210" y="3882306"/>
            <a:ext cx="5180757" cy="2489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AC9C18-3BFE-4D24-9F34-4A6220BA9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1" y="3987912"/>
            <a:ext cx="3545688" cy="2384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364E3-3292-44DB-B7C5-19F9ACA16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326" y="882000"/>
            <a:ext cx="5057990" cy="2172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BF7FF-41B5-4CCC-86BB-D3F8132B5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1073" y="1044631"/>
            <a:ext cx="2373327" cy="2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27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1F30-183B-473F-B7D0-08B4AC90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– STAC encoding improvements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0F28-D213-49D0-A11D-4356DFCB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 Collection cross-linking </a:t>
            </a:r>
            <a:r>
              <a:rPr lang="en-US" dirty="0" err="1"/>
              <a:t>rel</a:t>
            </a:r>
            <a:r>
              <a:rPr lang="en-US" dirty="0"/>
              <a:t>=“related”</a:t>
            </a:r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F6B15-FDC6-49AC-B55D-C47231712E10}"/>
              </a:ext>
            </a:extLst>
          </p:cNvPr>
          <p:cNvSpPr txBox="1"/>
          <p:nvPr/>
        </p:nvSpPr>
        <p:spPr>
          <a:xfrm>
            <a:off x="5087389" y="251044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Collection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86561-E99A-4BCF-9E9F-C499179602D6}"/>
              </a:ext>
            </a:extLst>
          </p:cNvPr>
          <p:cNvSpPr txBox="1"/>
          <p:nvPr/>
        </p:nvSpPr>
        <p:spPr>
          <a:xfrm>
            <a:off x="432266" y="3406334"/>
            <a:ext cx="105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Organisation</a:t>
            </a: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   		Science Keyword  		Platform    		Instrument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23536-85B5-4DB4-9847-497A9A05DF4C}"/>
              </a:ext>
            </a:extLst>
          </p:cNvPr>
          <p:cNvSpPr txBox="1"/>
          <p:nvPr/>
        </p:nvSpPr>
        <p:spPr>
          <a:xfrm>
            <a:off x="4965527" y="4251459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Service/Tool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9CCB1-D732-4D3D-B777-B263392CC010}"/>
              </a:ext>
            </a:extLst>
          </p:cNvPr>
          <p:cNvSpPr txBox="1"/>
          <p:nvPr/>
        </p:nvSpPr>
        <p:spPr>
          <a:xfrm>
            <a:off x="5132208" y="5253236"/>
            <a:ext cx="110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ToolType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A7FE44-FEB0-4209-AECE-EBB0FCB28CD9}"/>
              </a:ext>
            </a:extLst>
          </p:cNvPr>
          <p:cNvCxnSpPr/>
          <p:nvPr/>
        </p:nvCxnSpPr>
        <p:spPr>
          <a:xfrm>
            <a:off x="5686269" y="4620791"/>
            <a:ext cx="0" cy="6324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86504E-C1E0-42B8-B421-7A196A64C529}"/>
              </a:ext>
            </a:extLst>
          </p:cNvPr>
          <p:cNvCxnSpPr>
            <a:cxnSpLocks/>
          </p:cNvCxnSpPr>
          <p:nvPr/>
        </p:nvCxnSpPr>
        <p:spPr>
          <a:xfrm>
            <a:off x="6112669" y="2879776"/>
            <a:ext cx="1019651" cy="549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EF8868-1EF5-4812-9B47-367A9B3E7AAC}"/>
              </a:ext>
            </a:extLst>
          </p:cNvPr>
          <p:cNvCxnSpPr>
            <a:cxnSpLocks/>
          </p:cNvCxnSpPr>
          <p:nvPr/>
        </p:nvCxnSpPr>
        <p:spPr>
          <a:xfrm>
            <a:off x="6112669" y="2879776"/>
            <a:ext cx="3381527" cy="549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71F550-085D-44C4-A4B6-9EFB5AD4FD50}"/>
              </a:ext>
            </a:extLst>
          </p:cNvPr>
          <p:cNvCxnSpPr>
            <a:cxnSpLocks/>
          </p:cNvCxnSpPr>
          <p:nvPr/>
        </p:nvCxnSpPr>
        <p:spPr>
          <a:xfrm flipH="1">
            <a:off x="4086325" y="2879776"/>
            <a:ext cx="1302798" cy="5265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5E01AF-913B-4AD0-A86E-4248D771F62C}"/>
              </a:ext>
            </a:extLst>
          </p:cNvPr>
          <p:cNvCxnSpPr>
            <a:cxnSpLocks/>
          </p:cNvCxnSpPr>
          <p:nvPr/>
        </p:nvCxnSpPr>
        <p:spPr>
          <a:xfrm flipH="1">
            <a:off x="6399358" y="3775666"/>
            <a:ext cx="838021" cy="6604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7E32DD-C202-4F3C-9AC0-2C6B5928CD00}"/>
              </a:ext>
            </a:extLst>
          </p:cNvPr>
          <p:cNvCxnSpPr>
            <a:cxnSpLocks/>
          </p:cNvCxnSpPr>
          <p:nvPr/>
        </p:nvCxnSpPr>
        <p:spPr>
          <a:xfrm flipH="1">
            <a:off x="7855867" y="3655564"/>
            <a:ext cx="16383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052C7-B418-42C1-87EE-4B0DABF91985}"/>
              </a:ext>
            </a:extLst>
          </p:cNvPr>
          <p:cNvCxnSpPr>
            <a:cxnSpLocks/>
          </p:cNvCxnSpPr>
          <p:nvPr/>
        </p:nvCxnSpPr>
        <p:spPr>
          <a:xfrm flipH="1">
            <a:off x="1285089" y="2879776"/>
            <a:ext cx="4104034" cy="502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477478-506C-459F-B962-564DC5709B68}"/>
              </a:ext>
            </a:extLst>
          </p:cNvPr>
          <p:cNvCxnSpPr>
            <a:cxnSpLocks/>
          </p:cNvCxnSpPr>
          <p:nvPr/>
        </p:nvCxnSpPr>
        <p:spPr>
          <a:xfrm>
            <a:off x="4086325" y="3799826"/>
            <a:ext cx="879202" cy="5806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A4349A-A69A-4236-9496-942074EC734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196502" y="3815555"/>
            <a:ext cx="3769025" cy="620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9BCE80-9DBF-4F70-850F-CA91749910CE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686268" y="2913555"/>
            <a:ext cx="2" cy="133790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CF6673F4-C7E9-428A-BC4A-0780B71E1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137" y="4651603"/>
            <a:ext cx="2386270" cy="970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3B7E2-E6D9-407B-8462-B7D40E8BE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243" y="1497295"/>
            <a:ext cx="3257550" cy="96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748DB1-B89F-4387-8FC2-2C3BE706C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86" y="3823808"/>
            <a:ext cx="1254815" cy="22748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F048D0-FB0C-4EDE-97B1-3A17CDA57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1252" y="3811797"/>
            <a:ext cx="1359601" cy="9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0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2B8C-130F-43D9-ABA0-129F5853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D322-B31D-455A-AB6E-B49FA441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CEOS </a:t>
            </a:r>
            <a:r>
              <a:rPr lang="en-US" dirty="0" err="1"/>
              <a:t>FedEO</a:t>
            </a:r>
            <a:r>
              <a:rPr lang="en-US" dirty="0"/>
              <a:t> interfaces updated significantly (Feb. 2024)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CEOS OpenSearch (backward compatible)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OGC API-Features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STAC API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Sentinel catalogue interfaces migrated.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More convenient, metadata and </a:t>
            </a:r>
            <a:r>
              <a:rPr lang="en-US" dirty="0" err="1"/>
              <a:t>quicklooks</a:t>
            </a:r>
            <a:r>
              <a:rPr lang="en-US" dirty="0"/>
              <a:t> accessible without credentials.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Ongoing updates on validation server (service discovery, notebook discovery, UMM-JSON, ..)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Finalizing UMM-JSON generation/exchange does require synchronization with NASA.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STACBrowser</a:t>
            </a:r>
            <a:r>
              <a:rPr lang="en-US" dirty="0"/>
              <a:t> can be used to browse/search fedeo.ceos.org.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9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12E9-53B3-4163-BD79-8CBEF797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143E-5734-44CE-A6C0-D317AD53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5B2F2-054B-4EA8-BF88-CBA9B56E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9" y="1104901"/>
            <a:ext cx="5105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in CEOS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current metrics and DIF-10 export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FedEO</a:t>
            </a:r>
            <a:r>
              <a:rPr lang="en-GB" dirty="0"/>
              <a:t> evolution activities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7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WGISS Connected Data Assets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B81D5-8205-4357-BE02-C52D37A5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: Federated Earth Observation missions access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DA6383-5413-4FDC-97E4-29A089B07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251" y="1354888"/>
            <a:ext cx="3716486" cy="4382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DB50B-44D1-4DE2-BFB8-C6ABA77EB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2" y="1169486"/>
            <a:ext cx="6459227" cy="53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9BFC-C726-4138-83C2-C85855DF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in CEOS Domain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5D0C-A1A5-4A14-9FD5-841D155B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71" y="969600"/>
            <a:ext cx="6163890" cy="5097600"/>
          </a:xfrm>
        </p:spPr>
        <p:txBody>
          <a:bodyPr/>
          <a:lstStyle/>
          <a:p>
            <a:pPr marL="679637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679637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Client available at</a:t>
            </a:r>
            <a:br>
              <a:rPr lang="en-US" dirty="0"/>
            </a:br>
            <a:r>
              <a:rPr lang="en-US" u="sng" dirty="0">
                <a:hlinkClick r:id="rId3"/>
              </a:rPr>
              <a:t>https://fedeo-client.ceos.org</a:t>
            </a:r>
            <a:endParaRPr lang="en-US" u="sng" dirty="0"/>
          </a:p>
          <a:p>
            <a:pPr marL="679637" indent="-38099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679637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Server (API) available 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>
                <a:hlinkClick r:id="rId4"/>
              </a:rPr>
              <a:t>https://fedeo.ceos.org/readme.html</a:t>
            </a:r>
            <a:endParaRPr lang="en-US" dirty="0"/>
          </a:p>
          <a:p>
            <a:pPr marL="679637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679637" indent="-380990">
              <a:buFont typeface="Arial" panose="020B0604020202020204" pitchFamily="34" charset="0"/>
              <a:buChar char="•"/>
            </a:pPr>
            <a:r>
              <a:rPr lang="en-US" dirty="0"/>
              <a:t>Validation server (API) available at https://geo.spacebel.be/readme.html</a:t>
            </a:r>
            <a:br>
              <a:rPr lang="en-US" dirty="0"/>
            </a:b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D383C-3FFD-4FE2-87AF-BE74BCD28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624" y="1456666"/>
            <a:ext cx="7075901" cy="46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0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FedEO</a:t>
            </a:r>
            <a:r>
              <a:rPr lang="en-US" dirty="0"/>
              <a:t> 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1099514"/>
            <a:ext cx="11633622" cy="509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 discovery: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Collections, granules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Services/tools (new)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RESTful API offering multiple interfaces: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OpenSearch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867" dirty="0"/>
              <a:t>OGC API – Features (</a:t>
            </a:r>
            <a:r>
              <a:rPr lang="en-US" sz="2000" dirty="0"/>
              <a:t>incl. Part 3 Filtering, CQL2, </a:t>
            </a:r>
            <a:r>
              <a:rPr lang="en-US" sz="2000" dirty="0" err="1"/>
              <a:t>OpenAPI</a:t>
            </a:r>
            <a:r>
              <a:rPr lang="en-US" sz="1867" dirty="0"/>
              <a:t>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867" dirty="0"/>
              <a:t>STAC API </a:t>
            </a:r>
            <a:r>
              <a:rPr lang="en-US" sz="2000" dirty="0"/>
              <a:t>(incl. Filtering and Collection Search)</a:t>
            </a:r>
            <a:endParaRPr lang="en-US" sz="1867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negotiation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Atom, </a:t>
            </a:r>
            <a:r>
              <a:rPr lang="en-US" sz="1867" dirty="0" err="1"/>
              <a:t>GeoJSON</a:t>
            </a:r>
            <a:r>
              <a:rPr lang="en-US" sz="1867" dirty="0"/>
              <a:t>, JSON-LD, RDF/XML, Turtle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867" dirty="0"/>
              <a:t>ISO (various), OGC (various)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sz="1867" dirty="0"/>
              <a:t>STAC, Schema.org, </a:t>
            </a:r>
            <a:r>
              <a:rPr lang="en-US" sz="1867" dirty="0" err="1"/>
              <a:t>GeoDCAT</a:t>
            </a:r>
            <a:r>
              <a:rPr lang="en-US" sz="1867" dirty="0"/>
              <a:t>-AP, DIF10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D39499-0E61-48B7-B574-3C7459E56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681" y="2758669"/>
            <a:ext cx="2082657" cy="624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6FFC2D-D0FA-40D8-B632-BF6E757FA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31" y="2003785"/>
            <a:ext cx="2024339" cy="6247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AB2092-9901-4044-A9EE-C4D12C184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907" y="2826998"/>
            <a:ext cx="1268058" cy="4383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78027B-EB02-434A-B0AD-3AE1A3737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604" y="3513553"/>
            <a:ext cx="1958166" cy="9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8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FedEO</a:t>
            </a:r>
            <a:r>
              <a:rPr lang="en-US" dirty="0"/>
              <a:t> 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1099514"/>
            <a:ext cx="11633622" cy="509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https://fedeo.ceos.org/readme.html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013000-4D16-47D2-8B15-6DA2B0A0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32" y="2859754"/>
            <a:ext cx="1958166" cy="952857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D8799570-FDDF-4551-8D0F-805BF55090DE}"/>
              </a:ext>
            </a:extLst>
          </p:cNvPr>
          <p:cNvSpPr/>
          <p:nvPr/>
        </p:nvSpPr>
        <p:spPr>
          <a:xfrm rot="10800000">
            <a:off x="5871890" y="3877531"/>
            <a:ext cx="528298" cy="601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1E47A82-25E3-4546-B7D2-A4891F80B9C1}"/>
              </a:ext>
            </a:extLst>
          </p:cNvPr>
          <p:cNvSpPr/>
          <p:nvPr/>
        </p:nvSpPr>
        <p:spPr>
          <a:xfrm rot="13565852">
            <a:off x="7416353" y="3936317"/>
            <a:ext cx="528298" cy="601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4D4C7-6ACB-4EE7-8B96-74B9860AB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193" y="3672701"/>
            <a:ext cx="2314575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0B241-C516-4A16-95C0-809A0D4AF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281" y="1701434"/>
            <a:ext cx="2217477" cy="1604992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C5BD4904-89B8-4780-BDCF-F239C3D5A8A7}"/>
              </a:ext>
            </a:extLst>
          </p:cNvPr>
          <p:cNvSpPr/>
          <p:nvPr/>
        </p:nvSpPr>
        <p:spPr>
          <a:xfrm rot="10562202">
            <a:off x="4625802" y="3892956"/>
            <a:ext cx="528298" cy="601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FD4DB5-47EF-41C9-AD9C-4F684791B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825" y="3369233"/>
            <a:ext cx="1436542" cy="443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17386-A547-453A-B652-930464742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025" y="2277001"/>
            <a:ext cx="2576036" cy="1366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97B798-5291-4BC0-A6EE-793ABCA34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400" y="1146404"/>
            <a:ext cx="2452763" cy="164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19243C-524E-4E0E-BFA2-FA3B2550A9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5338" y="4640237"/>
            <a:ext cx="9029700" cy="1390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5B6291-F08E-4BEC-83FC-6D6BFB4F87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035" y="3028874"/>
            <a:ext cx="2346390" cy="1208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1A52B2BF-CFCF-43ED-942E-EAB5F24A6DE0}"/>
              </a:ext>
            </a:extLst>
          </p:cNvPr>
          <p:cNvSpPr/>
          <p:nvPr/>
        </p:nvSpPr>
        <p:spPr>
          <a:xfrm rot="7318770">
            <a:off x="3247233" y="3990917"/>
            <a:ext cx="528298" cy="601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6634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DIF-10 Metadata Export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928" y="788870"/>
            <a:ext cx="3891361" cy="379638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1200" dirty="0"/>
              <a:t>Collections being harvested automatically by IDN, e.g. ESA,  DLR,  VITO, ESA CCI, JAXA.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See: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https://cmr.earthdata.nasa.gov/search/collections.umm_json?provider_id=FedEO&amp;data_center=DE/DLR&amp;pretty=true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https://cmr.earthdata.nasa.gov/search/collections.umm_json?provider_id=FedEO&amp;data_center=VITO&amp;pretty=true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https://cmr.earthdata.nasa.gov/search/collections.umm_json?provider_id=ESA&amp;data_center=ESA/ESRIN&amp;pretty=true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>
                <a:solidFill>
                  <a:schemeClr val="tx1"/>
                </a:solidFill>
              </a:rPr>
              <a:t>DIF-10 collections are available for being ingested into IDN, from</a:t>
            </a:r>
          </a:p>
          <a:p>
            <a:pPr algn="just"/>
            <a:r>
              <a:rPr lang="en-GB" sz="1200" dirty="0">
                <a:solidFill>
                  <a:schemeClr val="tx1"/>
                </a:solidFill>
                <a:hlinkClick r:id="rId3"/>
              </a:rPr>
              <a:t>https://fedeo.ceos.org/asset/index.html</a:t>
            </a:r>
            <a:endParaRPr lang="en-GB" sz="1200" dirty="0">
              <a:solidFill>
                <a:schemeClr val="tx1"/>
              </a:solidFill>
            </a:endParaRPr>
          </a:p>
          <a:p>
            <a:pPr algn="just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720" y="788870"/>
            <a:ext cx="6096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467" dirty="0">
                <a:hlinkClick r:id="rId3"/>
              </a:rPr>
              <a:t>https://fedeo.ceos.org/asset/index.html</a:t>
            </a:r>
            <a:endParaRPr lang="en-GB" sz="146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8E794-6535-4A03-916C-66E4978C6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40" y="1432274"/>
            <a:ext cx="7603630" cy="46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69" y="969600"/>
            <a:ext cx="11879369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: 172 to 223 million granules (+29%) since WGISS-56 (Oct 2023)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ESA (EOCAT): 182 collections with 34.9 million granules.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58C224-12DB-4444-B9F9-A7C19E913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76"/>
          <a:stretch/>
        </p:blipFill>
        <p:spPr>
          <a:xfrm>
            <a:off x="0" y="1910387"/>
            <a:ext cx="8403142" cy="3216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6AD8BA-6AFB-4C1B-8542-8641B9468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570" y="3582785"/>
            <a:ext cx="8079651" cy="30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969600"/>
            <a:ext cx="2237833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43018-F4FF-482E-8A9E-62E4C8112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89" y="154800"/>
            <a:ext cx="7191375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F3BD6-C2F6-49FE-A215-EDA8830E0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789" y="3319465"/>
            <a:ext cx="7191375" cy="30404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158003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documentManagement/types"/>
    <ds:schemaRef ds:uri="ddc99d1b-0883-4f2c-a8e6-6d8ebaa0e5d6"/>
    <ds:schemaRef ds:uri="http://schemas.microsoft.com/sharepoint/v4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sharepoint/v3/field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16060</TotalTime>
  <Words>1137</Words>
  <Application>Microsoft Office PowerPoint</Application>
  <PresentationFormat>Custom</PresentationFormat>
  <Paragraphs>149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WGISS Connected Data Assets</vt:lpstr>
      <vt:lpstr>FedEO in CEOS Domain</vt:lpstr>
      <vt:lpstr>New FedEO release</vt:lpstr>
      <vt:lpstr>New FedEO release</vt:lpstr>
      <vt:lpstr>DIF-10 Metadata Export</vt:lpstr>
      <vt:lpstr>Metrics evolution</vt:lpstr>
      <vt:lpstr>Metrics evolution</vt:lpstr>
      <vt:lpstr>Additional Collections</vt:lpstr>
      <vt:lpstr>Sentinel collections</vt:lpstr>
      <vt:lpstr>CMR collections</vt:lpstr>
      <vt:lpstr>Evolution – Notebook Discovery</vt:lpstr>
      <vt:lpstr>Service/Tool Metadata</vt:lpstr>
      <vt:lpstr>Evolution – STAC encoding improvements</vt:lpstr>
      <vt:lpstr>Evolution – STAC encoding improvements</vt:lpstr>
      <vt:lpstr>Evolution – STAC encoding improvements</vt:lpstr>
      <vt:lpstr>Conclusion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FedEO Report</dc:title>
  <dc:subject>WGISS-56, ESA, OGC, STAC</dc:subject>
  <dc:creator>Yves Coene</dc:creator>
  <cp:keywords>ESA</cp:keywords>
  <dc:description/>
  <cp:lastModifiedBy>Yves Coene</cp:lastModifiedBy>
  <cp:revision>460</cp:revision>
  <cp:lastPrinted>2023-10-23T14:30:42Z</cp:lastPrinted>
  <dcterms:created xsi:type="dcterms:W3CDTF">2022-03-18T14:00:45Z</dcterms:created>
  <dcterms:modified xsi:type="dcterms:W3CDTF">2024-02-29T09:18:01Z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