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6"/>
  </p:notesMasterIdLst>
  <p:handoutMasterIdLst>
    <p:handoutMasterId r:id="rId27"/>
  </p:handoutMasterIdLst>
  <p:sldIdLst>
    <p:sldId id="256" r:id="rId9"/>
    <p:sldId id="877" r:id="rId10"/>
    <p:sldId id="261" r:id="rId11"/>
    <p:sldId id="885" r:id="rId12"/>
    <p:sldId id="878" r:id="rId13"/>
    <p:sldId id="891" r:id="rId14"/>
    <p:sldId id="257" r:id="rId15"/>
    <p:sldId id="881" r:id="rId16"/>
    <p:sldId id="887" r:id="rId17"/>
    <p:sldId id="888" r:id="rId18"/>
    <p:sldId id="892" r:id="rId19"/>
    <p:sldId id="886" r:id="rId20"/>
    <p:sldId id="883" r:id="rId21"/>
    <p:sldId id="889" r:id="rId22"/>
    <p:sldId id="268" r:id="rId23"/>
    <p:sldId id="258" r:id="rId24"/>
    <p:sldId id="890" r:id="rId2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5" autoAdjust="0"/>
    <p:restoredTop sz="85932" autoAdjust="0"/>
  </p:normalViewPr>
  <p:slideViewPr>
    <p:cSldViewPr snapToGrid="0">
      <p:cViewPr varScale="1">
        <p:scale>
          <a:sx n="103" d="100"/>
          <a:sy n="103" d="100"/>
        </p:scale>
        <p:origin x="72" y="24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dirty="0"/>
              <a:t>https://api.openeo.org/1.2.0/#tag/EO-Data-Discovery/operation/describe-collection</a:t>
            </a:r>
            <a:endParaRPr dirty="0"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11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24a4efbac_0_2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00" cy="44109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124a4efb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00" y="735013"/>
            <a:ext cx="6553200" cy="3676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875831" y="4703994"/>
            <a:ext cx="5033721" cy="441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/stac-</a:t>
            </a:r>
            <a:r>
              <a:rPr lang="en-US" dirty="0" err="1"/>
              <a:t>api</a:t>
            </a:r>
            <a:r>
              <a:rPr lang="en-US" dirty="0"/>
              <a:t>-extensions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67484" y="9407988"/>
            <a:ext cx="2917898" cy="44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eos-wgiss/stac-best-practices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github.com/ceos-wgiss/stac-best-practices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STAC Best Practices Roadmap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#57, Sydney (Australia)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7: Discovery and Access, 06/03/2024</a:t>
            </a:r>
          </a:p>
          <a:p>
            <a:pPr algn="r">
              <a:spcBef>
                <a:spcPts val="0"/>
              </a:spcBef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23D5756F-FC7A-44D2-8731-61841A1B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760" y="5224145"/>
            <a:ext cx="557764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</a:t>
            </a:r>
            <a:br>
              <a:rPr lang="en-GB" sz="1200" dirty="0">
                <a:solidFill>
                  <a:schemeClr val="bg1"/>
                </a:solidFill>
              </a:rPr>
            </a:b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8E43-A12A-48D2-A320-83A217CB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“Best Practices” – current status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4AC89-8B68-4D78-B345-3CFCDBD7C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F326E-72B2-4B94-B935-029397EB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4" y="1314150"/>
            <a:ext cx="10153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11247624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 “Best Practices” – current status v survey priorities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247069" y="969599"/>
            <a:ext cx="11664000" cy="5418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endParaRPr lang="en-US" dirty="0"/>
          </a:p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Most demanded topics to be ad</a:t>
            </a:r>
          </a:p>
          <a:p>
            <a:pPr marL="169329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STAC API (75%)						</a:t>
            </a:r>
            <a:r>
              <a:rPr lang="en-US" dirty="0">
                <a:solidFill>
                  <a:srgbClr val="FF0000"/>
                </a:solidFill>
              </a:rPr>
              <a:t>§3.2, §4.3, §5.3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Granule search (70%)						</a:t>
            </a:r>
            <a:r>
              <a:rPr lang="en-US" dirty="0">
                <a:solidFill>
                  <a:srgbClr val="FF0000"/>
                </a:solidFill>
              </a:rPr>
              <a:t>§4 Granule Catalog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Guidance to allow federation (70%)				</a:t>
            </a:r>
            <a:r>
              <a:rPr lang="en-US" altLang="en-US" dirty="0">
                <a:solidFill>
                  <a:srgbClr val="FF0000"/>
                </a:solidFill>
              </a:rPr>
              <a:t>§*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Font typeface="Verdana" pitchFamily="34" charset="0"/>
              <a:buChar char="●"/>
            </a:pPr>
            <a:r>
              <a:rPr lang="en-US" dirty="0"/>
              <a:t>Advertise available </a:t>
            </a:r>
            <a:r>
              <a:rPr lang="en-US" dirty="0" err="1"/>
              <a:t>queryables</a:t>
            </a:r>
            <a:r>
              <a:rPr lang="en-US" dirty="0"/>
              <a:t> (65%)				</a:t>
            </a:r>
            <a:r>
              <a:rPr lang="en-US" dirty="0">
                <a:solidFill>
                  <a:srgbClr val="FF0000"/>
                </a:solidFill>
              </a:rPr>
              <a:t>§3.2 Catalog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Encode granule metadata  (65%)				</a:t>
            </a:r>
            <a:r>
              <a:rPr lang="en-US" dirty="0">
                <a:solidFill>
                  <a:srgbClr val="FF0000"/>
                </a:solidFill>
              </a:rPr>
              <a:t>§6 Granule Metadata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Collection metadata (60%)					</a:t>
            </a:r>
            <a:r>
              <a:rPr lang="en-US" dirty="0">
                <a:solidFill>
                  <a:srgbClr val="FF0000"/>
                </a:solidFill>
              </a:rPr>
              <a:t>§7 Collection Metadata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Controlled keywords, media types, roles (60%)			</a:t>
            </a:r>
            <a:r>
              <a:rPr lang="en-US" dirty="0">
                <a:solidFill>
                  <a:srgbClr val="FF0000"/>
                </a:solidFill>
              </a:rPr>
              <a:t>§3.3, §7.2 Metadata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Cloud-native assets (60%)					</a:t>
            </a:r>
            <a:r>
              <a:rPr lang="en-US" dirty="0">
                <a:solidFill>
                  <a:srgbClr val="FF0000"/>
                </a:solidFill>
              </a:rPr>
              <a:t>§6.3 Granule Metadata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Collection search (55%)					</a:t>
            </a:r>
            <a:r>
              <a:rPr lang="en-US" dirty="0">
                <a:solidFill>
                  <a:srgbClr val="FF0000"/>
                </a:solidFill>
              </a:rPr>
              <a:t>§5.3 Collection Catalog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dirty="0"/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“other topics” proposed: 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e.g. asset-level search, highly recommended extensions, ..</a:t>
            </a: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5F9EF-DF3D-457E-BEC6-85F8EBE7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97" y="1241923"/>
            <a:ext cx="3453243" cy="701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565BD-7957-46C5-9AAF-BED3CECA0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300" y="1436975"/>
            <a:ext cx="3533775" cy="5334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708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E96E-9602-412F-9826-12C89611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Example requirements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36C8-BDCB-4311-B123-810DEECD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presentation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5FF5F-B755-4DCD-9597-99DF465A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57" y="885525"/>
            <a:ext cx="7991475" cy="5324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D9516-01DF-4563-A992-0D6EFC75CAD7}"/>
              </a:ext>
            </a:extLst>
          </p:cNvPr>
          <p:cNvSpPr/>
          <p:nvPr/>
        </p:nvSpPr>
        <p:spPr>
          <a:xfrm>
            <a:off x="7742538" y="972728"/>
            <a:ext cx="1226364" cy="3290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13445A-A502-4E25-8912-032EE3B61A9C}"/>
              </a:ext>
            </a:extLst>
          </p:cNvPr>
          <p:cNvSpPr/>
          <p:nvPr/>
        </p:nvSpPr>
        <p:spPr>
          <a:xfrm>
            <a:off x="8789883" y="2234081"/>
            <a:ext cx="1226364" cy="3290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57152-B149-4E7E-BDC6-468948333114}"/>
              </a:ext>
            </a:extLst>
          </p:cNvPr>
          <p:cNvSpPr/>
          <p:nvPr/>
        </p:nvSpPr>
        <p:spPr>
          <a:xfrm>
            <a:off x="8789883" y="4769758"/>
            <a:ext cx="1226364" cy="32904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783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875F-B3FE-47B1-8F24-74B8A199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Underlying “STAC” specifications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F49D-9701-46E6-BAAB-D5D557CB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Practices rely on parts of STAC/STAC API, underlying OGC specifications and parts of (available) “extensions” of STAC and STAC API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3E4EF-8607-447C-9D5E-8DACB772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804632"/>
            <a:ext cx="6089853" cy="4321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BB6C1-47F8-426E-80D9-AC5C5AE2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14" y="2077857"/>
            <a:ext cx="6089854" cy="41321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DC6342-6136-4EDB-B552-C470FFDE7FC3}"/>
              </a:ext>
            </a:extLst>
          </p:cNvPr>
          <p:cNvSpPr/>
          <p:nvPr/>
        </p:nvSpPr>
        <p:spPr>
          <a:xfrm>
            <a:off x="106326" y="2402958"/>
            <a:ext cx="3400667" cy="1424763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E2030-C45C-4DEB-A2DB-090203FC25BE}"/>
              </a:ext>
            </a:extLst>
          </p:cNvPr>
          <p:cNvSpPr txBox="1"/>
          <p:nvPr/>
        </p:nvSpPr>
        <p:spPr>
          <a:xfrm>
            <a:off x="2708634" y="2899669"/>
            <a:ext cx="351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Expected scope “OGC STAC/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STAC API” Community Standard</a:t>
            </a:r>
            <a:endParaRPr lang="en-BE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C1345-C956-4D2B-A238-F52712B3BFF1}"/>
              </a:ext>
            </a:extLst>
          </p:cNvPr>
          <p:cNvSpPr/>
          <p:nvPr/>
        </p:nvSpPr>
        <p:spPr>
          <a:xfrm>
            <a:off x="6415527" y="5878286"/>
            <a:ext cx="3400667" cy="604939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F99EB-E865-4C6A-AA04-1B85E9681170}"/>
              </a:ext>
            </a:extLst>
          </p:cNvPr>
          <p:cNvSpPr/>
          <p:nvPr/>
        </p:nvSpPr>
        <p:spPr>
          <a:xfrm>
            <a:off x="106325" y="4426047"/>
            <a:ext cx="3594818" cy="32904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86233-0D3D-4963-8706-95FEBF24D589}"/>
              </a:ext>
            </a:extLst>
          </p:cNvPr>
          <p:cNvSpPr/>
          <p:nvPr/>
        </p:nvSpPr>
        <p:spPr>
          <a:xfrm>
            <a:off x="106325" y="5285062"/>
            <a:ext cx="3594818" cy="32904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FC628-F1A1-4C0C-A47E-975FDD1CF352}"/>
              </a:ext>
            </a:extLst>
          </p:cNvPr>
          <p:cNvSpPr txBox="1"/>
          <p:nvPr/>
        </p:nvSpPr>
        <p:spPr>
          <a:xfrm>
            <a:off x="8449839" y="6113893"/>
            <a:ext cx="311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CEOS STAC ARD Extension</a:t>
            </a:r>
            <a:endParaRPr lang="en-BE" dirty="0">
              <a:solidFill>
                <a:srgbClr val="00B05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7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DEA2-42DC-4601-89A4-6B8A8E6B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0F71-C3E2-4146-A831-1DA5E2865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contributions, questions and feedback from interested parties in next period on draft Best Practices available at </a:t>
            </a:r>
            <a:r>
              <a:rPr lang="en-US" dirty="0">
                <a:hlinkClick r:id="rId2"/>
              </a:rPr>
              <a:t>https://github.com/ceos-wgiss/stac-best-practices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Email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GitHub Pull requests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GitHub issues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Ad-hoc </a:t>
            </a:r>
            <a:r>
              <a:rPr lang="en-US" dirty="0" err="1"/>
              <a:t>telcos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Discuss/agree contributions/feedback received before or at planned dedicated teleconferences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April ‘24 virtual meeting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May ‘24 virtual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Consolidate initial version of Best Practices in June and finalize by end of July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 finalized Best Practices (First release) at WGISS-58 (October ‘24)</a:t>
            </a:r>
          </a:p>
        </p:txBody>
      </p:sp>
    </p:spTree>
    <p:extLst>
      <p:ext uri="{BB962C8B-B14F-4D97-AF65-F5344CB8AC3E}">
        <p14:creationId xmlns:p14="http://schemas.microsoft.com/office/powerpoint/2010/main" val="14468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24a4efbac_0_2"/>
          <p:cNvSpPr txBox="1">
            <a:spLocks noGrp="1"/>
          </p:cNvSpPr>
          <p:nvPr>
            <p:ph type="title"/>
          </p:nvPr>
        </p:nvSpPr>
        <p:spPr>
          <a:xfrm>
            <a:off x="207450" y="193708"/>
            <a:ext cx="9566400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187" name="Google Shape;187;g2124a4efbac_0_2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97683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Your feedback and inputs are important.  </a:t>
            </a:r>
          </a:p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https://github.com/ceos-wgiss/stac-best-practices/tree/main</a:t>
            </a:r>
          </a:p>
          <a:p>
            <a:pPr marL="1460962" lvl="1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  <p:pic>
        <p:nvPicPr>
          <p:cNvPr id="189" name="Google Shape;189;g2124a4efba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822" y="3429000"/>
            <a:ext cx="4223733" cy="192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Context - STAC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“STAC” is a generic name for a family of specifications…</a:t>
            </a: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covering file formats and APIs, </a:t>
            </a: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some at v1.0, some still release-candidate, </a:t>
            </a: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referencing external OGC API specifications </a:t>
            </a:r>
            <a:endParaRPr dirty="0"/>
          </a:p>
          <a:p>
            <a:pPr marL="1079972" lvl="1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 extensible, with large set of </a:t>
            </a:r>
          </a:p>
          <a:p>
            <a:pPr marL="1656417" lvl="2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STAC extensions</a:t>
            </a:r>
          </a:p>
          <a:p>
            <a:pPr marL="1656417" lvl="2" indent="-135463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STAC API extensions</a:t>
            </a:r>
          </a:p>
          <a:p>
            <a:pPr marL="944509" lvl="1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/>
              <a:t>at different levels of maturity.</a:t>
            </a:r>
            <a:endParaRPr dirty="0"/>
          </a:p>
          <a:p>
            <a:pPr marL="380990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/>
              <a:t>The ecosystem of the above (draft) specifications allow </a:t>
            </a:r>
            <a:r>
              <a:rPr lang="en-US" u="sng" dirty="0"/>
              <a:t>many use cases</a:t>
            </a:r>
            <a:r>
              <a:rPr lang="en-US" dirty="0"/>
              <a:t> to be realized in </a:t>
            </a:r>
            <a:r>
              <a:rPr lang="en-US" u="sng" dirty="0"/>
              <a:t>multiple ways</a:t>
            </a:r>
            <a:r>
              <a:rPr lang="en-US" dirty="0"/>
              <a:t>, while some are not yet possible.</a:t>
            </a: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 marL="1079972">
              <a:spcBef>
                <a:spcPts val="373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120" name="Google Shape;1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169" y="969600"/>
            <a:ext cx="3437000" cy="115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8499-A150-4412-A28E-EE40109D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70431"/>
            <a:ext cx="10416332" cy="1015663"/>
          </a:xfrm>
        </p:spPr>
        <p:txBody>
          <a:bodyPr/>
          <a:lstStyle/>
          <a:p>
            <a:r>
              <a:rPr lang="en-US" dirty="0"/>
              <a:t>STEP 1 “define scope” – survey results expected scope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CF9D-5830-4611-9C6B-7CA4D2A0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1017-CB29-4C34-8A27-A601EF38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882000"/>
            <a:ext cx="8339977" cy="590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34792-D8C8-4E93-9C57-4FEB72BA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57" y="882000"/>
            <a:ext cx="3453243" cy="7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/>
              <a:t>Outline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Context</a:t>
            </a:r>
            <a:endParaRPr dirty="0"/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Approach</a:t>
            </a:r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Current status Best Practices</a:t>
            </a:r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Action Plan</a:t>
            </a:r>
          </a:p>
          <a:p>
            <a:pPr marL="609585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Context</a:t>
            </a:r>
            <a:endParaRPr dirty="0"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207450" y="980785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CEOS OpenSearch Best Practices successfully used to federate and discover agency resources via IDN, CMR and </a:t>
            </a:r>
            <a:r>
              <a:rPr lang="en-US" dirty="0" err="1"/>
              <a:t>FedEO</a:t>
            </a:r>
            <a:r>
              <a:rPr lang="en-US" dirty="0"/>
              <a:t>.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Reduces interoperability risks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“STAC” as successor of “OpenSearch” for resource discovery (JSON, </a:t>
            </a:r>
            <a:r>
              <a:rPr lang="en-US" dirty="0" err="1"/>
              <a:t>OpenAPI</a:t>
            </a:r>
            <a:r>
              <a:rPr lang="en-US" dirty="0"/>
              <a:t>) ?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Similar capabilities ?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Similar Best Practices ?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Multiple options for “STAC” implementation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Multiple options lead providers and open-source tools developers to implement arbitrary (different) subsets, causing interoperability risks.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Implementing all options is unnecessary and increases costs</a:t>
            </a:r>
            <a:endParaRPr dirty="0"/>
          </a:p>
          <a:p>
            <a:pPr marL="1067076" lvl="1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Need for “STAC Best Practices” identified:  Adherence to Best Practices should reduce cost and interoperability risks for both client and server implementations</a:t>
            </a:r>
          </a:p>
          <a:p>
            <a:pPr marL="285750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Context</a:t>
            </a:r>
            <a:endParaRPr dirty="0"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207450" y="980785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STAC is currently proposed for multiple use cases :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/>
              <a:t>Collection and Granule discovery ( STAC Collection / Item )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 err="1"/>
              <a:t>DataCube</a:t>
            </a:r>
            <a:r>
              <a:rPr lang="en-US" dirty="0"/>
              <a:t>-related (STAC Item / Asset / Band)</a:t>
            </a:r>
          </a:p>
          <a:p>
            <a:pPr marL="1067076" lvl="1" indent="-28575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 err="1"/>
              <a:t>OpenEO</a:t>
            </a:r>
            <a:r>
              <a:rPr lang="en-US" dirty="0"/>
              <a:t> - cloud-based Earth Observation data processing</a:t>
            </a:r>
          </a:p>
          <a:p>
            <a:pPr marL="285750" indent="-285750">
              <a:spcBef>
                <a:spcPts val="427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AFB06-53D3-404C-8E6A-286DBCFC67A6}"/>
              </a:ext>
            </a:extLst>
          </p:cNvPr>
          <p:cNvSpPr/>
          <p:nvPr/>
        </p:nvSpPr>
        <p:spPr>
          <a:xfrm>
            <a:off x="3904735" y="5709053"/>
            <a:ext cx="8209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(*) e.g. </a:t>
            </a:r>
            <a:r>
              <a:rPr lang="en-BE" dirty="0"/>
              <a:t>https://odc-stac.readthedocs.io/en/latest/stac-vs-odc.html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3A8F8-D920-402F-81EB-5767C2A0C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60" y="3601754"/>
            <a:ext cx="756285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5C406D-2C9B-4040-A54B-EB73ABCF7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88" y="3048290"/>
            <a:ext cx="2552700" cy="2828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581E5-1232-447A-A3E0-E4EC03D9B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87" y="5877215"/>
            <a:ext cx="1619250" cy="58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C7D32-94DE-4821-8A8C-74354A386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88" y="2534257"/>
            <a:ext cx="2562225" cy="55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1EAA1-02E8-4081-BBA7-C2AD12703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072" y="2753837"/>
            <a:ext cx="1946038" cy="84791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2436CC4-441D-4953-8C56-69441FA4EAF7}"/>
              </a:ext>
            </a:extLst>
          </p:cNvPr>
          <p:cNvSpPr/>
          <p:nvPr/>
        </p:nvSpPr>
        <p:spPr>
          <a:xfrm rot="10800000">
            <a:off x="7546116" y="1270959"/>
            <a:ext cx="926757" cy="605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44988-C0DB-4AEE-92C0-241E4CEB38A7}"/>
              </a:ext>
            </a:extLst>
          </p:cNvPr>
          <p:cNvSpPr txBox="1"/>
          <p:nvPr/>
        </p:nvSpPr>
        <p:spPr>
          <a:xfrm>
            <a:off x="8554930" y="1099679"/>
            <a:ext cx="346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Scope of STAC Best Practice </a:t>
            </a:r>
            <a:b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from DAIG (as replacement of OpenSearch Best Practice)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83A53-AF52-4FD9-A6FD-F9F664E9212E}"/>
              </a:ext>
            </a:extLst>
          </p:cNvPr>
          <p:cNvGrpSpPr/>
          <p:nvPr/>
        </p:nvGrpSpPr>
        <p:grpSpPr>
          <a:xfrm>
            <a:off x="937101" y="2120630"/>
            <a:ext cx="314528" cy="250021"/>
            <a:chOff x="586902" y="2120630"/>
            <a:chExt cx="314528" cy="2500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BDDDFB-CEE8-46DC-8062-6A6AF1FBD142}"/>
                </a:ext>
              </a:extLst>
            </p:cNvPr>
            <p:cNvCxnSpPr/>
            <p:nvPr/>
          </p:nvCxnSpPr>
          <p:spPr>
            <a:xfrm>
              <a:off x="632298" y="2120630"/>
              <a:ext cx="223736" cy="243191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C79BAE-D069-4BF2-BC27-521B8B838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902" y="2120630"/>
              <a:ext cx="314528" cy="250021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C2CA0F-8FD9-44A8-9403-37940F293D7A}"/>
              </a:ext>
            </a:extLst>
          </p:cNvPr>
          <p:cNvGrpSpPr/>
          <p:nvPr/>
        </p:nvGrpSpPr>
        <p:grpSpPr>
          <a:xfrm>
            <a:off x="937101" y="1751430"/>
            <a:ext cx="314528" cy="250021"/>
            <a:chOff x="586902" y="2120630"/>
            <a:chExt cx="314528" cy="25002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1FFD83-E276-40D8-8182-06F42026B61D}"/>
                </a:ext>
              </a:extLst>
            </p:cNvPr>
            <p:cNvCxnSpPr/>
            <p:nvPr/>
          </p:nvCxnSpPr>
          <p:spPr>
            <a:xfrm>
              <a:off x="632298" y="2120630"/>
              <a:ext cx="223736" cy="243191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87801A-DA3D-4C9B-BCD6-2BF592372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902" y="2120630"/>
              <a:ext cx="314528" cy="250021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CC124A-1D9D-45D1-A309-82B5ED2AB4D7}"/>
              </a:ext>
            </a:extLst>
          </p:cNvPr>
          <p:cNvGrpSpPr/>
          <p:nvPr/>
        </p:nvGrpSpPr>
        <p:grpSpPr>
          <a:xfrm>
            <a:off x="1026271" y="1371574"/>
            <a:ext cx="179962" cy="310671"/>
            <a:chOff x="3073940" y="420274"/>
            <a:chExt cx="165371" cy="3991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958676-1CDB-42C1-992F-D949D695BDF2}"/>
                </a:ext>
              </a:extLst>
            </p:cNvPr>
            <p:cNvCxnSpPr>
              <a:cxnSpLocks/>
            </p:cNvCxnSpPr>
            <p:nvPr/>
          </p:nvCxnSpPr>
          <p:spPr>
            <a:xfrm>
              <a:off x="3073940" y="578933"/>
              <a:ext cx="68094" cy="199553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5B430F-702B-43D3-A9E7-4E31E6A16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2034" y="420274"/>
              <a:ext cx="97277" cy="399108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9566461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Approach (WGISS-55, 2023)</a:t>
            </a:r>
            <a:endParaRPr dirty="0"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247069" y="969600"/>
            <a:ext cx="116640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380990" indent="-38099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 dirty="0"/>
              <a:t>STEP 1 (WHAT):</a:t>
            </a:r>
            <a:r>
              <a:rPr lang="en-US" dirty="0"/>
              <a:t>  Propose applicable list of uses cases to narrow scope of STAC Best Practices:</a:t>
            </a:r>
            <a:endParaRPr dirty="0"/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Get DAIG group feedback/confirmation and/or priorities for proposed use cases (or additional/other use cases)</a:t>
            </a:r>
            <a:endParaRPr sz="1867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 dirty="0"/>
              <a:t>STEP 2 (HOW): </a:t>
            </a:r>
            <a:r>
              <a:rPr lang="en-US" dirty="0"/>
              <a:t>Prepare draft STAC Best Practices addressing selected use cases by solving issue in one of three ways:  </a:t>
            </a:r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Recommend or mandate one method over another in the Best Practices</a:t>
            </a:r>
            <a:endParaRPr sz="1867" dirty="0"/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Raise issue with appropriate STAC standards body to consolidate on single solution</a:t>
            </a:r>
          </a:p>
          <a:p>
            <a:pPr marL="1460963" lvl="1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867" dirty="0"/>
              <a:t>Create extensions for missing/needed areas (unlikely). </a:t>
            </a:r>
            <a:endParaRPr sz="1867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dirty="0"/>
          </a:p>
          <a:p>
            <a:pPr marL="380990" indent="-380990">
              <a:spcBef>
                <a:spcPts val="427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u="sng" dirty="0"/>
              <a:t>STEP 3 (MEASURE): </a:t>
            </a:r>
            <a:r>
              <a:rPr lang="en-US" dirty="0"/>
              <a:t>Obtain DAIG feedback on STEP 2 and iterate…</a:t>
            </a:r>
            <a:endParaRPr dirty="0"/>
          </a:p>
          <a:p>
            <a:pPr marL="1460963" lvl="1" indent="-245527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B936-DE44-4189-A474-A66D27EC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“define scope” - survey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C91E-CAAB-4768-89A3-78CD0E34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40646-A6EF-4EB2-B25F-634AA6974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36"/>
          <a:stretch/>
        </p:blipFill>
        <p:spPr>
          <a:xfrm>
            <a:off x="240938" y="2160021"/>
            <a:ext cx="5532000" cy="4049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E8FD1-8269-4CE1-A9D8-3DF0FEBF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00" y="2589666"/>
            <a:ext cx="5710505" cy="362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1EDF8-DC73-43D5-8053-3F414D275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38" y="882000"/>
            <a:ext cx="4638675" cy="112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B6583-C05C-4CB1-8086-D93BD1762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715" y="882000"/>
            <a:ext cx="4228685" cy="8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207451" y="193765"/>
            <a:ext cx="10864203" cy="5847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1 “define scope” – survey results expected scope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247069" y="969599"/>
            <a:ext cx="11664000" cy="5418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endParaRPr lang="en-US" dirty="0"/>
          </a:p>
          <a:p>
            <a:pPr marL="609585" indent="-440256">
              <a:spcBef>
                <a:spcPts val="427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Most requested topics :</a:t>
            </a:r>
          </a:p>
          <a:p>
            <a:pPr marL="169329">
              <a:spcBef>
                <a:spcPts val="427"/>
              </a:spcBef>
              <a:spcAft>
                <a:spcPts val="0"/>
              </a:spcAft>
              <a:buSzPts val="1600"/>
            </a:pPr>
            <a:endParaRPr dirty="0"/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STAC API (75%)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Granule search (70%)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Guidance to allow federation (70%)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Font typeface="Verdana" pitchFamily="34" charset="0"/>
              <a:buChar char="●"/>
            </a:pPr>
            <a:r>
              <a:rPr lang="en-US" dirty="0"/>
              <a:t>Advertise available </a:t>
            </a:r>
            <a:r>
              <a:rPr lang="en-US" dirty="0" err="1"/>
              <a:t>queryables</a:t>
            </a:r>
            <a:r>
              <a:rPr lang="en-US" dirty="0"/>
              <a:t> (65%)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Encode granule metadata  (65%)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Collection metadata (60%)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Controlled keywords, media types, roles (60%)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Cloud-native assets (60%)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Collection search (55%)</a:t>
            </a:r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dirty="0"/>
          </a:p>
          <a:p>
            <a:pPr marL="1390911" lvl="1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“other topics” proposed: </a:t>
            </a:r>
          </a:p>
          <a:p>
            <a:pPr marL="1967356" lvl="2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e.g. asset-level search, highly recommended extensions, ..</a:t>
            </a: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  <a:p>
            <a:pPr>
              <a:spcBef>
                <a:spcPts val="427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20943-5319-48D9-8183-4FD0AB54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84" y="1330408"/>
            <a:ext cx="4228685" cy="8593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40F6-C252-425B-98CA-A93C94D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“Best Practices” – current status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AEA6-16BE-46B4-85C6-33A8E240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Draft Best Practices at </a:t>
            </a:r>
            <a:r>
              <a:rPr lang="en-US" dirty="0">
                <a:hlinkClick r:id="rId2"/>
              </a:rPr>
              <a:t>https://github.com/ceos-wgiss/stac-best-practices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4829B-F466-44AF-9C9C-C7E230E4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6" y="1620197"/>
            <a:ext cx="4653785" cy="4355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0BFFE-3D6D-4CA4-8392-00888BB40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2544948"/>
            <a:ext cx="6158647" cy="3404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B9241-2130-42D1-B649-F73697AA1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770" y="2544948"/>
            <a:ext cx="5797932" cy="24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DE6A-A8D5-4B06-896A-CE151E3E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“Best Practices” – current status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9AB3-ADAE-400E-B2D7-020BBD2D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5F046-17D9-4047-AFE8-43625E5D2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03"/>
          <a:stretch/>
        </p:blipFill>
        <p:spPr>
          <a:xfrm>
            <a:off x="1645919" y="810243"/>
            <a:ext cx="8567506" cy="54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5050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8524</TotalTime>
  <Words>930</Words>
  <Application>Microsoft Office PowerPoint</Application>
  <PresentationFormat>Custom</PresentationFormat>
  <Paragraphs>114</Paragraphs>
  <Slides>17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Context</vt:lpstr>
      <vt:lpstr>Context</vt:lpstr>
      <vt:lpstr>Approach (WGISS-55, 2023)</vt:lpstr>
      <vt:lpstr>STEP 1 “define scope” - survey</vt:lpstr>
      <vt:lpstr>STEP 1 “define scope” – survey results expected scope</vt:lpstr>
      <vt:lpstr>STEP 2 “Best Practices” – current status</vt:lpstr>
      <vt:lpstr>STEP 2 “Best Practices” – current status</vt:lpstr>
      <vt:lpstr>STEP 2 “Best Practices” – current status</vt:lpstr>
      <vt:lpstr>STEP 2 “Best Practices” – current status v survey priorities</vt:lpstr>
      <vt:lpstr>Best Practices – Example requirements </vt:lpstr>
      <vt:lpstr>Best Practices – Underlying “STAC” specifications</vt:lpstr>
      <vt:lpstr>Action Plan</vt:lpstr>
      <vt:lpstr>Conclusion</vt:lpstr>
      <vt:lpstr>Context - STAC</vt:lpstr>
      <vt:lpstr>STEP 1 “define scope” – survey results expected scope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317</cp:revision>
  <cp:lastPrinted>2008-08-26T16:26:23Z</cp:lastPrinted>
  <dcterms:created xsi:type="dcterms:W3CDTF">2022-03-18T14:00:45Z</dcterms:created>
  <dcterms:modified xsi:type="dcterms:W3CDTF">2024-03-01T08:24:27Z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