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Montserrat"/>
      <p:regular r:id="rId26"/>
      <p:bold r:id="rId27"/>
      <p:italic r:id="rId28"/>
      <p:boldItalic r:id="rId29"/>
    </p:embeddedFont>
    <p:embeddedFont>
      <p:font typeface="Montserrat Medium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4" roundtripDataSignature="AMtx7mivQW3PRH9QFkiRjcQJ3MuFoLMw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regular.fntdata"/><Relationship Id="rId25" Type="http://schemas.openxmlformats.org/officeDocument/2006/relationships/slide" Target="slides/slide20.xml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Medium-bold.fntdata"/><Relationship Id="rId3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33" Type="http://schemas.openxmlformats.org/officeDocument/2006/relationships/font" Target="fonts/MontserratMedium-bold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Medium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4.jpg"/><Relationship Id="rId4" Type="http://schemas.openxmlformats.org/officeDocument/2006/relationships/image" Target="../media/image6.jp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2"/>
          <p:cNvSpPr/>
          <p:nvPr/>
        </p:nvSpPr>
        <p:spPr>
          <a:xfrm flipH="1">
            <a:off x="4092296" y="1476329"/>
            <a:ext cx="5063603" cy="367583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2"/>
          <p:cNvSpPr/>
          <p:nvPr/>
        </p:nvSpPr>
        <p:spPr>
          <a:xfrm flipH="1">
            <a:off x="-6599" y="-10906"/>
            <a:ext cx="9152384" cy="5161407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2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2"/>
          <p:cNvSpPr txBox="1"/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b="0" i="0" sz="6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2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3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23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23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23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2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24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4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4"/>
          <p:cNvSpPr txBox="1"/>
          <p:nvPr>
            <p:ph idx="1" type="body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24"/>
          <p:cNvSpPr txBox="1"/>
          <p:nvPr>
            <p:ph idx="2" type="body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24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2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24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5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2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25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5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5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25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25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26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2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2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1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github.com/Open-EO/PSC/blob/main/documents/ogc-submission.adoc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github.com/Open-EO/openeo-api/blob/f6fcb93585261508a4c8720fd9355d8f9c85961c/crosswalks/ogcapi-processes.md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Relationship Id="rId4" Type="http://schemas.openxmlformats.org/officeDocument/2006/relationships/image" Target="../media/image4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3.png"/><Relationship Id="rId4" Type="http://schemas.openxmlformats.org/officeDocument/2006/relationships/image" Target="../media/image42.png"/><Relationship Id="rId5" Type="http://schemas.openxmlformats.org/officeDocument/2006/relationships/hyperlink" Target="https://portal.ogc.org/files/?artifact_id=107156&amp;version=1" TargetMode="External"/><Relationship Id="rId6" Type="http://schemas.openxmlformats.org/officeDocument/2006/relationships/hyperlink" Target="https://portal.ogc.org/files/?artifact_id=107155&amp;version=1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22.jpg"/><Relationship Id="rId10" Type="http://schemas.openxmlformats.org/officeDocument/2006/relationships/image" Target="../media/image13.png"/><Relationship Id="rId9" Type="http://schemas.openxmlformats.org/officeDocument/2006/relationships/image" Target="../media/image14.png"/><Relationship Id="rId5" Type="http://schemas.openxmlformats.org/officeDocument/2006/relationships/image" Target="../media/image17.jpg"/><Relationship Id="rId6" Type="http://schemas.openxmlformats.org/officeDocument/2006/relationships/image" Target="../media/image16.png"/><Relationship Id="rId7" Type="http://schemas.openxmlformats.org/officeDocument/2006/relationships/image" Target="../media/image37.png"/><Relationship Id="rId8" Type="http://schemas.openxmlformats.org/officeDocument/2006/relationships/image" Target="../media/image2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mailto:alexander.Jacob@eurac.edu" TargetMode="External"/><Relationship Id="rId4" Type="http://schemas.openxmlformats.org/officeDocument/2006/relationships/hyperlink" Target="mailto:matthias@mohr.ws" TargetMode="External"/><Relationship Id="rId5" Type="http://schemas.openxmlformats.org/officeDocument/2006/relationships/hyperlink" Target="https://openeo.org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8.png"/><Relationship Id="rId4" Type="http://schemas.openxmlformats.org/officeDocument/2006/relationships/image" Target="../media/image15.png"/><Relationship Id="rId5" Type="http://schemas.openxmlformats.org/officeDocument/2006/relationships/image" Target="../media/image18.jpg"/><Relationship Id="rId6" Type="http://schemas.openxmlformats.org/officeDocument/2006/relationships/image" Target="../media/image31.png"/><Relationship Id="rId7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6.png"/><Relationship Id="rId4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Relationship Id="rId4" Type="http://schemas.openxmlformats.org/officeDocument/2006/relationships/image" Target="../media/image14.png"/><Relationship Id="rId9" Type="http://schemas.openxmlformats.org/officeDocument/2006/relationships/hyperlink" Target="https://doi.org/10.3390/rs13061125" TargetMode="External"/><Relationship Id="rId5" Type="http://schemas.openxmlformats.org/officeDocument/2006/relationships/image" Target="../media/image13.png"/><Relationship Id="rId6" Type="http://schemas.openxmlformats.org/officeDocument/2006/relationships/image" Target="../media/image34.png"/><Relationship Id="rId7" Type="http://schemas.openxmlformats.org/officeDocument/2006/relationships/hyperlink" Target="https://api.openeo.org/" TargetMode="External"/><Relationship Id="rId8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1.png"/><Relationship Id="rId4" Type="http://schemas.openxmlformats.org/officeDocument/2006/relationships/image" Target="../media/image26.png"/><Relationship Id="rId5" Type="http://schemas.openxmlformats.org/officeDocument/2006/relationships/image" Target="../media/image3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/>
          <p:nvPr>
            <p:ph type="title"/>
          </p:nvPr>
        </p:nvSpPr>
        <p:spPr>
          <a:xfrm>
            <a:off x="132022" y="131950"/>
            <a:ext cx="6395777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b="1" lang="en-US" sz="2800"/>
              <a:t>OpenEO</a:t>
            </a:r>
            <a:r>
              <a:rPr lang="en-US" sz="2800"/>
              <a:t> as community standard and other related </a:t>
            </a:r>
            <a:r>
              <a:rPr b="1" lang="en-US" sz="2800"/>
              <a:t>OGC</a:t>
            </a:r>
            <a:r>
              <a:rPr lang="en-US" sz="2800"/>
              <a:t> standards (</a:t>
            </a:r>
            <a:r>
              <a:rPr i="1" lang="en-US" sz="2800"/>
              <a:t>e.g. </a:t>
            </a:r>
            <a:r>
              <a:rPr b="1" i="1" lang="en-US" sz="2800"/>
              <a:t>OGC GeoDataCubes</a:t>
            </a:r>
            <a:r>
              <a:rPr lang="en-US" sz="2800"/>
              <a:t>)</a:t>
            </a:r>
            <a:endParaRPr sz="2800"/>
          </a:p>
        </p:txBody>
      </p:sp>
      <p:sp>
        <p:nvSpPr>
          <p:cNvPr id="61" name="Google Shape;61;p1"/>
          <p:cNvSpPr txBox="1"/>
          <p:nvPr/>
        </p:nvSpPr>
        <p:spPr>
          <a:xfrm>
            <a:off x="5190067" y="2850958"/>
            <a:ext cx="3953933" cy="19891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Alexan</a:t>
            </a: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der Jacob </a:t>
            </a:r>
            <a:endParaRPr/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Eurac Research</a:t>
            </a:r>
            <a:endParaRPr/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Matthias Mohr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7.3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WGISS-57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4-7 March 2023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Sydney, Australia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R Client</a:t>
            </a:r>
            <a:endParaRPr/>
          </a:p>
        </p:txBody>
      </p:sp>
      <p:sp>
        <p:nvSpPr>
          <p:cNvPr id="153" name="Google Shape;153;p10"/>
          <p:cNvSpPr/>
          <p:nvPr/>
        </p:nvSpPr>
        <p:spPr>
          <a:xfrm>
            <a:off x="0" y="742042"/>
            <a:ext cx="9144000" cy="41957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036" y="806557"/>
            <a:ext cx="7879080" cy="4066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t/>
            </a:r>
            <a:endParaRPr/>
          </a:p>
        </p:txBody>
      </p:sp>
      <p:pic>
        <p:nvPicPr>
          <p:cNvPr id="160" name="Google Shape;16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Implementations</a:t>
            </a:r>
            <a:endParaRPr/>
          </a:p>
        </p:txBody>
      </p:sp>
      <p:sp>
        <p:nvSpPr>
          <p:cNvPr id="166" name="Google Shape;166;p12"/>
          <p:cNvSpPr txBox="1"/>
          <p:nvPr>
            <p:ph idx="1" type="body"/>
          </p:nvPr>
        </p:nvSpPr>
        <p:spPr>
          <a:xfrm>
            <a:off x="4731745" y="928264"/>
            <a:ext cx="40936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 sz="1600"/>
              <a:t>Python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200"/>
              <a:t>opinionated, pythonic implementation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200"/>
              <a:t>Jupyter integration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 sz="1600"/>
              <a:t>R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200"/>
              <a:t>Rstudio integration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200"/>
              <a:t>Rmarkdown</a:t>
            </a:r>
            <a:endParaRPr sz="1200"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200"/>
              <a:t>Jupyter integration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 sz="1600"/>
              <a:t>JavaScript (TypeScript)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200"/>
              <a:t>Web Apps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200"/>
              <a:t>Mobile Apps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 sz="1600"/>
              <a:t>Julia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 sz="1600"/>
              <a:t>Web Editor: editor.openeo.org 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200"/>
              <a:t>Simple UI for the browser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200"/>
              <a:t>Model Builder</a:t>
            </a:r>
            <a:endParaRPr/>
          </a:p>
          <a:p>
            <a:pPr indent="-2286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</a:pPr>
            <a:r>
              <a:t/>
            </a:r>
            <a:endParaRPr sz="1600"/>
          </a:p>
        </p:txBody>
      </p:sp>
      <p:sp>
        <p:nvSpPr>
          <p:cNvPr id="167" name="Google Shape;167;p12"/>
          <p:cNvSpPr txBox="1"/>
          <p:nvPr/>
        </p:nvSpPr>
        <p:spPr>
          <a:xfrm>
            <a:off x="318655" y="928264"/>
            <a:ext cx="4551217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GeoPyspark / Geotrellis (VITO, CDSE)</a:t>
            </a:r>
            <a:endParaRPr/>
          </a:p>
          <a:p>
            <a:pPr indent="-3619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Xarray / Dask (EODC, EURAC, local processing, …)</a:t>
            </a:r>
            <a:endParaRPr/>
          </a:p>
          <a:p>
            <a:pPr indent="-3619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Google Earth Engine</a:t>
            </a:r>
            <a:endParaRPr/>
          </a:p>
          <a:p>
            <a:pPr indent="-3619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WCPS / rasdaman (EURAC)</a:t>
            </a:r>
            <a:endParaRPr/>
          </a:p>
          <a:p>
            <a:pPr indent="-3619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GRASSGIS / actinia (mundialis)</a:t>
            </a:r>
            <a:endParaRPr/>
          </a:p>
          <a:p>
            <a:pPr indent="-3619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Sentinel Hub (Sinergise)</a:t>
            </a:r>
            <a:endParaRPr/>
          </a:p>
          <a:p>
            <a:pPr indent="-3619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… (RISE, IBM, WASDI)</a:t>
            </a:r>
            <a:endParaRPr/>
          </a:p>
          <a:p>
            <a:pPr indent="-2286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 txBox="1"/>
          <p:nvPr>
            <p:ph idx="1" type="body"/>
          </p:nvPr>
        </p:nvSpPr>
        <p:spPr>
          <a:xfrm>
            <a:off x="243175" y="96801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/>
              <a:t>Submitted to OGC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Scope: API and Processes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Type: Community Standard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Submitter: openEO PSC</a:t>
            </a:r>
            <a:endParaRPr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US"/>
              <a:t>RFC started Feb 6</a:t>
            </a:r>
            <a:r>
              <a:rPr baseline="30000" lang="en-US"/>
              <a:t>th</a:t>
            </a:r>
            <a:r>
              <a:rPr lang="en-US"/>
              <a:t> ; ended Feb 27</a:t>
            </a:r>
            <a:r>
              <a:rPr baseline="30000" lang="en-US"/>
              <a:t>th</a:t>
            </a:r>
            <a:r>
              <a:rPr lang="en-US"/>
              <a:t> 2024</a:t>
            </a:r>
            <a:endParaRPr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US" u="sng">
                <a:solidFill>
                  <a:schemeClr val="hlink"/>
                </a:solidFill>
                <a:hlinkClick r:id="rId3"/>
              </a:rPr>
              <a:t>Justification document</a:t>
            </a:r>
            <a:endParaRPr sz="15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US"/>
              <a:t>Presentation at OGC MM in Delft 26</a:t>
            </a:r>
            <a:r>
              <a:rPr baseline="30000" lang="en-US"/>
              <a:t>th</a:t>
            </a:r>
            <a:r>
              <a:rPr lang="en-US"/>
              <a:t>  &amp; 28</a:t>
            </a:r>
            <a:r>
              <a:rPr baseline="30000" lang="en-US"/>
              <a:t>th</a:t>
            </a:r>
            <a:r>
              <a:rPr lang="en-US"/>
              <a:t> of March 2024</a:t>
            </a:r>
            <a:endParaRPr/>
          </a:p>
        </p:txBody>
      </p:sp>
      <p:sp>
        <p:nvSpPr>
          <p:cNvPr id="173" name="Google Shape;173;p13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openEO community standard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/>
          <p:nvPr>
            <p:ph idx="1" type="body"/>
          </p:nvPr>
        </p:nvSpPr>
        <p:spPr>
          <a:xfrm>
            <a:off x="415894" y="1041054"/>
            <a:ext cx="7988966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 sz="1600" u="sng">
                <a:solidFill>
                  <a:schemeClr val="hlink"/>
                </a:solidFill>
                <a:hlinkClick r:id="rId3"/>
              </a:rPr>
              <a:t>Crosswalk</a:t>
            </a:r>
            <a:endParaRPr sz="16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US" sz="1600"/>
              <a:t>Similar APIs, but </a:t>
            </a:r>
            <a:r>
              <a:rPr b="1" lang="en-US" sz="1600"/>
              <a:t>different scope</a:t>
            </a:r>
            <a:endParaRPr b="1" sz="16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US" sz="1600"/>
              <a:t>openEO has </a:t>
            </a:r>
            <a:r>
              <a:rPr b="1" lang="en-US" sz="1600"/>
              <a:t>process specifications</a:t>
            </a:r>
            <a:endParaRPr b="1" sz="16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US" sz="1600"/>
              <a:t>Minor conflicts which require new versions</a:t>
            </a:r>
            <a:endParaRPr sz="16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US" sz="1600"/>
              <a:t>OGC API - Processes - Part 3 may run openEO UDP</a:t>
            </a:r>
            <a:endParaRPr sz="16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US" sz="1600"/>
              <a:t>openEO may run Application Packages (OGC API - Processes - Part 2)</a:t>
            </a:r>
            <a:endParaRPr sz="1600"/>
          </a:p>
        </p:txBody>
      </p:sp>
      <p:sp>
        <p:nvSpPr>
          <p:cNvPr id="179" name="Google Shape;179;p14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openEO + OGC API - Processes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19 Geodatacubes Diagram" id="184" name="Google Shape;184;p15"/>
          <p:cNvPicPr preferRelativeResize="0"/>
          <p:nvPr/>
        </p:nvPicPr>
        <p:blipFill rotWithShape="1">
          <a:blip r:embed="rId3">
            <a:alphaModFix/>
          </a:blip>
          <a:srcRect b="3700" l="2903" r="2547" t="5018"/>
          <a:stretch/>
        </p:blipFill>
        <p:spPr>
          <a:xfrm>
            <a:off x="5219700" y="2105359"/>
            <a:ext cx="3436620" cy="275989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5"/>
          <p:cNvSpPr txBox="1"/>
          <p:nvPr>
            <p:ph idx="1" type="body"/>
          </p:nvPr>
        </p:nvSpPr>
        <p:spPr>
          <a:xfrm>
            <a:off x="243175" y="1168900"/>
            <a:ext cx="4671725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 sz="1800"/>
              <a:t>General “mostly” consensus GDC API is an implementation profile for existing OGC APIs</a:t>
            </a:r>
            <a:endParaRPr/>
          </a:p>
          <a:p>
            <a:pPr indent="-3619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 sz="1800"/>
              <a:t>Could also be expressed as best practice or implementation guideline</a:t>
            </a:r>
            <a:endParaRPr/>
          </a:p>
          <a:p>
            <a:pPr indent="-3619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 sz="1800"/>
              <a:t>openEO is already in many cases an implementation of OGC API</a:t>
            </a:r>
            <a:endParaRPr/>
          </a:p>
        </p:txBody>
      </p:sp>
      <p:sp>
        <p:nvSpPr>
          <p:cNvPr id="186" name="Google Shape;186;p15"/>
          <p:cNvSpPr txBox="1"/>
          <p:nvPr>
            <p:ph type="title"/>
          </p:nvPr>
        </p:nvSpPr>
        <p:spPr>
          <a:xfrm>
            <a:off x="132024" y="131950"/>
            <a:ext cx="73845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OGC GeoDataCube API</a:t>
            </a:r>
            <a:endParaRPr/>
          </a:p>
        </p:txBody>
      </p:sp>
      <p:sp>
        <p:nvSpPr>
          <p:cNvPr id="187" name="Google Shape;187;p15"/>
          <p:cNvSpPr txBox="1"/>
          <p:nvPr/>
        </p:nvSpPr>
        <p:spPr>
          <a:xfrm>
            <a:off x="279125" y="811633"/>
            <a:ext cx="10985500" cy="46739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70000" lnSpcReduction="20000"/>
          </a:bodyPr>
          <a:lstStyle/>
          <a:p>
            <a:pPr indent="0" lvl="0" marL="9525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42857"/>
              <a:buFont typeface="Montserrat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INITIAL IDEAS </a:t>
            </a:r>
            <a:endParaRPr/>
          </a:p>
        </p:txBody>
      </p:sp>
      <p:pic>
        <p:nvPicPr>
          <p:cNvPr descr="T19 Logo" id="188" name="Google Shape;18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14900" y="727664"/>
            <a:ext cx="4229100" cy="1366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/>
              <a:t>Testbed 19: Draft API specification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OGC API - Common (Part 1 and 2)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Coverages (Part 1)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Processes (Part 1)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openEO (discovery, auth, batch jobs)</a:t>
            </a:r>
            <a:endParaRPr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US"/>
              <a:t>Draft for OGC GDC SWG</a:t>
            </a:r>
            <a:endParaRPr/>
          </a:p>
        </p:txBody>
      </p:sp>
      <p:sp>
        <p:nvSpPr>
          <p:cNvPr id="194" name="Google Shape;194;p16"/>
          <p:cNvSpPr txBox="1"/>
          <p:nvPr>
            <p:ph type="title"/>
          </p:nvPr>
        </p:nvSpPr>
        <p:spPr>
          <a:xfrm>
            <a:off x="132024" y="131950"/>
            <a:ext cx="73845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OGC GeoDataCube API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"/>
          <p:cNvSpPr txBox="1"/>
          <p:nvPr>
            <p:ph type="title"/>
          </p:nvPr>
        </p:nvSpPr>
        <p:spPr>
          <a:xfrm>
            <a:off x="132024" y="131950"/>
            <a:ext cx="73845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OGC GeoDataCube API</a:t>
            </a:r>
            <a:endParaRPr/>
          </a:p>
        </p:txBody>
      </p:sp>
      <p:grpSp>
        <p:nvGrpSpPr>
          <p:cNvPr id="200" name="Google Shape;200;p17"/>
          <p:cNvGrpSpPr/>
          <p:nvPr/>
        </p:nvGrpSpPr>
        <p:grpSpPr>
          <a:xfrm>
            <a:off x="191770" y="922906"/>
            <a:ext cx="1215789" cy="1181350"/>
            <a:chOff x="4924337" y="1192831"/>
            <a:chExt cx="1551963" cy="1541979"/>
          </a:xfrm>
        </p:grpSpPr>
        <p:sp>
          <p:nvSpPr>
            <p:cNvPr id="201" name="Google Shape;201;p17"/>
            <p:cNvSpPr/>
            <p:nvPr/>
          </p:nvSpPr>
          <p:spPr>
            <a:xfrm>
              <a:off x="4924337" y="1192831"/>
              <a:ext cx="1551963" cy="1541979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rgbClr val="151C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Capabilities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(Service Discovery)</a:t>
              </a:r>
              <a:endParaRPr/>
            </a:p>
          </p:txBody>
        </p:sp>
        <p:sp>
          <p:nvSpPr>
            <p:cNvPr id="202" name="Google Shape;202;p17"/>
            <p:cNvSpPr/>
            <p:nvPr/>
          </p:nvSpPr>
          <p:spPr>
            <a:xfrm>
              <a:off x="5025271" y="1909413"/>
              <a:ext cx="1348680" cy="640840"/>
            </a:xfrm>
            <a:prstGeom prst="rect">
              <a:avLst/>
            </a:prstGeom>
            <a:solidFill>
              <a:schemeClr val="accent5"/>
            </a:solidFill>
            <a:ln cap="flat" cmpd="sng" w="25400">
              <a:solidFill>
                <a:srgbClr val="33515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/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/conformance</a:t>
              </a:r>
              <a:endPara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3" name="Google Shape;203;p17"/>
          <p:cNvGrpSpPr/>
          <p:nvPr/>
        </p:nvGrpSpPr>
        <p:grpSpPr>
          <a:xfrm>
            <a:off x="1486250" y="922906"/>
            <a:ext cx="1151579" cy="1173104"/>
            <a:chOff x="4924337" y="1192831"/>
            <a:chExt cx="1551963" cy="1541979"/>
          </a:xfrm>
        </p:grpSpPr>
        <p:sp>
          <p:nvSpPr>
            <p:cNvPr id="204" name="Google Shape;204;p17"/>
            <p:cNvSpPr/>
            <p:nvPr/>
          </p:nvSpPr>
          <p:spPr>
            <a:xfrm>
              <a:off x="4924337" y="1192831"/>
              <a:ext cx="1551963" cy="1541979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rgbClr val="151C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Data Discovery</a:t>
              </a:r>
              <a:endParaRPr/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5026734" y="1909413"/>
              <a:ext cx="1343517" cy="640840"/>
            </a:xfrm>
            <a:prstGeom prst="rect">
              <a:avLst/>
            </a:prstGeom>
            <a:solidFill>
              <a:schemeClr val="accent5"/>
            </a:solidFill>
            <a:ln cap="flat" cmpd="sng" w="25400">
              <a:solidFill>
                <a:srgbClr val="33515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/collections</a:t>
              </a:r>
              <a:endPara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6" name="Google Shape;206;p17"/>
          <p:cNvGrpSpPr/>
          <p:nvPr/>
        </p:nvGrpSpPr>
        <p:grpSpPr>
          <a:xfrm>
            <a:off x="2710885" y="931152"/>
            <a:ext cx="1151579" cy="1173104"/>
            <a:chOff x="4924337" y="1192831"/>
            <a:chExt cx="1551963" cy="1541979"/>
          </a:xfrm>
        </p:grpSpPr>
        <p:sp>
          <p:nvSpPr>
            <p:cNvPr id="207" name="Google Shape;207;p17"/>
            <p:cNvSpPr/>
            <p:nvPr/>
          </p:nvSpPr>
          <p:spPr>
            <a:xfrm>
              <a:off x="4924337" y="1192831"/>
              <a:ext cx="1551963" cy="1541979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rgbClr val="151C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Process Discovery</a:t>
              </a:r>
              <a:endParaRPr/>
            </a:p>
          </p:txBody>
        </p:sp>
        <p:sp>
          <p:nvSpPr>
            <p:cNvPr id="208" name="Google Shape;208;p17"/>
            <p:cNvSpPr/>
            <p:nvPr/>
          </p:nvSpPr>
          <p:spPr>
            <a:xfrm>
              <a:off x="5028195" y="1910533"/>
              <a:ext cx="1345755" cy="639720"/>
            </a:xfrm>
            <a:prstGeom prst="rect">
              <a:avLst/>
            </a:prstGeom>
            <a:solidFill>
              <a:schemeClr val="accent5"/>
            </a:solidFill>
            <a:ln cap="flat" cmpd="sng" w="25400">
              <a:solidFill>
                <a:srgbClr val="33515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/processes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/file_formats</a:t>
              </a:r>
              <a:endPara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" name="Google Shape;209;p17"/>
          <p:cNvGrpSpPr/>
          <p:nvPr/>
        </p:nvGrpSpPr>
        <p:grpSpPr>
          <a:xfrm>
            <a:off x="1486250" y="2252856"/>
            <a:ext cx="1151579" cy="1173104"/>
            <a:chOff x="4924337" y="1192831"/>
            <a:chExt cx="1551963" cy="1541979"/>
          </a:xfrm>
        </p:grpSpPr>
        <p:sp>
          <p:nvSpPr>
            <p:cNvPr id="210" name="Google Shape;210;p17"/>
            <p:cNvSpPr/>
            <p:nvPr/>
          </p:nvSpPr>
          <p:spPr>
            <a:xfrm>
              <a:off x="4924337" y="1192831"/>
              <a:ext cx="1551963" cy="1541979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rgbClr val="151C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Data </a:t>
              </a: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Access</a:t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5026628" y="1832492"/>
              <a:ext cx="1343518" cy="717761"/>
            </a:xfrm>
            <a:prstGeom prst="rect">
              <a:avLst/>
            </a:prstGeom>
            <a:solidFill>
              <a:schemeClr val="accent5"/>
            </a:solidFill>
            <a:ln cap="flat" cmpd="sng" w="25400">
              <a:solidFill>
                <a:srgbClr val="33515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/collections/{id}/     …coverages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…items</a:t>
              </a:r>
              <a:endParaRPr/>
            </a:p>
          </p:txBody>
        </p:sp>
      </p:grpSp>
      <p:grpSp>
        <p:nvGrpSpPr>
          <p:cNvPr id="212" name="Google Shape;212;p17"/>
          <p:cNvGrpSpPr/>
          <p:nvPr/>
        </p:nvGrpSpPr>
        <p:grpSpPr>
          <a:xfrm>
            <a:off x="3950856" y="2262402"/>
            <a:ext cx="1146608" cy="1182650"/>
            <a:chOff x="4924337" y="1192831"/>
            <a:chExt cx="1551963" cy="1541979"/>
          </a:xfrm>
        </p:grpSpPr>
        <p:sp>
          <p:nvSpPr>
            <p:cNvPr id="213" name="Google Shape;213;p17"/>
            <p:cNvSpPr/>
            <p:nvPr/>
          </p:nvSpPr>
          <p:spPr>
            <a:xfrm>
              <a:off x="4924337" y="1192831"/>
              <a:ext cx="1551963" cy="1541979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rgbClr val="151C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Processing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OGC API</a:t>
              </a:r>
              <a:endParaRPr/>
            </a:p>
          </p:txBody>
        </p:sp>
        <p:sp>
          <p:nvSpPr>
            <p:cNvPr id="214" name="Google Shape;214;p17"/>
            <p:cNvSpPr/>
            <p:nvPr/>
          </p:nvSpPr>
          <p:spPr>
            <a:xfrm>
              <a:off x="5023491" y="1832492"/>
              <a:ext cx="1346404" cy="717761"/>
            </a:xfrm>
            <a:prstGeom prst="rect">
              <a:avLst/>
            </a:prstGeom>
            <a:solidFill>
              <a:schemeClr val="accent5"/>
            </a:solidFill>
            <a:ln cap="flat" cmpd="sng" w="25400">
              <a:solidFill>
                <a:srgbClr val="33515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/processe/{id}/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…execute</a:t>
              </a:r>
              <a:br>
                <a:rPr b="0" i="0" lang="en-US" sz="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/jobs/{job_id}</a:t>
              </a:r>
              <a:endPara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215;p17"/>
          <p:cNvGrpSpPr/>
          <p:nvPr/>
        </p:nvGrpSpPr>
        <p:grpSpPr>
          <a:xfrm>
            <a:off x="2719034" y="2262402"/>
            <a:ext cx="1146608" cy="1173104"/>
            <a:chOff x="4924337" y="1192831"/>
            <a:chExt cx="1551963" cy="1541979"/>
          </a:xfrm>
        </p:grpSpPr>
        <p:sp>
          <p:nvSpPr>
            <p:cNvPr id="216" name="Google Shape;216;p17"/>
            <p:cNvSpPr/>
            <p:nvPr/>
          </p:nvSpPr>
          <p:spPr>
            <a:xfrm>
              <a:off x="4924337" y="1192831"/>
              <a:ext cx="1551963" cy="1541979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rgbClr val="151C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Processing openEO</a:t>
              </a:r>
              <a:endParaRPr/>
            </a:p>
          </p:txBody>
        </p:sp>
        <p:sp>
          <p:nvSpPr>
            <p:cNvPr id="217" name="Google Shape;217;p17"/>
            <p:cNvSpPr/>
            <p:nvPr/>
          </p:nvSpPr>
          <p:spPr>
            <a:xfrm>
              <a:off x="5021916" y="1832492"/>
              <a:ext cx="1351591" cy="717761"/>
            </a:xfrm>
            <a:prstGeom prst="rect">
              <a:avLst/>
            </a:prstGeom>
            <a:solidFill>
              <a:schemeClr val="accent5"/>
            </a:solidFill>
            <a:ln cap="flat" cmpd="sng" w="25400">
              <a:solidFill>
                <a:srgbClr val="33515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/result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/jobs/{job_id}</a:t>
              </a:r>
              <a:endPara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8" name="Google Shape;218;p17"/>
          <p:cNvGrpSpPr/>
          <p:nvPr/>
        </p:nvGrpSpPr>
        <p:grpSpPr>
          <a:xfrm>
            <a:off x="3950986" y="3620849"/>
            <a:ext cx="1151580" cy="1164271"/>
            <a:chOff x="4924337" y="1192831"/>
            <a:chExt cx="1551963" cy="1541979"/>
          </a:xfrm>
        </p:grpSpPr>
        <p:sp>
          <p:nvSpPr>
            <p:cNvPr id="219" name="Google Shape;219;p17"/>
            <p:cNvSpPr/>
            <p:nvPr/>
          </p:nvSpPr>
          <p:spPr>
            <a:xfrm>
              <a:off x="4924337" y="1192831"/>
              <a:ext cx="1551963" cy="1541979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rgbClr val="151C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Result Access</a:t>
              </a:r>
              <a:endParaRPr/>
            </a:p>
          </p:txBody>
        </p:sp>
        <p:sp>
          <p:nvSpPr>
            <p:cNvPr id="220" name="Google Shape;220;p17"/>
            <p:cNvSpPr/>
            <p:nvPr/>
          </p:nvSpPr>
          <p:spPr>
            <a:xfrm>
              <a:off x="5023061" y="1807199"/>
              <a:ext cx="1340591" cy="743052"/>
            </a:xfrm>
            <a:prstGeom prst="rect">
              <a:avLst/>
            </a:prstGeom>
            <a:solidFill>
              <a:schemeClr val="accent5"/>
            </a:solidFill>
            <a:ln cap="flat" cmpd="sng" w="25400">
              <a:solidFill>
                <a:srgbClr val="33515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/jobs/{job_id}/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…result</a:t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" name="Google Shape;221;p17"/>
          <p:cNvGrpSpPr/>
          <p:nvPr/>
        </p:nvGrpSpPr>
        <p:grpSpPr>
          <a:xfrm>
            <a:off x="2710885" y="3607380"/>
            <a:ext cx="1146608" cy="1173104"/>
            <a:chOff x="4924337" y="1192831"/>
            <a:chExt cx="1551963" cy="1541979"/>
          </a:xfrm>
        </p:grpSpPr>
        <p:sp>
          <p:nvSpPr>
            <p:cNvPr id="222" name="Google Shape;222;p17"/>
            <p:cNvSpPr/>
            <p:nvPr/>
          </p:nvSpPr>
          <p:spPr>
            <a:xfrm>
              <a:off x="4924337" y="1192831"/>
              <a:ext cx="1551963" cy="1541979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rgbClr val="151C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Visualization</a:t>
              </a:r>
              <a:endParaRPr/>
            </a:p>
          </p:txBody>
        </p:sp>
        <p:sp>
          <p:nvSpPr>
            <p:cNvPr id="223" name="Google Shape;223;p17"/>
            <p:cNvSpPr/>
            <p:nvPr/>
          </p:nvSpPr>
          <p:spPr>
            <a:xfrm>
              <a:off x="5028645" y="1823810"/>
              <a:ext cx="1351591" cy="726442"/>
            </a:xfrm>
            <a:prstGeom prst="rect">
              <a:avLst/>
            </a:prstGeom>
            <a:solidFill>
              <a:schemeClr val="accent5"/>
            </a:solidFill>
            <a:ln cap="flat" cmpd="sng" w="25400">
              <a:solidFill>
                <a:srgbClr val="33515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/service_types</a:t>
              </a:r>
              <a:br>
                <a:rPr b="0" i="0" lang="en-US" sz="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.../maps</a:t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.../tiles</a:t>
              </a:r>
              <a:endPara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4" name="Google Shape;224;p17"/>
          <p:cNvGrpSpPr/>
          <p:nvPr/>
        </p:nvGrpSpPr>
        <p:grpSpPr>
          <a:xfrm>
            <a:off x="3942836" y="931152"/>
            <a:ext cx="1151579" cy="1182650"/>
            <a:chOff x="4924337" y="1192831"/>
            <a:chExt cx="1551963" cy="1541979"/>
          </a:xfrm>
        </p:grpSpPr>
        <p:sp>
          <p:nvSpPr>
            <p:cNvPr id="225" name="Google Shape;225;p17"/>
            <p:cNvSpPr/>
            <p:nvPr/>
          </p:nvSpPr>
          <p:spPr>
            <a:xfrm>
              <a:off x="4924337" y="1192831"/>
              <a:ext cx="1551963" cy="1541979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rgbClr val="151C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Authentication</a:t>
              </a:r>
              <a:endParaRPr/>
            </a:p>
          </p:txBody>
        </p:sp>
        <p:sp>
          <p:nvSpPr>
            <p:cNvPr id="226" name="Google Shape;226;p17"/>
            <p:cNvSpPr/>
            <p:nvPr/>
          </p:nvSpPr>
          <p:spPr>
            <a:xfrm>
              <a:off x="5029658" y="1904740"/>
              <a:ext cx="1340592" cy="645513"/>
            </a:xfrm>
            <a:prstGeom prst="rect">
              <a:avLst/>
            </a:prstGeom>
            <a:solidFill>
              <a:schemeClr val="accent5"/>
            </a:solidFill>
            <a:ln cap="flat" cmpd="sng" w="25400">
              <a:solidFill>
                <a:srgbClr val="33515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/credentials/basic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/credentials/oidc</a:t>
              </a:r>
              <a:endPara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" name="Google Shape;227;p17"/>
          <p:cNvSpPr txBox="1"/>
          <p:nvPr/>
        </p:nvSpPr>
        <p:spPr>
          <a:xfrm>
            <a:off x="5500382" y="922906"/>
            <a:ext cx="294738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Discovery Layer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Gives information about everything you can do with the service.</a:t>
            </a:r>
            <a:endParaRPr/>
          </a:p>
        </p:txBody>
      </p:sp>
      <p:sp>
        <p:nvSpPr>
          <p:cNvPr id="228" name="Google Shape;228;p17"/>
          <p:cNvSpPr txBox="1"/>
          <p:nvPr/>
        </p:nvSpPr>
        <p:spPr>
          <a:xfrm>
            <a:off x="5500381" y="2189285"/>
            <a:ext cx="2947387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processing Layer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Allows simple data modification during data access or complex processing scenarios  using openEO or OGC API including workflows.</a:t>
            </a:r>
            <a:endParaRPr/>
          </a:p>
        </p:txBody>
      </p:sp>
      <p:sp>
        <p:nvSpPr>
          <p:cNvPr id="229" name="Google Shape;229;p17"/>
          <p:cNvSpPr txBox="1"/>
          <p:nvPr/>
        </p:nvSpPr>
        <p:spPr>
          <a:xfrm>
            <a:off x="5500380" y="3620849"/>
            <a:ext cx="294738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 Access Layer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Download results or access them through a web service.</a:t>
            </a:r>
            <a:endParaRPr/>
          </a:p>
        </p:txBody>
      </p:sp>
      <p:sp>
        <p:nvSpPr>
          <p:cNvPr id="230" name="Google Shape;230;p17"/>
          <p:cNvSpPr/>
          <p:nvPr/>
        </p:nvSpPr>
        <p:spPr>
          <a:xfrm>
            <a:off x="270839" y="1976547"/>
            <a:ext cx="1056539" cy="271251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rgbClr val="4455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OGC API Commons Part 1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openEO API</a:t>
            </a:r>
            <a:endParaRPr sz="1300"/>
          </a:p>
        </p:txBody>
      </p:sp>
      <p:sp>
        <p:nvSpPr>
          <p:cNvPr id="231" name="Google Shape;231;p17"/>
          <p:cNvSpPr/>
          <p:nvPr/>
        </p:nvSpPr>
        <p:spPr>
          <a:xfrm>
            <a:off x="1564103" y="1976547"/>
            <a:ext cx="995955" cy="212738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rgbClr val="4455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OGC API Commons Part 2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openEO API</a:t>
            </a:r>
            <a:endParaRPr sz="1300"/>
          </a:p>
        </p:txBody>
      </p:sp>
      <p:sp>
        <p:nvSpPr>
          <p:cNvPr id="232" name="Google Shape;232;p17"/>
          <p:cNvSpPr/>
          <p:nvPr/>
        </p:nvSpPr>
        <p:spPr>
          <a:xfrm>
            <a:off x="2800749" y="1986094"/>
            <a:ext cx="992442" cy="218830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rgbClr val="4455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OGC API Processes Part 1 or openEO API</a:t>
            </a:r>
            <a:endParaRPr/>
          </a:p>
        </p:txBody>
      </p:sp>
      <p:sp>
        <p:nvSpPr>
          <p:cNvPr id="233" name="Google Shape;233;p17"/>
          <p:cNvSpPr/>
          <p:nvPr/>
        </p:nvSpPr>
        <p:spPr>
          <a:xfrm>
            <a:off x="4026539" y="1986746"/>
            <a:ext cx="995955" cy="218830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rgbClr val="4455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openEO API</a:t>
            </a:r>
            <a:endParaRPr/>
          </a:p>
        </p:txBody>
      </p:sp>
      <p:sp>
        <p:nvSpPr>
          <p:cNvPr id="234" name="Google Shape;234;p17"/>
          <p:cNvSpPr/>
          <p:nvPr/>
        </p:nvSpPr>
        <p:spPr>
          <a:xfrm>
            <a:off x="1559306" y="3286827"/>
            <a:ext cx="995955" cy="212738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rgbClr val="4455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OGC API Coverages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 STAC API</a:t>
            </a:r>
            <a:endParaRPr/>
          </a:p>
        </p:txBody>
      </p:sp>
      <p:sp>
        <p:nvSpPr>
          <p:cNvPr id="235" name="Google Shape;235;p17"/>
          <p:cNvSpPr/>
          <p:nvPr/>
        </p:nvSpPr>
        <p:spPr>
          <a:xfrm>
            <a:off x="2787148" y="3315313"/>
            <a:ext cx="995955" cy="212738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rgbClr val="4455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openEO API</a:t>
            </a:r>
            <a:endParaRPr/>
          </a:p>
        </p:txBody>
      </p:sp>
      <p:sp>
        <p:nvSpPr>
          <p:cNvPr id="236" name="Google Shape;236;p17"/>
          <p:cNvSpPr/>
          <p:nvPr/>
        </p:nvSpPr>
        <p:spPr>
          <a:xfrm>
            <a:off x="4017479" y="3329325"/>
            <a:ext cx="995955" cy="212738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rgbClr val="4455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OGC API Processes Part 1</a:t>
            </a:r>
            <a:endParaRPr/>
          </a:p>
        </p:txBody>
      </p:sp>
      <p:sp>
        <p:nvSpPr>
          <p:cNvPr id="237" name="Google Shape;237;p17"/>
          <p:cNvSpPr/>
          <p:nvPr/>
        </p:nvSpPr>
        <p:spPr>
          <a:xfrm>
            <a:off x="4017609" y="4647432"/>
            <a:ext cx="994739" cy="218830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rgbClr val="4455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OGC API Processes Part 1 or openEO API</a:t>
            </a:r>
            <a:endParaRPr/>
          </a:p>
        </p:txBody>
      </p:sp>
      <p:sp>
        <p:nvSpPr>
          <p:cNvPr id="238" name="Google Shape;238;p17"/>
          <p:cNvSpPr/>
          <p:nvPr/>
        </p:nvSpPr>
        <p:spPr>
          <a:xfrm>
            <a:off x="2783995" y="4647432"/>
            <a:ext cx="994739" cy="218830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rgbClr val="4455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OGC API Maps , OGC API Tiles or openEO API</a:t>
            </a:r>
            <a:endParaRPr sz="13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286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244" name="Google Shape;244;p18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GDC Editor</a:t>
            </a:r>
            <a:endParaRPr/>
          </a:p>
        </p:txBody>
      </p:sp>
      <p:pic>
        <p:nvPicPr>
          <p:cNvPr descr="A screenshot of a computer&#10;&#10;Description automatically generated" id="245" name="Google Shape;24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16354"/>
            <a:ext cx="9144000" cy="4349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9"/>
          <p:cNvSpPr txBox="1"/>
          <p:nvPr>
            <p:ph type="title"/>
          </p:nvPr>
        </p:nvSpPr>
        <p:spPr>
          <a:xfrm>
            <a:off x="132024" y="131950"/>
            <a:ext cx="73845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OGC GeoDataCube API</a:t>
            </a:r>
            <a:endParaRPr/>
          </a:p>
        </p:txBody>
      </p:sp>
      <p:pic>
        <p:nvPicPr>
          <p:cNvPr id="251" name="Google Shape;25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198" y="892804"/>
            <a:ext cx="3042937" cy="392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94794" y="892804"/>
            <a:ext cx="3031130" cy="3923018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9"/>
          <p:cNvSpPr txBox="1"/>
          <p:nvPr/>
        </p:nvSpPr>
        <p:spPr>
          <a:xfrm>
            <a:off x="6903720" y="1303021"/>
            <a:ext cx="208026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Engineering Report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Draft Specification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Why openEO?</a:t>
            </a:r>
            <a:endParaRPr/>
          </a:p>
        </p:txBody>
      </p:sp>
      <p:pic>
        <p:nvPicPr>
          <p:cNvPr id="67" name="Google Shape;6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5847" y="4078141"/>
            <a:ext cx="512218" cy="51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06604" y="4068665"/>
            <a:ext cx="513076" cy="51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37695" y="4064862"/>
            <a:ext cx="512218" cy="51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59004" y="4221065"/>
            <a:ext cx="513076" cy="51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11404" y="4373465"/>
            <a:ext cx="513076" cy="51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90095" y="4217262"/>
            <a:ext cx="512218" cy="51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42495" y="4369662"/>
            <a:ext cx="512218" cy="51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8247" y="4230541"/>
            <a:ext cx="512218" cy="51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0647" y="4382941"/>
            <a:ext cx="512218" cy="51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1601" y="911903"/>
            <a:ext cx="2800354" cy="998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92900" y="780771"/>
            <a:ext cx="2003922" cy="1979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80829" y="3252310"/>
            <a:ext cx="2982341" cy="888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137005" y="1356243"/>
            <a:ext cx="2748797" cy="49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221956" y="1929124"/>
            <a:ext cx="2584294" cy="119885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"/>
          <p:cNvSpPr txBox="1"/>
          <p:nvPr/>
        </p:nvSpPr>
        <p:spPr>
          <a:xfrm rot="-1893545">
            <a:off x="2097346" y="2195941"/>
            <a:ext cx="46079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Standardization Gap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 sz="3600"/>
              <a:t>Thank you!</a:t>
            </a:r>
            <a:endParaRPr/>
          </a:p>
          <a:p>
            <a:pPr indent="-2286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</a:pPr>
            <a:r>
              <a:t/>
            </a:r>
            <a:endParaRPr/>
          </a:p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 sz="1400"/>
              <a:t>Alexander Jacob -  </a:t>
            </a:r>
            <a:r>
              <a:rPr lang="en-US" sz="1400" u="sng">
                <a:solidFill>
                  <a:schemeClr val="hlink"/>
                </a:solidFill>
                <a:hlinkClick r:id="rId3"/>
              </a:rPr>
              <a:t>alexander.Jacob@eurac.edu</a:t>
            </a:r>
            <a:r>
              <a:rPr lang="en-US" sz="1400"/>
              <a:t> </a:t>
            </a:r>
            <a:endParaRPr/>
          </a:p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 sz="1400"/>
              <a:t>Matthias Mohr - </a:t>
            </a:r>
            <a:r>
              <a:rPr lang="en-US" sz="1400" u="sng">
                <a:solidFill>
                  <a:schemeClr val="hlink"/>
                </a:solidFill>
                <a:hlinkClick r:id="rId4"/>
              </a:rPr>
              <a:t>matthias@mohr.ws</a:t>
            </a:r>
            <a:r>
              <a:rPr lang="en-US" sz="1400"/>
              <a:t> </a:t>
            </a:r>
            <a:endParaRPr/>
          </a:p>
          <a:p>
            <a:pPr indent="-2286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</a:pPr>
            <a:r>
              <a:t/>
            </a:r>
            <a:endParaRPr sz="1400"/>
          </a:p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 sz="1400" u="sng">
                <a:solidFill>
                  <a:schemeClr val="hlink"/>
                </a:solidFill>
                <a:hlinkClick r:id="rId5"/>
              </a:rPr>
              <a:t>https://openeo.org/</a:t>
            </a:r>
            <a:r>
              <a:rPr lang="en-US" sz="1400"/>
              <a:t> </a:t>
            </a:r>
            <a:endParaRPr/>
          </a:p>
        </p:txBody>
      </p:sp>
      <p:sp>
        <p:nvSpPr>
          <p:cNvPr id="259" name="Google Shape;259;p20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Why openEO?</a:t>
            </a:r>
            <a:endParaRPr/>
          </a:p>
        </p:txBody>
      </p:sp>
      <p:pic>
        <p:nvPicPr>
          <p:cNvPr id="87" name="Google Shape;8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524" y="1490798"/>
            <a:ext cx="2537710" cy="20570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Google Shape;88;p3"/>
          <p:cNvGrpSpPr/>
          <p:nvPr/>
        </p:nvGrpSpPr>
        <p:grpSpPr>
          <a:xfrm>
            <a:off x="3708696" y="919294"/>
            <a:ext cx="2217971" cy="795206"/>
            <a:chOff x="8342213" y="1171046"/>
            <a:chExt cx="3667125" cy="2114550"/>
          </a:xfrm>
        </p:grpSpPr>
        <p:pic>
          <p:nvPicPr>
            <p:cNvPr id="89" name="Google Shape;89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342213" y="1171046"/>
              <a:ext cx="3667125" cy="2114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in/bash" id="90" name="Google Shape;90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753644" y="2029902"/>
              <a:ext cx="1255694" cy="12556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1" name="Google Shape;91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2000" y="2104196"/>
            <a:ext cx="2302491" cy="83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81967" y="3215686"/>
            <a:ext cx="3543682" cy="110657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3"/>
          <p:cNvSpPr txBox="1"/>
          <p:nvPr/>
        </p:nvSpPr>
        <p:spPr>
          <a:xfrm rot="-1893545">
            <a:off x="2585126" y="2356648"/>
            <a:ext cx="514008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Data &amp; Infrastructure Management Burden</a:t>
            </a:r>
            <a:endParaRPr b="1" i="0" sz="2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Why openEO?</a:t>
            </a:r>
            <a:endParaRPr/>
          </a:p>
        </p:txBody>
      </p:sp>
      <p:pic>
        <p:nvPicPr>
          <p:cNvPr descr="A screenshot of a cell phone&#10;&#10;Description automatically generated" id="99" name="Google Shape;9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0809" y="1211005"/>
            <a:ext cx="2296146" cy="3191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03598" y="1211005"/>
            <a:ext cx="2332657" cy="319166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4"/>
          <p:cNvSpPr txBox="1"/>
          <p:nvPr/>
        </p:nvSpPr>
        <p:spPr>
          <a:xfrm rot="-1893545">
            <a:off x="1845984" y="2347936"/>
            <a:ext cx="46079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Data Disparity &amp; Provenance GAP</a:t>
            </a:r>
            <a:endParaRPr b="1" i="0" sz="2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openEO API</a:t>
            </a:r>
            <a:endParaRPr/>
          </a:p>
        </p:txBody>
      </p:sp>
      <p:pic>
        <p:nvPicPr>
          <p:cNvPr id="107" name="Google Shape;10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80829" y="3252310"/>
            <a:ext cx="2982341" cy="888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37005" y="1356243"/>
            <a:ext cx="2748797" cy="49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21956" y="1929124"/>
            <a:ext cx="2584294" cy="1198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40556" y="1849721"/>
            <a:ext cx="2353248" cy="156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5"/>
          <p:cNvSpPr txBox="1"/>
          <p:nvPr/>
        </p:nvSpPr>
        <p:spPr>
          <a:xfrm>
            <a:off x="136594" y="1081950"/>
            <a:ext cx="2631045" cy="29795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Defined in OpenAPI</a:t>
            </a:r>
            <a:endParaRPr b="0" i="0" sz="11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2" marL="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-US" sz="7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api.openeo.org</a:t>
            </a:r>
            <a:r>
              <a:rPr b="0" i="0" lang="en-US" sz="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HTTPS &amp; JSON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Functionality</a:t>
            </a:r>
            <a:endParaRPr/>
          </a:p>
          <a:p>
            <a:pPr indent="0" lvl="2" marL="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-US" sz="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Capabilities</a:t>
            </a:r>
            <a:endParaRPr/>
          </a:p>
          <a:p>
            <a:pPr indent="0" lvl="2" marL="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-US" sz="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Data Discovery</a:t>
            </a:r>
            <a:endParaRPr/>
          </a:p>
          <a:p>
            <a:pPr indent="0" lvl="2" marL="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-US" sz="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Authentication</a:t>
            </a:r>
            <a:endParaRPr/>
          </a:p>
          <a:p>
            <a:pPr indent="0" lvl="2" marL="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-US" sz="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File management</a:t>
            </a:r>
            <a:endParaRPr/>
          </a:p>
          <a:p>
            <a:pPr indent="0" lvl="2" marL="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-US" sz="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Data Processing / Workflow management</a:t>
            </a:r>
            <a:endParaRPr/>
          </a:p>
          <a:p>
            <a:pPr indent="0" lvl="2" marL="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-US" sz="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Data Export / Web Services </a:t>
            </a:r>
            <a:endParaRPr/>
          </a:p>
          <a:p>
            <a:pPr indent="0" lvl="2" marL="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-US" sz="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Extensions</a:t>
            </a:r>
            <a:endParaRPr/>
          </a:p>
        </p:txBody>
      </p:sp>
      <p:pic>
        <p:nvPicPr>
          <p:cNvPr id="112" name="Google Shape;112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340119" y="1239433"/>
            <a:ext cx="2497966" cy="353576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"/>
          <p:cNvSpPr txBox="1"/>
          <p:nvPr/>
        </p:nvSpPr>
        <p:spPr>
          <a:xfrm>
            <a:off x="6400567" y="977823"/>
            <a:ext cx="243751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https://doi.org/10.3390/rs13061125</a:t>
            </a: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Discovery</a:t>
            </a:r>
            <a:endParaRPr/>
          </a:p>
        </p:txBody>
      </p:sp>
      <p:sp>
        <p:nvSpPr>
          <p:cNvPr id="119" name="Google Shape;119;p6"/>
          <p:cNvSpPr txBox="1"/>
          <p:nvPr>
            <p:ph idx="1" type="body"/>
          </p:nvPr>
        </p:nvSpPr>
        <p:spPr>
          <a:xfrm>
            <a:off x="132036" y="8232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 sz="1400"/>
              <a:t>Data Discovery via STAC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100"/>
              <a:t>only Collections by default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100"/>
              <a:t>can be extended to include Items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100"/>
              <a:t>Commercial Data support (extension)</a:t>
            </a:r>
            <a:endParaRPr/>
          </a:p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 sz="1400"/>
              <a:t>File Formats (In &amp; Out)</a:t>
            </a:r>
            <a:endParaRPr/>
          </a:p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 sz="1400"/>
              <a:t>Auth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100"/>
              <a:t>Clients can „self-configure“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100"/>
              <a:t>OpenID Connect (various flows/grants)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100"/>
              <a:t>HTTP Basic</a:t>
            </a:r>
            <a:endParaRPr/>
          </a:p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 sz="1400"/>
              <a:t>Federation (extension)</a:t>
            </a:r>
            <a:endParaRPr/>
          </a:p>
          <a:p>
            <a:pPr indent="-2286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</a:pPr>
            <a:r>
              <a:t/>
            </a:r>
            <a:endParaRPr sz="1400"/>
          </a:p>
        </p:txBody>
      </p:sp>
      <p:pic>
        <p:nvPicPr>
          <p:cNvPr id="120" name="Google Shape;12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14850" y="786496"/>
            <a:ext cx="3476349" cy="4137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/>
          <p:nvPr>
            <p:ph idx="1" type="body"/>
          </p:nvPr>
        </p:nvSpPr>
        <p:spPr>
          <a:xfrm>
            <a:off x="132036" y="8232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 sz="1400"/>
              <a:t>Pre-defined processes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100"/>
              <a:t>processes.openeo.org (150+)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100"/>
              <a:t>Can be customized (e.g. remove a parameter)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100"/>
              <a:t>JSON Schema</a:t>
            </a:r>
            <a:endParaRPr/>
          </a:p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 sz="1400"/>
              <a:t>User-defined processes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100"/>
              <a:t>Combine processes to a new process (like functions in programming)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100"/>
              <a:t>Parameters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100"/>
              <a:t>Metadata</a:t>
            </a:r>
            <a:endParaRPr/>
          </a:p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 sz="1400"/>
              <a:t>User-defined Functions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100"/>
              <a:t>Run custom code (e.g. in Python, R)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100"/>
              <a:t>Runtimes (e.g. Python 3.10 with xarray and geopandas)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100"/>
              <a:t>Docker Images</a:t>
            </a:r>
            <a:endParaRPr/>
          </a:p>
          <a:p>
            <a:pPr indent="-2286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</a:pPr>
            <a:r>
              <a:t/>
            </a:r>
            <a:endParaRPr sz="1400"/>
          </a:p>
        </p:txBody>
      </p:sp>
      <p:sp>
        <p:nvSpPr>
          <p:cNvPr id="126" name="Google Shape;126;p7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Processes</a:t>
            </a:r>
            <a:endParaRPr/>
          </a:p>
        </p:txBody>
      </p:sp>
      <p:pic>
        <p:nvPicPr>
          <p:cNvPr descr="Ein Bild, das Text enthält.&#10;&#10;Beschreibung automatisch generiert." id="127" name="Google Shape;127;p7"/>
          <p:cNvPicPr preferRelativeResize="0"/>
          <p:nvPr/>
        </p:nvPicPr>
        <p:blipFill rotWithShape="1">
          <a:blip r:embed="rId3">
            <a:alphaModFix/>
          </a:blip>
          <a:srcRect b="0" l="0" r="56255" t="0"/>
          <a:stretch/>
        </p:blipFill>
        <p:spPr>
          <a:xfrm>
            <a:off x="6170068" y="823200"/>
            <a:ext cx="2880806" cy="370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Process: Process Graphs</a:t>
            </a:r>
            <a:endParaRPr/>
          </a:p>
        </p:txBody>
      </p:sp>
      <p:pic>
        <p:nvPicPr>
          <p:cNvPr descr="A screenshot of a social media post&#10;&#10;Description automatically generated" id="133" name="Google Shape;133;p8"/>
          <p:cNvPicPr preferRelativeResize="0"/>
          <p:nvPr/>
        </p:nvPicPr>
        <p:blipFill rotWithShape="1">
          <a:blip r:embed="rId3">
            <a:alphaModFix/>
          </a:blip>
          <a:srcRect b="0" l="4697" r="41014" t="37350"/>
          <a:stretch/>
        </p:blipFill>
        <p:spPr>
          <a:xfrm>
            <a:off x="70694" y="1118297"/>
            <a:ext cx="2955294" cy="12502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map&#10;&#10;Description automatically generated" id="134" name="Google Shape;13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96592" y="846455"/>
            <a:ext cx="5570404" cy="21570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map&#10;&#10;Description automatically generated" id="135" name="Google Shape;135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175" y="2868374"/>
            <a:ext cx="8375650" cy="191047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8"/>
          <p:cNvSpPr/>
          <p:nvPr/>
        </p:nvSpPr>
        <p:spPr>
          <a:xfrm>
            <a:off x="3096592" y="846455"/>
            <a:ext cx="5641008" cy="2074545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8"/>
          <p:cNvSpPr/>
          <p:nvPr/>
        </p:nvSpPr>
        <p:spPr>
          <a:xfrm>
            <a:off x="4030042" y="3849010"/>
            <a:ext cx="1151558" cy="50165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8" name="Google Shape;138;p8"/>
          <p:cNvCxnSpPr/>
          <p:nvPr/>
        </p:nvCxnSpPr>
        <p:spPr>
          <a:xfrm>
            <a:off x="4572000" y="2921000"/>
            <a:ext cx="0" cy="928010"/>
          </a:xfrm>
          <a:prstGeom prst="straightConnector1">
            <a:avLst/>
          </a:prstGeom>
          <a:noFill/>
          <a:ln cap="flat" cmpd="sng" w="9525">
            <a:solidFill>
              <a:srgbClr val="CF4129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39" name="Google Shape;139;p8"/>
          <p:cNvSpPr/>
          <p:nvPr/>
        </p:nvSpPr>
        <p:spPr>
          <a:xfrm>
            <a:off x="6569463" y="4526310"/>
            <a:ext cx="734291" cy="290613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151C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STAC</a:t>
            </a:r>
            <a:endParaRPr/>
          </a:p>
        </p:txBody>
      </p:sp>
      <p:cxnSp>
        <p:nvCxnSpPr>
          <p:cNvPr id="140" name="Google Shape;140;p8"/>
          <p:cNvCxnSpPr/>
          <p:nvPr/>
        </p:nvCxnSpPr>
        <p:spPr>
          <a:xfrm flipH="1">
            <a:off x="6996545" y="4359723"/>
            <a:ext cx="554182" cy="166587"/>
          </a:xfrm>
          <a:prstGeom prst="straightConnector1">
            <a:avLst/>
          </a:prstGeom>
          <a:noFill/>
          <a:ln cap="flat" cmpd="sng" w="38100">
            <a:solidFill>
              <a:srgbClr val="FFC000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/>
          <p:nvPr/>
        </p:nvSpPr>
        <p:spPr>
          <a:xfrm>
            <a:off x="0" y="742042"/>
            <a:ext cx="9144000" cy="41957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9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Python Client</a:t>
            </a:r>
            <a:endParaRPr/>
          </a:p>
        </p:txBody>
      </p:sp>
      <p:pic>
        <p:nvPicPr>
          <p:cNvPr id="147" name="Google Shape;14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036" y="826504"/>
            <a:ext cx="7688580" cy="4026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0x010100142164A27A4C434D94F4F6AF66E5F264</vt:lpwstr>
  </property>
</Properties>
</file>