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oboto"/>
      <p:regular r:id="rId33"/>
      <p:bold r:id="rId34"/>
      <p:italic r:id="rId35"/>
      <p:boldItalic r:id="rId36"/>
    </p:embeddedFont>
    <p:embeddedFont>
      <p:font typeface="Arial Narrow"/>
      <p:regular r:id="rId37"/>
      <p:bold r:id="rId38"/>
      <p:italic r:id="rId39"/>
      <p:boldItalic r:id="rId40"/>
    </p:embeddedFont>
    <p:embeddedFont>
      <p:font typeface="Source Sans 3"/>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5" roundtripDataSignature="AMtx7mjM6fNF2RLw2Q1VNFaZgscM3eJZ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boldItalic.fntdata"/><Relationship Id="rId20" Type="http://schemas.openxmlformats.org/officeDocument/2006/relationships/slide" Target="slides/slide15.xml"/><Relationship Id="rId42" Type="http://schemas.openxmlformats.org/officeDocument/2006/relationships/font" Target="fonts/SourceSans3-bold.fntdata"/><Relationship Id="rId41" Type="http://schemas.openxmlformats.org/officeDocument/2006/relationships/font" Target="fonts/SourceSans3-regular.fntdata"/><Relationship Id="rId22" Type="http://schemas.openxmlformats.org/officeDocument/2006/relationships/slide" Target="slides/slide17.xml"/><Relationship Id="rId44" Type="http://schemas.openxmlformats.org/officeDocument/2006/relationships/font" Target="fonts/SourceSans3-boldItalic.fntdata"/><Relationship Id="rId21" Type="http://schemas.openxmlformats.org/officeDocument/2006/relationships/slide" Target="slides/slide16.xml"/><Relationship Id="rId43" Type="http://schemas.openxmlformats.org/officeDocument/2006/relationships/font" Target="fonts/SourceSans3-italic.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italic.fntdata"/><Relationship Id="rId12" Type="http://schemas.openxmlformats.org/officeDocument/2006/relationships/slide" Target="slides/slide7.xml"/><Relationship Id="rId34" Type="http://schemas.openxmlformats.org/officeDocument/2006/relationships/font" Target="fonts/Roboto-bold.fntdata"/><Relationship Id="rId15" Type="http://schemas.openxmlformats.org/officeDocument/2006/relationships/slide" Target="slides/slide10.xml"/><Relationship Id="rId37" Type="http://schemas.openxmlformats.org/officeDocument/2006/relationships/font" Target="fonts/ArialNarrow-regular.fntdata"/><Relationship Id="rId14" Type="http://schemas.openxmlformats.org/officeDocument/2006/relationships/slide" Target="slides/slide9.xml"/><Relationship Id="rId36" Type="http://schemas.openxmlformats.org/officeDocument/2006/relationships/font" Target="fonts/Roboto-boldItalic.fntdata"/><Relationship Id="rId17" Type="http://schemas.openxmlformats.org/officeDocument/2006/relationships/slide" Target="slides/slide12.xml"/><Relationship Id="rId39" Type="http://schemas.openxmlformats.org/officeDocument/2006/relationships/font" Target="fonts/ArialNarrow-italic.fntdata"/><Relationship Id="rId16" Type="http://schemas.openxmlformats.org/officeDocument/2006/relationships/slide" Target="slides/slide11.xml"/><Relationship Id="rId38" Type="http://schemas.openxmlformats.org/officeDocument/2006/relationships/font" Target="fonts/ArialNarrow-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X16Ga7lzYJ52j_VTC-5J-PHd7Z1gjiiu8QNdjHKnoXg/edit#slide=id.g152c5422d81_0_1232" TargetMode="External"/><Relationship Id="rId3" Type="http://schemas.openxmlformats.org/officeDocument/2006/relationships/hyperlink" Target="https://docs.google.com/presentation/d/1X16Ga7lzYJ52j_VTC-5J-PHd7Z1gjiiu8QNdjHKnoXg/edit#slide=id.g152c5422d81_0_1654"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MAAP is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 joint venture between NASA and ESA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 cloud-based scalable, integrated platform for algorithm development, scalable science processing, analysis and visualization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Using biomass and biomass harmonization as their initial use cases</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bdc27f2e26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2bdc27f2e26_1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65499cd3d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65499cd3d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MAAP allows for iterative, collaborative development of science processing algorithms in a single scalable environment. Dev -&gt; test -&gt; catalog -&gt; visualize and analyze -&gt; iterate. All facilitated by open standards-based APIs at the gates between these operations.</a:t>
            </a:r>
            <a:endParaRPr/>
          </a:p>
        </p:txBody>
      </p:sp>
      <p:sp>
        <p:nvSpPr>
          <p:cNvPr id="407" name="Google Shape;407;g265499cd3df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bdc27f2e26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2bdc27f2e26_1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Algorithm development is facilitated by standard, popular tools such as Jupyter notebooks, starting small but able to scale up to global datasets.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bdc27f2e26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2bdc27f2e26_1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200">
                <a:solidFill>
                  <a:srgbClr val="172B4D"/>
                </a:solidFill>
                <a:highlight>
                  <a:srgbClr val="FFFFFF"/>
                </a:highlight>
                <a:latin typeface="Roboto"/>
                <a:ea typeface="Roboto"/>
                <a:cs typeface="Roboto"/>
                <a:sym typeface="Roboto"/>
              </a:rPr>
              <a:t>The Hybrid Cloud Science Data System, or HySDS </a:t>
            </a:r>
            <a:r>
              <a:rPr lang="en-US" sz="1200">
                <a:solidFill>
                  <a:srgbClr val="172B4D"/>
                </a:solidFill>
                <a:highlight>
                  <a:srgbClr val="FFFFFF"/>
                </a:highlight>
                <a:latin typeface="Roboto"/>
                <a:ea typeface="Roboto"/>
                <a:cs typeface="Roboto"/>
                <a:sym typeface="Roboto"/>
              </a:rPr>
              <a:t>is an open source science data system that can be used to process large amounts of science data products. It has been used across several NASA earth science missions to process large-scale data from L0 to L2/L3 science data products. Other missions using this same HySDS data processing service includes: NISAR, SWOT, OPERA, SMAP, and OCO-2 / OCO-3 reprocessing.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bdc27f2e26_1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2bdc27f2e26_1_3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This is the power of being able to bring equitable access to large scale compute adjacent to the data. We’ve seen this in other areas of NASA and it is something that individual scientists can leverage as well.</a:t>
            </a:r>
            <a:endParaRPr/>
          </a:p>
          <a:p>
            <a:pPr indent="-298450" lvl="0" marL="457200" rtl="0" algn="l">
              <a:lnSpc>
                <a:spcPct val="100000"/>
              </a:lnSpc>
              <a:spcBef>
                <a:spcPts val="0"/>
              </a:spcBef>
              <a:spcAft>
                <a:spcPts val="0"/>
              </a:spcAft>
              <a:buSzPts val="1100"/>
              <a:buChar char="●"/>
            </a:pPr>
            <a:r>
              <a:rPr lang="en-US"/>
              <a:t>Compute improvements are half the story. Mt Edgecombe seismic storm - HyP3. Observed April 2022, paper published October 2022. Without the data adjacent compute removing the need to download? Still downloading in October 2022.</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bdc27f2e26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bdc27f2e26_1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Eclipse Che / Jupypter notebooks for collaborative development</a:t>
            </a:r>
            <a:endParaRPr/>
          </a:p>
          <a:p>
            <a:pPr indent="-298450" lvl="0" marL="457200" rtl="0" algn="l">
              <a:lnSpc>
                <a:spcPct val="100000"/>
              </a:lnSpc>
              <a:spcBef>
                <a:spcPts val="0"/>
              </a:spcBef>
              <a:spcAft>
                <a:spcPts val="0"/>
              </a:spcAft>
              <a:buSzPts val="1100"/>
              <a:buChar char="●"/>
            </a:pPr>
            <a:r>
              <a:rPr lang="en-US"/>
              <a:t>Docker for portable algorithm deployment</a:t>
            </a:r>
            <a:endParaRPr/>
          </a:p>
          <a:p>
            <a:pPr indent="-298450" lvl="0" marL="457200" rtl="0" algn="l">
              <a:lnSpc>
                <a:spcPct val="100000"/>
              </a:lnSpc>
              <a:spcBef>
                <a:spcPts val="0"/>
              </a:spcBef>
              <a:spcAft>
                <a:spcPts val="0"/>
              </a:spcAft>
              <a:buSzPts val="1100"/>
              <a:buChar char="●"/>
            </a:pPr>
            <a:r>
              <a:rPr lang="en-US"/>
              <a:t>Kubernetes for scalable execution of processing.</a:t>
            </a:r>
            <a:endParaRPr/>
          </a:p>
          <a:p>
            <a:pPr indent="-298450" lvl="0" marL="457200" rtl="0" algn="l">
              <a:lnSpc>
                <a:spcPct val="100000"/>
              </a:lnSpc>
              <a:spcBef>
                <a:spcPts val="0"/>
              </a:spcBef>
              <a:spcAft>
                <a:spcPts val="0"/>
              </a:spcAft>
              <a:buSzPts val="1100"/>
              <a:buChar char="●"/>
            </a:pPr>
            <a:r>
              <a:rPr lang="en-US"/>
              <a:t>Open-source Kubernetes for broad platform for deployment (cloud, on-premises laptop)</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2f6fa7ec0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22f6fa7ec04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solidFill>
                  <a:schemeClr val="dk1"/>
                </a:solidFill>
                <a:latin typeface="Calibri"/>
                <a:ea typeface="Calibri"/>
                <a:cs typeface="Calibri"/>
                <a:sym typeface="Calibri"/>
              </a:rPr>
              <a:t>only on NASA MAAP v2</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US" sz="1200">
                <a:solidFill>
                  <a:schemeClr val="dk1"/>
                </a:solidFill>
                <a:latin typeface="Calibri"/>
                <a:ea typeface="Calibri"/>
                <a:cs typeface="Calibri"/>
                <a:sym typeface="Calibri"/>
              </a:rPr>
              <a:t>EPT support </a:t>
            </a:r>
            <a:r>
              <a:rPr lang="en-US" u="sng">
                <a:solidFill>
                  <a:schemeClr val="hlink"/>
                </a:solidFill>
                <a:hlinkClick r:id="rId2"/>
              </a:rPr>
              <a:t>https://docs.google.com/presentation/d/1X16Ga7lzYJ52j_VTC-5J-PHd7Z1gjiiu8QNdjHKnoXg/edit#slide=id.g152c5422d81_0_1232</a:t>
            </a:r>
            <a:endParaRPr/>
          </a:p>
          <a:p>
            <a:pPr indent="0" lvl="0" marL="0" rtl="0" algn="l">
              <a:lnSpc>
                <a:spcPct val="100000"/>
              </a:lnSpc>
              <a:spcBef>
                <a:spcPts val="0"/>
              </a:spcBef>
              <a:spcAft>
                <a:spcPts val="0"/>
              </a:spcAft>
              <a:buSzPts val="1100"/>
              <a:buNone/>
            </a:pPr>
            <a:r>
              <a:rPr lang="en-US"/>
              <a:t>Features (not full OGC Features</a:t>
            </a:r>
            <a:endParaRPr/>
          </a:p>
          <a:p>
            <a:pPr indent="0" lvl="0" marL="0" rtl="0" algn="l">
              <a:lnSpc>
                <a:spcPct val="100000"/>
              </a:lnSpc>
              <a:spcBef>
                <a:spcPts val="0"/>
              </a:spcBef>
              <a:spcAft>
                <a:spcPts val="0"/>
              </a:spcAft>
              <a:buSzPts val="1100"/>
              <a:buNone/>
            </a:pPr>
            <a:r>
              <a:rPr lang="en-US"/>
              <a:t>GeoPackagre from GEDI Subsetting </a:t>
            </a:r>
            <a:r>
              <a:rPr lang="en-US" u="sng">
                <a:solidFill>
                  <a:schemeClr val="hlink"/>
                </a:solidFill>
                <a:hlinkClick r:id="rId3"/>
              </a:rPr>
              <a:t>https://docs.google.com/presentation/d/1X16Ga7lzYJ52j_VTC-5J-PHd7Z1gjiiu8QNdjHKnoXg/edit#slide=id.g152c5422d81_0_1654</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bdc27f2e26_1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g2bdc27f2e26_1_3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bdc27f2e26_1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g2bdc27f2e26_1_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GEDI, deployed to the international space station, consequently leaves a large data gap in the northern forests. These forests are warming more than any others on the planet and research is needed to understand how climate change is affecting the northern carbon cycle. Using MAAP we are able to use ICESat2 data were used to fill this gap, creating the first lidar-based high resolution panboreal forest carbon map on three MAAP platform.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bdc27f2e26_1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g2bdc27f2e26_1_3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Calibri"/>
                <a:ea typeface="Calibri"/>
                <a:cs typeface="Calibri"/>
                <a:sym typeface="Calibri"/>
              </a:rPr>
              <a:t>This visualization shows global forest biomass for the year 2020 from a combination of the GEDI and ICESat2 missions. All of the code to create this product are freely available.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ad33cb83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g2ad33cb835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Discover, process and visualize data at scale</a:t>
            </a:r>
            <a:endParaRPr/>
          </a:p>
          <a:p>
            <a:pPr indent="-298450" lvl="0" marL="457200" rtl="0" algn="l">
              <a:lnSpc>
                <a:spcPct val="100000"/>
              </a:lnSpc>
              <a:spcBef>
                <a:spcPts val="0"/>
              </a:spcBef>
              <a:spcAft>
                <a:spcPts val="0"/>
              </a:spcAft>
              <a:buSzPts val="1100"/>
              <a:buChar char="●"/>
            </a:pPr>
            <a:r>
              <a:rPr lang="en-US"/>
              <a:t>Facilitate the co-location of different datasets</a:t>
            </a:r>
            <a:endParaRPr/>
          </a:p>
          <a:p>
            <a:pPr indent="-298450" lvl="0" marL="457200" rtl="0" algn="l">
              <a:lnSpc>
                <a:spcPct val="100000"/>
              </a:lnSpc>
              <a:spcBef>
                <a:spcPts val="0"/>
              </a:spcBef>
              <a:spcAft>
                <a:spcPts val="0"/>
              </a:spcAft>
              <a:buSzPts val="1100"/>
              <a:buChar char="●"/>
            </a:pPr>
            <a:r>
              <a:rPr lang="en-US"/>
              <a:t>Full-blooded development environment for collaborative algorithm development</a:t>
            </a:r>
            <a:endParaRPr/>
          </a:p>
          <a:p>
            <a:pPr indent="-298450" lvl="0" marL="457200" rtl="0" algn="l">
              <a:lnSpc>
                <a:spcPct val="100000"/>
              </a:lnSpc>
              <a:spcBef>
                <a:spcPts val="0"/>
              </a:spcBef>
              <a:spcAft>
                <a:spcPts val="0"/>
              </a:spcAft>
              <a:buSzPts val="1100"/>
              <a:buChar char="●"/>
            </a:pPr>
            <a:r>
              <a:rPr lang="en-US"/>
              <a:t>Provide solutions for intellectual property rights in a collaborative development environment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bdc27f2e26_1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g2bdc27f2e26_1_3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018"/>
              <a:buFont typeface="Arial"/>
              <a:buNone/>
            </a:pPr>
            <a:r>
              <a:rPr i="1" lang="en-US" sz="1465">
                <a:solidFill>
                  <a:srgbClr val="434343"/>
                </a:solidFill>
              </a:rPr>
              <a:t>MAAP facilitates UNFCC processes by generating forest biomass estimates from space data. This can be used directly for policy-level reporting. Above ground biomass maps are rarely used in policy reports, the fulfillment of this use case will hopefully change that situation.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bdc27f2e26_1_4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As part of the biomass harmonization activity, a dashboard was created for easy visualization of MAAP data products by both creators and users alike.</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534" name="Google Shape;534;g2bdc27f2e26_1_4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bdc27f2e26_1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g2bdc27f2e26_1_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The MAAP provides a platform for working with many different international users on science and communication; this is an example of comparing the ESA CCI and NASA GEDI biomass maps in Japan, where researchers from NASA, ESA and JAXA are collaborating to improve maps.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bdc27f2e26_1_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US"/>
              <a:t>Here is an example of Sentinel-1 SLC bursts processed via the ISCE3-GCOV workflow on MAAP.</a:t>
            </a:r>
            <a:endParaRPr/>
          </a:p>
        </p:txBody>
      </p:sp>
      <p:sp>
        <p:nvSpPr>
          <p:cNvPr id="551" name="Google Shape;551;g2bdc27f2e26_1_3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653d1391ad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g2653d1391ad_0_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ad33cb835e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2ad33cb835e_0_4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Discover, develop, process, visualize, analyze, iterate.</a:t>
            </a:r>
            <a:endParaRPr/>
          </a:p>
          <a:p>
            <a:pPr indent="-298450" lvl="0" marL="457200" rtl="0" algn="l">
              <a:lnSpc>
                <a:spcPct val="100000"/>
              </a:lnSpc>
              <a:spcBef>
                <a:spcPts val="0"/>
              </a:spcBef>
              <a:spcAft>
                <a:spcPts val="0"/>
              </a:spcAft>
              <a:buSzPts val="1100"/>
              <a:buChar char="●"/>
            </a:pPr>
            <a:r>
              <a:rPr lang="en-US"/>
              <a:t>Interoperable at the agency level</a:t>
            </a:r>
            <a:endParaRPr/>
          </a:p>
          <a:p>
            <a:pPr indent="-298450" lvl="0" marL="457200" rtl="0" algn="l">
              <a:lnSpc>
                <a:spcPct val="100000"/>
              </a:lnSpc>
              <a:spcBef>
                <a:spcPts val="0"/>
              </a:spcBef>
              <a:spcAft>
                <a:spcPts val="0"/>
              </a:spcAft>
              <a:buSzPts val="1100"/>
              <a:buChar char="●"/>
            </a:pPr>
            <a:r>
              <a:rPr lang="en-US"/>
              <a:t>Enabling global </a:t>
            </a:r>
            <a:r>
              <a:rPr lang="en-US"/>
              <a:t>collaboration</a:t>
            </a:r>
            <a:r>
              <a:rPr lang="en-US"/>
              <a:t> for policy-level open science (biomass harmonization)</a:t>
            </a:r>
            <a:endParaRPr/>
          </a:p>
          <a:p>
            <a:pPr indent="-298450" lvl="0" marL="457200" rtl="0" algn="l">
              <a:lnSpc>
                <a:spcPct val="100000"/>
              </a:lnSpc>
              <a:spcBef>
                <a:spcPts val="0"/>
              </a:spcBef>
              <a:spcAft>
                <a:spcPts val="0"/>
              </a:spcAft>
              <a:buSzPts val="1100"/>
              <a:buChar char="●"/>
            </a:pPr>
            <a:r>
              <a:rPr lang="en-US"/>
              <a:t>It will become more vital with the advent of NISAR</a:t>
            </a:r>
            <a:endParaRPr/>
          </a:p>
          <a:p>
            <a:pPr indent="-298450" lvl="0" marL="457200" rtl="0" algn="l">
              <a:lnSpc>
                <a:spcPct val="100000"/>
              </a:lnSpc>
              <a:spcBef>
                <a:spcPts val="0"/>
              </a:spcBef>
              <a:spcAft>
                <a:spcPts val="0"/>
              </a:spcAft>
              <a:buSzPts val="1100"/>
              <a:buChar char="●"/>
            </a:pPr>
            <a:r>
              <a:rPr lang="en-US"/>
              <a:t>Fast science…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653d1391ad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2653d1391ad_0_4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a:t>Near term</a:t>
            </a:r>
            <a:endParaRPr/>
          </a:p>
          <a:p>
            <a:pPr indent="-298450" lvl="0" marL="457200" rtl="0" algn="l">
              <a:lnSpc>
                <a:spcPct val="100000"/>
              </a:lnSpc>
              <a:spcBef>
                <a:spcPts val="0"/>
              </a:spcBef>
              <a:spcAft>
                <a:spcPts val="0"/>
              </a:spcAft>
              <a:buSzPts val="1100"/>
              <a:buChar char="●"/>
            </a:pPr>
            <a:r>
              <a:rPr lang="en-US"/>
              <a:t>Incorporating VEDA and Earthdata GIS for visualization and integration with ESRI ecosystem</a:t>
            </a:r>
            <a:endParaRPr/>
          </a:p>
          <a:p>
            <a:pPr indent="-298450" lvl="0" marL="457200" rtl="0" algn="l">
              <a:lnSpc>
                <a:spcPct val="100000"/>
              </a:lnSpc>
              <a:spcBef>
                <a:spcPts val="0"/>
              </a:spcBef>
              <a:spcAft>
                <a:spcPts val="0"/>
              </a:spcAft>
              <a:buSzPts val="1100"/>
              <a:buChar char="●"/>
            </a:pPr>
            <a:r>
              <a:rPr lang="en-US"/>
              <a:t>STAC</a:t>
            </a:r>
            <a:endParaRPr/>
          </a:p>
          <a:p>
            <a:pPr indent="-298450" lvl="0" marL="457200" rtl="0" algn="l">
              <a:lnSpc>
                <a:spcPct val="100000"/>
              </a:lnSpc>
              <a:spcBef>
                <a:spcPts val="0"/>
              </a:spcBef>
              <a:spcAft>
                <a:spcPts val="0"/>
              </a:spcAft>
              <a:buSzPts val="1100"/>
              <a:buChar char="●"/>
            </a:pPr>
            <a:r>
              <a:rPr lang="en-US"/>
              <a:t>NISAR</a:t>
            </a:r>
            <a:endParaRPr/>
          </a:p>
          <a:p>
            <a:pPr indent="-298450" lvl="0" marL="457200" rtl="0" algn="l">
              <a:lnSpc>
                <a:spcPct val="100000"/>
              </a:lnSpc>
              <a:spcBef>
                <a:spcPts val="0"/>
              </a:spcBef>
              <a:spcAft>
                <a:spcPts val="0"/>
              </a:spcAft>
              <a:buSzPts val="1100"/>
              <a:buChar char="●"/>
            </a:pPr>
            <a:r>
              <a:rPr lang="en-US"/>
              <a:t>Biomass was our initial proof-of-concept. We can expand now that has been achieved.</a:t>
            </a:r>
            <a:endParaRPr/>
          </a:p>
          <a:p>
            <a:pPr indent="0" lvl="0" marL="0" rtl="0" algn="l">
              <a:lnSpc>
                <a:spcPct val="100000"/>
              </a:lnSpc>
              <a:spcBef>
                <a:spcPts val="0"/>
              </a:spcBef>
              <a:spcAft>
                <a:spcPts val="0"/>
              </a:spcAft>
              <a:buNone/>
            </a:pPr>
            <a:r>
              <a:rPr lang="en-US"/>
              <a:t>Future</a:t>
            </a:r>
            <a:endParaRPr/>
          </a:p>
          <a:p>
            <a:pPr indent="-298450" lvl="0" marL="457200" rtl="0" algn="l">
              <a:lnSpc>
                <a:spcPct val="100000"/>
              </a:lnSpc>
              <a:spcBef>
                <a:spcPts val="0"/>
              </a:spcBef>
              <a:spcAft>
                <a:spcPts val="0"/>
              </a:spcAft>
              <a:buSzPts val="1100"/>
              <a:buChar char="●"/>
            </a:pPr>
            <a:r>
              <a:rPr lang="en-US"/>
              <a:t>Is integrative a real word? Yes! ‘serving or intending to unify separate things.’</a:t>
            </a:r>
            <a:endParaRPr/>
          </a:p>
          <a:p>
            <a:pPr indent="-298450" lvl="0" marL="457200" rtl="0" algn="l">
              <a:lnSpc>
                <a:spcPct val="100000"/>
              </a:lnSpc>
              <a:spcBef>
                <a:spcPts val="0"/>
              </a:spcBef>
              <a:spcAft>
                <a:spcPts val="0"/>
              </a:spcAft>
              <a:buSzPts val="1100"/>
              <a:buChar char="●"/>
            </a:pPr>
            <a:r>
              <a:rPr lang="en-US"/>
              <a:t>Managed services - the hidden bonus of cloud providers</a:t>
            </a:r>
            <a:endParaRPr/>
          </a:p>
          <a:p>
            <a:pPr indent="-298450" lvl="0" marL="457200" rtl="0" algn="l">
              <a:lnSpc>
                <a:spcPct val="100000"/>
              </a:lnSpc>
              <a:spcBef>
                <a:spcPts val="0"/>
              </a:spcBef>
              <a:spcAft>
                <a:spcPts val="0"/>
              </a:spcAft>
              <a:buSzPts val="1100"/>
              <a:buChar char="●"/>
            </a:pPr>
            <a:r>
              <a:rPr lang="en-US"/>
              <a:t>Hybrid. Cloud doesn’t always translate to lower costs, our primary rationales are collaboration and equal access.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9815036cd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g29815036cd3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Now we are just showing off!</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bdc27f2e26_1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2bdc27f2e26_1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bdc27f2e26_1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2bdc27f2e26_1_1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NASA MAAP is deployed to AWS in us-west-2.</a:t>
            </a:r>
            <a:endParaRPr/>
          </a:p>
          <a:p>
            <a:pPr indent="-298450" lvl="0" marL="457200" rtl="0" algn="l">
              <a:lnSpc>
                <a:spcPct val="100000"/>
              </a:lnSpc>
              <a:spcBef>
                <a:spcPts val="0"/>
              </a:spcBef>
              <a:spcAft>
                <a:spcPts val="0"/>
              </a:spcAft>
              <a:buSzPts val="1100"/>
              <a:buChar char="●"/>
            </a:pPr>
            <a:r>
              <a:rPr lang="en-US"/>
              <a:t>Spot instances for cheaper processing. Surprisingly low risk.</a:t>
            </a:r>
            <a:endParaRPr/>
          </a:p>
          <a:p>
            <a:pPr indent="-298450" lvl="0" marL="457200" rtl="0" algn="l">
              <a:lnSpc>
                <a:spcPct val="100000"/>
              </a:lnSpc>
              <a:spcBef>
                <a:spcPts val="0"/>
              </a:spcBef>
              <a:spcAft>
                <a:spcPts val="0"/>
              </a:spcAft>
              <a:buSzPts val="1100"/>
              <a:buChar char="●"/>
            </a:pPr>
            <a:r>
              <a:rPr lang="en-US"/>
              <a:t>HySDS - </a:t>
            </a:r>
            <a:r>
              <a:rPr lang="en-US">
                <a:solidFill>
                  <a:schemeClr val="dk1"/>
                </a:solidFill>
              </a:rPr>
              <a:t>proven services used by SWOT, SMAP and NISAR</a:t>
            </a:r>
            <a:endParaRPr/>
          </a:p>
          <a:p>
            <a:pPr indent="-298450" lvl="0" marL="457200" rtl="0" algn="l">
              <a:lnSpc>
                <a:spcPct val="100000"/>
              </a:lnSpc>
              <a:spcBef>
                <a:spcPts val="0"/>
              </a:spcBef>
              <a:spcAft>
                <a:spcPts val="0"/>
              </a:spcAft>
              <a:buSzPts val="1100"/>
              <a:buChar char="●"/>
            </a:pPr>
            <a:r>
              <a:rPr lang="en-US"/>
              <a:t>Cumulus + CMR?</a:t>
            </a:r>
            <a:endParaRPr/>
          </a:p>
          <a:p>
            <a:pPr indent="-298450" lvl="0" marL="457200" rtl="0" algn="l">
              <a:lnSpc>
                <a:spcPct val="100000"/>
              </a:lnSpc>
              <a:spcBef>
                <a:spcPts val="0"/>
              </a:spcBef>
              <a:spcAft>
                <a:spcPts val="0"/>
              </a:spcAft>
              <a:buSzPts val="1100"/>
              <a:buChar char="●"/>
            </a:pPr>
            <a:r>
              <a:rPr lang="en-US"/>
              <a:t>VEDA used by earth.gov</a:t>
            </a:r>
            <a:endParaRPr/>
          </a:p>
          <a:p>
            <a:pPr indent="0" lvl="0" marL="0" rtl="0" algn="l">
              <a:lnSpc>
                <a:spcPct val="100000"/>
              </a:lnSpc>
              <a:spcBef>
                <a:spcPts val="0"/>
              </a:spcBef>
              <a:spcAft>
                <a:spcPts val="0"/>
              </a:spcAft>
              <a:buSzPts val="1100"/>
              <a:buNone/>
            </a:pPr>
            <a:r>
              <a:t/>
            </a:r>
            <a:endParaRPr/>
          </a:p>
        </p:txBody>
      </p:sp>
      <p:sp>
        <p:nvSpPr>
          <p:cNvPr id="98" name="Google Shape;98;g2bdc27f2e26_1_1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bdc27f2e26_1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2bdc27f2e26_1_2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ESA and NASA are standing up infrastructure based on common foundations providing IaC, algorithms and discovery services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bdc27f2e26_1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2bdc27f2e26_1_3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519b35931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2519b35931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1400">
                <a:solidFill>
                  <a:schemeClr val="dk1"/>
                </a:solidFill>
              </a:rPr>
              <a:t>Algorithm development</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US" sz="1400">
                <a:solidFill>
                  <a:schemeClr val="dk1"/>
                </a:solidFill>
              </a:rPr>
              <a:t>You notebook algorithms run inside workspaces on Eclipse Che / JupyterLab</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US" sz="1400">
                <a:solidFill>
                  <a:schemeClr val="dk1"/>
                </a:solidFill>
              </a:rPr>
              <a:t>Notebooks are collocated with data –in AWS us-west-2 facilitating data-adjacent compute.</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51df0108c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251df0108c8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a:t>Once you have refined your algorithm in the small you can scale up to production levels in the same environment.</a:t>
            </a:r>
            <a:endParaRPr/>
          </a:p>
          <a:p>
            <a:pPr indent="-298450" lvl="0" marL="457200" rtl="0" algn="l">
              <a:lnSpc>
                <a:spcPct val="100000"/>
              </a:lnSpc>
              <a:spcBef>
                <a:spcPts val="0"/>
              </a:spcBef>
              <a:spcAft>
                <a:spcPts val="0"/>
              </a:spcAft>
              <a:buSzPts val="1100"/>
              <a:buChar char="●"/>
            </a:pPr>
            <a:r>
              <a:rPr lang="en-US"/>
              <a:t>Your developed algorithms are built and deployed to the science data processing service to run at scale.</a:t>
            </a:r>
            <a:endParaRPr/>
          </a:p>
          <a:p>
            <a:pPr indent="-298450" lvl="0" marL="457200" rtl="0" algn="l">
              <a:lnSpc>
                <a:spcPct val="100000"/>
              </a:lnSpc>
              <a:spcBef>
                <a:spcPts val="0"/>
              </a:spcBef>
              <a:spcAft>
                <a:spcPts val="0"/>
              </a:spcAft>
              <a:buSzPts val="1100"/>
              <a:buChar char="●"/>
            </a:pPr>
            <a:r>
              <a:rPr lang="en-US"/>
              <a:t>DPS is </a:t>
            </a:r>
            <a:r>
              <a:rPr lang="en-US"/>
              <a:t>composed</a:t>
            </a:r>
            <a:r>
              <a:rPr lang="en-US"/>
              <a:t> of proven services used by SWOT, SMAP and NISAR (HySDS)</a:t>
            </a:r>
            <a:endParaRPr/>
          </a:p>
          <a:p>
            <a:pPr indent="-298450" lvl="0" marL="457200" rtl="0" algn="l">
              <a:lnSpc>
                <a:spcPct val="100000"/>
              </a:lnSpc>
              <a:spcBef>
                <a:spcPts val="0"/>
              </a:spcBef>
              <a:spcAft>
                <a:spcPts val="0"/>
              </a:spcAft>
              <a:buSzPts val="1100"/>
              <a:buChar char="●"/>
            </a:pPr>
            <a:r>
              <a:rPr lang="en-US"/>
              <a:t>Processing and data are also collocated in AWS Oregon region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51df0108c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251df0108c8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Data Team focuses on enabling data analysis services (e.g. catalog/discovery, TiTiler and Foilium for fast browse tiling, dashboard, CMR-STAC, etc)</a:t>
            </a:r>
            <a:endParaRPr/>
          </a:p>
          <a:p>
            <a:pPr indent="-298450" lvl="0" marL="457200" rtl="0" algn="l">
              <a:lnSpc>
                <a:spcPct val="100000"/>
              </a:lnSpc>
              <a:spcBef>
                <a:spcPts val="0"/>
              </a:spcBef>
              <a:spcAft>
                <a:spcPts val="0"/>
              </a:spcAft>
              <a:buSzPts val="1100"/>
              <a:buChar char="●"/>
            </a:pPr>
            <a:r>
              <a:rPr lang="en-US"/>
              <a:t>UI/UX can be in notebooks</a:t>
            </a:r>
            <a:endParaRPr/>
          </a:p>
          <a:p>
            <a:pPr indent="-298450" lvl="0" marL="457200" rtl="0" algn="l">
              <a:lnSpc>
                <a:spcPct val="100000"/>
              </a:lnSpc>
              <a:spcBef>
                <a:spcPts val="0"/>
              </a:spcBef>
              <a:spcAft>
                <a:spcPts val="0"/>
              </a:spcAft>
              <a:buSzPts val="1100"/>
              <a:buChar char="●"/>
            </a:pPr>
            <a:r>
              <a:rPr lang="en-US"/>
              <a:t>Some of these services are leveraged from NASA VEDA (Visualization, Exploration and Data Analysis)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 name="Shape 54"/>
        <p:cNvGrpSpPr/>
        <p:nvPr/>
      </p:nvGrpSpPr>
      <p:grpSpPr>
        <a:xfrm>
          <a:off x="0" y="0"/>
          <a:ext cx="0" cy="0"/>
          <a:chOff x="0" y="0"/>
          <a:chExt cx="0" cy="0"/>
        </a:xfrm>
      </p:grpSpPr>
      <p:sp>
        <p:nvSpPr>
          <p:cNvPr id="55" name="Google Shape;55;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6" name="Google Shape;56;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0" name="Google Shape;60;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1" name="Google Shape;61;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2" name="Google Shape;6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3" name="Shape 63"/>
        <p:cNvGrpSpPr/>
        <p:nvPr/>
      </p:nvGrpSpPr>
      <p:grpSpPr>
        <a:xfrm>
          <a:off x="0" y="0"/>
          <a:ext cx="0" cy="0"/>
          <a:chOff x="0" y="0"/>
          <a:chExt cx="0" cy="0"/>
        </a:xfrm>
      </p:grpSpPr>
      <p:sp>
        <p:nvSpPr>
          <p:cNvPr id="64" name="Google Shape;64;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65" name="Google Shape;6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 name="Shape 66"/>
        <p:cNvGrpSpPr/>
        <p:nvPr/>
      </p:nvGrpSpPr>
      <p:grpSpPr>
        <a:xfrm>
          <a:off x="0" y="0"/>
          <a:ext cx="0" cy="0"/>
          <a:chOff x="0" y="0"/>
          <a:chExt cx="0" cy="0"/>
        </a:xfrm>
      </p:grpSpPr>
      <p:sp>
        <p:nvSpPr>
          <p:cNvPr id="67" name="Google Shape;67;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 name="Google Shape;68;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9" name="Google Shape;6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15"/>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15"/>
          <p:cNvSpPr txBox="1"/>
          <p:nvPr>
            <p:ph idx="1" type="body"/>
          </p:nvPr>
        </p:nvSpPr>
        <p:spPr>
          <a:xfrm>
            <a:off x="311700" y="572700"/>
            <a:ext cx="8520600" cy="40905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 name="Google Shape;17;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16"/>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24" name="Shape 24"/>
        <p:cNvGrpSpPr/>
        <p:nvPr/>
      </p:nvGrpSpPr>
      <p:grpSpPr>
        <a:xfrm>
          <a:off x="0" y="0"/>
          <a:ext cx="0" cy="0"/>
          <a:chOff x="0" y="0"/>
          <a:chExt cx="0" cy="0"/>
        </a:xfrm>
      </p:grpSpPr>
      <p:sp>
        <p:nvSpPr>
          <p:cNvPr id="25" name="Google Shape;25;g265499cd3df_0_173"/>
          <p:cNvSpPr txBox="1"/>
          <p:nvPr>
            <p:ph idx="1" type="body"/>
          </p:nvPr>
        </p:nvSpPr>
        <p:spPr>
          <a:xfrm>
            <a:off x="254000" y="132080"/>
            <a:ext cx="8514000" cy="206100"/>
          </a:xfrm>
          <a:prstGeom prst="rect">
            <a:avLst/>
          </a:prstGeom>
          <a:noFill/>
          <a:ln>
            <a:noFill/>
          </a:ln>
        </p:spPr>
        <p:txBody>
          <a:bodyPr anchorCtr="0" anchor="t" bIns="45700" lIns="91425" spcFirstLastPara="1" rIns="91425" wrap="square" tIns="45700">
            <a:noAutofit/>
          </a:bodyPr>
          <a:lstStyle>
            <a:lvl1pPr indent="-228600" lvl="0" marL="457200" algn="l">
              <a:lnSpc>
                <a:spcPct val="115000"/>
              </a:lnSpc>
              <a:spcBef>
                <a:spcPts val="160"/>
              </a:spcBef>
              <a:spcAft>
                <a:spcPts val="0"/>
              </a:spcAft>
              <a:buSzPts val="800"/>
              <a:buNone/>
              <a:defRPr sz="800">
                <a:solidFill>
                  <a:srgbClr val="7F7F7F"/>
                </a:solidFill>
                <a:latin typeface="Arial"/>
                <a:ea typeface="Arial"/>
                <a:cs typeface="Arial"/>
                <a:sym typeface="Arial"/>
              </a:defRPr>
            </a:lvl1pPr>
            <a:lvl2pPr indent="-228600" lvl="1" marL="914400" algn="l">
              <a:lnSpc>
                <a:spcPct val="115000"/>
              </a:lnSpc>
              <a:spcBef>
                <a:spcPts val="200"/>
              </a:spcBef>
              <a:spcAft>
                <a:spcPts val="0"/>
              </a:spcAft>
              <a:buSzPts val="1000"/>
              <a:buNone/>
              <a:defRPr sz="1000"/>
            </a:lvl2pPr>
            <a:lvl3pPr indent="-228600" lvl="2" marL="1371600" algn="l">
              <a:lnSpc>
                <a:spcPct val="115000"/>
              </a:lnSpc>
              <a:spcBef>
                <a:spcPts val="200"/>
              </a:spcBef>
              <a:spcAft>
                <a:spcPts val="0"/>
              </a:spcAft>
              <a:buSzPts val="1000"/>
              <a:buNone/>
              <a:defRPr sz="1000"/>
            </a:lvl3pPr>
            <a:lvl4pPr indent="-228600" lvl="3" marL="1828800" algn="l">
              <a:lnSpc>
                <a:spcPct val="115000"/>
              </a:lnSpc>
              <a:spcBef>
                <a:spcPts val="200"/>
              </a:spcBef>
              <a:spcAft>
                <a:spcPts val="0"/>
              </a:spcAft>
              <a:buSzPts val="1000"/>
              <a:buNone/>
              <a:defRPr sz="1000"/>
            </a:lvl4pPr>
            <a:lvl5pPr indent="-228600" lvl="4" marL="2286000" algn="l">
              <a:lnSpc>
                <a:spcPct val="115000"/>
              </a:lnSpc>
              <a:spcBef>
                <a:spcPts val="200"/>
              </a:spcBef>
              <a:spcAft>
                <a:spcPts val="0"/>
              </a:spcAft>
              <a:buSzPts val="1000"/>
              <a:buNone/>
              <a:defRPr sz="1000"/>
            </a:lvl5pPr>
            <a:lvl6pPr indent="-342900" lvl="5" marL="2743200" algn="l">
              <a:lnSpc>
                <a:spcPct val="115000"/>
              </a:lnSpc>
              <a:spcBef>
                <a:spcPts val="360"/>
              </a:spcBef>
              <a:spcAft>
                <a:spcPts val="0"/>
              </a:spcAft>
              <a:buClr>
                <a:schemeClr val="dk1"/>
              </a:buClr>
              <a:buSzPts val="1800"/>
              <a:buChar char="■"/>
              <a:defRPr/>
            </a:lvl6pPr>
            <a:lvl7pPr indent="-342900" lvl="6" marL="3200400" algn="l">
              <a:lnSpc>
                <a:spcPct val="115000"/>
              </a:lnSpc>
              <a:spcBef>
                <a:spcPts val="360"/>
              </a:spcBef>
              <a:spcAft>
                <a:spcPts val="0"/>
              </a:spcAft>
              <a:buClr>
                <a:schemeClr val="dk1"/>
              </a:buClr>
              <a:buSzPts val="1800"/>
              <a:buChar char="●"/>
              <a:defRPr/>
            </a:lvl7pPr>
            <a:lvl8pPr indent="-342900" lvl="7" marL="3657600" algn="l">
              <a:lnSpc>
                <a:spcPct val="115000"/>
              </a:lnSpc>
              <a:spcBef>
                <a:spcPts val="360"/>
              </a:spcBef>
              <a:spcAft>
                <a:spcPts val="0"/>
              </a:spcAft>
              <a:buClr>
                <a:schemeClr val="dk1"/>
              </a:buClr>
              <a:buSzPts val="1800"/>
              <a:buChar char="○"/>
              <a:defRPr/>
            </a:lvl8pPr>
            <a:lvl9pPr indent="-342900" lvl="8" marL="4114800" algn="l">
              <a:lnSpc>
                <a:spcPct val="115000"/>
              </a:lnSpc>
              <a:spcBef>
                <a:spcPts val="360"/>
              </a:spcBef>
              <a:spcAft>
                <a:spcPts val="0"/>
              </a:spcAft>
              <a:buClr>
                <a:schemeClr val="dk1"/>
              </a:buClr>
              <a:buSzPts val="1800"/>
              <a:buChar char="■"/>
              <a:defRPr/>
            </a:lvl9pPr>
          </a:lstStyle>
          <a:p/>
        </p:txBody>
      </p:sp>
      <p:sp>
        <p:nvSpPr>
          <p:cNvPr id="26" name="Google Shape;26;g265499cd3df_0_173"/>
          <p:cNvSpPr txBox="1"/>
          <p:nvPr>
            <p:ph type="title"/>
          </p:nvPr>
        </p:nvSpPr>
        <p:spPr>
          <a:xfrm>
            <a:off x="254000" y="327899"/>
            <a:ext cx="8514000" cy="434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g265499cd3df_0_173"/>
          <p:cNvSpPr txBox="1"/>
          <p:nvPr>
            <p:ph idx="2" type="body"/>
          </p:nvPr>
        </p:nvSpPr>
        <p:spPr>
          <a:xfrm>
            <a:off x="1412240" y="1602106"/>
            <a:ext cx="6319500" cy="2719500"/>
          </a:xfrm>
          <a:prstGeom prst="rect">
            <a:avLst/>
          </a:prstGeom>
          <a:noFill/>
          <a:ln>
            <a:noFill/>
          </a:ln>
        </p:spPr>
        <p:txBody>
          <a:bodyPr anchorCtr="0" anchor="t" bIns="45700" lIns="91425" spcFirstLastPara="1" rIns="91425" wrap="square" tIns="45700">
            <a:noAutofit/>
          </a:bodyPr>
          <a:lstStyle>
            <a:lvl1pPr indent="-342900" lvl="0" marL="457200" algn="l">
              <a:lnSpc>
                <a:spcPct val="115000"/>
              </a:lnSpc>
              <a:spcBef>
                <a:spcPts val="360"/>
              </a:spcBef>
              <a:spcAft>
                <a:spcPts val="0"/>
              </a:spcAft>
              <a:buSzPts val="1800"/>
              <a:buChar char="●"/>
              <a:defRPr/>
            </a:lvl1pPr>
            <a:lvl2pPr indent="-342900" lvl="1" marL="914400" algn="l">
              <a:lnSpc>
                <a:spcPct val="115000"/>
              </a:lnSpc>
              <a:spcBef>
                <a:spcPts val="360"/>
              </a:spcBef>
              <a:spcAft>
                <a:spcPts val="0"/>
              </a:spcAft>
              <a:buSzPts val="1800"/>
              <a:buChar char="○"/>
              <a:defRPr/>
            </a:lvl2pPr>
            <a:lvl3pPr indent="-342900" lvl="2" marL="1371600" algn="l">
              <a:lnSpc>
                <a:spcPct val="115000"/>
              </a:lnSpc>
              <a:spcBef>
                <a:spcPts val="360"/>
              </a:spcBef>
              <a:spcAft>
                <a:spcPts val="0"/>
              </a:spcAft>
              <a:buSzPts val="1800"/>
              <a:buChar char="■"/>
              <a:defRPr/>
            </a:lvl3pPr>
            <a:lvl4pPr indent="-342900" lvl="3" marL="1828800" algn="l">
              <a:lnSpc>
                <a:spcPct val="115000"/>
              </a:lnSpc>
              <a:spcBef>
                <a:spcPts val="360"/>
              </a:spcBef>
              <a:spcAft>
                <a:spcPts val="0"/>
              </a:spcAft>
              <a:buSzPts val="1800"/>
              <a:buChar char="●"/>
              <a:defRPr/>
            </a:lvl4pPr>
            <a:lvl5pPr indent="-342900" lvl="4" marL="2286000" algn="l">
              <a:lnSpc>
                <a:spcPct val="115000"/>
              </a:lnSpc>
              <a:spcBef>
                <a:spcPts val="360"/>
              </a:spcBef>
              <a:spcAft>
                <a:spcPts val="0"/>
              </a:spcAft>
              <a:buSzPts val="1800"/>
              <a:buChar char="○"/>
              <a:defRPr/>
            </a:lvl5pPr>
            <a:lvl6pPr indent="-342900" lvl="5" marL="2743200" algn="l">
              <a:lnSpc>
                <a:spcPct val="115000"/>
              </a:lnSpc>
              <a:spcBef>
                <a:spcPts val="360"/>
              </a:spcBef>
              <a:spcAft>
                <a:spcPts val="0"/>
              </a:spcAft>
              <a:buClr>
                <a:schemeClr val="dk1"/>
              </a:buClr>
              <a:buSzPts val="1800"/>
              <a:buChar char="■"/>
              <a:defRPr/>
            </a:lvl6pPr>
            <a:lvl7pPr indent="-342900" lvl="6" marL="3200400" algn="l">
              <a:lnSpc>
                <a:spcPct val="115000"/>
              </a:lnSpc>
              <a:spcBef>
                <a:spcPts val="360"/>
              </a:spcBef>
              <a:spcAft>
                <a:spcPts val="0"/>
              </a:spcAft>
              <a:buClr>
                <a:schemeClr val="dk1"/>
              </a:buClr>
              <a:buSzPts val="1800"/>
              <a:buChar char="●"/>
              <a:defRPr/>
            </a:lvl7pPr>
            <a:lvl8pPr indent="-342900" lvl="7" marL="3657600" algn="l">
              <a:lnSpc>
                <a:spcPct val="115000"/>
              </a:lnSpc>
              <a:spcBef>
                <a:spcPts val="360"/>
              </a:spcBef>
              <a:spcAft>
                <a:spcPts val="0"/>
              </a:spcAft>
              <a:buClr>
                <a:schemeClr val="dk1"/>
              </a:buClr>
              <a:buSzPts val="1800"/>
              <a:buChar char="○"/>
              <a:defRPr/>
            </a:lvl8pPr>
            <a:lvl9pPr indent="-342900" lvl="8" marL="4114800" algn="l">
              <a:lnSpc>
                <a:spcPct val="115000"/>
              </a:lnSpc>
              <a:spcBef>
                <a:spcPts val="360"/>
              </a:spcBef>
              <a:spcAft>
                <a:spcPts val="0"/>
              </a:spcAft>
              <a:buClr>
                <a:schemeClr val="dk1"/>
              </a:buClr>
              <a:buSzPts val="1800"/>
              <a:buChar char="■"/>
              <a:defRPr/>
            </a:lvl9pPr>
          </a:lstStyle>
          <a:p/>
        </p:txBody>
      </p:sp>
      <p:sp>
        <p:nvSpPr>
          <p:cNvPr id="28" name="Google Shape;28;g265499cd3df_0_173"/>
          <p:cNvSpPr txBox="1"/>
          <p:nvPr>
            <p:ph idx="10" type="dt"/>
          </p:nvPr>
        </p:nvSpPr>
        <p:spPr>
          <a:xfrm>
            <a:off x="253999" y="4802823"/>
            <a:ext cx="1422300" cy="27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 name="Google Shape;29;g265499cd3df_0_173"/>
          <p:cNvSpPr txBox="1"/>
          <p:nvPr>
            <p:ph idx="11" type="ftr"/>
          </p:nvPr>
        </p:nvSpPr>
        <p:spPr>
          <a:xfrm>
            <a:off x="1676401" y="4802823"/>
            <a:ext cx="5791200" cy="27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0" name="Google Shape;30;g265499cd3df_0_173"/>
          <p:cNvSpPr txBox="1"/>
          <p:nvPr>
            <p:ph idx="12" type="sldNum"/>
          </p:nvPr>
        </p:nvSpPr>
        <p:spPr>
          <a:xfrm>
            <a:off x="7467600" y="4802823"/>
            <a:ext cx="586200" cy="272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g172e81a597a_0_194"/>
          <p:cNvSpPr txBox="1"/>
          <p:nvPr>
            <p:ph type="title"/>
          </p:nvPr>
        </p:nvSpPr>
        <p:spPr>
          <a:xfrm>
            <a:off x="628650" y="-3"/>
            <a:ext cx="7886700" cy="5298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g172e81a597a_0_194"/>
          <p:cNvSpPr txBox="1"/>
          <p:nvPr>
            <p:ph idx="1" type="body"/>
          </p:nvPr>
        </p:nvSpPr>
        <p:spPr>
          <a:xfrm>
            <a:off x="628650" y="529800"/>
            <a:ext cx="7886700" cy="42375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 name="Google Shape;34;g172e81a597a_0_19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5" name="Google Shape;35;g172e81a597a_0_19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6" name="Google Shape;36;g172e81a597a_0_19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37" name="Shape 37"/>
        <p:cNvGrpSpPr/>
        <p:nvPr/>
      </p:nvGrpSpPr>
      <p:grpSpPr>
        <a:xfrm>
          <a:off x="0" y="0"/>
          <a:ext cx="0" cy="0"/>
          <a:chOff x="0" y="0"/>
          <a:chExt cx="0" cy="0"/>
        </a:xfrm>
      </p:grpSpPr>
      <p:sp>
        <p:nvSpPr>
          <p:cNvPr id="38" name="Google Shape;38;g265499cd3df_0_361"/>
          <p:cNvSpPr txBox="1"/>
          <p:nvPr>
            <p:ph type="title"/>
          </p:nvPr>
        </p:nvSpPr>
        <p:spPr>
          <a:xfrm>
            <a:off x="457200" y="308770"/>
            <a:ext cx="8229600" cy="358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g265499cd3df_0_361"/>
          <p:cNvSpPr txBox="1"/>
          <p:nvPr>
            <p:ph idx="1" type="body"/>
          </p:nvPr>
        </p:nvSpPr>
        <p:spPr>
          <a:xfrm>
            <a:off x="457200" y="112300"/>
            <a:ext cx="8229600" cy="196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
              </a:spcBef>
              <a:spcAft>
                <a:spcPts val="0"/>
              </a:spcAft>
              <a:buSzPts val="1000"/>
              <a:buNone/>
              <a:defRPr sz="1000">
                <a:solidFill>
                  <a:srgbClr val="7F7F7F"/>
                </a:solidFill>
                <a:latin typeface="Arial"/>
                <a:ea typeface="Arial"/>
                <a:cs typeface="Arial"/>
                <a:sym typeface="Arial"/>
              </a:defRPr>
            </a:lvl1pPr>
            <a:lvl2pPr indent="-228600" lvl="1" marL="914400" algn="l">
              <a:lnSpc>
                <a:spcPct val="100000"/>
              </a:lnSpc>
              <a:spcBef>
                <a:spcPts val="200"/>
              </a:spcBef>
              <a:spcAft>
                <a:spcPts val="0"/>
              </a:spcAft>
              <a:buSzPts val="1000"/>
              <a:buNone/>
              <a:defRPr sz="10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200"/>
              </a:spcBef>
              <a:spcAft>
                <a:spcPts val="0"/>
              </a:spcAft>
              <a:buSzPts val="1000"/>
              <a:buNone/>
              <a:defRPr sz="1000"/>
            </a:lvl4pPr>
            <a:lvl5pPr indent="-228600" lvl="4" marL="2286000" algn="l">
              <a:lnSpc>
                <a:spcPct val="100000"/>
              </a:lnSpc>
              <a:spcBef>
                <a:spcPts val="200"/>
              </a:spcBef>
              <a:spcAft>
                <a:spcPts val="0"/>
              </a:spcAft>
              <a:buSzPts val="1000"/>
              <a:buNone/>
              <a:defRPr sz="10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40" name="Google Shape;40;g265499cd3df_0_361"/>
          <p:cNvSpPr txBox="1"/>
          <p:nvPr>
            <p:ph idx="2" type="body"/>
          </p:nvPr>
        </p:nvSpPr>
        <p:spPr>
          <a:xfrm>
            <a:off x="457199" y="667632"/>
            <a:ext cx="8229600" cy="319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40"/>
              </a:spcBef>
              <a:spcAft>
                <a:spcPts val="0"/>
              </a:spcAft>
              <a:buSzPts val="2200"/>
              <a:buFont typeface="Arial"/>
              <a:buNone/>
              <a:defRPr sz="2200">
                <a:solidFill>
                  <a:srgbClr val="000000"/>
                </a:solidFill>
                <a:latin typeface="Arial"/>
                <a:ea typeface="Arial"/>
                <a:cs typeface="Arial"/>
                <a:sym typeface="Arial"/>
              </a:defRPr>
            </a:lvl1pPr>
            <a:lvl2pPr indent="-228600" lvl="1" marL="914400" algn="l">
              <a:lnSpc>
                <a:spcPct val="100000"/>
              </a:lnSpc>
              <a:spcBef>
                <a:spcPts val="400"/>
              </a:spcBef>
              <a:spcAft>
                <a:spcPts val="0"/>
              </a:spcAft>
              <a:buSzPts val="2000"/>
              <a:buFont typeface="Arial"/>
              <a:buNone/>
              <a:defRPr sz="2000"/>
            </a:lvl2pPr>
            <a:lvl3pPr indent="-228600" lvl="2" marL="1371600" algn="l">
              <a:lnSpc>
                <a:spcPct val="100000"/>
              </a:lnSpc>
              <a:spcBef>
                <a:spcPts val="400"/>
              </a:spcBef>
              <a:spcAft>
                <a:spcPts val="0"/>
              </a:spcAft>
              <a:buSzPts val="2000"/>
              <a:buFont typeface="Arial"/>
              <a:buNone/>
              <a:defRPr sz="2000"/>
            </a:lvl3pPr>
            <a:lvl4pPr indent="-228600" lvl="3" marL="1828800" algn="l">
              <a:lnSpc>
                <a:spcPct val="100000"/>
              </a:lnSpc>
              <a:spcBef>
                <a:spcPts val="400"/>
              </a:spcBef>
              <a:spcAft>
                <a:spcPts val="0"/>
              </a:spcAft>
              <a:buSzPts val="2000"/>
              <a:buFont typeface="Arial"/>
              <a:buNone/>
              <a:defRPr sz="2000"/>
            </a:lvl4pPr>
            <a:lvl5pPr indent="-228600" lvl="4" marL="2286000" algn="l">
              <a:lnSpc>
                <a:spcPct val="100000"/>
              </a:lnSpc>
              <a:spcBef>
                <a:spcPts val="400"/>
              </a:spcBef>
              <a:spcAft>
                <a:spcPts val="0"/>
              </a:spcAft>
              <a:buSzPts val="2000"/>
              <a:buFont typeface="Arial"/>
              <a:buNone/>
              <a:defRPr sz="20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41" name="Google Shape;41;g265499cd3df_0_361"/>
          <p:cNvSpPr txBox="1"/>
          <p:nvPr>
            <p:ph idx="3"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42" name="Google Shape;42;g265499cd3df_0_361"/>
          <p:cNvSpPr txBox="1"/>
          <p:nvPr>
            <p:ph idx="12" type="sldNum"/>
          </p:nvPr>
        </p:nvSpPr>
        <p:spPr>
          <a:xfrm>
            <a:off x="7366000" y="4843385"/>
            <a:ext cx="1022100" cy="30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3" name="Google Shape;43;g265499cd3df_0_361"/>
          <p:cNvPicPr preferRelativeResize="0"/>
          <p:nvPr/>
        </p:nvPicPr>
        <p:blipFill rotWithShape="1">
          <a:blip r:embed="rId2">
            <a:alphaModFix/>
          </a:blip>
          <a:srcRect b="0" l="0" r="0" t="0"/>
          <a:stretch/>
        </p:blipFill>
        <p:spPr>
          <a:xfrm>
            <a:off x="6882718" y="26644"/>
            <a:ext cx="1659662" cy="358875"/>
          </a:xfrm>
          <a:prstGeom prst="rect">
            <a:avLst/>
          </a:prstGeom>
          <a:noFill/>
          <a:ln>
            <a:noFill/>
          </a:ln>
        </p:spPr>
      </p:pic>
      <p:sp>
        <p:nvSpPr>
          <p:cNvPr id="44" name="Google Shape;44;g265499cd3df_0_361"/>
          <p:cNvSpPr txBox="1"/>
          <p:nvPr/>
        </p:nvSpPr>
        <p:spPr>
          <a:xfrm>
            <a:off x="369200" y="4843388"/>
            <a:ext cx="8229600" cy="30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BA0C2F"/>
                </a:solidFill>
                <a:highlight>
                  <a:srgbClr val="FFFFFF"/>
                </a:highlight>
                <a:latin typeface="Calibri"/>
                <a:ea typeface="Calibri"/>
                <a:cs typeface="Calibri"/>
                <a:sym typeface="Calibri"/>
              </a:rPr>
              <a:t>This document has been reviewed and determined not to contain export controlled technical data.</a:t>
            </a:r>
            <a:endParaRPr b="0" i="0" sz="1050" u="none" cap="none" strike="noStrike">
              <a:solidFill>
                <a:schemeClr val="accen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18"/>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 name="Google Shape;47;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8" name="Google Shape;48;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9" name="Google Shape;4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sp>
        <p:nvSpPr>
          <p:cNvPr id="51" name="Google Shape;51;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2" name="Google Shape;52;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3" name="Google Shape;53;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gif"/><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3"/>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73763"/>
              </a:buClr>
              <a:buSzPts val="2800"/>
              <a:buFont typeface="Arial"/>
              <a:buNone/>
              <a:defRPr b="0" i="0" sz="2800" u="none" cap="none" strike="noStrike">
                <a:solidFill>
                  <a:srgbClr val="073763"/>
                </a:solidFill>
                <a:latin typeface="Arial"/>
                <a:ea typeface="Arial"/>
                <a:cs typeface="Arial"/>
                <a:sym typeface="Arial"/>
              </a:defRPr>
            </a:lvl1pPr>
            <a:lvl2pPr lvl="1" marR="0" rtl="0" algn="l">
              <a:lnSpc>
                <a:spcPct val="100000"/>
              </a:lnSpc>
              <a:spcBef>
                <a:spcPts val="0"/>
              </a:spcBef>
              <a:spcAft>
                <a:spcPts val="0"/>
              </a:spcAft>
              <a:buClr>
                <a:srgbClr val="073763"/>
              </a:buClr>
              <a:buSzPts val="2800"/>
              <a:buFont typeface="Arial"/>
              <a:buNone/>
              <a:defRPr b="0" i="0" sz="2800" u="none" cap="none" strike="noStrike">
                <a:solidFill>
                  <a:srgbClr val="073763"/>
                </a:solidFill>
                <a:latin typeface="Arial"/>
                <a:ea typeface="Arial"/>
                <a:cs typeface="Arial"/>
                <a:sym typeface="Arial"/>
              </a:defRPr>
            </a:lvl2pPr>
            <a:lvl3pPr lvl="2" marR="0" rtl="0" algn="l">
              <a:lnSpc>
                <a:spcPct val="100000"/>
              </a:lnSpc>
              <a:spcBef>
                <a:spcPts val="0"/>
              </a:spcBef>
              <a:spcAft>
                <a:spcPts val="0"/>
              </a:spcAft>
              <a:buClr>
                <a:srgbClr val="073763"/>
              </a:buClr>
              <a:buSzPts val="2800"/>
              <a:buFont typeface="Arial"/>
              <a:buNone/>
              <a:defRPr b="0" i="0" sz="2800" u="none" cap="none" strike="noStrike">
                <a:solidFill>
                  <a:srgbClr val="073763"/>
                </a:solidFill>
                <a:latin typeface="Arial"/>
                <a:ea typeface="Arial"/>
                <a:cs typeface="Arial"/>
                <a:sym typeface="Arial"/>
              </a:defRPr>
            </a:lvl3pPr>
            <a:lvl4pPr lvl="3" marR="0" rtl="0" algn="l">
              <a:lnSpc>
                <a:spcPct val="100000"/>
              </a:lnSpc>
              <a:spcBef>
                <a:spcPts val="0"/>
              </a:spcBef>
              <a:spcAft>
                <a:spcPts val="0"/>
              </a:spcAft>
              <a:buClr>
                <a:srgbClr val="073763"/>
              </a:buClr>
              <a:buSzPts val="2800"/>
              <a:buFont typeface="Arial"/>
              <a:buNone/>
              <a:defRPr b="0" i="0" sz="2800" u="none" cap="none" strike="noStrike">
                <a:solidFill>
                  <a:srgbClr val="073763"/>
                </a:solidFill>
                <a:latin typeface="Arial"/>
                <a:ea typeface="Arial"/>
                <a:cs typeface="Arial"/>
                <a:sym typeface="Arial"/>
              </a:defRPr>
            </a:lvl4pPr>
            <a:lvl5pPr lvl="4" marR="0" rtl="0" algn="l">
              <a:lnSpc>
                <a:spcPct val="100000"/>
              </a:lnSpc>
              <a:spcBef>
                <a:spcPts val="0"/>
              </a:spcBef>
              <a:spcAft>
                <a:spcPts val="0"/>
              </a:spcAft>
              <a:buClr>
                <a:srgbClr val="073763"/>
              </a:buClr>
              <a:buSzPts val="2800"/>
              <a:buFont typeface="Arial"/>
              <a:buNone/>
              <a:defRPr b="0" i="0" sz="2800" u="none" cap="none" strike="noStrike">
                <a:solidFill>
                  <a:srgbClr val="073763"/>
                </a:solidFill>
                <a:latin typeface="Arial"/>
                <a:ea typeface="Arial"/>
                <a:cs typeface="Arial"/>
                <a:sym typeface="Arial"/>
              </a:defRPr>
            </a:lvl5pPr>
            <a:lvl6pPr lvl="5" marR="0" rtl="0" algn="l">
              <a:lnSpc>
                <a:spcPct val="100000"/>
              </a:lnSpc>
              <a:spcBef>
                <a:spcPts val="0"/>
              </a:spcBef>
              <a:spcAft>
                <a:spcPts val="0"/>
              </a:spcAft>
              <a:buClr>
                <a:srgbClr val="073763"/>
              </a:buClr>
              <a:buSzPts val="2800"/>
              <a:buFont typeface="Arial"/>
              <a:buNone/>
              <a:defRPr b="0" i="0" sz="2800" u="none" cap="none" strike="noStrike">
                <a:solidFill>
                  <a:srgbClr val="073763"/>
                </a:solidFill>
                <a:latin typeface="Arial"/>
                <a:ea typeface="Arial"/>
                <a:cs typeface="Arial"/>
                <a:sym typeface="Arial"/>
              </a:defRPr>
            </a:lvl6pPr>
            <a:lvl7pPr lvl="6" marR="0" rtl="0" algn="l">
              <a:lnSpc>
                <a:spcPct val="100000"/>
              </a:lnSpc>
              <a:spcBef>
                <a:spcPts val="0"/>
              </a:spcBef>
              <a:spcAft>
                <a:spcPts val="0"/>
              </a:spcAft>
              <a:buClr>
                <a:srgbClr val="073763"/>
              </a:buClr>
              <a:buSzPts val="2800"/>
              <a:buFont typeface="Arial"/>
              <a:buNone/>
              <a:defRPr b="0" i="0" sz="2800" u="none" cap="none" strike="noStrike">
                <a:solidFill>
                  <a:srgbClr val="073763"/>
                </a:solidFill>
                <a:latin typeface="Arial"/>
                <a:ea typeface="Arial"/>
                <a:cs typeface="Arial"/>
                <a:sym typeface="Arial"/>
              </a:defRPr>
            </a:lvl7pPr>
            <a:lvl8pPr lvl="7" marR="0" rtl="0" algn="l">
              <a:lnSpc>
                <a:spcPct val="100000"/>
              </a:lnSpc>
              <a:spcBef>
                <a:spcPts val="0"/>
              </a:spcBef>
              <a:spcAft>
                <a:spcPts val="0"/>
              </a:spcAft>
              <a:buClr>
                <a:srgbClr val="073763"/>
              </a:buClr>
              <a:buSzPts val="2800"/>
              <a:buFont typeface="Arial"/>
              <a:buNone/>
              <a:defRPr b="0" i="0" sz="2800" u="none" cap="none" strike="noStrike">
                <a:solidFill>
                  <a:srgbClr val="073763"/>
                </a:solidFill>
                <a:latin typeface="Arial"/>
                <a:ea typeface="Arial"/>
                <a:cs typeface="Arial"/>
                <a:sym typeface="Arial"/>
              </a:defRPr>
            </a:lvl8pPr>
            <a:lvl9pPr lvl="8" marR="0" rtl="0" algn="l">
              <a:lnSpc>
                <a:spcPct val="100000"/>
              </a:lnSpc>
              <a:spcBef>
                <a:spcPts val="0"/>
              </a:spcBef>
              <a:spcAft>
                <a:spcPts val="0"/>
              </a:spcAft>
              <a:buClr>
                <a:srgbClr val="073763"/>
              </a:buClr>
              <a:buSzPts val="2800"/>
              <a:buFont typeface="Arial"/>
              <a:buNone/>
              <a:defRPr b="0" i="0" sz="2800" u="none" cap="none" strike="noStrike">
                <a:solidFill>
                  <a:srgbClr val="073763"/>
                </a:solidFill>
                <a:latin typeface="Arial"/>
                <a:ea typeface="Arial"/>
                <a:cs typeface="Arial"/>
                <a:sym typeface="Arial"/>
              </a:defRPr>
            </a:lvl9pPr>
          </a:lstStyle>
          <a:p/>
        </p:txBody>
      </p:sp>
      <p:sp>
        <p:nvSpPr>
          <p:cNvPr id="7" name="Google Shape;7;p13"/>
          <p:cNvSpPr txBox="1"/>
          <p:nvPr>
            <p:ph idx="1" type="body"/>
          </p:nvPr>
        </p:nvSpPr>
        <p:spPr>
          <a:xfrm>
            <a:off x="311700" y="572700"/>
            <a:ext cx="8520600" cy="40905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434343"/>
              </a:buClr>
              <a:buSzPts val="1800"/>
              <a:buFont typeface="Arial"/>
              <a:buChar char="●"/>
              <a:defRPr b="0" i="0" sz="1800" u="none" cap="none" strike="noStrike">
                <a:solidFill>
                  <a:srgbClr val="434343"/>
                </a:solidFill>
                <a:latin typeface="Arial"/>
                <a:ea typeface="Arial"/>
                <a:cs typeface="Arial"/>
                <a:sym typeface="Arial"/>
              </a:defRPr>
            </a:lvl1pPr>
            <a:lvl2pPr indent="-317500" lvl="1" marL="9144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2pPr>
            <a:lvl3pPr indent="-317500" lvl="2" marL="13716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3pPr>
            <a:lvl4pPr indent="-317500" lvl="3" marL="18288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4pPr>
            <a:lvl5pPr indent="-317500" lvl="4" marL="22860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5pPr>
            <a:lvl6pPr indent="-317500" lvl="5" marL="27432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6pPr>
            <a:lvl7pPr indent="-317500" lvl="6" marL="32004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7pPr>
            <a:lvl8pPr indent="-317500" lvl="7" marL="36576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8pPr>
            <a:lvl9pPr indent="-317500" lvl="8" marL="41148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9pPr>
          </a:lstStyle>
          <a:p/>
        </p:txBody>
      </p:sp>
      <p:sp>
        <p:nvSpPr>
          <p:cNvPr id="8" name="Google Shape;8;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C:\Users\Clement Albinet\Desktop\Nasa-logo.gif" id="9" name="Google Shape;9;p13"/>
          <p:cNvPicPr preferRelativeResize="0"/>
          <p:nvPr/>
        </p:nvPicPr>
        <p:blipFill rotWithShape="1">
          <a:blip r:embed="rId1">
            <a:alphaModFix/>
          </a:blip>
          <a:srcRect b="0" l="0" r="0" t="0"/>
          <a:stretch/>
        </p:blipFill>
        <p:spPr>
          <a:xfrm>
            <a:off x="8595303" y="51472"/>
            <a:ext cx="548700" cy="46975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24.png"/><Relationship Id="rId5" Type="http://schemas.openxmlformats.org/officeDocument/2006/relationships/image" Target="../media/image33.png"/><Relationship Id="rId6" Type="http://schemas.openxmlformats.org/officeDocument/2006/relationships/image" Target="../media/image35.png"/></Relationships>
</file>

<file path=ppt/slides/_rels/slide13.xml.rels><?xml version="1.0" encoding="UTF-8" standalone="yes"?><Relationships xmlns="http://schemas.openxmlformats.org/package/2006/relationships"><Relationship Id="rId10"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github.com/hysds" TargetMode="External"/><Relationship Id="rId4" Type="http://schemas.openxmlformats.org/officeDocument/2006/relationships/image" Target="../media/image27.png"/><Relationship Id="rId9" Type="http://schemas.openxmlformats.org/officeDocument/2006/relationships/image" Target="../media/image31.png"/><Relationship Id="rId5" Type="http://schemas.openxmlformats.org/officeDocument/2006/relationships/image" Target="../media/image22.jpg"/><Relationship Id="rId6" Type="http://schemas.openxmlformats.org/officeDocument/2006/relationships/image" Target="../media/image30.png"/><Relationship Id="rId7" Type="http://schemas.openxmlformats.org/officeDocument/2006/relationships/image" Target="../media/image43.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40.png"/><Relationship Id="rId5" Type="http://schemas.openxmlformats.org/officeDocument/2006/relationships/image" Target="../media/image22.jpg"/><Relationship Id="rId6"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5.png"/><Relationship Id="rId4" Type="http://schemas.openxmlformats.org/officeDocument/2006/relationships/image" Target="../media/image48.png"/><Relationship Id="rId5"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59.png"/><Relationship Id="rId5" Type="http://schemas.openxmlformats.org/officeDocument/2006/relationships/image" Target="../media/image58.png"/><Relationship Id="rId6"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6.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17.png"/><Relationship Id="rId9"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25.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
          <p:cNvSpPr txBox="1"/>
          <p:nvPr>
            <p:ph type="ctrTitle"/>
          </p:nvPr>
        </p:nvSpPr>
        <p:spPr>
          <a:xfrm>
            <a:off x="311700" y="482750"/>
            <a:ext cx="8520600" cy="20481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US">
                <a:solidFill>
                  <a:srgbClr val="0B5394"/>
                </a:solidFill>
              </a:rPr>
              <a:t>Multi‐mission Algorithm and Analysis Platform (MAAP)</a:t>
            </a:r>
            <a:endParaRPr>
              <a:solidFill>
                <a:srgbClr val="0B5394"/>
              </a:solidFill>
            </a:endParaRPr>
          </a:p>
        </p:txBody>
      </p:sp>
      <p:sp>
        <p:nvSpPr>
          <p:cNvPr id="77" name="Google Shape;77;p1"/>
          <p:cNvSpPr txBox="1"/>
          <p:nvPr>
            <p:ph idx="1" type="subTitle"/>
          </p:nvPr>
        </p:nvSpPr>
        <p:spPr>
          <a:xfrm>
            <a:off x="311700" y="2530925"/>
            <a:ext cx="8520600" cy="8880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Clr>
                <a:schemeClr val="dk1"/>
              </a:buClr>
              <a:buSzPts val="1100"/>
              <a:buFont typeface="Arial"/>
              <a:buNone/>
            </a:pPr>
            <a:r>
              <a:rPr lang="en-US" sz="2140"/>
              <a:t>WGISS (Working Group on Information Systems and Services)</a:t>
            </a:r>
            <a:endParaRPr sz="2140"/>
          </a:p>
          <a:p>
            <a:pPr indent="0" lvl="0" marL="0" rtl="0" algn="ctr">
              <a:lnSpc>
                <a:spcPct val="80000"/>
              </a:lnSpc>
              <a:spcBef>
                <a:spcPts val="0"/>
              </a:spcBef>
              <a:spcAft>
                <a:spcPts val="0"/>
              </a:spcAft>
              <a:buClr>
                <a:schemeClr val="dk1"/>
              </a:buClr>
              <a:buSzPts val="1100"/>
              <a:buFont typeface="Arial"/>
              <a:buNone/>
            </a:pPr>
            <a:r>
              <a:rPr lang="en-US" sz="2140"/>
              <a:t>57th meeting</a:t>
            </a:r>
            <a:endParaRPr sz="2140"/>
          </a:p>
          <a:p>
            <a:pPr indent="0" lvl="0" marL="0" rtl="0" algn="ctr">
              <a:lnSpc>
                <a:spcPct val="80000"/>
              </a:lnSpc>
              <a:spcBef>
                <a:spcPts val="0"/>
              </a:spcBef>
              <a:spcAft>
                <a:spcPts val="0"/>
              </a:spcAft>
              <a:buSzPts val="1100"/>
              <a:buNone/>
            </a:pPr>
            <a:r>
              <a:rPr lang="en-US" sz="2140"/>
              <a:t>March 5-7, 2024 in Sydney, Australia</a:t>
            </a:r>
            <a:endParaRPr sz="2140"/>
          </a:p>
        </p:txBody>
      </p:sp>
      <p:sp>
        <p:nvSpPr>
          <p:cNvPr id="78" name="Google Shape;7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79" name="Google Shape;79;p1"/>
          <p:cNvSpPr txBox="1"/>
          <p:nvPr>
            <p:ph idx="1" type="subTitle"/>
          </p:nvPr>
        </p:nvSpPr>
        <p:spPr>
          <a:xfrm>
            <a:off x="426850" y="3564500"/>
            <a:ext cx="8520600" cy="1146300"/>
          </a:xfrm>
          <a:prstGeom prst="rect">
            <a:avLst/>
          </a:prstGeom>
          <a:noFill/>
          <a:ln>
            <a:noFill/>
          </a:ln>
        </p:spPr>
        <p:txBody>
          <a:bodyPr anchorCtr="0" anchor="t" bIns="91425" lIns="91425" spcFirstLastPara="1" rIns="91425" wrap="square" tIns="91425">
            <a:normAutofit fontScale="55000" lnSpcReduction="10000"/>
          </a:bodyPr>
          <a:lstStyle/>
          <a:p>
            <a:pPr indent="0" lvl="0" marL="0" rtl="0" algn="ctr">
              <a:lnSpc>
                <a:spcPct val="90000"/>
              </a:lnSpc>
              <a:spcBef>
                <a:spcPts val="0"/>
              </a:spcBef>
              <a:spcAft>
                <a:spcPts val="0"/>
              </a:spcAft>
              <a:buSzPct val="73333"/>
              <a:buNone/>
            </a:pPr>
            <a:r>
              <a:rPr lang="en-US" sz="1500">
                <a:solidFill>
                  <a:srgbClr val="9E9E9E"/>
                </a:solidFill>
              </a:rPr>
              <a:t>Gerald Guala</a:t>
            </a:r>
            <a:r>
              <a:rPr baseline="30000" lang="en-US" sz="1500">
                <a:solidFill>
                  <a:srgbClr val="9E9E9E"/>
                </a:solidFill>
              </a:rPr>
              <a:t>1</a:t>
            </a:r>
            <a:r>
              <a:rPr lang="en-US" sz="1500">
                <a:solidFill>
                  <a:srgbClr val="9E9E9E"/>
                </a:solidFill>
              </a:rPr>
              <a:t>, Doug Newman</a:t>
            </a:r>
            <a:r>
              <a:rPr baseline="30000" lang="en-US" sz="1500">
                <a:solidFill>
                  <a:srgbClr val="9E9E9E"/>
                </a:solidFill>
              </a:rPr>
              <a:t>2</a:t>
            </a:r>
            <a:r>
              <a:rPr lang="en-US" sz="1500">
                <a:solidFill>
                  <a:srgbClr val="9E9E9E"/>
                </a:solidFill>
              </a:rPr>
              <a:t>, Hook Hua</a:t>
            </a:r>
            <a:r>
              <a:rPr baseline="30000" lang="en-US" sz="1500">
                <a:solidFill>
                  <a:srgbClr val="9E9E9E"/>
                </a:solidFill>
              </a:rPr>
              <a:t>4</a:t>
            </a:r>
            <a:r>
              <a:rPr lang="en-US" sz="1500">
                <a:solidFill>
                  <a:srgbClr val="9E9E9E"/>
                </a:solidFill>
              </a:rPr>
              <a:t>,  Laura Duncanson</a:t>
            </a:r>
            <a:r>
              <a:rPr baseline="30000" lang="en-US" sz="1500">
                <a:solidFill>
                  <a:srgbClr val="9E9E9E"/>
                </a:solidFill>
              </a:rPr>
              <a:t>6</a:t>
            </a:r>
            <a:r>
              <a:rPr lang="en-US" sz="1500">
                <a:solidFill>
                  <a:srgbClr val="9E9E9E"/>
                </a:solidFill>
              </a:rPr>
              <a:t>, Sam Niemoeller</a:t>
            </a:r>
            <a:r>
              <a:rPr baseline="30000" lang="en-US" sz="1500">
                <a:solidFill>
                  <a:srgbClr val="9E9E9E"/>
                </a:solidFill>
              </a:rPr>
              <a:t>4</a:t>
            </a:r>
            <a:r>
              <a:rPr lang="en-US" sz="1500">
                <a:solidFill>
                  <a:srgbClr val="9E9E9E"/>
                </a:solidFill>
              </a:rPr>
              <a:t>, Neha Hunka</a:t>
            </a:r>
            <a:r>
              <a:rPr baseline="30000" lang="en-US" sz="1500">
                <a:solidFill>
                  <a:srgbClr val="9E9E9E"/>
                </a:solidFill>
              </a:rPr>
              <a:t>6</a:t>
            </a:r>
            <a:r>
              <a:rPr lang="en-US" sz="1500">
                <a:solidFill>
                  <a:srgbClr val="9E9E9E"/>
                </a:solidFill>
              </a:rPr>
              <a:t>, Alex Mandel</a:t>
            </a:r>
            <a:r>
              <a:rPr baseline="30000" lang="en-US" sz="1500">
                <a:solidFill>
                  <a:srgbClr val="9E9E9E"/>
                </a:solidFill>
              </a:rPr>
              <a:t>3</a:t>
            </a:r>
            <a:r>
              <a:rPr lang="en-US" sz="1500">
                <a:solidFill>
                  <a:srgbClr val="9E9E9E"/>
                </a:solidFill>
              </a:rPr>
              <a:t>, Brian Freitag</a:t>
            </a:r>
            <a:r>
              <a:rPr baseline="30000" lang="en-US" sz="1500">
                <a:solidFill>
                  <a:srgbClr val="9E9E9E"/>
                </a:solidFill>
              </a:rPr>
              <a:t>7</a:t>
            </a:r>
            <a:r>
              <a:rPr lang="en-US" sz="1500">
                <a:solidFill>
                  <a:srgbClr val="9E9E9E"/>
                </a:solidFill>
              </a:rPr>
              <a:t>, George Chang</a:t>
            </a:r>
            <a:r>
              <a:rPr baseline="30000" lang="en-US" sz="1500">
                <a:solidFill>
                  <a:srgbClr val="9E9E9E"/>
                </a:solidFill>
              </a:rPr>
              <a:t>4</a:t>
            </a:r>
            <a:r>
              <a:rPr lang="en-US" sz="1500">
                <a:solidFill>
                  <a:srgbClr val="9E9E9E"/>
                </a:solidFill>
              </a:rPr>
              <a:t>, David Moroni</a:t>
            </a:r>
            <a:r>
              <a:rPr baseline="30000" lang="en-US" sz="1500">
                <a:solidFill>
                  <a:srgbClr val="9E9E9E"/>
                </a:solidFill>
              </a:rPr>
              <a:t>4</a:t>
            </a:r>
            <a:r>
              <a:rPr lang="en-US" sz="1500">
                <a:solidFill>
                  <a:srgbClr val="9E9E9E"/>
                </a:solidFill>
              </a:rPr>
              <a:t>.</a:t>
            </a:r>
            <a:endParaRPr sz="1500">
              <a:solidFill>
                <a:srgbClr val="9E9E9E"/>
              </a:solidFill>
            </a:endParaRPr>
          </a:p>
          <a:p>
            <a:pPr indent="0" lvl="0" marL="0" rtl="0" algn="ctr">
              <a:lnSpc>
                <a:spcPct val="90000"/>
              </a:lnSpc>
              <a:spcBef>
                <a:spcPts val="0"/>
              </a:spcBef>
              <a:spcAft>
                <a:spcPts val="0"/>
              </a:spcAft>
              <a:buSzPct val="73333"/>
              <a:buNone/>
            </a:pPr>
            <a:r>
              <a:t/>
            </a:r>
            <a:endParaRPr sz="1500">
              <a:solidFill>
                <a:srgbClr val="9E9E9E"/>
              </a:solidFill>
            </a:endParaRPr>
          </a:p>
          <a:p>
            <a:pPr indent="0" lvl="0" marL="0" rtl="0" algn="ctr">
              <a:lnSpc>
                <a:spcPct val="90000"/>
              </a:lnSpc>
              <a:spcBef>
                <a:spcPts val="0"/>
              </a:spcBef>
              <a:spcAft>
                <a:spcPts val="0"/>
              </a:spcAft>
              <a:buClr>
                <a:schemeClr val="dk1"/>
              </a:buClr>
              <a:buSzPct val="60439"/>
              <a:buFont typeface="Arial"/>
              <a:buNone/>
            </a:pPr>
            <a:r>
              <a:rPr baseline="30000" lang="en-US" sz="1820">
                <a:solidFill>
                  <a:srgbClr val="9E9E9E"/>
                </a:solidFill>
              </a:rPr>
              <a:t>1 NASA Headquarters, Washington DC, USA</a:t>
            </a:r>
            <a:endParaRPr baseline="30000" sz="1820">
              <a:solidFill>
                <a:srgbClr val="9E9E9E"/>
              </a:solidFill>
            </a:endParaRPr>
          </a:p>
          <a:p>
            <a:pPr indent="0" lvl="0" marL="0" rtl="0" algn="ctr">
              <a:lnSpc>
                <a:spcPct val="90000"/>
              </a:lnSpc>
              <a:spcBef>
                <a:spcPts val="0"/>
              </a:spcBef>
              <a:spcAft>
                <a:spcPts val="0"/>
              </a:spcAft>
              <a:buClr>
                <a:schemeClr val="dk1"/>
              </a:buClr>
              <a:buSzPct val="60439"/>
              <a:buFont typeface="Arial"/>
              <a:buNone/>
            </a:pPr>
            <a:r>
              <a:rPr baseline="30000" lang="en-US" sz="1820">
                <a:solidFill>
                  <a:srgbClr val="9E9E9E"/>
                </a:solidFill>
              </a:rPr>
              <a:t>2 NASA Goddard Space Science Center, Greenbelt, MD, USA</a:t>
            </a:r>
            <a:endParaRPr baseline="30000" sz="1820">
              <a:solidFill>
                <a:srgbClr val="9E9E9E"/>
              </a:solidFill>
            </a:endParaRPr>
          </a:p>
          <a:p>
            <a:pPr indent="0" lvl="0" marL="0" rtl="0" algn="ctr">
              <a:lnSpc>
                <a:spcPct val="90000"/>
              </a:lnSpc>
              <a:spcBef>
                <a:spcPts val="0"/>
              </a:spcBef>
              <a:spcAft>
                <a:spcPts val="0"/>
              </a:spcAft>
              <a:buClr>
                <a:schemeClr val="dk1"/>
              </a:buClr>
              <a:buSzPct val="60439"/>
              <a:buFont typeface="Arial"/>
              <a:buNone/>
            </a:pPr>
            <a:r>
              <a:rPr baseline="30000" lang="en-US" sz="1820">
                <a:solidFill>
                  <a:srgbClr val="9E9E9E"/>
                </a:solidFill>
              </a:rPr>
              <a:t>3 Development Seed, Washington DC, USA</a:t>
            </a:r>
            <a:endParaRPr baseline="30000" sz="1820">
              <a:solidFill>
                <a:srgbClr val="9E9E9E"/>
              </a:solidFill>
            </a:endParaRPr>
          </a:p>
          <a:p>
            <a:pPr indent="0" lvl="0" marL="0" rtl="0" algn="ctr">
              <a:lnSpc>
                <a:spcPct val="90000"/>
              </a:lnSpc>
              <a:spcBef>
                <a:spcPts val="0"/>
              </a:spcBef>
              <a:spcAft>
                <a:spcPts val="0"/>
              </a:spcAft>
              <a:buClr>
                <a:schemeClr val="dk1"/>
              </a:buClr>
              <a:buSzPct val="60439"/>
              <a:buFont typeface="Arial"/>
              <a:buNone/>
            </a:pPr>
            <a:r>
              <a:rPr baseline="30000" lang="en-US" sz="1820">
                <a:solidFill>
                  <a:srgbClr val="9E9E9E"/>
                </a:solidFill>
              </a:rPr>
              <a:t>4 NASA Jet Propulsion Laboratory, Pasadena, CA, USA</a:t>
            </a:r>
            <a:endParaRPr baseline="30000" sz="1820">
              <a:solidFill>
                <a:srgbClr val="9E9E9E"/>
              </a:solidFill>
            </a:endParaRPr>
          </a:p>
          <a:p>
            <a:pPr indent="0" lvl="0" marL="0" rtl="0" algn="ctr">
              <a:lnSpc>
                <a:spcPct val="90000"/>
              </a:lnSpc>
              <a:spcBef>
                <a:spcPts val="0"/>
              </a:spcBef>
              <a:spcAft>
                <a:spcPts val="0"/>
              </a:spcAft>
              <a:buClr>
                <a:schemeClr val="dk1"/>
              </a:buClr>
              <a:buSzPct val="60439"/>
              <a:buFont typeface="Arial"/>
              <a:buNone/>
            </a:pPr>
            <a:r>
              <a:rPr baseline="30000" lang="en-US" sz="1820">
                <a:solidFill>
                  <a:srgbClr val="9E9E9E"/>
                </a:solidFill>
              </a:rPr>
              <a:t>6 Geographical Sciences, University of Maryland, College Park, MD, USA</a:t>
            </a:r>
            <a:endParaRPr baseline="30000" sz="1820">
              <a:solidFill>
                <a:srgbClr val="9E9E9E"/>
              </a:solidFill>
            </a:endParaRPr>
          </a:p>
          <a:p>
            <a:pPr indent="0" lvl="0" marL="0" rtl="0" algn="ctr">
              <a:lnSpc>
                <a:spcPct val="90000"/>
              </a:lnSpc>
              <a:spcBef>
                <a:spcPts val="0"/>
              </a:spcBef>
              <a:spcAft>
                <a:spcPts val="0"/>
              </a:spcAft>
              <a:buSzPct val="60439"/>
              <a:buNone/>
            </a:pPr>
            <a:r>
              <a:rPr baseline="30000" lang="en-US" sz="1820">
                <a:solidFill>
                  <a:srgbClr val="9E9E9E"/>
                </a:solidFill>
              </a:rPr>
              <a:t>7 Marshall Space Flight Center, Huntsville, AL, USA</a:t>
            </a:r>
            <a:endParaRPr baseline="30000" sz="1820">
              <a:solidFill>
                <a:srgbClr val="9E9E9E"/>
              </a:solidFill>
            </a:endParaRPr>
          </a:p>
        </p:txBody>
      </p:sp>
      <p:sp>
        <p:nvSpPr>
          <p:cNvPr id="80" name="Google Shape;80;p1"/>
          <p:cNvSpPr txBox="1"/>
          <p:nvPr/>
        </p:nvSpPr>
        <p:spPr>
          <a:xfrm>
            <a:off x="426850" y="4749900"/>
            <a:ext cx="8109000" cy="393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900" u="none" cap="none" strike="noStrike">
                <a:solidFill>
                  <a:srgbClr val="4D4D4D"/>
                </a:solidFill>
                <a:latin typeface="Arial Narrow"/>
                <a:ea typeface="Arial Narrow"/>
                <a:cs typeface="Arial Narrow"/>
                <a:sym typeface="Arial Narrow"/>
              </a:rPr>
              <a:t>Copyright 2024.  ALL RIGHTS RESERVED. United States Government Sponsorship acknowledged. Reference herein to any specific commercial product, process, or service by trade name, trademark, manufacturer, or otherwise, does not constitute or imply its endorsement by the United States Government</a:t>
            </a:r>
            <a:endParaRPr b="0" i="0" sz="900" u="none" cap="none" strike="noStrike">
              <a:solidFill>
                <a:srgbClr val="4D4D4D"/>
              </a:solidFill>
              <a:latin typeface="Arial Narrow"/>
              <a:ea typeface="Arial Narrow"/>
              <a:cs typeface="Arial Narrow"/>
              <a:sym typeface="Arial Narro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2bdc27f2e26_1_8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600"/>
              <a:buNone/>
            </a:pPr>
            <a:r>
              <a:rPr lang="en-US"/>
              <a:t>MAAP Platform and Services</a:t>
            </a:r>
            <a:endParaRPr/>
          </a:p>
        </p:txBody>
      </p:sp>
      <p:sp>
        <p:nvSpPr>
          <p:cNvPr id="403" name="Google Shape;403;g2bdc27f2e26_1_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265499cd3df_0_0"/>
          <p:cNvSpPr txBox="1"/>
          <p:nvPr>
            <p:ph idx="12" type="sldNum"/>
          </p:nvPr>
        </p:nvSpPr>
        <p:spPr>
          <a:xfrm>
            <a:off x="7467600" y="4802823"/>
            <a:ext cx="586200" cy="272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410" name="Google Shape;410;g265499cd3df_0_0"/>
          <p:cNvSpPr/>
          <p:nvPr/>
        </p:nvSpPr>
        <p:spPr>
          <a:xfrm>
            <a:off x="0" y="0"/>
            <a:ext cx="4572000" cy="25719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1" name="Google Shape;411;g265499cd3df_0_0"/>
          <p:cNvSpPr/>
          <p:nvPr/>
        </p:nvSpPr>
        <p:spPr>
          <a:xfrm>
            <a:off x="4572000" y="0"/>
            <a:ext cx="4572000" cy="25719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2" name="Google Shape;412;g265499cd3df_0_0"/>
          <p:cNvSpPr/>
          <p:nvPr/>
        </p:nvSpPr>
        <p:spPr>
          <a:xfrm>
            <a:off x="0" y="2571750"/>
            <a:ext cx="4572000" cy="25719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3" name="Google Shape;413;g265499cd3df_0_0"/>
          <p:cNvSpPr/>
          <p:nvPr/>
        </p:nvSpPr>
        <p:spPr>
          <a:xfrm>
            <a:off x="4572000" y="2571750"/>
            <a:ext cx="4572000" cy="25719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screenshot of a computer&#10;&#10;Description automatically generated" id="414" name="Google Shape;414;g265499cd3df_0_0"/>
          <p:cNvPicPr preferRelativeResize="0"/>
          <p:nvPr/>
        </p:nvPicPr>
        <p:blipFill rotWithShape="1">
          <a:blip r:embed="rId3">
            <a:alphaModFix/>
          </a:blip>
          <a:srcRect b="0" l="0" r="0" t="0"/>
          <a:stretch/>
        </p:blipFill>
        <p:spPr>
          <a:xfrm>
            <a:off x="126842" y="112644"/>
            <a:ext cx="2979847" cy="2107098"/>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415" name="Google Shape;415;g265499cd3df_0_0"/>
          <p:cNvPicPr preferRelativeResize="0"/>
          <p:nvPr/>
        </p:nvPicPr>
        <p:blipFill rotWithShape="1">
          <a:blip r:embed="rId4">
            <a:alphaModFix/>
          </a:blip>
          <a:srcRect b="0" l="10913" r="0" t="0"/>
          <a:stretch/>
        </p:blipFill>
        <p:spPr>
          <a:xfrm>
            <a:off x="830725" y="364642"/>
            <a:ext cx="2910546" cy="2107097"/>
          </a:xfrm>
          <a:prstGeom prst="rect">
            <a:avLst/>
          </a:prstGeom>
          <a:noFill/>
          <a:ln cap="flat" cmpd="sng" w="9525">
            <a:solidFill>
              <a:schemeClr val="accent1"/>
            </a:solidFill>
            <a:prstDash val="solid"/>
            <a:round/>
            <a:headEnd len="sm" w="sm" type="none"/>
            <a:tailEnd len="sm" w="sm" type="none"/>
          </a:ln>
        </p:spPr>
      </p:pic>
      <p:pic>
        <p:nvPicPr>
          <p:cNvPr descr="A screenshot of a graph&#10;&#10;Description automatically generated" id="416" name="Google Shape;416;g265499cd3df_0_0"/>
          <p:cNvPicPr preferRelativeResize="0"/>
          <p:nvPr/>
        </p:nvPicPr>
        <p:blipFill rotWithShape="1">
          <a:blip r:embed="rId5">
            <a:alphaModFix/>
          </a:blip>
          <a:srcRect b="0" l="0" r="0" t="0"/>
          <a:stretch/>
        </p:blipFill>
        <p:spPr>
          <a:xfrm>
            <a:off x="5705062" y="112644"/>
            <a:ext cx="3055842" cy="2308858"/>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417" name="Google Shape;417;g265499cd3df_0_0"/>
          <p:cNvPicPr preferRelativeResize="0"/>
          <p:nvPr/>
        </p:nvPicPr>
        <p:blipFill rotWithShape="1">
          <a:blip r:embed="rId6">
            <a:alphaModFix/>
          </a:blip>
          <a:srcRect b="0" l="0" r="0" t="0"/>
          <a:stretch/>
        </p:blipFill>
        <p:spPr>
          <a:xfrm>
            <a:off x="5311170" y="2824897"/>
            <a:ext cx="3449740" cy="2113974"/>
          </a:xfrm>
          <a:prstGeom prst="rect">
            <a:avLst/>
          </a:prstGeom>
          <a:noFill/>
          <a:ln>
            <a:noFill/>
          </a:ln>
        </p:spPr>
      </p:pic>
      <p:pic>
        <p:nvPicPr>
          <p:cNvPr descr="A map of the earth&#10;&#10;Description automatically generated" id="418" name="Google Shape;418;g265499cd3df_0_0"/>
          <p:cNvPicPr preferRelativeResize="0"/>
          <p:nvPr/>
        </p:nvPicPr>
        <p:blipFill rotWithShape="1">
          <a:blip r:embed="rId7">
            <a:alphaModFix/>
          </a:blip>
          <a:srcRect b="0" l="0" r="0" t="0"/>
          <a:stretch/>
        </p:blipFill>
        <p:spPr>
          <a:xfrm>
            <a:off x="302345" y="2723736"/>
            <a:ext cx="3641989" cy="2231786"/>
          </a:xfrm>
          <a:prstGeom prst="rect">
            <a:avLst/>
          </a:prstGeom>
          <a:noFill/>
          <a:ln>
            <a:noFill/>
          </a:ln>
        </p:spPr>
      </p:pic>
      <p:sp>
        <p:nvSpPr>
          <p:cNvPr id="419" name="Google Shape;419;g265499cd3df_0_0"/>
          <p:cNvSpPr/>
          <p:nvPr/>
        </p:nvSpPr>
        <p:spPr>
          <a:xfrm>
            <a:off x="2955234" y="968651"/>
            <a:ext cx="3233400" cy="3206100"/>
          </a:xfrm>
          <a:prstGeom prst="ellipse">
            <a:avLst/>
          </a:prstGeom>
          <a:solidFill>
            <a:schemeClr val="lt1"/>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20" name="Google Shape;420;g265499cd3df_0_0"/>
          <p:cNvGrpSpPr/>
          <p:nvPr/>
        </p:nvGrpSpPr>
        <p:grpSpPr>
          <a:xfrm>
            <a:off x="2713937" y="734517"/>
            <a:ext cx="3716100" cy="3716100"/>
            <a:chOff x="1189937" y="-977"/>
            <a:chExt cx="3716100" cy="3716100"/>
          </a:xfrm>
        </p:grpSpPr>
        <p:sp>
          <p:nvSpPr>
            <p:cNvPr id="421" name="Google Shape;421;g265499cd3df_0_0"/>
            <p:cNvSpPr/>
            <p:nvPr/>
          </p:nvSpPr>
          <p:spPr>
            <a:xfrm>
              <a:off x="3507502" y="442584"/>
              <a:ext cx="1315500" cy="594300"/>
            </a:xfrm>
            <a:prstGeom prst="rect">
              <a:avLst/>
            </a:prstGeom>
            <a:solidFill>
              <a:srgbClr val="FEEE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g265499cd3df_0_0"/>
            <p:cNvSpPr txBox="1"/>
            <p:nvPr/>
          </p:nvSpPr>
          <p:spPr>
            <a:xfrm>
              <a:off x="3507502" y="442584"/>
              <a:ext cx="1315500" cy="5943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Source Sans 3"/>
                <a:buNone/>
              </a:pPr>
              <a:r>
                <a:rPr b="0" i="0" lang="en-US" sz="1700" u="none" cap="none" strike="noStrike">
                  <a:solidFill>
                    <a:schemeClr val="dk1"/>
                  </a:solidFill>
                  <a:latin typeface="Source Sans 3"/>
                  <a:ea typeface="Source Sans 3"/>
                  <a:cs typeface="Source Sans 3"/>
                  <a:sym typeface="Source Sans 3"/>
                </a:rPr>
                <a:t>Data Processing</a:t>
              </a:r>
              <a:endParaRPr b="0" i="0" sz="1400" u="none" cap="none" strike="noStrike">
                <a:solidFill>
                  <a:srgbClr val="000000"/>
                </a:solidFill>
                <a:latin typeface="Arial"/>
                <a:ea typeface="Arial"/>
                <a:cs typeface="Arial"/>
                <a:sym typeface="Arial"/>
              </a:endParaRPr>
            </a:p>
          </p:txBody>
        </p:sp>
        <p:sp>
          <p:nvSpPr>
            <p:cNvPr id="423" name="Google Shape;423;g265499cd3df_0_0"/>
            <p:cNvSpPr/>
            <p:nvPr/>
          </p:nvSpPr>
          <p:spPr>
            <a:xfrm>
              <a:off x="1189937" y="-977"/>
              <a:ext cx="3716100" cy="3716100"/>
            </a:xfrm>
            <a:custGeom>
              <a:rect b="b" l="l" r="r" t="t"/>
              <a:pathLst>
                <a:path extrusionOk="0" h="120000" w="120000">
                  <a:moveTo>
                    <a:pt x="106565" y="31724"/>
                  </a:moveTo>
                  <a:cubicBezTo>
                    <a:pt x="115855" y="47023"/>
                    <a:pt x="117037" y="65909"/>
                    <a:pt x="109728" y="82247"/>
                  </a:cubicBezTo>
                  <a:lnTo>
                    <a:pt x="114418" y="85095"/>
                  </a:lnTo>
                  <a:lnTo>
                    <a:pt x="103024" y="86126"/>
                  </a:lnTo>
                  <a:lnTo>
                    <a:pt x="97896" y="75062"/>
                  </a:lnTo>
                  <a:lnTo>
                    <a:pt x="102581" y="77907"/>
                  </a:lnTo>
                  <a:cubicBezTo>
                    <a:pt x="108321" y="64257"/>
                    <a:pt x="107169" y="48682"/>
                    <a:pt x="99483" y="36024"/>
                  </a:cubicBezTo>
                  <a:close/>
                </a:path>
              </a:pathLst>
            </a:cu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g265499cd3df_0_0"/>
            <p:cNvSpPr/>
            <p:nvPr/>
          </p:nvSpPr>
          <p:spPr>
            <a:xfrm>
              <a:off x="3507502" y="2677231"/>
              <a:ext cx="1315500" cy="594300"/>
            </a:xfrm>
            <a:prstGeom prst="rect">
              <a:avLst/>
            </a:prstGeom>
            <a:solidFill>
              <a:srgbClr val="FEEE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265499cd3df_0_0"/>
            <p:cNvSpPr txBox="1"/>
            <p:nvPr/>
          </p:nvSpPr>
          <p:spPr>
            <a:xfrm>
              <a:off x="3507502" y="2677231"/>
              <a:ext cx="1315500" cy="5943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Source Sans 3"/>
                <a:buNone/>
              </a:pPr>
              <a:r>
                <a:rPr b="0" i="0" lang="en-US" sz="1700" u="none" cap="none" strike="noStrike">
                  <a:solidFill>
                    <a:schemeClr val="dk1"/>
                  </a:solidFill>
                  <a:latin typeface="Source Sans 3"/>
                  <a:ea typeface="Source Sans 3"/>
                  <a:cs typeface="Source Sans 3"/>
                  <a:sym typeface="Source Sans 3"/>
                </a:rPr>
                <a:t>Data Catalog</a:t>
              </a:r>
              <a:endParaRPr b="0" i="0" sz="1400" u="none" cap="none" strike="noStrike">
                <a:solidFill>
                  <a:srgbClr val="000000"/>
                </a:solidFill>
                <a:latin typeface="Arial"/>
                <a:ea typeface="Arial"/>
                <a:cs typeface="Arial"/>
                <a:sym typeface="Arial"/>
              </a:endParaRPr>
            </a:p>
          </p:txBody>
        </p:sp>
        <p:sp>
          <p:nvSpPr>
            <p:cNvPr id="426" name="Google Shape;426;g265499cd3df_0_0"/>
            <p:cNvSpPr/>
            <p:nvPr/>
          </p:nvSpPr>
          <p:spPr>
            <a:xfrm>
              <a:off x="1189937" y="-977"/>
              <a:ext cx="3716100" cy="3716100"/>
            </a:xfrm>
            <a:custGeom>
              <a:rect b="b" l="l" r="r" t="t"/>
              <a:pathLst>
                <a:path extrusionOk="0" h="120000" w="120000">
                  <a:moveTo>
                    <a:pt x="84281" y="108767"/>
                  </a:moveTo>
                  <a:cubicBezTo>
                    <a:pt x="71119" y="115320"/>
                    <a:pt x="55867" y="116275"/>
                    <a:pt x="41991" y="111415"/>
                  </a:cubicBezTo>
                  <a:lnTo>
                    <a:pt x="39545" y="116327"/>
                  </a:lnTo>
                  <a:lnTo>
                    <a:pt x="37565" y="105059"/>
                  </a:lnTo>
                  <a:lnTo>
                    <a:pt x="48161" y="99023"/>
                  </a:lnTo>
                  <a:lnTo>
                    <a:pt x="45718" y="103929"/>
                  </a:lnTo>
                  <a:lnTo>
                    <a:pt x="45718" y="103929"/>
                  </a:lnTo>
                  <a:cubicBezTo>
                    <a:pt x="57230" y="107672"/>
                    <a:pt x="69752" y="106746"/>
                    <a:pt x="80589" y="101351"/>
                  </a:cubicBezTo>
                  <a:close/>
                </a:path>
              </a:pathLst>
            </a:cu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265499cd3df_0_0"/>
            <p:cNvSpPr/>
            <p:nvPr/>
          </p:nvSpPr>
          <p:spPr>
            <a:xfrm>
              <a:off x="1272856" y="2677231"/>
              <a:ext cx="1315500" cy="594300"/>
            </a:xfrm>
            <a:prstGeom prst="rect">
              <a:avLst/>
            </a:prstGeom>
            <a:solidFill>
              <a:srgbClr val="FEEE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g265499cd3df_0_0"/>
            <p:cNvSpPr txBox="1"/>
            <p:nvPr/>
          </p:nvSpPr>
          <p:spPr>
            <a:xfrm>
              <a:off x="1272856" y="2677231"/>
              <a:ext cx="1315500" cy="5943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Source Sans 3"/>
                <a:buNone/>
              </a:pPr>
              <a:r>
                <a:rPr b="0" i="0" lang="en-US" sz="1700" u="none" cap="none" strike="noStrike">
                  <a:solidFill>
                    <a:schemeClr val="dk1"/>
                  </a:solidFill>
                  <a:latin typeface="Source Sans 3"/>
                  <a:ea typeface="Source Sans 3"/>
                  <a:cs typeface="Source Sans 3"/>
                  <a:sym typeface="Source Sans 3"/>
                </a:rPr>
                <a:t>Visualization and Analysis</a:t>
              </a:r>
              <a:endParaRPr b="0" i="0" sz="1400" u="none" cap="none" strike="noStrike">
                <a:solidFill>
                  <a:srgbClr val="000000"/>
                </a:solidFill>
                <a:latin typeface="Arial"/>
                <a:ea typeface="Arial"/>
                <a:cs typeface="Arial"/>
                <a:sym typeface="Arial"/>
              </a:endParaRPr>
            </a:p>
          </p:txBody>
        </p:sp>
        <p:sp>
          <p:nvSpPr>
            <p:cNvPr id="429" name="Google Shape;429;g265499cd3df_0_0"/>
            <p:cNvSpPr/>
            <p:nvPr/>
          </p:nvSpPr>
          <p:spPr>
            <a:xfrm>
              <a:off x="1189937" y="-977"/>
              <a:ext cx="3716100" cy="3716100"/>
            </a:xfrm>
            <a:custGeom>
              <a:rect b="b" l="l" r="r" t="t"/>
              <a:pathLst>
                <a:path extrusionOk="0" h="120000" w="120000">
                  <a:moveTo>
                    <a:pt x="13435" y="88276"/>
                  </a:moveTo>
                  <a:cubicBezTo>
                    <a:pt x="4145" y="72977"/>
                    <a:pt x="2963" y="54091"/>
                    <a:pt x="10272" y="37753"/>
                  </a:cubicBezTo>
                  <a:lnTo>
                    <a:pt x="5582" y="34905"/>
                  </a:lnTo>
                  <a:lnTo>
                    <a:pt x="16976" y="33874"/>
                  </a:lnTo>
                  <a:lnTo>
                    <a:pt x="22104" y="44938"/>
                  </a:lnTo>
                  <a:lnTo>
                    <a:pt x="17419" y="42093"/>
                  </a:lnTo>
                  <a:lnTo>
                    <a:pt x="17419" y="42093"/>
                  </a:lnTo>
                  <a:cubicBezTo>
                    <a:pt x="11679" y="55743"/>
                    <a:pt x="12831" y="71318"/>
                    <a:pt x="20517" y="83976"/>
                  </a:cubicBezTo>
                  <a:close/>
                </a:path>
              </a:pathLst>
            </a:cu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g265499cd3df_0_0"/>
            <p:cNvSpPr/>
            <p:nvPr/>
          </p:nvSpPr>
          <p:spPr>
            <a:xfrm>
              <a:off x="1272856" y="442584"/>
              <a:ext cx="1315500" cy="594300"/>
            </a:xfrm>
            <a:prstGeom prst="rect">
              <a:avLst/>
            </a:prstGeom>
            <a:solidFill>
              <a:srgbClr val="FEEE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265499cd3df_0_0"/>
            <p:cNvSpPr txBox="1"/>
            <p:nvPr/>
          </p:nvSpPr>
          <p:spPr>
            <a:xfrm>
              <a:off x="1272856" y="442584"/>
              <a:ext cx="1315500" cy="5943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Source Sans 3"/>
                <a:buNone/>
              </a:pPr>
              <a:r>
                <a:rPr b="0" i="0" lang="en-US" sz="1700" u="none" cap="none" strike="noStrike">
                  <a:solidFill>
                    <a:schemeClr val="dk1"/>
                  </a:solidFill>
                  <a:latin typeface="Source Sans 3"/>
                  <a:ea typeface="Source Sans 3"/>
                  <a:cs typeface="Source Sans 3"/>
                  <a:sym typeface="Source Sans 3"/>
                </a:rPr>
                <a:t>Algorithm Development</a:t>
              </a:r>
              <a:endParaRPr b="0" i="0" sz="1400" u="none" cap="none" strike="noStrike">
                <a:solidFill>
                  <a:srgbClr val="000000"/>
                </a:solidFill>
                <a:latin typeface="Arial"/>
                <a:ea typeface="Arial"/>
                <a:cs typeface="Arial"/>
                <a:sym typeface="Arial"/>
              </a:endParaRPr>
            </a:p>
          </p:txBody>
        </p:sp>
        <p:sp>
          <p:nvSpPr>
            <p:cNvPr id="432" name="Google Shape;432;g265499cd3df_0_0"/>
            <p:cNvSpPr/>
            <p:nvPr/>
          </p:nvSpPr>
          <p:spPr>
            <a:xfrm>
              <a:off x="1189937" y="-977"/>
              <a:ext cx="3716100" cy="3716100"/>
            </a:xfrm>
            <a:custGeom>
              <a:rect b="b" l="l" r="r" t="t"/>
              <a:pathLst>
                <a:path extrusionOk="0" h="120000" w="120000">
                  <a:moveTo>
                    <a:pt x="35719" y="11233"/>
                  </a:moveTo>
                  <a:lnTo>
                    <a:pt x="35719" y="11233"/>
                  </a:lnTo>
                  <a:cubicBezTo>
                    <a:pt x="48881" y="4680"/>
                    <a:pt x="64133" y="3725"/>
                    <a:pt x="78009" y="8585"/>
                  </a:cubicBezTo>
                  <a:lnTo>
                    <a:pt x="80455" y="3673"/>
                  </a:lnTo>
                  <a:lnTo>
                    <a:pt x="82435" y="14941"/>
                  </a:lnTo>
                  <a:lnTo>
                    <a:pt x="71839" y="20977"/>
                  </a:lnTo>
                  <a:lnTo>
                    <a:pt x="74282" y="16071"/>
                  </a:lnTo>
                  <a:lnTo>
                    <a:pt x="74282" y="16071"/>
                  </a:lnTo>
                  <a:cubicBezTo>
                    <a:pt x="62770" y="12328"/>
                    <a:pt x="50248" y="13254"/>
                    <a:pt x="39411" y="18649"/>
                  </a:cubicBezTo>
                  <a:close/>
                </a:path>
              </a:pathLst>
            </a:cu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3" name="Google Shape;433;g265499cd3df_0_0"/>
          <p:cNvSpPr txBox="1"/>
          <p:nvPr/>
        </p:nvSpPr>
        <p:spPr>
          <a:xfrm>
            <a:off x="3923261" y="2130914"/>
            <a:ext cx="1297500" cy="923400"/>
          </a:xfrm>
          <a:prstGeom prst="rect">
            <a:avLst/>
          </a:prstGeom>
          <a:solidFill>
            <a:srgbClr val="FEEEC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Source Sans 3"/>
                <a:ea typeface="Source Sans 3"/>
                <a:cs typeface="Source Sans 3"/>
                <a:sym typeface="Source Sans 3"/>
              </a:rPr>
              <a:t>Open Standards APIs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bdc27f2e26_1_102"/>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Rapid Algorithm Development</a:t>
            </a:r>
            <a:endParaRPr/>
          </a:p>
        </p:txBody>
      </p:sp>
      <p:sp>
        <p:nvSpPr>
          <p:cNvPr id="439" name="Google Shape;439;g2bdc27f2e26_1_102"/>
          <p:cNvSpPr txBox="1"/>
          <p:nvPr>
            <p:ph idx="1" type="body"/>
          </p:nvPr>
        </p:nvSpPr>
        <p:spPr>
          <a:xfrm>
            <a:off x="311700" y="572700"/>
            <a:ext cx="8520600" cy="7335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US"/>
              <a:t>Ability to upscale user’s algorithms (Jupyter notebooks) from small regions of interest to global scale on the Data Processing Service.</a:t>
            </a:r>
            <a:endParaRPr/>
          </a:p>
        </p:txBody>
      </p:sp>
      <p:sp>
        <p:nvSpPr>
          <p:cNvPr id="440" name="Google Shape;440;g2bdc27f2e26_1_1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441" name="Google Shape;441;g2bdc27f2e26_1_102"/>
          <p:cNvPicPr preferRelativeResize="0"/>
          <p:nvPr/>
        </p:nvPicPr>
        <p:blipFill rotWithShape="1">
          <a:blip r:embed="rId3">
            <a:alphaModFix/>
          </a:blip>
          <a:srcRect b="0" l="0" r="0" t="0"/>
          <a:stretch/>
        </p:blipFill>
        <p:spPr>
          <a:xfrm>
            <a:off x="311700" y="1245400"/>
            <a:ext cx="6574973" cy="3811424"/>
          </a:xfrm>
          <a:prstGeom prst="rect">
            <a:avLst/>
          </a:prstGeom>
          <a:noFill/>
          <a:ln>
            <a:noFill/>
          </a:ln>
          <a:effectLst>
            <a:outerShdw blurRad="185738" rotWithShape="0" algn="bl" dir="5400000" dist="57150">
              <a:srgbClr val="000000">
                <a:alpha val="49411"/>
              </a:srgbClr>
            </a:outerShdw>
          </a:effectLst>
        </p:spPr>
      </p:pic>
      <p:sp>
        <p:nvSpPr>
          <p:cNvPr id="442" name="Google Shape;442;g2bdc27f2e26_1_102"/>
          <p:cNvSpPr txBox="1"/>
          <p:nvPr/>
        </p:nvSpPr>
        <p:spPr>
          <a:xfrm>
            <a:off x="7003700" y="2082925"/>
            <a:ext cx="18441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434343"/>
                </a:solidFill>
                <a:latin typeface="Arial"/>
                <a:ea typeface="Arial"/>
                <a:cs typeface="Arial"/>
                <a:sym typeface="Arial"/>
              </a:rPr>
              <a:t>Key technologies:</a:t>
            </a:r>
            <a:endParaRPr b="0" i="0" sz="1200" u="none" cap="none" strike="noStrike">
              <a:solidFill>
                <a:srgbClr val="434343"/>
              </a:solidFill>
              <a:latin typeface="Arial"/>
              <a:ea typeface="Arial"/>
              <a:cs typeface="Arial"/>
              <a:sym typeface="Arial"/>
            </a:endParaRPr>
          </a:p>
        </p:txBody>
      </p:sp>
      <p:pic>
        <p:nvPicPr>
          <p:cNvPr id="443" name="Google Shape;443;g2bdc27f2e26_1_102"/>
          <p:cNvPicPr preferRelativeResize="0"/>
          <p:nvPr/>
        </p:nvPicPr>
        <p:blipFill rotWithShape="1">
          <a:blip r:embed="rId4">
            <a:alphaModFix/>
          </a:blip>
          <a:srcRect b="0" l="0" r="0" t="0"/>
          <a:stretch/>
        </p:blipFill>
        <p:spPr>
          <a:xfrm>
            <a:off x="7532150" y="2420900"/>
            <a:ext cx="787200" cy="393600"/>
          </a:xfrm>
          <a:prstGeom prst="rect">
            <a:avLst/>
          </a:prstGeom>
          <a:noFill/>
          <a:ln>
            <a:noFill/>
          </a:ln>
        </p:spPr>
      </p:pic>
      <p:pic>
        <p:nvPicPr>
          <p:cNvPr id="444" name="Google Shape;444;g2bdc27f2e26_1_102"/>
          <p:cNvPicPr preferRelativeResize="0"/>
          <p:nvPr/>
        </p:nvPicPr>
        <p:blipFill rotWithShape="1">
          <a:blip r:embed="rId5">
            <a:alphaModFix/>
          </a:blip>
          <a:srcRect b="0" l="0" r="0" t="0"/>
          <a:stretch/>
        </p:blipFill>
        <p:spPr>
          <a:xfrm>
            <a:off x="7572962" y="2879000"/>
            <a:ext cx="832853" cy="393599"/>
          </a:xfrm>
          <a:prstGeom prst="rect">
            <a:avLst/>
          </a:prstGeom>
          <a:noFill/>
          <a:ln>
            <a:noFill/>
          </a:ln>
        </p:spPr>
      </p:pic>
      <p:pic>
        <p:nvPicPr>
          <p:cNvPr id="445" name="Google Shape;445;g2bdc27f2e26_1_102"/>
          <p:cNvPicPr preferRelativeResize="0"/>
          <p:nvPr/>
        </p:nvPicPr>
        <p:blipFill rotWithShape="1">
          <a:blip r:embed="rId6">
            <a:alphaModFix/>
          </a:blip>
          <a:srcRect b="0" l="0" r="0" t="0"/>
          <a:stretch/>
        </p:blipFill>
        <p:spPr>
          <a:xfrm>
            <a:off x="7595775" y="3399088"/>
            <a:ext cx="787200" cy="439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bdc27f2e26_1_113"/>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Enabling Large Scale Data Processing</a:t>
            </a:r>
            <a:endParaRPr/>
          </a:p>
        </p:txBody>
      </p:sp>
      <p:sp>
        <p:nvSpPr>
          <p:cNvPr id="451" name="Google Shape;451;g2bdc27f2e26_1_113"/>
          <p:cNvSpPr txBox="1"/>
          <p:nvPr>
            <p:ph idx="1" type="body"/>
          </p:nvPr>
        </p:nvSpPr>
        <p:spPr>
          <a:xfrm>
            <a:off x="311700" y="572700"/>
            <a:ext cx="8520600" cy="7173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US"/>
              <a:t>Enable large scale analysis by leveraging the Data Processing Service (DPS) based on Hybrid-cloud Science Data System (HySDS) </a:t>
            </a:r>
            <a:r>
              <a:rPr lang="en-US" u="sng">
                <a:solidFill>
                  <a:schemeClr val="hlink"/>
                </a:solidFill>
                <a:hlinkClick r:id="rId3"/>
              </a:rPr>
              <a:t>https://github.com/hysds</a:t>
            </a:r>
            <a:endParaRPr/>
          </a:p>
        </p:txBody>
      </p:sp>
      <p:sp>
        <p:nvSpPr>
          <p:cNvPr id="452" name="Google Shape;452;g2bdc27f2e26_1_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453" name="Google Shape;453;g2bdc27f2e26_1_113"/>
          <p:cNvPicPr preferRelativeResize="0"/>
          <p:nvPr/>
        </p:nvPicPr>
        <p:blipFill rotWithShape="1">
          <a:blip r:embed="rId4">
            <a:alphaModFix/>
          </a:blip>
          <a:srcRect b="0" l="0" r="0" t="0"/>
          <a:stretch/>
        </p:blipFill>
        <p:spPr>
          <a:xfrm>
            <a:off x="348325" y="1290000"/>
            <a:ext cx="5089099" cy="2936826"/>
          </a:xfrm>
          <a:prstGeom prst="rect">
            <a:avLst/>
          </a:prstGeom>
          <a:noFill/>
          <a:ln>
            <a:noFill/>
          </a:ln>
          <a:effectLst>
            <a:outerShdw blurRad="214313" rotWithShape="0" algn="bl" dir="4200000" dist="114300">
              <a:srgbClr val="000000">
                <a:alpha val="40000"/>
              </a:srgbClr>
            </a:outerShdw>
          </a:effectLst>
        </p:spPr>
      </p:pic>
      <p:sp>
        <p:nvSpPr>
          <p:cNvPr id="454" name="Google Shape;454;g2bdc27f2e26_1_113"/>
          <p:cNvSpPr txBox="1"/>
          <p:nvPr/>
        </p:nvSpPr>
        <p:spPr>
          <a:xfrm>
            <a:off x="6005850" y="1635775"/>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434343"/>
                </a:solidFill>
                <a:latin typeface="Arial"/>
                <a:ea typeface="Arial"/>
                <a:cs typeface="Arial"/>
                <a:sym typeface="Arial"/>
              </a:rPr>
              <a:t>Key technologies:</a:t>
            </a:r>
            <a:endParaRPr b="0" i="0" sz="1200" u="none" cap="none" strike="noStrike">
              <a:solidFill>
                <a:srgbClr val="434343"/>
              </a:solidFill>
              <a:latin typeface="Arial"/>
              <a:ea typeface="Arial"/>
              <a:cs typeface="Arial"/>
              <a:sym typeface="Arial"/>
            </a:endParaRPr>
          </a:p>
        </p:txBody>
      </p:sp>
      <p:pic>
        <p:nvPicPr>
          <p:cNvPr id="455" name="Google Shape;455;g2bdc27f2e26_1_113"/>
          <p:cNvPicPr preferRelativeResize="0"/>
          <p:nvPr/>
        </p:nvPicPr>
        <p:blipFill rotWithShape="1">
          <a:blip r:embed="rId5">
            <a:alphaModFix/>
          </a:blip>
          <a:srcRect b="0" l="0" r="0" t="0"/>
          <a:stretch/>
        </p:blipFill>
        <p:spPr>
          <a:xfrm>
            <a:off x="6105950" y="2005074"/>
            <a:ext cx="379668" cy="314175"/>
          </a:xfrm>
          <a:prstGeom prst="rect">
            <a:avLst/>
          </a:prstGeom>
          <a:noFill/>
          <a:ln>
            <a:noFill/>
          </a:ln>
        </p:spPr>
      </p:pic>
      <p:pic>
        <p:nvPicPr>
          <p:cNvPr id="456" name="Google Shape;456;g2bdc27f2e26_1_113"/>
          <p:cNvPicPr preferRelativeResize="0"/>
          <p:nvPr/>
        </p:nvPicPr>
        <p:blipFill rotWithShape="1">
          <a:blip r:embed="rId6">
            <a:alphaModFix/>
          </a:blip>
          <a:srcRect b="0" l="0" r="0" t="0"/>
          <a:stretch/>
        </p:blipFill>
        <p:spPr>
          <a:xfrm>
            <a:off x="6543425" y="2005074"/>
            <a:ext cx="1178399" cy="314175"/>
          </a:xfrm>
          <a:prstGeom prst="rect">
            <a:avLst/>
          </a:prstGeom>
          <a:noFill/>
          <a:ln>
            <a:noFill/>
          </a:ln>
        </p:spPr>
      </p:pic>
      <p:pic>
        <p:nvPicPr>
          <p:cNvPr id="457" name="Google Shape;457;g2bdc27f2e26_1_113"/>
          <p:cNvPicPr preferRelativeResize="0"/>
          <p:nvPr/>
        </p:nvPicPr>
        <p:blipFill rotWithShape="1">
          <a:blip r:embed="rId7">
            <a:alphaModFix/>
          </a:blip>
          <a:srcRect b="0" l="0" r="0" t="0"/>
          <a:stretch/>
        </p:blipFill>
        <p:spPr>
          <a:xfrm>
            <a:off x="6047074" y="2229438"/>
            <a:ext cx="859300" cy="572699"/>
          </a:xfrm>
          <a:prstGeom prst="rect">
            <a:avLst/>
          </a:prstGeom>
          <a:noFill/>
          <a:ln>
            <a:noFill/>
          </a:ln>
        </p:spPr>
      </p:pic>
      <p:pic>
        <p:nvPicPr>
          <p:cNvPr id="458" name="Google Shape;458;g2bdc27f2e26_1_113"/>
          <p:cNvPicPr preferRelativeResize="0"/>
          <p:nvPr/>
        </p:nvPicPr>
        <p:blipFill rotWithShape="1">
          <a:blip r:embed="rId8">
            <a:alphaModFix/>
          </a:blip>
          <a:srcRect b="0" l="0" r="0" t="0"/>
          <a:stretch/>
        </p:blipFill>
        <p:spPr>
          <a:xfrm>
            <a:off x="6906375" y="2288300"/>
            <a:ext cx="682624" cy="454975"/>
          </a:xfrm>
          <a:prstGeom prst="rect">
            <a:avLst/>
          </a:prstGeom>
          <a:noFill/>
          <a:ln>
            <a:noFill/>
          </a:ln>
        </p:spPr>
      </p:pic>
      <p:pic>
        <p:nvPicPr>
          <p:cNvPr id="459" name="Google Shape;459;g2bdc27f2e26_1_113"/>
          <p:cNvPicPr preferRelativeResize="0"/>
          <p:nvPr/>
        </p:nvPicPr>
        <p:blipFill rotWithShape="1">
          <a:blip r:embed="rId9">
            <a:alphaModFix/>
          </a:blip>
          <a:srcRect b="0" l="0" r="0" t="0"/>
          <a:stretch/>
        </p:blipFill>
        <p:spPr>
          <a:xfrm>
            <a:off x="348325" y="1290000"/>
            <a:ext cx="5089101" cy="2936826"/>
          </a:xfrm>
          <a:prstGeom prst="rect">
            <a:avLst/>
          </a:prstGeom>
          <a:noFill/>
          <a:ln>
            <a:noFill/>
          </a:ln>
        </p:spPr>
      </p:pic>
      <p:pic>
        <p:nvPicPr>
          <p:cNvPr id="460" name="Google Shape;460;g2bdc27f2e26_1_113"/>
          <p:cNvPicPr preferRelativeResize="0"/>
          <p:nvPr/>
        </p:nvPicPr>
        <p:blipFill rotWithShape="1">
          <a:blip r:embed="rId10">
            <a:alphaModFix/>
          </a:blip>
          <a:srcRect b="0" l="0" r="0" t="0"/>
          <a:stretch/>
        </p:blipFill>
        <p:spPr>
          <a:xfrm>
            <a:off x="4695625" y="3102728"/>
            <a:ext cx="4325524" cy="1862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2bdc27f2e26_1_382"/>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Large-Scale Processing Leads to Rapid Analysis</a:t>
            </a:r>
            <a:endParaRPr/>
          </a:p>
        </p:txBody>
      </p:sp>
      <p:sp>
        <p:nvSpPr>
          <p:cNvPr id="466" name="Google Shape;466;g2bdc27f2e26_1_3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467" name="Google Shape;467;g2bdc27f2e26_1_382"/>
          <p:cNvPicPr preferRelativeResize="0"/>
          <p:nvPr/>
        </p:nvPicPr>
        <p:blipFill rotWithShape="1">
          <a:blip r:embed="rId3">
            <a:alphaModFix/>
          </a:blip>
          <a:srcRect b="0" l="0" r="0" t="0"/>
          <a:stretch/>
        </p:blipFill>
        <p:spPr>
          <a:xfrm rot="-133648">
            <a:off x="135322" y="777246"/>
            <a:ext cx="5969755" cy="3343058"/>
          </a:xfrm>
          <a:prstGeom prst="rect">
            <a:avLst/>
          </a:prstGeom>
          <a:noFill/>
          <a:ln>
            <a:noFill/>
          </a:ln>
          <a:effectLst>
            <a:outerShdw blurRad="242888" rotWithShape="0" algn="bl" dir="3780000" dist="104775">
              <a:srgbClr val="000000">
                <a:alpha val="49411"/>
              </a:srgbClr>
            </a:outerShdw>
          </a:effectLst>
        </p:spPr>
      </p:pic>
      <p:pic>
        <p:nvPicPr>
          <p:cNvPr id="468" name="Google Shape;468;g2bdc27f2e26_1_382"/>
          <p:cNvPicPr preferRelativeResize="0"/>
          <p:nvPr/>
        </p:nvPicPr>
        <p:blipFill rotWithShape="1">
          <a:blip r:embed="rId4">
            <a:alphaModFix/>
          </a:blip>
          <a:srcRect b="0" l="0" r="0" t="0"/>
          <a:stretch/>
        </p:blipFill>
        <p:spPr>
          <a:xfrm rot="-151978">
            <a:off x="4618499" y="2254461"/>
            <a:ext cx="4570948" cy="2481874"/>
          </a:xfrm>
          <a:prstGeom prst="rect">
            <a:avLst/>
          </a:prstGeom>
          <a:noFill/>
          <a:ln>
            <a:noFill/>
          </a:ln>
          <a:effectLst>
            <a:outerShdw blurRad="242888" rotWithShape="0" algn="bl" dir="3780000" dist="104775">
              <a:srgbClr val="000000">
                <a:alpha val="49411"/>
              </a:srgbClr>
            </a:outerShdw>
          </a:effectLst>
        </p:spPr>
      </p:pic>
      <p:sp>
        <p:nvSpPr>
          <p:cNvPr id="469" name="Google Shape;469;g2bdc27f2e26_1_382"/>
          <p:cNvSpPr txBox="1"/>
          <p:nvPr/>
        </p:nvSpPr>
        <p:spPr>
          <a:xfrm>
            <a:off x="587825" y="4376100"/>
            <a:ext cx="4089900" cy="76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2"/>
                </a:solidFill>
                <a:latin typeface="Arial"/>
                <a:ea typeface="Arial"/>
                <a:cs typeface="Arial"/>
                <a:sym typeface="Arial"/>
              </a:rPr>
              <a:t>“It takes half a month to churn out their comparative performance on my laptop. On MAAP, it takes 2-3 hours - Fast science enables fast action.” – Neha Hunka</a:t>
            </a:r>
            <a:endParaRPr b="0" i="1" sz="1200" u="none" cap="none" strike="noStrike">
              <a:solidFill>
                <a:schemeClr val="dk2"/>
              </a:solidFill>
              <a:latin typeface="Arial"/>
              <a:ea typeface="Arial"/>
              <a:cs typeface="Arial"/>
              <a:sym typeface="Arial"/>
            </a:endParaRPr>
          </a:p>
        </p:txBody>
      </p:sp>
      <p:sp>
        <p:nvSpPr>
          <p:cNvPr id="470" name="Google Shape;470;g2bdc27f2e26_1_382"/>
          <p:cNvSpPr txBox="1"/>
          <p:nvPr/>
        </p:nvSpPr>
        <p:spPr>
          <a:xfrm rot="-211683">
            <a:off x="7516548" y="1740769"/>
            <a:ext cx="1399152" cy="33212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GIS integration</a:t>
            </a:r>
            <a:endParaRPr b="0" i="0" sz="12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2bdc27f2e26_1_9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Collaboration</a:t>
            </a:r>
            <a:endParaRPr/>
          </a:p>
        </p:txBody>
      </p:sp>
      <p:sp>
        <p:nvSpPr>
          <p:cNvPr id="476" name="Google Shape;476;g2bdc27f2e26_1_91"/>
          <p:cNvSpPr txBox="1"/>
          <p:nvPr>
            <p:ph idx="1" type="body"/>
          </p:nvPr>
        </p:nvSpPr>
        <p:spPr>
          <a:xfrm>
            <a:off x="311700" y="507375"/>
            <a:ext cx="8520600" cy="513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US"/>
              <a:t>Collaborative work environments with interoperability and full access to the above.</a:t>
            </a:r>
            <a:endParaRPr/>
          </a:p>
        </p:txBody>
      </p:sp>
      <p:sp>
        <p:nvSpPr>
          <p:cNvPr id="477" name="Google Shape;477;g2bdc27f2e26_1_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478" name="Google Shape;478;g2bdc27f2e26_1_91"/>
          <p:cNvPicPr preferRelativeResize="0"/>
          <p:nvPr/>
        </p:nvPicPr>
        <p:blipFill rotWithShape="1">
          <a:blip r:embed="rId3">
            <a:alphaModFix/>
          </a:blip>
          <a:srcRect b="0" l="0" r="0" t="0"/>
          <a:stretch/>
        </p:blipFill>
        <p:spPr>
          <a:xfrm>
            <a:off x="311700" y="1020675"/>
            <a:ext cx="6844402" cy="3971176"/>
          </a:xfrm>
          <a:prstGeom prst="rect">
            <a:avLst/>
          </a:prstGeom>
          <a:noFill/>
          <a:ln>
            <a:noFill/>
          </a:ln>
          <a:effectLst>
            <a:outerShdw blurRad="128588" rotWithShape="0" algn="bl" dir="5400000" dist="57150">
              <a:srgbClr val="000000">
                <a:alpha val="49411"/>
              </a:srgbClr>
            </a:outerShdw>
          </a:effectLst>
        </p:spPr>
      </p:pic>
      <p:sp>
        <p:nvSpPr>
          <p:cNvPr id="479" name="Google Shape;479;g2bdc27f2e26_1_91"/>
          <p:cNvSpPr txBox="1"/>
          <p:nvPr/>
        </p:nvSpPr>
        <p:spPr>
          <a:xfrm>
            <a:off x="7156100" y="2082925"/>
            <a:ext cx="18441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434343"/>
                </a:solidFill>
                <a:latin typeface="Arial"/>
                <a:ea typeface="Arial"/>
                <a:cs typeface="Arial"/>
                <a:sym typeface="Arial"/>
              </a:rPr>
              <a:t>Key technologies:</a:t>
            </a:r>
            <a:endParaRPr b="0" i="0" sz="1200" u="none" cap="none" strike="noStrike">
              <a:solidFill>
                <a:srgbClr val="434343"/>
              </a:solidFill>
              <a:latin typeface="Arial"/>
              <a:ea typeface="Arial"/>
              <a:cs typeface="Arial"/>
              <a:sym typeface="Arial"/>
            </a:endParaRPr>
          </a:p>
        </p:txBody>
      </p:sp>
      <p:pic>
        <p:nvPicPr>
          <p:cNvPr id="480" name="Google Shape;480;g2bdc27f2e26_1_91"/>
          <p:cNvPicPr preferRelativeResize="0"/>
          <p:nvPr/>
        </p:nvPicPr>
        <p:blipFill rotWithShape="1">
          <a:blip r:embed="rId4">
            <a:alphaModFix/>
          </a:blip>
          <a:srcRect b="0" l="0" r="0" t="0"/>
          <a:stretch/>
        </p:blipFill>
        <p:spPr>
          <a:xfrm>
            <a:off x="7615150" y="2421625"/>
            <a:ext cx="1048702" cy="267250"/>
          </a:xfrm>
          <a:prstGeom prst="rect">
            <a:avLst/>
          </a:prstGeom>
          <a:noFill/>
          <a:ln>
            <a:noFill/>
          </a:ln>
        </p:spPr>
      </p:pic>
      <p:pic>
        <p:nvPicPr>
          <p:cNvPr id="481" name="Google Shape;481;g2bdc27f2e26_1_91"/>
          <p:cNvPicPr preferRelativeResize="0"/>
          <p:nvPr/>
        </p:nvPicPr>
        <p:blipFill rotWithShape="1">
          <a:blip r:embed="rId5">
            <a:alphaModFix/>
          </a:blip>
          <a:srcRect b="0" l="0" r="0" t="0"/>
          <a:stretch/>
        </p:blipFill>
        <p:spPr>
          <a:xfrm>
            <a:off x="7901675" y="2814495"/>
            <a:ext cx="475644" cy="393600"/>
          </a:xfrm>
          <a:prstGeom prst="rect">
            <a:avLst/>
          </a:prstGeom>
          <a:noFill/>
          <a:ln>
            <a:noFill/>
          </a:ln>
        </p:spPr>
      </p:pic>
      <p:pic>
        <p:nvPicPr>
          <p:cNvPr id="482" name="Google Shape;482;g2bdc27f2e26_1_91"/>
          <p:cNvPicPr preferRelativeResize="0"/>
          <p:nvPr/>
        </p:nvPicPr>
        <p:blipFill rotWithShape="1">
          <a:blip r:embed="rId6">
            <a:alphaModFix/>
          </a:blip>
          <a:srcRect b="0" l="0" r="0" t="0"/>
          <a:stretch/>
        </p:blipFill>
        <p:spPr>
          <a:xfrm>
            <a:off x="7321348" y="3333737"/>
            <a:ext cx="1513603" cy="267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2f6fa7ec04_1_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Joint ESA-NASA MAAP Interoperability</a:t>
            </a:r>
            <a:endParaRPr/>
          </a:p>
        </p:txBody>
      </p:sp>
      <p:sp>
        <p:nvSpPr>
          <p:cNvPr id="488" name="Google Shape;488;g22f6fa7ec04_1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grpSp>
        <p:nvGrpSpPr>
          <p:cNvPr id="489" name="Google Shape;489;g22f6fa7ec04_1_0"/>
          <p:cNvGrpSpPr/>
          <p:nvPr/>
        </p:nvGrpSpPr>
        <p:grpSpPr>
          <a:xfrm>
            <a:off x="1941307" y="2645641"/>
            <a:ext cx="7133086" cy="750944"/>
            <a:chOff x="1941307" y="2645641"/>
            <a:chExt cx="7133086" cy="750944"/>
          </a:xfrm>
        </p:grpSpPr>
        <p:sp>
          <p:nvSpPr>
            <p:cNvPr id="490" name="Google Shape;490;g22f6fa7ec04_1_0"/>
            <p:cNvSpPr txBox="1"/>
            <p:nvPr/>
          </p:nvSpPr>
          <p:spPr>
            <a:xfrm>
              <a:off x="2936393" y="2657685"/>
              <a:ext cx="6138000" cy="738900"/>
            </a:xfrm>
            <a:prstGeom prst="rect">
              <a:avLst/>
            </a:prstGeom>
            <a:noFill/>
            <a:ln>
              <a:noFill/>
            </a:ln>
          </p:spPr>
          <p:txBody>
            <a:bodyPr anchorCtr="0" anchor="t" bIns="45700" lIns="91425" spcFirstLastPara="1" rIns="91425" wrap="square" tIns="45700">
              <a:spAutoFit/>
            </a:bodyPr>
            <a:lstStyle/>
            <a:p>
              <a:pPr indent="-260350" lvl="0" marL="285750" marR="0" rtl="0" algn="l">
                <a:lnSpc>
                  <a:spcPct val="100000"/>
                </a:lnSpc>
                <a:spcBef>
                  <a:spcPts val="0"/>
                </a:spcBef>
                <a:spcAft>
                  <a:spcPts val="0"/>
                </a:spcAft>
                <a:buClr>
                  <a:srgbClr val="0B5394"/>
                </a:buClr>
                <a:buSzPts val="1400"/>
                <a:buFont typeface="Calibri"/>
                <a:buChar char="•"/>
              </a:pPr>
              <a:r>
                <a:rPr b="0" i="0" lang="en-US" sz="1400" u="none" cap="none" strike="noStrike">
                  <a:solidFill>
                    <a:srgbClr val="0B5394"/>
                  </a:solidFill>
                  <a:latin typeface="Calibri"/>
                  <a:ea typeface="Calibri"/>
                  <a:cs typeface="Calibri"/>
                  <a:sym typeface="Calibri"/>
                </a:rPr>
                <a:t>Updated joint MAAP API</a:t>
              </a:r>
              <a:endParaRPr b="0" i="0" sz="1400" u="none" cap="none" strike="noStrike">
                <a:solidFill>
                  <a:srgbClr val="0B5394"/>
                </a:solidFill>
                <a:latin typeface="Calibri"/>
                <a:ea typeface="Calibri"/>
                <a:cs typeface="Calibri"/>
                <a:sym typeface="Calibri"/>
              </a:endParaRPr>
            </a:p>
            <a:p>
              <a:pPr indent="-260350" lvl="0" marL="285750" marR="0" rtl="0" algn="l">
                <a:lnSpc>
                  <a:spcPct val="100000"/>
                </a:lnSpc>
                <a:spcBef>
                  <a:spcPts val="0"/>
                </a:spcBef>
                <a:spcAft>
                  <a:spcPts val="0"/>
                </a:spcAft>
                <a:buClr>
                  <a:srgbClr val="0B5394"/>
                </a:buClr>
                <a:buSzPts val="1400"/>
                <a:buFont typeface="Calibri"/>
                <a:buChar char="•"/>
              </a:pPr>
              <a:r>
                <a:rPr b="0" i="0" lang="en-US" sz="1400" u="none" cap="none" strike="noStrike">
                  <a:solidFill>
                    <a:srgbClr val="0B5394"/>
                  </a:solidFill>
                  <a:latin typeface="Calibri"/>
                  <a:ea typeface="Calibri"/>
                  <a:cs typeface="Calibri"/>
                  <a:sym typeface="Calibri"/>
                </a:rPr>
                <a:t>(focused more on expanding and maturing existing use cases, data collections, and services)</a:t>
              </a:r>
              <a:endParaRPr b="0" i="0" sz="1400" u="none" cap="none" strike="noStrike">
                <a:solidFill>
                  <a:srgbClr val="0B5394"/>
                </a:solidFill>
                <a:latin typeface="Calibri"/>
                <a:ea typeface="Calibri"/>
                <a:cs typeface="Calibri"/>
                <a:sym typeface="Calibri"/>
              </a:endParaRPr>
            </a:p>
          </p:txBody>
        </p:sp>
        <p:sp>
          <p:nvSpPr>
            <p:cNvPr id="491" name="Google Shape;491;g22f6fa7ec04_1_0"/>
            <p:cNvSpPr txBox="1"/>
            <p:nvPr/>
          </p:nvSpPr>
          <p:spPr>
            <a:xfrm rot="-1575733">
              <a:off x="1955687" y="2860006"/>
              <a:ext cx="10407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400" u="none" cap="none" strike="noStrike">
                  <a:solidFill>
                    <a:srgbClr val="C00000"/>
                  </a:solidFill>
                  <a:latin typeface="Calibri"/>
                  <a:ea typeface="Calibri"/>
                  <a:cs typeface="Calibri"/>
                  <a:sym typeface="Calibri"/>
                </a:rPr>
                <a:t>MAAP v2</a:t>
              </a:r>
              <a:endParaRPr b="0" i="0" sz="1000" u="none" cap="none" strike="noStrike">
                <a:solidFill>
                  <a:srgbClr val="000000"/>
                </a:solidFill>
                <a:latin typeface="Arial"/>
                <a:ea typeface="Arial"/>
                <a:cs typeface="Arial"/>
                <a:sym typeface="Arial"/>
              </a:endParaRPr>
            </a:p>
          </p:txBody>
        </p:sp>
      </p:grpSp>
      <p:grpSp>
        <p:nvGrpSpPr>
          <p:cNvPr id="492" name="Google Shape;492;g22f6fa7ec04_1_0"/>
          <p:cNvGrpSpPr/>
          <p:nvPr/>
        </p:nvGrpSpPr>
        <p:grpSpPr>
          <a:xfrm>
            <a:off x="1941307" y="1592526"/>
            <a:ext cx="4848886" cy="799741"/>
            <a:chOff x="1941307" y="1592526"/>
            <a:chExt cx="4848886" cy="799741"/>
          </a:xfrm>
        </p:grpSpPr>
        <p:sp>
          <p:nvSpPr>
            <p:cNvPr id="493" name="Google Shape;493;g22f6fa7ec04_1_0"/>
            <p:cNvSpPr txBox="1"/>
            <p:nvPr/>
          </p:nvSpPr>
          <p:spPr>
            <a:xfrm>
              <a:off x="2936393" y="1592526"/>
              <a:ext cx="3853800" cy="738900"/>
            </a:xfrm>
            <a:prstGeom prst="rect">
              <a:avLst/>
            </a:prstGeom>
            <a:noFill/>
            <a:ln>
              <a:noFill/>
            </a:ln>
          </p:spPr>
          <p:txBody>
            <a:bodyPr anchorCtr="0" anchor="t" bIns="45700" lIns="91425" spcFirstLastPara="1" rIns="91425" wrap="square" tIns="45700">
              <a:spAutoFit/>
            </a:bodyPr>
            <a:lstStyle/>
            <a:p>
              <a:pPr indent="-260350" lvl="0" marL="285750" marR="0" rtl="0" algn="l">
                <a:lnSpc>
                  <a:spcPct val="100000"/>
                </a:lnSpc>
                <a:spcBef>
                  <a:spcPts val="0"/>
                </a:spcBef>
                <a:spcAft>
                  <a:spcPts val="0"/>
                </a:spcAft>
                <a:buClr>
                  <a:srgbClr val="0B5394"/>
                </a:buClr>
                <a:buSzPts val="1400"/>
                <a:buFont typeface="Arial"/>
                <a:buChar char="•"/>
              </a:pPr>
              <a:r>
                <a:rPr b="0" i="0" lang="en-US" sz="1400" u="none" cap="none" strike="noStrike">
                  <a:solidFill>
                    <a:srgbClr val="0B5394"/>
                  </a:solidFill>
                  <a:latin typeface="Calibri"/>
                  <a:ea typeface="Calibri"/>
                  <a:cs typeface="Calibri"/>
                  <a:sym typeface="Calibri"/>
                </a:rPr>
                <a:t>Joint Code Repository</a:t>
              </a:r>
              <a:endParaRPr b="0" i="0" sz="1000" u="none" cap="none" strike="noStrike">
                <a:solidFill>
                  <a:srgbClr val="0B5394"/>
                </a:solidFill>
                <a:latin typeface="Arial"/>
                <a:ea typeface="Arial"/>
                <a:cs typeface="Arial"/>
                <a:sym typeface="Arial"/>
              </a:endParaRPr>
            </a:p>
            <a:p>
              <a:pPr indent="-260350" lvl="0" marL="285750" marR="0" rtl="0" algn="l">
                <a:lnSpc>
                  <a:spcPct val="100000"/>
                </a:lnSpc>
                <a:spcBef>
                  <a:spcPts val="0"/>
                </a:spcBef>
                <a:spcAft>
                  <a:spcPts val="0"/>
                </a:spcAft>
                <a:buClr>
                  <a:srgbClr val="0B5394"/>
                </a:buClr>
                <a:buSzPts val="1400"/>
                <a:buFont typeface="Arial"/>
                <a:buChar char="•"/>
              </a:pPr>
              <a:r>
                <a:rPr b="0" i="0" lang="en-US" sz="1400" u="none" cap="none" strike="noStrike">
                  <a:solidFill>
                    <a:srgbClr val="0B5394"/>
                  </a:solidFill>
                  <a:latin typeface="Calibri"/>
                  <a:ea typeface="Calibri"/>
                  <a:cs typeface="Calibri"/>
                  <a:sym typeface="Calibri"/>
                </a:rPr>
                <a:t>Process Invocation (OGC WPS)</a:t>
              </a:r>
              <a:endParaRPr b="0" i="0" sz="1000" u="none" cap="none" strike="noStrike">
                <a:solidFill>
                  <a:srgbClr val="0B5394"/>
                </a:solidFill>
                <a:latin typeface="Arial"/>
                <a:ea typeface="Arial"/>
                <a:cs typeface="Arial"/>
                <a:sym typeface="Arial"/>
              </a:endParaRPr>
            </a:p>
            <a:p>
              <a:pPr indent="-260350" lvl="0" marL="285750" marR="0" rtl="0" algn="l">
                <a:lnSpc>
                  <a:spcPct val="100000"/>
                </a:lnSpc>
                <a:spcBef>
                  <a:spcPts val="0"/>
                </a:spcBef>
                <a:spcAft>
                  <a:spcPts val="0"/>
                </a:spcAft>
                <a:buClr>
                  <a:srgbClr val="0B5394"/>
                </a:buClr>
                <a:buSzPts val="1400"/>
                <a:buFont typeface="Arial"/>
                <a:buChar char="•"/>
              </a:pPr>
              <a:r>
                <a:rPr b="0" i="0" lang="en-US" sz="1400" u="none" cap="none" strike="noStrike">
                  <a:solidFill>
                    <a:srgbClr val="0B5394"/>
                  </a:solidFill>
                  <a:latin typeface="Calibri"/>
                  <a:ea typeface="Calibri"/>
                  <a:cs typeface="Calibri"/>
                  <a:sym typeface="Calibri"/>
                </a:rPr>
                <a:t>Web Mapping (OGC WMTS &amp; WMS)</a:t>
              </a:r>
              <a:endParaRPr b="0" i="0" sz="1000" u="none" cap="none" strike="noStrike">
                <a:solidFill>
                  <a:srgbClr val="0B5394"/>
                </a:solidFill>
                <a:latin typeface="Arial"/>
                <a:ea typeface="Arial"/>
                <a:cs typeface="Arial"/>
                <a:sym typeface="Arial"/>
              </a:endParaRPr>
            </a:p>
          </p:txBody>
        </p:sp>
        <p:sp>
          <p:nvSpPr>
            <p:cNvPr id="494" name="Google Shape;494;g22f6fa7ec04_1_0"/>
            <p:cNvSpPr txBox="1"/>
            <p:nvPr/>
          </p:nvSpPr>
          <p:spPr>
            <a:xfrm rot="-1575733">
              <a:off x="1955687" y="1870125"/>
              <a:ext cx="10407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400" u="none" cap="none" strike="noStrike">
                  <a:solidFill>
                    <a:srgbClr val="C00000"/>
                  </a:solidFill>
                  <a:latin typeface="Calibri"/>
                  <a:ea typeface="Calibri"/>
                  <a:cs typeface="Calibri"/>
                  <a:sym typeface="Calibri"/>
                </a:rPr>
                <a:t>MAAP v1</a:t>
              </a:r>
              <a:endParaRPr b="0" i="0" sz="1000" u="none" cap="none" strike="noStrike">
                <a:solidFill>
                  <a:srgbClr val="000000"/>
                </a:solidFill>
                <a:latin typeface="Arial"/>
                <a:ea typeface="Arial"/>
                <a:cs typeface="Arial"/>
                <a:sym typeface="Arial"/>
              </a:endParaRPr>
            </a:p>
          </p:txBody>
        </p:sp>
      </p:grpSp>
      <p:grpSp>
        <p:nvGrpSpPr>
          <p:cNvPr id="495" name="Google Shape;495;g22f6fa7ec04_1_0"/>
          <p:cNvGrpSpPr/>
          <p:nvPr/>
        </p:nvGrpSpPr>
        <p:grpSpPr>
          <a:xfrm>
            <a:off x="1941307" y="510648"/>
            <a:ext cx="4930486" cy="954300"/>
            <a:chOff x="1941307" y="510648"/>
            <a:chExt cx="4930486" cy="954300"/>
          </a:xfrm>
        </p:grpSpPr>
        <p:sp>
          <p:nvSpPr>
            <p:cNvPr id="496" name="Google Shape;496;g22f6fa7ec04_1_0"/>
            <p:cNvSpPr txBox="1"/>
            <p:nvPr/>
          </p:nvSpPr>
          <p:spPr>
            <a:xfrm>
              <a:off x="2936393" y="510648"/>
              <a:ext cx="3935400" cy="954300"/>
            </a:xfrm>
            <a:prstGeom prst="rect">
              <a:avLst/>
            </a:prstGeom>
            <a:noFill/>
            <a:ln>
              <a:noFill/>
            </a:ln>
          </p:spPr>
          <p:txBody>
            <a:bodyPr anchorCtr="0" anchor="t" bIns="45700" lIns="91425" spcFirstLastPara="1" rIns="91425" wrap="square" tIns="45700">
              <a:spAutoFit/>
            </a:bodyPr>
            <a:lstStyle/>
            <a:p>
              <a:pPr indent="-260350" lvl="0" marL="285750" marR="0" rtl="0" algn="l">
                <a:lnSpc>
                  <a:spcPct val="100000"/>
                </a:lnSpc>
                <a:spcBef>
                  <a:spcPts val="0"/>
                </a:spcBef>
                <a:spcAft>
                  <a:spcPts val="0"/>
                </a:spcAft>
                <a:buClr>
                  <a:srgbClr val="0B5394"/>
                </a:buClr>
                <a:buSzPts val="1400"/>
                <a:buFont typeface="Arial"/>
                <a:buChar char="•"/>
              </a:pPr>
              <a:r>
                <a:rPr b="0" i="0" lang="en-US" sz="1400" u="none" cap="none" strike="noStrike">
                  <a:solidFill>
                    <a:srgbClr val="0B5394"/>
                  </a:solidFill>
                  <a:latin typeface="Calibri"/>
                  <a:ea typeface="Calibri"/>
                  <a:cs typeface="Calibri"/>
                  <a:sym typeface="Calibri"/>
                </a:rPr>
                <a:t>Identity and Access Management</a:t>
              </a:r>
              <a:endParaRPr b="0" i="0" sz="1000" u="none" cap="none" strike="noStrike">
                <a:solidFill>
                  <a:srgbClr val="0B5394"/>
                </a:solidFill>
                <a:latin typeface="Arial"/>
                <a:ea typeface="Arial"/>
                <a:cs typeface="Arial"/>
                <a:sym typeface="Arial"/>
              </a:endParaRPr>
            </a:p>
            <a:p>
              <a:pPr indent="-260350" lvl="0" marL="285750" marR="0" rtl="0" algn="l">
                <a:lnSpc>
                  <a:spcPct val="100000"/>
                </a:lnSpc>
                <a:spcBef>
                  <a:spcPts val="0"/>
                </a:spcBef>
                <a:spcAft>
                  <a:spcPts val="0"/>
                </a:spcAft>
                <a:buClr>
                  <a:srgbClr val="0B5394"/>
                </a:buClr>
                <a:buSzPts val="1400"/>
                <a:buFont typeface="Arial"/>
                <a:buChar char="•"/>
              </a:pPr>
              <a:r>
                <a:rPr b="0" i="0" lang="en-US" sz="1400" u="none" cap="none" strike="noStrike">
                  <a:solidFill>
                    <a:srgbClr val="0B5394"/>
                  </a:solidFill>
                  <a:latin typeface="Calibri"/>
                  <a:ea typeface="Calibri"/>
                  <a:cs typeface="Calibri"/>
                  <a:sym typeface="Calibri"/>
                </a:rPr>
                <a:t>Data Access (S3/https)</a:t>
              </a:r>
              <a:endParaRPr b="0" i="0" sz="1000" u="none" cap="none" strike="noStrike">
                <a:solidFill>
                  <a:srgbClr val="0B5394"/>
                </a:solidFill>
                <a:latin typeface="Arial"/>
                <a:ea typeface="Arial"/>
                <a:cs typeface="Arial"/>
                <a:sym typeface="Arial"/>
              </a:endParaRPr>
            </a:p>
            <a:p>
              <a:pPr indent="-260350" lvl="0" marL="285750" marR="0" rtl="0" algn="l">
                <a:lnSpc>
                  <a:spcPct val="100000"/>
                </a:lnSpc>
                <a:spcBef>
                  <a:spcPts val="0"/>
                </a:spcBef>
                <a:spcAft>
                  <a:spcPts val="0"/>
                </a:spcAft>
                <a:buClr>
                  <a:srgbClr val="0B5394"/>
                </a:buClr>
                <a:buSzPts val="1400"/>
                <a:buFont typeface="Arial"/>
                <a:buChar char="•"/>
              </a:pPr>
              <a:r>
                <a:rPr b="0" i="0" lang="en-US" sz="1400" u="none" cap="none" strike="noStrike">
                  <a:solidFill>
                    <a:srgbClr val="0B5394"/>
                  </a:solidFill>
                  <a:latin typeface="Calibri"/>
                  <a:ea typeface="Calibri"/>
                  <a:cs typeface="Calibri"/>
                  <a:sym typeface="Calibri"/>
                </a:rPr>
                <a:t>Cloud-Optimized Data Format (COG)</a:t>
              </a:r>
              <a:endParaRPr b="0" i="0" sz="1000" u="none" cap="none" strike="noStrike">
                <a:solidFill>
                  <a:srgbClr val="0B5394"/>
                </a:solidFill>
                <a:latin typeface="Arial"/>
                <a:ea typeface="Arial"/>
                <a:cs typeface="Arial"/>
                <a:sym typeface="Arial"/>
              </a:endParaRPr>
            </a:p>
            <a:p>
              <a:pPr indent="-260350" lvl="0" marL="285750" marR="0" rtl="0" algn="l">
                <a:lnSpc>
                  <a:spcPct val="100000"/>
                </a:lnSpc>
                <a:spcBef>
                  <a:spcPts val="0"/>
                </a:spcBef>
                <a:spcAft>
                  <a:spcPts val="0"/>
                </a:spcAft>
                <a:buClr>
                  <a:srgbClr val="0B5394"/>
                </a:buClr>
                <a:buSzPts val="1400"/>
                <a:buFont typeface="Arial"/>
                <a:buChar char="•"/>
              </a:pPr>
              <a:r>
                <a:rPr b="0" i="0" lang="en-US" sz="1400" u="none" cap="none" strike="noStrike">
                  <a:solidFill>
                    <a:srgbClr val="0B5394"/>
                  </a:solidFill>
                  <a:latin typeface="Calibri"/>
                  <a:ea typeface="Calibri"/>
                  <a:cs typeface="Calibri"/>
                  <a:sym typeface="Calibri"/>
                </a:rPr>
                <a:t>Common metadata repository (CMR)</a:t>
              </a:r>
              <a:endParaRPr b="0" i="0" sz="1000" u="none" cap="none" strike="noStrike">
                <a:solidFill>
                  <a:srgbClr val="0B5394"/>
                </a:solidFill>
                <a:latin typeface="Arial"/>
                <a:ea typeface="Arial"/>
                <a:cs typeface="Arial"/>
                <a:sym typeface="Arial"/>
              </a:endParaRPr>
            </a:p>
          </p:txBody>
        </p:sp>
        <p:sp>
          <p:nvSpPr>
            <p:cNvPr id="497" name="Google Shape;497;g22f6fa7ec04_1_0"/>
            <p:cNvSpPr txBox="1"/>
            <p:nvPr/>
          </p:nvSpPr>
          <p:spPr>
            <a:xfrm rot="-1575733">
              <a:off x="1955687" y="756159"/>
              <a:ext cx="10407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400" u="none" cap="none" strike="noStrike">
                  <a:solidFill>
                    <a:srgbClr val="C00000"/>
                  </a:solidFill>
                  <a:latin typeface="Calibri"/>
                  <a:ea typeface="Calibri"/>
                  <a:cs typeface="Calibri"/>
                  <a:sym typeface="Calibri"/>
                </a:rPr>
                <a:t>MAAP v0</a:t>
              </a:r>
              <a:endParaRPr b="0" i="0" sz="1000" u="none" cap="none" strike="noStrike">
                <a:solidFill>
                  <a:srgbClr val="000000"/>
                </a:solidFill>
                <a:latin typeface="Arial"/>
                <a:ea typeface="Arial"/>
                <a:cs typeface="Arial"/>
                <a:sym typeface="Arial"/>
              </a:endParaRPr>
            </a:p>
          </p:txBody>
        </p:sp>
      </p:grpSp>
      <p:sp>
        <p:nvSpPr>
          <p:cNvPr id="498" name="Google Shape;498;g22f6fa7ec04_1_0"/>
          <p:cNvSpPr txBox="1"/>
          <p:nvPr/>
        </p:nvSpPr>
        <p:spPr>
          <a:xfrm rot="-5400000">
            <a:off x="-914792" y="1852103"/>
            <a:ext cx="31227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2700" u="none" cap="none" strike="noStrike">
                <a:solidFill>
                  <a:srgbClr val="4F6128"/>
                </a:solidFill>
                <a:latin typeface="Calibri"/>
                <a:ea typeface="Calibri"/>
                <a:cs typeface="Calibri"/>
                <a:sym typeface="Calibri"/>
              </a:rPr>
              <a:t>Increasing Joint Interoperability</a:t>
            </a:r>
            <a:endParaRPr b="0" i="0" sz="900" u="none" cap="none" strike="noStrike">
              <a:solidFill>
                <a:srgbClr val="000000"/>
              </a:solidFill>
              <a:latin typeface="Arial"/>
              <a:ea typeface="Arial"/>
              <a:cs typeface="Arial"/>
              <a:sym typeface="Arial"/>
            </a:endParaRPr>
          </a:p>
        </p:txBody>
      </p:sp>
      <p:sp>
        <p:nvSpPr>
          <p:cNvPr id="499" name="Google Shape;499;g22f6fa7ec04_1_0"/>
          <p:cNvSpPr/>
          <p:nvPr/>
        </p:nvSpPr>
        <p:spPr>
          <a:xfrm>
            <a:off x="1108249" y="615203"/>
            <a:ext cx="718200" cy="3723000"/>
          </a:xfrm>
          <a:prstGeom prst="downArrow">
            <a:avLst>
              <a:gd fmla="val 50000" name="adj1"/>
              <a:gd fmla="val 50000" name="adj2"/>
            </a:avLst>
          </a:prstGeom>
          <a:solidFill>
            <a:srgbClr val="92D050"/>
          </a:solidFill>
          <a:ln cap="flat" cmpd="sng" w="9525">
            <a:solidFill>
              <a:srgbClr val="4A7DBA"/>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00" name="Google Shape;500;g22f6fa7ec04_1_0"/>
          <p:cNvGrpSpPr/>
          <p:nvPr/>
        </p:nvGrpSpPr>
        <p:grpSpPr>
          <a:xfrm>
            <a:off x="1941292" y="3755487"/>
            <a:ext cx="6781801" cy="1021547"/>
            <a:chOff x="1910267" y="4168962"/>
            <a:chExt cx="6781801" cy="1021547"/>
          </a:xfrm>
        </p:grpSpPr>
        <p:sp>
          <p:nvSpPr>
            <p:cNvPr id="501" name="Google Shape;501;g22f6fa7ec04_1_0"/>
            <p:cNvSpPr txBox="1"/>
            <p:nvPr/>
          </p:nvSpPr>
          <p:spPr>
            <a:xfrm>
              <a:off x="2905368" y="4168962"/>
              <a:ext cx="5786700" cy="954300"/>
            </a:xfrm>
            <a:prstGeom prst="rect">
              <a:avLst/>
            </a:prstGeom>
            <a:noFill/>
            <a:ln>
              <a:noFill/>
            </a:ln>
          </p:spPr>
          <p:txBody>
            <a:bodyPr anchorCtr="0" anchor="t" bIns="45700" lIns="91425" spcFirstLastPara="1" rIns="91425" wrap="square" tIns="45700">
              <a:spAutoFit/>
            </a:bodyPr>
            <a:lstStyle/>
            <a:p>
              <a:pPr indent="-234950" lvl="0" marL="285750" marR="0" rtl="0" algn="l">
                <a:lnSpc>
                  <a:spcPct val="100000"/>
                </a:lnSpc>
                <a:spcBef>
                  <a:spcPts val="0"/>
                </a:spcBef>
                <a:spcAft>
                  <a:spcPts val="0"/>
                </a:spcAft>
                <a:buClr>
                  <a:srgbClr val="A64D79"/>
                </a:buClr>
                <a:buSzPts val="1000"/>
                <a:buFont typeface="Arial"/>
                <a:buChar char="•"/>
              </a:pPr>
              <a:r>
                <a:rPr b="0" i="0" lang="en-US" sz="1400" u="none" cap="none" strike="noStrike">
                  <a:solidFill>
                    <a:srgbClr val="A64D79"/>
                  </a:solidFill>
                  <a:latin typeface="Calibri"/>
                  <a:ea typeface="Calibri"/>
                  <a:cs typeface="Calibri"/>
                  <a:sym typeface="Calibri"/>
                </a:rPr>
                <a:t>Data Assets Metadata (STAC)</a:t>
              </a:r>
              <a:endParaRPr b="0" i="0" sz="1400" u="none" cap="none" strike="noStrike">
                <a:solidFill>
                  <a:srgbClr val="A64D79"/>
                </a:solidFill>
                <a:latin typeface="Calibri"/>
                <a:ea typeface="Calibri"/>
                <a:cs typeface="Calibri"/>
                <a:sym typeface="Calibri"/>
              </a:endParaRPr>
            </a:p>
            <a:p>
              <a:pPr indent="-234950" lvl="0" marL="285750" marR="0" rtl="0" algn="l">
                <a:lnSpc>
                  <a:spcPct val="100000"/>
                </a:lnSpc>
                <a:spcBef>
                  <a:spcPts val="0"/>
                </a:spcBef>
                <a:spcAft>
                  <a:spcPts val="0"/>
                </a:spcAft>
                <a:buClr>
                  <a:srgbClr val="A64D79"/>
                </a:buClr>
                <a:buSzPts val="1000"/>
                <a:buFont typeface="Arial"/>
                <a:buChar char="•"/>
              </a:pPr>
              <a:r>
                <a:rPr b="0" i="0" lang="en-US" sz="1400" u="none" cap="none" strike="noStrike">
                  <a:solidFill>
                    <a:srgbClr val="A64D79"/>
                  </a:solidFill>
                  <a:latin typeface="Calibri"/>
                  <a:ea typeface="Calibri"/>
                  <a:cs typeface="Calibri"/>
                  <a:sym typeface="Calibri"/>
                </a:rPr>
                <a:t>Interoperable Algorithm Runtime Format (OGC Application Packages)</a:t>
              </a:r>
              <a:endParaRPr b="0" i="0" sz="1400" u="none" cap="none" strike="noStrike">
                <a:solidFill>
                  <a:srgbClr val="A64D79"/>
                </a:solidFill>
                <a:latin typeface="Calibri"/>
                <a:ea typeface="Calibri"/>
                <a:cs typeface="Calibri"/>
                <a:sym typeface="Calibri"/>
              </a:endParaRPr>
            </a:p>
            <a:p>
              <a:pPr indent="-234950" lvl="0" marL="285750" marR="0" rtl="0" algn="l">
                <a:lnSpc>
                  <a:spcPct val="100000"/>
                </a:lnSpc>
                <a:spcBef>
                  <a:spcPts val="0"/>
                </a:spcBef>
                <a:spcAft>
                  <a:spcPts val="0"/>
                </a:spcAft>
                <a:buClr>
                  <a:srgbClr val="A64D79"/>
                </a:buClr>
                <a:buSzPts val="1000"/>
                <a:buFont typeface="Arial"/>
                <a:buChar char="•"/>
              </a:pPr>
              <a:r>
                <a:rPr b="0" i="0" lang="en-US" sz="1400" u="none" cap="none" strike="noStrike">
                  <a:solidFill>
                    <a:srgbClr val="A64D79"/>
                  </a:solidFill>
                  <a:latin typeface="Calibri"/>
                  <a:ea typeface="Calibri"/>
                  <a:cs typeface="Calibri"/>
                  <a:sym typeface="Calibri"/>
                </a:rPr>
                <a:t>Interoperable Algorithm Runtime Process Registration &amp; Invocation (OGC WPS-T, ADES) → API Processes?</a:t>
              </a:r>
              <a:endParaRPr b="0" i="0" sz="1400" u="none" cap="none" strike="noStrike">
                <a:solidFill>
                  <a:srgbClr val="A64D79"/>
                </a:solidFill>
                <a:latin typeface="Calibri"/>
                <a:ea typeface="Calibri"/>
                <a:cs typeface="Calibri"/>
                <a:sym typeface="Calibri"/>
              </a:endParaRPr>
            </a:p>
          </p:txBody>
        </p:sp>
        <p:sp>
          <p:nvSpPr>
            <p:cNvPr id="502" name="Google Shape;502;g22f6fa7ec04_1_0"/>
            <p:cNvSpPr txBox="1"/>
            <p:nvPr/>
          </p:nvSpPr>
          <p:spPr>
            <a:xfrm rot="-1576228">
              <a:off x="1966768" y="4440184"/>
              <a:ext cx="1148191" cy="5232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400" u="none" cap="none" strike="noStrike">
                  <a:solidFill>
                    <a:srgbClr val="C00000"/>
                  </a:solidFill>
                  <a:latin typeface="Calibri"/>
                  <a:ea typeface="Calibri"/>
                  <a:cs typeface="Calibri"/>
                  <a:sym typeface="Calibri"/>
                </a:rPr>
                <a:t>MAAP v3 + v4</a:t>
              </a:r>
              <a:endParaRPr b="0" i="0" sz="10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2bdc27f2e26_1_35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600"/>
              <a:buNone/>
            </a:pPr>
            <a:r>
              <a:rPr lang="en-US"/>
              <a:t>MAAP Science Products</a:t>
            </a:r>
            <a:endParaRPr/>
          </a:p>
        </p:txBody>
      </p:sp>
      <p:sp>
        <p:nvSpPr>
          <p:cNvPr id="508" name="Google Shape;508;g2bdc27f2e26_1_3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2bdc27f2e26_1_4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t/>
            </a:r>
            <a:endParaRPr/>
          </a:p>
        </p:txBody>
      </p:sp>
      <p:sp>
        <p:nvSpPr>
          <p:cNvPr id="514" name="Google Shape;514;g2bdc27f2e26_1_4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515" name="Google Shape;515;g2bdc27f2e26_1_418"/>
          <p:cNvPicPr preferRelativeResize="0"/>
          <p:nvPr/>
        </p:nvPicPr>
        <p:blipFill rotWithShape="1">
          <a:blip r:embed="rId3">
            <a:alphaModFix/>
          </a:blip>
          <a:srcRect b="0" l="0" r="0" t="0"/>
          <a:stretch/>
        </p:blipFill>
        <p:spPr>
          <a:xfrm>
            <a:off x="-122850" y="-2428"/>
            <a:ext cx="9144000" cy="51434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2bdc27f2e26_1_3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521" name="Google Shape;521;g2bdc27f2e26_1_358"/>
          <p:cNvPicPr preferRelativeResize="0"/>
          <p:nvPr/>
        </p:nvPicPr>
        <p:blipFill rotWithShape="1">
          <a:blip r:embed="rId3">
            <a:alphaModFix/>
          </a:blip>
          <a:srcRect b="0" l="0" r="0" t="0"/>
          <a:stretch/>
        </p:blipFill>
        <p:spPr>
          <a:xfrm>
            <a:off x="701100" y="668425"/>
            <a:ext cx="8320049" cy="46800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g2ad33cb835e_0_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Multi‐mission Algorithm and Analysis Platform (MAAP)</a:t>
            </a:r>
            <a:endParaRPr/>
          </a:p>
        </p:txBody>
      </p:sp>
      <p:sp>
        <p:nvSpPr>
          <p:cNvPr id="86" name="Google Shape;86;g2ad33cb835e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87" name="Google Shape;87;g2ad33cb835e_0_0"/>
          <p:cNvPicPr preferRelativeResize="0"/>
          <p:nvPr/>
        </p:nvPicPr>
        <p:blipFill rotWithShape="1">
          <a:blip r:embed="rId3">
            <a:alphaModFix/>
          </a:blip>
          <a:srcRect b="0" l="0" r="0" t="0"/>
          <a:stretch/>
        </p:blipFill>
        <p:spPr>
          <a:xfrm>
            <a:off x="1189150" y="797500"/>
            <a:ext cx="6632978" cy="4266001"/>
          </a:xfrm>
          <a:prstGeom prst="rect">
            <a:avLst/>
          </a:prstGeom>
          <a:noFill/>
          <a:ln>
            <a:noFill/>
          </a:ln>
          <a:effectLst>
            <a:outerShdw blurRad="271463" rotWithShape="0" algn="bl" dir="4200000" dist="85725">
              <a:srgbClr val="000000">
                <a:alpha val="42352"/>
              </a:srgbClr>
            </a:outerShdw>
          </a:effectLst>
        </p:spPr>
      </p:pic>
      <p:sp>
        <p:nvSpPr>
          <p:cNvPr id="88" name="Google Shape;88;g2ad33cb835e_0_0"/>
          <p:cNvSpPr txBox="1"/>
          <p:nvPr/>
        </p:nvSpPr>
        <p:spPr>
          <a:xfrm>
            <a:off x="3157206" y="428200"/>
            <a:ext cx="2484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https://scimaap.net/</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bdc27f2e26_1_364"/>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lang="en-US"/>
              <a:t>Example use case: Biomass Harmonization</a:t>
            </a:r>
            <a:endParaRPr/>
          </a:p>
          <a:p>
            <a:pPr indent="0" lvl="0" marL="0" rtl="0" algn="l">
              <a:lnSpc>
                <a:spcPct val="100000"/>
              </a:lnSpc>
              <a:spcBef>
                <a:spcPts val="0"/>
              </a:spcBef>
              <a:spcAft>
                <a:spcPts val="0"/>
              </a:spcAft>
              <a:buClr>
                <a:schemeClr val="dk1"/>
              </a:buClr>
              <a:buSzPct val="39285"/>
              <a:buFont typeface="Arial"/>
              <a:buNone/>
            </a:pPr>
            <a:r>
              <a:t/>
            </a:r>
            <a:endParaRPr/>
          </a:p>
          <a:p>
            <a:pPr indent="0" lvl="0" marL="0" rtl="0" algn="l">
              <a:lnSpc>
                <a:spcPct val="100000"/>
              </a:lnSpc>
              <a:spcBef>
                <a:spcPts val="0"/>
              </a:spcBef>
              <a:spcAft>
                <a:spcPts val="0"/>
              </a:spcAft>
              <a:buSzPct val="111111"/>
              <a:buNone/>
            </a:pPr>
            <a:r>
              <a:t/>
            </a:r>
            <a:endParaRPr/>
          </a:p>
        </p:txBody>
      </p:sp>
      <p:sp>
        <p:nvSpPr>
          <p:cNvPr id="527" name="Google Shape;527;g2bdc27f2e26_1_364"/>
          <p:cNvSpPr txBox="1"/>
          <p:nvPr>
            <p:ph idx="1" type="body"/>
          </p:nvPr>
        </p:nvSpPr>
        <p:spPr>
          <a:xfrm>
            <a:off x="6140700" y="926550"/>
            <a:ext cx="3003300" cy="1278900"/>
          </a:xfrm>
          <a:prstGeom prst="rect">
            <a:avLst/>
          </a:prstGeom>
          <a:noFill/>
          <a:ln>
            <a:noFill/>
          </a:ln>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1018"/>
              <a:buNone/>
            </a:pPr>
            <a:r>
              <a:rPr i="1" lang="en-US" sz="1465"/>
              <a:t>Aiding UNFCCC processes by generating forest biomass estimates from space data directly for policy-level reporting. (Hunka et al. 2023)</a:t>
            </a:r>
            <a:endParaRPr i="1" sz="1465"/>
          </a:p>
        </p:txBody>
      </p:sp>
      <p:sp>
        <p:nvSpPr>
          <p:cNvPr id="528" name="Google Shape;528;g2bdc27f2e26_1_3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529" name="Google Shape;529;g2bdc27f2e26_1_364"/>
          <p:cNvPicPr preferRelativeResize="0"/>
          <p:nvPr/>
        </p:nvPicPr>
        <p:blipFill rotWithShape="1">
          <a:blip r:embed="rId3">
            <a:alphaModFix/>
          </a:blip>
          <a:srcRect b="0" l="0" r="0" t="0"/>
          <a:stretch/>
        </p:blipFill>
        <p:spPr>
          <a:xfrm>
            <a:off x="187550" y="671249"/>
            <a:ext cx="5584601" cy="2831225"/>
          </a:xfrm>
          <a:prstGeom prst="rect">
            <a:avLst/>
          </a:prstGeom>
          <a:noFill/>
          <a:ln>
            <a:noFill/>
          </a:ln>
        </p:spPr>
      </p:pic>
      <p:sp>
        <p:nvSpPr>
          <p:cNvPr id="530" name="Google Shape;530;g2bdc27f2e26_1_364"/>
          <p:cNvSpPr txBox="1"/>
          <p:nvPr/>
        </p:nvSpPr>
        <p:spPr>
          <a:xfrm>
            <a:off x="220425" y="3535150"/>
            <a:ext cx="36657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1" lang="en-US" sz="1100" u="none" cap="none" strike="noStrike">
                <a:solidFill>
                  <a:srgbClr val="434343"/>
                </a:solidFill>
                <a:latin typeface="Arial"/>
                <a:ea typeface="Arial"/>
                <a:cs typeface="Arial"/>
                <a:sym typeface="Arial"/>
              </a:rPr>
              <a:t>Forest aboveground biomass maps are rarely being used in policy reports in the United Nations Framework Convention on Climate Change (UNFCCC)</a:t>
            </a:r>
            <a:endParaRPr b="0" i="1" sz="1100" u="none" cap="none" strike="noStrike">
              <a:solidFill>
                <a:srgbClr val="434343"/>
              </a:solidFill>
              <a:latin typeface="Arial"/>
              <a:ea typeface="Arial"/>
              <a:cs typeface="Arial"/>
              <a:sym typeface="Arial"/>
            </a:endParaRPr>
          </a:p>
        </p:txBody>
      </p:sp>
      <p:pic>
        <p:nvPicPr>
          <p:cNvPr id="531" name="Google Shape;531;g2bdc27f2e26_1_364"/>
          <p:cNvPicPr preferRelativeResize="0"/>
          <p:nvPr/>
        </p:nvPicPr>
        <p:blipFill rotWithShape="1">
          <a:blip r:embed="rId4">
            <a:alphaModFix/>
          </a:blip>
          <a:srcRect b="0" l="0" r="0" t="0"/>
          <a:stretch/>
        </p:blipFill>
        <p:spPr>
          <a:xfrm>
            <a:off x="4065515" y="2205448"/>
            <a:ext cx="4995686" cy="2831225"/>
          </a:xfrm>
          <a:prstGeom prst="rect">
            <a:avLst/>
          </a:prstGeom>
          <a:noFill/>
          <a:ln>
            <a:noFill/>
          </a:ln>
          <a:effectLst>
            <a:outerShdw blurRad="171450" rotWithShape="0" algn="bl" dir="3360000" dist="85725">
              <a:srgbClr val="000000">
                <a:alpha val="4901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2bdc27f2e26_1_401"/>
          <p:cNvSpPr txBox="1"/>
          <p:nvPr>
            <p:ph type="title"/>
          </p:nvPr>
        </p:nvSpPr>
        <p:spPr>
          <a:xfrm>
            <a:off x="809100" y="141425"/>
            <a:ext cx="7525800" cy="48030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SzPts val="1400"/>
              <a:buNone/>
            </a:pPr>
            <a:r>
              <a:rPr lang="en-US"/>
              <a:t>MAAP UWG: Rapid, On-Platform Visualization</a:t>
            </a:r>
            <a:endParaRPr b="0"/>
          </a:p>
        </p:txBody>
      </p:sp>
      <p:sp>
        <p:nvSpPr>
          <p:cNvPr id="537" name="Google Shape;537;g2bdc27f2e26_1_401"/>
          <p:cNvSpPr txBox="1"/>
          <p:nvPr/>
        </p:nvSpPr>
        <p:spPr>
          <a:xfrm>
            <a:off x="3350825" y="4294450"/>
            <a:ext cx="5563800" cy="577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Verdana"/>
                <a:ea typeface="Verdana"/>
                <a:cs typeface="Verdana"/>
                <a:sym typeface="Verdana"/>
              </a:rPr>
              <a:t>961 Sentinel-1 SLC bursts processed via the ISCE3-GCOV workflow on MAAP.</a:t>
            </a:r>
            <a:endParaRPr b="0" i="0" sz="1050" u="none" cap="none" strike="noStrike">
              <a:solidFill>
                <a:srgbClr val="7F7F7F"/>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Verdana"/>
                <a:ea typeface="Verdana"/>
                <a:cs typeface="Verdana"/>
                <a:sym typeface="Verdana"/>
              </a:rPr>
              <a:t>Visualized on the MAAP platform within minutes, at full resolution.</a:t>
            </a:r>
            <a:endParaRPr b="0" i="0" sz="1050" u="none" cap="none" strike="noStrike">
              <a:solidFill>
                <a:srgbClr val="7F7F7F"/>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Verdana"/>
                <a:ea typeface="Verdana"/>
                <a:cs typeface="Verdana"/>
                <a:sym typeface="Verdana"/>
              </a:rPr>
              <a:t>Sentinel-1 datasets courtesy of ESA</a:t>
            </a:r>
            <a:endParaRPr b="0" i="0" sz="1050" u="none" cap="none" strike="noStrike">
              <a:solidFill>
                <a:srgbClr val="7F7F7F"/>
              </a:solidFill>
              <a:latin typeface="Verdana"/>
              <a:ea typeface="Verdana"/>
              <a:cs typeface="Verdana"/>
              <a:sym typeface="Verdana"/>
            </a:endParaRPr>
          </a:p>
        </p:txBody>
      </p:sp>
      <p:pic>
        <p:nvPicPr>
          <p:cNvPr id="538" name="Google Shape;538;g2bdc27f2e26_1_401"/>
          <p:cNvPicPr preferRelativeResize="0"/>
          <p:nvPr/>
        </p:nvPicPr>
        <p:blipFill rotWithShape="1">
          <a:blip r:embed="rId3">
            <a:alphaModFix/>
          </a:blip>
          <a:srcRect b="0" l="0" r="0" t="0"/>
          <a:stretch/>
        </p:blipFill>
        <p:spPr>
          <a:xfrm>
            <a:off x="152400" y="781850"/>
            <a:ext cx="4378424" cy="3254299"/>
          </a:xfrm>
          <a:prstGeom prst="rect">
            <a:avLst/>
          </a:prstGeom>
          <a:noFill/>
          <a:ln>
            <a:noFill/>
          </a:ln>
        </p:spPr>
      </p:pic>
      <p:pic>
        <p:nvPicPr>
          <p:cNvPr id="539" name="Google Shape;539;g2bdc27f2e26_1_401"/>
          <p:cNvPicPr preferRelativeResize="0"/>
          <p:nvPr/>
        </p:nvPicPr>
        <p:blipFill rotWithShape="1">
          <a:blip r:embed="rId4">
            <a:alphaModFix/>
          </a:blip>
          <a:srcRect b="0" l="0" r="0" t="0"/>
          <a:stretch/>
        </p:blipFill>
        <p:spPr>
          <a:xfrm>
            <a:off x="4722570" y="781850"/>
            <a:ext cx="4269031" cy="3254300"/>
          </a:xfrm>
          <a:prstGeom prst="rect">
            <a:avLst/>
          </a:prstGeom>
          <a:noFill/>
          <a:ln>
            <a:noFill/>
          </a:ln>
        </p:spPr>
      </p:pic>
      <p:pic>
        <p:nvPicPr>
          <p:cNvPr id="540" name="Google Shape;540;g2bdc27f2e26_1_401"/>
          <p:cNvPicPr preferRelativeResize="0"/>
          <p:nvPr/>
        </p:nvPicPr>
        <p:blipFill rotWithShape="1">
          <a:blip r:embed="rId5">
            <a:alphaModFix/>
          </a:blip>
          <a:srcRect b="0" l="0" r="0" t="0"/>
          <a:stretch/>
        </p:blipFill>
        <p:spPr>
          <a:xfrm>
            <a:off x="152400" y="15240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bdc27f2e26_1_409"/>
          <p:cNvSpPr txBox="1"/>
          <p:nvPr>
            <p:ph type="title"/>
          </p:nvPr>
        </p:nvSpPr>
        <p:spPr>
          <a:xfrm>
            <a:off x="628650" y="-3"/>
            <a:ext cx="7886700" cy="529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t/>
            </a:r>
            <a:endParaRPr/>
          </a:p>
        </p:txBody>
      </p:sp>
      <p:sp>
        <p:nvSpPr>
          <p:cNvPr id="546" name="Google Shape;546;g2bdc27f2e26_1_409"/>
          <p:cNvSpPr txBox="1"/>
          <p:nvPr>
            <p:ph idx="1" type="body"/>
          </p:nvPr>
        </p:nvSpPr>
        <p:spPr>
          <a:xfrm>
            <a:off x="628650" y="529800"/>
            <a:ext cx="7886700" cy="42375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1400"/>
              <a:buNone/>
            </a:pPr>
            <a:r>
              <a:t/>
            </a:r>
            <a:endParaRPr/>
          </a:p>
        </p:txBody>
      </p:sp>
      <p:sp>
        <p:nvSpPr>
          <p:cNvPr id="547" name="Google Shape;547;g2bdc27f2e26_1_40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548" name="Google Shape;548;g2bdc27f2e26_1_40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bdc27f2e26_1_391"/>
          <p:cNvSpPr txBox="1"/>
          <p:nvPr>
            <p:ph type="title"/>
          </p:nvPr>
        </p:nvSpPr>
        <p:spPr>
          <a:xfrm>
            <a:off x="890752" y="149150"/>
            <a:ext cx="7443900" cy="48030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SzPts val="1400"/>
              <a:buNone/>
            </a:pPr>
            <a:r>
              <a:rPr lang="en-US"/>
              <a:t>MAAP UWG: Sentinel-1 Disturbance Product</a:t>
            </a:r>
            <a:endParaRPr b="0"/>
          </a:p>
        </p:txBody>
      </p:sp>
      <p:sp>
        <p:nvSpPr>
          <p:cNvPr id="554" name="Google Shape;554;g2bdc27f2e26_1_391"/>
          <p:cNvSpPr txBox="1"/>
          <p:nvPr/>
        </p:nvSpPr>
        <p:spPr>
          <a:xfrm>
            <a:off x="5549697" y="3781839"/>
            <a:ext cx="3576900" cy="1177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Verdana"/>
                <a:ea typeface="Verdana"/>
                <a:cs typeface="Verdana"/>
                <a:sym typeface="Verdana"/>
              </a:rPr>
              <a:t>Sentinel-1 SLC bursts processed via the ISCE3-GCOV workflow on MAAP</a:t>
            </a:r>
            <a:endParaRPr b="0" i="0" sz="1050" u="none" cap="none" strike="noStrike">
              <a:solidFill>
                <a:srgbClr val="7F7F7F"/>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Verdana"/>
                <a:ea typeface="Verdana"/>
                <a:cs typeface="Verdana"/>
                <a:sym typeface="Verdana"/>
              </a:rPr>
              <a:t>With guidance from G. Shiroma and S. Staniewicz</a:t>
            </a:r>
            <a:endParaRPr b="0" i="0" sz="1050" u="none" cap="none" strike="noStrike">
              <a:solidFill>
                <a:srgbClr val="7F7F7F"/>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Verdana"/>
                <a:ea typeface="Verdana"/>
                <a:cs typeface="Verdana"/>
                <a:sym typeface="Verdana"/>
              </a:rPr>
              <a:t>Sentinel-1 datasets courtesy of ESA</a:t>
            </a:r>
            <a:endParaRPr b="0" i="0" sz="1050" u="none" cap="none" strike="noStrike">
              <a:solidFill>
                <a:srgbClr val="7F7F7F"/>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Verdana"/>
                <a:ea typeface="Verdana"/>
                <a:cs typeface="Verdana"/>
                <a:sym typeface="Verdana"/>
              </a:rPr>
            </a:br>
            <a:endParaRPr b="0" i="0" sz="1050" u="none" cap="none" strike="noStrike">
              <a:solidFill>
                <a:srgbClr val="7F7F7F"/>
              </a:solidFill>
              <a:latin typeface="Verdana"/>
              <a:ea typeface="Verdana"/>
              <a:cs typeface="Verdana"/>
              <a:sym typeface="Verdana"/>
            </a:endParaRPr>
          </a:p>
        </p:txBody>
      </p:sp>
      <p:pic>
        <p:nvPicPr>
          <p:cNvPr descr="A black and white image of a stone surface&#10;&#10;Description automatically generated" id="555" name="Google Shape;555;g2bdc27f2e26_1_391"/>
          <p:cNvPicPr preferRelativeResize="0"/>
          <p:nvPr/>
        </p:nvPicPr>
        <p:blipFill rotWithShape="1">
          <a:blip r:embed="rId3">
            <a:alphaModFix/>
          </a:blip>
          <a:srcRect b="0" l="0" r="0" t="0"/>
          <a:stretch/>
        </p:blipFill>
        <p:spPr>
          <a:xfrm>
            <a:off x="5060880" y="521183"/>
            <a:ext cx="4231997" cy="1516960"/>
          </a:xfrm>
          <a:prstGeom prst="rect">
            <a:avLst/>
          </a:prstGeom>
          <a:noFill/>
          <a:ln>
            <a:noFill/>
          </a:ln>
        </p:spPr>
      </p:pic>
      <p:pic>
        <p:nvPicPr>
          <p:cNvPr descr="A satellite view of a city&#10;&#10;Description automatically generated" id="556" name="Google Shape;556;g2bdc27f2e26_1_391"/>
          <p:cNvPicPr preferRelativeResize="0"/>
          <p:nvPr/>
        </p:nvPicPr>
        <p:blipFill rotWithShape="1">
          <a:blip r:embed="rId4">
            <a:alphaModFix/>
          </a:blip>
          <a:srcRect b="0" l="0" r="0" t="0"/>
          <a:stretch/>
        </p:blipFill>
        <p:spPr>
          <a:xfrm>
            <a:off x="5244340" y="1374291"/>
            <a:ext cx="4221230" cy="1516960"/>
          </a:xfrm>
          <a:prstGeom prst="rect">
            <a:avLst/>
          </a:prstGeom>
          <a:noFill/>
          <a:ln>
            <a:noFill/>
          </a:ln>
        </p:spPr>
      </p:pic>
      <p:pic>
        <p:nvPicPr>
          <p:cNvPr descr="A satellite image of a city&#10;&#10;Description automatically generated" id="557" name="Google Shape;557;g2bdc27f2e26_1_391"/>
          <p:cNvPicPr preferRelativeResize="0"/>
          <p:nvPr/>
        </p:nvPicPr>
        <p:blipFill rotWithShape="1">
          <a:blip r:embed="rId5">
            <a:alphaModFix/>
          </a:blip>
          <a:srcRect b="0" l="0" r="0" t="0"/>
          <a:stretch/>
        </p:blipFill>
        <p:spPr>
          <a:xfrm>
            <a:off x="5434840" y="2227400"/>
            <a:ext cx="4221230" cy="1516960"/>
          </a:xfrm>
          <a:prstGeom prst="rect">
            <a:avLst/>
          </a:prstGeom>
          <a:noFill/>
          <a:ln>
            <a:noFill/>
          </a:ln>
        </p:spPr>
      </p:pic>
      <p:pic>
        <p:nvPicPr>
          <p:cNvPr descr="A diagram of a computer program&#10;&#10;Description automatically generated" id="558" name="Google Shape;558;g2bdc27f2e26_1_391"/>
          <p:cNvPicPr preferRelativeResize="0"/>
          <p:nvPr/>
        </p:nvPicPr>
        <p:blipFill rotWithShape="1">
          <a:blip r:embed="rId6">
            <a:alphaModFix/>
          </a:blip>
          <a:srcRect b="0" l="0" r="0" t="0"/>
          <a:stretch/>
        </p:blipFill>
        <p:spPr>
          <a:xfrm>
            <a:off x="393125" y="1212525"/>
            <a:ext cx="4089951" cy="2345526"/>
          </a:xfrm>
          <a:prstGeom prst="rect">
            <a:avLst/>
          </a:prstGeom>
          <a:noFill/>
          <a:ln>
            <a:noFill/>
          </a:ln>
        </p:spPr>
      </p:pic>
      <p:sp>
        <p:nvSpPr>
          <p:cNvPr id="559" name="Google Shape;559;g2bdc27f2e26_1_391"/>
          <p:cNvSpPr txBox="1"/>
          <p:nvPr/>
        </p:nvSpPr>
        <p:spPr>
          <a:xfrm>
            <a:off x="393122" y="3854764"/>
            <a:ext cx="35769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Verdana"/>
                <a:ea typeface="Verdana"/>
                <a:cs typeface="Verdana"/>
                <a:sym typeface="Verdana"/>
              </a:rPr>
              <a:t>Example Image Processing Pipeline on MAAP</a:t>
            </a:r>
            <a:endParaRPr b="0" i="0" sz="1050" u="none" cap="none" strike="noStrike">
              <a:solidFill>
                <a:srgbClr val="7F7F7F"/>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Verdana"/>
                <a:ea typeface="Verdana"/>
                <a:cs typeface="Verdana"/>
                <a:sym typeface="Verdana"/>
              </a:rPr>
            </a:br>
            <a:endParaRPr b="0" i="0" sz="1050" u="none" cap="none" strike="noStrike">
              <a:solidFill>
                <a:srgbClr val="7F7F7F"/>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2653d1391ad_0_46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US"/>
              <a:t>Conclusion</a:t>
            </a:r>
            <a:endParaRPr/>
          </a:p>
        </p:txBody>
      </p:sp>
      <p:sp>
        <p:nvSpPr>
          <p:cNvPr id="565" name="Google Shape;565;g2653d1391ad_0_4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2ad33cb835e_0_439"/>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Key Takeaways</a:t>
            </a:r>
            <a:endParaRPr/>
          </a:p>
        </p:txBody>
      </p:sp>
      <p:sp>
        <p:nvSpPr>
          <p:cNvPr id="571" name="Google Shape;571;g2ad33cb835e_0_439"/>
          <p:cNvSpPr txBox="1"/>
          <p:nvPr>
            <p:ph idx="1" type="body"/>
          </p:nvPr>
        </p:nvSpPr>
        <p:spPr>
          <a:xfrm>
            <a:off x="311700" y="678825"/>
            <a:ext cx="8520600" cy="4090500"/>
          </a:xfrm>
          <a:prstGeom prst="rect">
            <a:avLst/>
          </a:prstGeom>
          <a:noFill/>
          <a:ln>
            <a:noFill/>
          </a:ln>
        </p:spPr>
        <p:txBody>
          <a:bodyPr anchorCtr="0" anchor="ctr" bIns="91425" lIns="91425" spcFirstLastPara="1" rIns="91425" wrap="square" tIns="91425">
            <a:noAutofit/>
          </a:bodyPr>
          <a:lstStyle/>
          <a:p>
            <a:pPr indent="-349250" lvl="0" marL="457200" rtl="0" algn="l">
              <a:lnSpc>
                <a:spcPct val="115000"/>
              </a:lnSpc>
              <a:spcBef>
                <a:spcPts val="0"/>
              </a:spcBef>
              <a:spcAft>
                <a:spcPts val="0"/>
              </a:spcAft>
              <a:buSzPts val="1900"/>
              <a:buChar char="●"/>
            </a:pPr>
            <a:r>
              <a:rPr lang="en-US" sz="1900"/>
              <a:t>The MAAP platform provides a collaborative </a:t>
            </a:r>
            <a:r>
              <a:rPr b="1" lang="en-US" sz="1900"/>
              <a:t>data-exploration</a:t>
            </a:r>
            <a:r>
              <a:rPr lang="en-US" sz="1900"/>
              <a:t> and </a:t>
            </a:r>
            <a:r>
              <a:rPr b="1" lang="en-US" sz="1900"/>
              <a:t>algorithm-development</a:t>
            </a:r>
            <a:r>
              <a:rPr lang="en-US" sz="1900"/>
              <a:t> environment, paired with </a:t>
            </a:r>
            <a:r>
              <a:rPr b="1" lang="en-US" sz="1900"/>
              <a:t>highly-scalable parallel-processing</a:t>
            </a:r>
            <a:r>
              <a:rPr lang="en-US" sz="1900"/>
              <a:t> system.</a:t>
            </a:r>
            <a:endParaRPr sz="1900"/>
          </a:p>
          <a:p>
            <a:pPr indent="-349250" lvl="0" marL="457200" rtl="0" algn="l">
              <a:lnSpc>
                <a:spcPct val="115000"/>
              </a:lnSpc>
              <a:spcBef>
                <a:spcPts val="0"/>
              </a:spcBef>
              <a:spcAft>
                <a:spcPts val="0"/>
              </a:spcAft>
              <a:buSzPts val="1900"/>
              <a:buChar char="●"/>
            </a:pPr>
            <a:r>
              <a:rPr lang="en-US" sz="1900"/>
              <a:t>MAAP started as a </a:t>
            </a:r>
            <a:r>
              <a:rPr b="1" lang="en-US" sz="1900"/>
              <a:t>joint ESA-NASA collaboration</a:t>
            </a:r>
            <a:r>
              <a:rPr lang="en-US" sz="1900"/>
              <a:t>, but has demonstrated novel approaches to </a:t>
            </a:r>
            <a:r>
              <a:rPr b="1" lang="en-US" sz="1900"/>
              <a:t>interoperable</a:t>
            </a:r>
            <a:r>
              <a:rPr lang="en-US" sz="1900"/>
              <a:t> and integrative algorithm development, to scalable processing, to analysis, and data exploration.</a:t>
            </a:r>
            <a:endParaRPr sz="1900"/>
          </a:p>
          <a:p>
            <a:pPr indent="-349250" lvl="0" marL="457200" rtl="0" algn="l">
              <a:lnSpc>
                <a:spcPct val="115000"/>
              </a:lnSpc>
              <a:spcBef>
                <a:spcPts val="0"/>
              </a:spcBef>
              <a:spcAft>
                <a:spcPts val="0"/>
              </a:spcAft>
              <a:buSzPts val="1900"/>
              <a:buChar char="●"/>
            </a:pPr>
            <a:r>
              <a:rPr i="1" lang="en-US" sz="1900"/>
              <a:t>“The MAAP is enabling global </a:t>
            </a:r>
            <a:r>
              <a:rPr b="1" i="1" lang="en-US" sz="1900"/>
              <a:t>collaboration</a:t>
            </a:r>
            <a:r>
              <a:rPr i="1" lang="en-US" sz="1900"/>
              <a:t> for </a:t>
            </a:r>
            <a:r>
              <a:rPr b="1" i="1" lang="en-US" sz="1900"/>
              <a:t>policy</a:t>
            </a:r>
            <a:r>
              <a:rPr i="1" lang="en-US" sz="1900"/>
              <a:t>-relevant </a:t>
            </a:r>
            <a:r>
              <a:rPr b="1" i="1" lang="en-US" sz="1900"/>
              <a:t>open-science</a:t>
            </a:r>
            <a:r>
              <a:rPr i="1" lang="en-US" sz="1900"/>
              <a:t>” </a:t>
            </a:r>
            <a:r>
              <a:rPr lang="en-US" sz="1900"/>
              <a:t>in biomass harmonization.</a:t>
            </a:r>
            <a:endParaRPr sz="1900"/>
          </a:p>
          <a:p>
            <a:pPr indent="-349250" lvl="0" marL="457200" rtl="0" algn="l">
              <a:lnSpc>
                <a:spcPct val="115000"/>
              </a:lnSpc>
              <a:spcBef>
                <a:spcPts val="0"/>
              </a:spcBef>
              <a:spcAft>
                <a:spcPts val="0"/>
              </a:spcAft>
              <a:buSzPts val="1900"/>
              <a:buChar char="●"/>
            </a:pPr>
            <a:r>
              <a:rPr lang="en-US" sz="1900"/>
              <a:t>NASA Earth science missions, such as </a:t>
            </a:r>
            <a:r>
              <a:rPr b="1" lang="en-US" sz="1900"/>
              <a:t>NISAR</a:t>
            </a:r>
            <a:r>
              <a:rPr lang="en-US" sz="1900"/>
              <a:t>, require </a:t>
            </a:r>
            <a:r>
              <a:rPr b="1" lang="en-US" sz="1900"/>
              <a:t>large-scale</a:t>
            </a:r>
            <a:r>
              <a:rPr lang="en-US" sz="1900"/>
              <a:t> science analysis capabilities from L1-L3 data.</a:t>
            </a:r>
            <a:endParaRPr sz="1900"/>
          </a:p>
          <a:p>
            <a:pPr indent="-349250" lvl="0" marL="457200" rtl="0" algn="l">
              <a:lnSpc>
                <a:spcPct val="115000"/>
              </a:lnSpc>
              <a:spcBef>
                <a:spcPts val="0"/>
              </a:spcBef>
              <a:spcAft>
                <a:spcPts val="0"/>
              </a:spcAft>
              <a:buSzPts val="1900"/>
              <a:buChar char="●"/>
            </a:pPr>
            <a:r>
              <a:rPr i="1" lang="en-US" sz="1900"/>
              <a:t>“</a:t>
            </a:r>
            <a:r>
              <a:rPr b="1" i="1" lang="en-US" sz="1900"/>
              <a:t>Fast science enables fast action</a:t>
            </a:r>
            <a:r>
              <a:rPr i="1" lang="en-US" sz="1900"/>
              <a:t>.”</a:t>
            </a:r>
            <a:r>
              <a:rPr lang="en-US" sz="1900"/>
              <a:t> – Neha Hunka</a:t>
            </a:r>
            <a:endParaRPr sz="1900"/>
          </a:p>
        </p:txBody>
      </p:sp>
      <p:sp>
        <p:nvSpPr>
          <p:cNvPr id="572" name="Google Shape;572;g2ad33cb835e_0_4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653d1391ad_0_4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78" name="Google Shape;578;g2653d1391ad_0_455"/>
          <p:cNvSpPr/>
          <p:nvPr/>
        </p:nvSpPr>
        <p:spPr>
          <a:xfrm>
            <a:off x="824600" y="3110600"/>
            <a:ext cx="8074500" cy="1379100"/>
          </a:xfrm>
          <a:prstGeom prst="roundRect">
            <a:avLst>
              <a:gd fmla="val 6511" name="adj"/>
            </a:avLst>
          </a:prstGeom>
          <a:noFill/>
          <a:ln cap="flat" cmpd="sng" w="9525">
            <a:solidFill>
              <a:srgbClr val="3C78D8"/>
            </a:solidFill>
            <a:prstDash val="dash"/>
            <a:round/>
            <a:headEnd len="sm" w="sm" type="none"/>
            <a:tailEnd len="sm" w="sm" type="none"/>
          </a:ln>
        </p:spPr>
        <p:txBody>
          <a:bodyPr anchorCtr="0" anchor="ctr" bIns="91425" lIns="91425" spcFirstLastPara="1" rIns="91425" wrap="square" tIns="91425">
            <a:noAutofit/>
          </a:bodyPr>
          <a:lstStyle/>
          <a:p>
            <a:pPr indent="-342900" lvl="0" marL="457200" marR="0" rtl="0" algn="l">
              <a:lnSpc>
                <a:spcPct val="90000"/>
              </a:lnSpc>
              <a:spcBef>
                <a:spcPts val="400"/>
              </a:spcBef>
              <a:spcAft>
                <a:spcPts val="0"/>
              </a:spcAft>
              <a:buClr>
                <a:srgbClr val="434343"/>
              </a:buClr>
              <a:buSzPts val="1800"/>
              <a:buFont typeface="Arial"/>
              <a:buChar char="●"/>
            </a:pPr>
            <a:r>
              <a:rPr b="0" i="0" lang="en-US" sz="1800" u="none" cap="none" strike="noStrike">
                <a:solidFill>
                  <a:srgbClr val="434343"/>
                </a:solidFill>
                <a:latin typeface="Arial"/>
                <a:ea typeface="Arial"/>
                <a:cs typeface="Arial"/>
                <a:sym typeface="Arial"/>
              </a:rPr>
              <a:t>Integrative approaches for algorithm development to processing to analysis</a:t>
            </a:r>
            <a:endParaRPr b="0" i="0" sz="1800" u="none" cap="none" strike="noStrike">
              <a:solidFill>
                <a:srgbClr val="434343"/>
              </a:solidFill>
              <a:latin typeface="Arial"/>
              <a:ea typeface="Arial"/>
              <a:cs typeface="Arial"/>
              <a:sym typeface="Arial"/>
            </a:endParaRPr>
          </a:p>
          <a:p>
            <a:pPr indent="-342900" lvl="0" marL="457200" marR="0" rtl="0" algn="l">
              <a:lnSpc>
                <a:spcPct val="90000"/>
              </a:lnSpc>
              <a:spcBef>
                <a:spcPts val="0"/>
              </a:spcBef>
              <a:spcAft>
                <a:spcPts val="0"/>
              </a:spcAft>
              <a:buClr>
                <a:srgbClr val="434343"/>
              </a:buClr>
              <a:buSzPts val="1800"/>
              <a:buFont typeface="Arial"/>
              <a:buChar char="●"/>
            </a:pPr>
            <a:r>
              <a:rPr b="0" i="0" lang="en-US" sz="1800" u="none" cap="none" strike="noStrike">
                <a:solidFill>
                  <a:srgbClr val="434343"/>
                </a:solidFill>
                <a:latin typeface="Arial"/>
                <a:ea typeface="Arial"/>
                <a:cs typeface="Arial"/>
                <a:sym typeface="Arial"/>
              </a:rPr>
              <a:t>Managed Services architectures</a:t>
            </a:r>
            <a:endParaRPr b="0" i="0" sz="1800" u="none" cap="none" strike="noStrike">
              <a:solidFill>
                <a:srgbClr val="434343"/>
              </a:solidFill>
              <a:latin typeface="Arial"/>
              <a:ea typeface="Arial"/>
              <a:cs typeface="Arial"/>
              <a:sym typeface="Arial"/>
            </a:endParaRPr>
          </a:p>
          <a:p>
            <a:pPr indent="-317500" lvl="2" marL="914400" marR="0" rtl="0" algn="l">
              <a:lnSpc>
                <a:spcPct val="90000"/>
              </a:lnSpc>
              <a:spcBef>
                <a:spcPts val="0"/>
              </a:spcBef>
              <a:spcAft>
                <a:spcPts val="0"/>
              </a:spcAft>
              <a:buClr>
                <a:schemeClr val="dk1"/>
              </a:buClr>
              <a:buSzPts val="1400"/>
              <a:buFont typeface="Arial"/>
              <a:buChar char="■"/>
            </a:pPr>
            <a:r>
              <a:rPr b="0" i="0" lang="en-US" sz="1800" u="none" cap="none" strike="noStrike">
                <a:solidFill>
                  <a:srgbClr val="434343"/>
                </a:solidFill>
                <a:latin typeface="Arial"/>
                <a:ea typeface="Arial"/>
                <a:cs typeface="Arial"/>
                <a:sym typeface="Arial"/>
              </a:rPr>
              <a:t>e.g. Mission Data Processing Services (MDPS)</a:t>
            </a:r>
            <a:endParaRPr b="0" i="0" sz="1800" u="none" cap="none" strike="noStrike">
              <a:solidFill>
                <a:srgbClr val="434343"/>
              </a:solidFill>
              <a:latin typeface="Arial"/>
              <a:ea typeface="Arial"/>
              <a:cs typeface="Arial"/>
              <a:sym typeface="Arial"/>
            </a:endParaRPr>
          </a:p>
          <a:p>
            <a:pPr indent="-342900" lvl="0" marL="457200" marR="0" rtl="0" algn="l">
              <a:lnSpc>
                <a:spcPct val="90000"/>
              </a:lnSpc>
              <a:spcBef>
                <a:spcPts val="0"/>
              </a:spcBef>
              <a:spcAft>
                <a:spcPts val="0"/>
              </a:spcAft>
              <a:buClr>
                <a:srgbClr val="434343"/>
              </a:buClr>
              <a:buSzPts val="1800"/>
              <a:buFont typeface="Arial"/>
              <a:buChar char="●"/>
            </a:pPr>
            <a:r>
              <a:rPr b="0" i="0" lang="en-US" sz="1800" u="none" cap="none" strike="noStrike">
                <a:solidFill>
                  <a:srgbClr val="434343"/>
                </a:solidFill>
                <a:latin typeface="Arial"/>
                <a:ea typeface="Arial"/>
                <a:cs typeface="Arial"/>
                <a:sym typeface="Arial"/>
              </a:rPr>
              <a:t>Interests in hybrid approaches (on-premises and cloud) to lower costs</a:t>
            </a:r>
            <a:endParaRPr b="0" i="0" sz="18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rgbClr val="000000"/>
              </a:solidFill>
              <a:latin typeface="Arial"/>
              <a:ea typeface="Arial"/>
              <a:cs typeface="Arial"/>
              <a:sym typeface="Arial"/>
            </a:endParaRPr>
          </a:p>
        </p:txBody>
      </p:sp>
      <p:sp>
        <p:nvSpPr>
          <p:cNvPr id="579" name="Google Shape;579;g2653d1391ad_0_455"/>
          <p:cNvSpPr/>
          <p:nvPr/>
        </p:nvSpPr>
        <p:spPr>
          <a:xfrm>
            <a:off x="563350" y="2849350"/>
            <a:ext cx="1584000" cy="310200"/>
          </a:xfrm>
          <a:prstGeom prst="roundRect">
            <a:avLst>
              <a:gd fmla="val 16667" name="adj"/>
            </a:avLst>
          </a:prstGeom>
          <a:solidFill>
            <a:srgbClr val="C9DAF8"/>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Looking Ahead</a:t>
            </a:r>
            <a:endParaRPr b="0" i="0" sz="1400" u="none" cap="none" strike="noStrike">
              <a:solidFill>
                <a:srgbClr val="000000"/>
              </a:solidFill>
              <a:latin typeface="Arial"/>
              <a:ea typeface="Arial"/>
              <a:cs typeface="Arial"/>
              <a:sym typeface="Arial"/>
            </a:endParaRPr>
          </a:p>
        </p:txBody>
      </p:sp>
      <p:sp>
        <p:nvSpPr>
          <p:cNvPr id="580" name="Google Shape;580;g2653d1391ad_0_455"/>
          <p:cNvSpPr/>
          <p:nvPr/>
        </p:nvSpPr>
        <p:spPr>
          <a:xfrm>
            <a:off x="824600" y="701625"/>
            <a:ext cx="8074500" cy="1821300"/>
          </a:xfrm>
          <a:prstGeom prst="roundRect">
            <a:avLst>
              <a:gd fmla="val 6511"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342900" lvl="0" marL="457200" marR="0" rtl="0" algn="l">
              <a:lnSpc>
                <a:spcPct val="100000"/>
              </a:lnSpc>
              <a:spcBef>
                <a:spcPts val="0"/>
              </a:spcBef>
              <a:spcAft>
                <a:spcPts val="0"/>
              </a:spcAft>
              <a:buClr>
                <a:srgbClr val="434343"/>
              </a:buClr>
              <a:buSzPts val="1800"/>
              <a:buFont typeface="Arial"/>
              <a:buChar char="●"/>
            </a:pPr>
            <a:r>
              <a:rPr b="0" i="0" lang="en-US" sz="1800" u="none" cap="none" strike="noStrike">
                <a:solidFill>
                  <a:srgbClr val="434343"/>
                </a:solidFill>
                <a:latin typeface="Arial"/>
                <a:ea typeface="Arial"/>
                <a:cs typeface="Arial"/>
                <a:sym typeface="Arial"/>
              </a:rPr>
              <a:t>MAAP →  Visualization, Exploration, and Data Analysis (VEDA)</a:t>
            </a:r>
            <a:endParaRPr b="0" i="0" sz="1800" u="none" cap="none" strike="noStrike">
              <a:solidFill>
                <a:srgbClr val="434343"/>
              </a:solidFill>
              <a:latin typeface="Arial"/>
              <a:ea typeface="Arial"/>
              <a:cs typeface="Arial"/>
              <a:sym typeface="Arial"/>
            </a:endParaRPr>
          </a:p>
          <a:p>
            <a:pPr indent="-342900" lvl="1" marL="914400" marR="0" rtl="0" algn="l">
              <a:lnSpc>
                <a:spcPct val="100000"/>
              </a:lnSpc>
              <a:spcBef>
                <a:spcPts val="0"/>
              </a:spcBef>
              <a:spcAft>
                <a:spcPts val="0"/>
              </a:spcAft>
              <a:buClr>
                <a:srgbClr val="434343"/>
              </a:buClr>
              <a:buSzPts val="1800"/>
              <a:buFont typeface="Arial"/>
              <a:buChar char="○"/>
            </a:pPr>
            <a:r>
              <a:rPr b="0" i="0" lang="en-US" sz="1800" u="none" cap="none" strike="noStrike">
                <a:solidFill>
                  <a:srgbClr val="434343"/>
                </a:solidFill>
                <a:latin typeface="Arial"/>
                <a:ea typeface="Arial"/>
                <a:cs typeface="Arial"/>
                <a:sym typeface="Arial"/>
              </a:rPr>
              <a:t>includes Earthdata GIS</a:t>
            </a:r>
            <a:endParaRPr b="0" i="0" sz="1800" u="none" cap="none" strike="noStrike">
              <a:solidFill>
                <a:srgbClr val="434343"/>
              </a:solidFill>
              <a:latin typeface="Arial"/>
              <a:ea typeface="Arial"/>
              <a:cs typeface="Arial"/>
              <a:sym typeface="Arial"/>
            </a:endParaRPr>
          </a:p>
          <a:p>
            <a:pPr indent="-342900" lvl="0" marL="457200" marR="0" rtl="0" algn="l">
              <a:lnSpc>
                <a:spcPct val="100000"/>
              </a:lnSpc>
              <a:spcBef>
                <a:spcPts val="0"/>
              </a:spcBef>
              <a:spcAft>
                <a:spcPts val="0"/>
              </a:spcAft>
              <a:buClr>
                <a:srgbClr val="434343"/>
              </a:buClr>
              <a:buSzPts val="1800"/>
              <a:buFont typeface="Arial"/>
              <a:buChar char="●"/>
            </a:pPr>
            <a:r>
              <a:rPr b="0" i="0" lang="en-US" sz="1800" u="none" cap="none" strike="noStrike">
                <a:solidFill>
                  <a:srgbClr val="434343"/>
                </a:solidFill>
                <a:latin typeface="Arial"/>
                <a:ea typeface="Arial"/>
                <a:cs typeface="Arial"/>
                <a:sym typeface="Arial"/>
              </a:rPr>
              <a:t>Increasing Joint Interoperability</a:t>
            </a:r>
            <a:endParaRPr b="0" i="0" sz="1800" u="none" cap="none" strike="noStrike">
              <a:solidFill>
                <a:srgbClr val="434343"/>
              </a:solidFill>
              <a:latin typeface="Arial"/>
              <a:ea typeface="Arial"/>
              <a:cs typeface="Arial"/>
              <a:sym typeface="Arial"/>
            </a:endParaRPr>
          </a:p>
          <a:p>
            <a:pPr indent="-342900" lvl="0" marL="457200" marR="0" rtl="0" algn="l">
              <a:lnSpc>
                <a:spcPct val="100000"/>
              </a:lnSpc>
              <a:spcBef>
                <a:spcPts val="0"/>
              </a:spcBef>
              <a:spcAft>
                <a:spcPts val="0"/>
              </a:spcAft>
              <a:buClr>
                <a:srgbClr val="434343"/>
              </a:buClr>
              <a:buSzPts val="1800"/>
              <a:buFont typeface="Arial"/>
              <a:buChar char="●"/>
            </a:pPr>
            <a:r>
              <a:rPr b="0" i="0" lang="en-US" sz="1800" u="none" cap="none" strike="noStrike">
                <a:solidFill>
                  <a:srgbClr val="434343"/>
                </a:solidFill>
                <a:latin typeface="Arial"/>
                <a:ea typeface="Arial"/>
                <a:cs typeface="Arial"/>
                <a:sym typeface="Arial"/>
              </a:rPr>
              <a:t>STAC integration with algorithms, processing, and CMR-STAC</a:t>
            </a:r>
            <a:endParaRPr b="0" i="0" sz="1800" u="none" cap="none" strike="noStrike">
              <a:solidFill>
                <a:srgbClr val="434343"/>
              </a:solidFill>
              <a:latin typeface="Arial"/>
              <a:ea typeface="Arial"/>
              <a:cs typeface="Arial"/>
              <a:sym typeface="Arial"/>
            </a:endParaRPr>
          </a:p>
          <a:p>
            <a:pPr indent="-342900" lvl="0" marL="457200" marR="0" rtl="0" algn="l">
              <a:lnSpc>
                <a:spcPct val="100000"/>
              </a:lnSpc>
              <a:spcBef>
                <a:spcPts val="0"/>
              </a:spcBef>
              <a:spcAft>
                <a:spcPts val="0"/>
              </a:spcAft>
              <a:buClr>
                <a:srgbClr val="434343"/>
              </a:buClr>
              <a:buSzPts val="1800"/>
              <a:buFont typeface="Arial"/>
              <a:buChar char="●"/>
            </a:pPr>
            <a:r>
              <a:rPr b="0" i="0" lang="en-US" sz="1800" u="none" cap="none" strike="noStrike">
                <a:solidFill>
                  <a:srgbClr val="434343"/>
                </a:solidFill>
                <a:latin typeface="Arial"/>
                <a:ea typeface="Arial"/>
                <a:cs typeface="Arial"/>
                <a:sym typeface="Arial"/>
              </a:rPr>
              <a:t>Getting ready for NISAR and BIOMASS mission data</a:t>
            </a:r>
            <a:endParaRPr b="0" i="0" sz="1800" u="none" cap="none" strike="noStrike">
              <a:solidFill>
                <a:srgbClr val="434343"/>
              </a:solidFill>
              <a:latin typeface="Arial"/>
              <a:ea typeface="Arial"/>
              <a:cs typeface="Arial"/>
              <a:sym typeface="Arial"/>
            </a:endParaRPr>
          </a:p>
          <a:p>
            <a:pPr indent="-342900" lvl="0" marL="457200" marR="0" rtl="0" algn="l">
              <a:lnSpc>
                <a:spcPct val="100000"/>
              </a:lnSpc>
              <a:spcBef>
                <a:spcPts val="0"/>
              </a:spcBef>
              <a:spcAft>
                <a:spcPts val="0"/>
              </a:spcAft>
              <a:buClr>
                <a:srgbClr val="434343"/>
              </a:buClr>
              <a:buSzPts val="1800"/>
              <a:buFont typeface="Arial"/>
              <a:buChar char="●"/>
            </a:pPr>
            <a:r>
              <a:rPr b="0" i="0" lang="en-US" sz="1800" u="none" cap="none" strike="noStrike">
                <a:solidFill>
                  <a:srgbClr val="434343"/>
                </a:solidFill>
                <a:latin typeface="Arial"/>
                <a:ea typeface="Arial"/>
                <a:cs typeface="Arial"/>
                <a:sym typeface="Arial"/>
              </a:rPr>
              <a:t>Expanding beyond biomass</a:t>
            </a:r>
            <a:endParaRPr b="0" i="0" sz="1800" u="none" cap="none" strike="noStrike">
              <a:solidFill>
                <a:srgbClr val="434343"/>
              </a:solidFill>
              <a:latin typeface="Arial"/>
              <a:ea typeface="Arial"/>
              <a:cs typeface="Arial"/>
              <a:sym typeface="Arial"/>
            </a:endParaRPr>
          </a:p>
        </p:txBody>
      </p:sp>
      <p:sp>
        <p:nvSpPr>
          <p:cNvPr id="581" name="Google Shape;581;g2653d1391ad_0_455"/>
          <p:cNvSpPr/>
          <p:nvPr/>
        </p:nvSpPr>
        <p:spPr>
          <a:xfrm>
            <a:off x="563350" y="440363"/>
            <a:ext cx="1584000" cy="310200"/>
          </a:xfrm>
          <a:prstGeom prst="roundRect">
            <a:avLst>
              <a:gd fmla="val 16667" name="adj"/>
            </a:avLst>
          </a:prstGeom>
          <a:solidFill>
            <a:srgbClr val="D9EAD3"/>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Near-term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29815036cd3_1_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MAAP v3 in use in-flight at 39,000ft</a:t>
            </a:r>
            <a:endParaRPr/>
          </a:p>
        </p:txBody>
      </p:sp>
      <p:sp>
        <p:nvSpPr>
          <p:cNvPr id="587" name="Google Shape;587;g29815036cd3_1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588" name="Google Shape;588;g29815036cd3_1_0"/>
          <p:cNvPicPr preferRelativeResize="0"/>
          <p:nvPr/>
        </p:nvPicPr>
        <p:blipFill rotWithShape="1">
          <a:blip r:embed="rId3">
            <a:alphaModFix/>
          </a:blip>
          <a:srcRect b="0" l="0" r="0" t="0"/>
          <a:stretch/>
        </p:blipFill>
        <p:spPr>
          <a:xfrm>
            <a:off x="1005175" y="572691"/>
            <a:ext cx="3151351" cy="4185477"/>
          </a:xfrm>
          <a:prstGeom prst="rect">
            <a:avLst/>
          </a:prstGeom>
          <a:noFill/>
          <a:ln>
            <a:noFill/>
          </a:ln>
        </p:spPr>
      </p:pic>
      <p:pic>
        <p:nvPicPr>
          <p:cNvPr id="589" name="Google Shape;589;g29815036cd3_1_0"/>
          <p:cNvPicPr preferRelativeResize="0"/>
          <p:nvPr/>
        </p:nvPicPr>
        <p:blipFill rotWithShape="1">
          <a:blip r:embed="rId4">
            <a:alphaModFix/>
          </a:blip>
          <a:srcRect b="0" l="0" r="0" t="0"/>
          <a:stretch/>
        </p:blipFill>
        <p:spPr>
          <a:xfrm>
            <a:off x="4766675" y="572699"/>
            <a:ext cx="3151351" cy="4185441"/>
          </a:xfrm>
          <a:prstGeom prst="rect">
            <a:avLst/>
          </a:prstGeom>
          <a:noFill/>
          <a:ln>
            <a:noFill/>
          </a:ln>
        </p:spPr>
      </p:pic>
      <p:sp>
        <p:nvSpPr>
          <p:cNvPr id="590" name="Google Shape;590;g29815036cd3_1_0"/>
          <p:cNvSpPr txBox="1"/>
          <p:nvPr/>
        </p:nvSpPr>
        <p:spPr>
          <a:xfrm>
            <a:off x="1108450" y="4186400"/>
            <a:ext cx="3103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Sentinel-1 Disturbance Algorithm Registration</a:t>
            </a:r>
            <a:endParaRPr b="0" i="0" sz="1400" u="none" cap="none" strike="noStrike">
              <a:solidFill>
                <a:schemeClr val="lt1"/>
              </a:solidFill>
              <a:latin typeface="Arial"/>
              <a:ea typeface="Arial"/>
              <a:cs typeface="Arial"/>
              <a:sym typeface="Arial"/>
            </a:endParaRPr>
          </a:p>
        </p:txBody>
      </p:sp>
      <p:sp>
        <p:nvSpPr>
          <p:cNvPr id="591" name="Google Shape;591;g29815036cd3_1_0"/>
          <p:cNvSpPr txBox="1"/>
          <p:nvPr/>
        </p:nvSpPr>
        <p:spPr>
          <a:xfrm>
            <a:off x="4790450" y="4186400"/>
            <a:ext cx="3103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Control of HySDS Data Processing Running in AWS Cloud</a:t>
            </a:r>
            <a:endParaRPr b="0" i="0" sz="1400" u="none" cap="none" strike="noStrike">
              <a:solidFill>
                <a:schemeClr val="lt1"/>
              </a:solidFill>
              <a:latin typeface="Arial"/>
              <a:ea typeface="Arial"/>
              <a:cs typeface="Arial"/>
              <a:sym typeface="Arial"/>
            </a:endParaRPr>
          </a:p>
        </p:txBody>
      </p:sp>
      <p:sp>
        <p:nvSpPr>
          <p:cNvPr id="592" name="Google Shape;592;g29815036cd3_1_0"/>
          <p:cNvSpPr txBox="1"/>
          <p:nvPr/>
        </p:nvSpPr>
        <p:spPr>
          <a:xfrm>
            <a:off x="3309900" y="4758175"/>
            <a:ext cx="2524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434343"/>
                </a:solidFill>
                <a:latin typeface="Arial"/>
                <a:ea typeface="Arial"/>
                <a:cs typeface="Arial"/>
                <a:sym typeface="Arial"/>
              </a:rPr>
              <a:t>Source: Sam Niemoeller (JPL)</a:t>
            </a:r>
            <a:endParaRPr b="0" i="0" sz="1100" u="none" cap="none" strike="noStrike">
              <a:solidFill>
                <a:srgbClr val="434343"/>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2bdc27f2e26_1_34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600"/>
              <a:buNone/>
            </a:pPr>
            <a:r>
              <a:rPr lang="en-US"/>
              <a:t>MAAP Architecture</a:t>
            </a:r>
            <a:endParaRPr/>
          </a:p>
        </p:txBody>
      </p:sp>
      <p:sp>
        <p:nvSpPr>
          <p:cNvPr id="94" name="Google Shape;94;g2bdc27f2e26_1_3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2bdc27f2e26_1_127"/>
          <p:cNvSpPr/>
          <p:nvPr/>
        </p:nvSpPr>
        <p:spPr>
          <a:xfrm>
            <a:off x="240626" y="989372"/>
            <a:ext cx="7886100" cy="4078800"/>
          </a:xfrm>
          <a:prstGeom prst="roundRect">
            <a:avLst>
              <a:gd fmla="val 1203" name="adj"/>
            </a:avLst>
          </a:prstGeom>
          <a:noFill/>
          <a:ln cap="flat" cmpd="sng" w="9525">
            <a:solidFill>
              <a:srgbClr val="3C78D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01" name="Google Shape;101;g2bdc27f2e26_1_127"/>
          <p:cNvSpPr/>
          <p:nvPr/>
        </p:nvSpPr>
        <p:spPr>
          <a:xfrm>
            <a:off x="5568638" y="4628006"/>
            <a:ext cx="2166000" cy="391500"/>
          </a:xfrm>
          <a:prstGeom prst="roundRect">
            <a:avLst>
              <a:gd fmla="val 5365" name="adj"/>
            </a:avLst>
          </a:prstGeom>
          <a:solidFill>
            <a:srgbClr val="D6E3BC"/>
          </a:solidFill>
          <a:ln cap="flat" cmpd="sng" w="9525">
            <a:solidFill>
              <a:srgbClr val="E6913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highlight>
                <a:srgbClr val="E69138"/>
              </a:highlight>
              <a:latin typeface="Calibri"/>
              <a:ea typeface="Calibri"/>
              <a:cs typeface="Calibri"/>
              <a:sym typeface="Calibri"/>
            </a:endParaRPr>
          </a:p>
        </p:txBody>
      </p:sp>
      <p:sp>
        <p:nvSpPr>
          <p:cNvPr id="102" name="Google Shape;102;g2bdc27f2e26_1_127"/>
          <p:cNvSpPr/>
          <p:nvPr/>
        </p:nvSpPr>
        <p:spPr>
          <a:xfrm>
            <a:off x="2542541" y="3486335"/>
            <a:ext cx="2166000" cy="1463400"/>
          </a:xfrm>
          <a:prstGeom prst="roundRect">
            <a:avLst>
              <a:gd fmla="val 5365" name="adj"/>
            </a:avLst>
          </a:prstGeom>
          <a:solidFill>
            <a:srgbClr val="F2DADA"/>
          </a:solidFill>
          <a:ln cap="flat" cmpd="sng" w="9525">
            <a:solidFill>
              <a:srgbClr val="E6913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highlight>
                <a:srgbClr val="E69138"/>
              </a:highlight>
              <a:latin typeface="Calibri"/>
              <a:ea typeface="Calibri"/>
              <a:cs typeface="Calibri"/>
              <a:sym typeface="Calibri"/>
            </a:endParaRPr>
          </a:p>
        </p:txBody>
      </p:sp>
      <p:sp>
        <p:nvSpPr>
          <p:cNvPr id="103" name="Google Shape;103;g2bdc27f2e26_1_127"/>
          <p:cNvSpPr/>
          <p:nvPr/>
        </p:nvSpPr>
        <p:spPr>
          <a:xfrm>
            <a:off x="377961" y="2048404"/>
            <a:ext cx="1698000" cy="1197600"/>
          </a:xfrm>
          <a:prstGeom prst="roundRect">
            <a:avLst>
              <a:gd fmla="val 5365" name="adj"/>
            </a:avLst>
          </a:prstGeom>
          <a:solidFill>
            <a:srgbClr val="DAE5F1"/>
          </a:solidFill>
          <a:ln cap="flat" cmpd="sng" w="9525">
            <a:solidFill>
              <a:srgbClr val="3C78D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04" name="Google Shape;104;g2bdc27f2e26_1_127"/>
          <p:cNvSpPr/>
          <p:nvPr/>
        </p:nvSpPr>
        <p:spPr>
          <a:xfrm>
            <a:off x="6008582" y="1213818"/>
            <a:ext cx="1971600" cy="1434000"/>
          </a:xfrm>
          <a:prstGeom prst="roundRect">
            <a:avLst>
              <a:gd fmla="val 5365" name="adj"/>
            </a:avLst>
          </a:prstGeom>
          <a:solidFill>
            <a:srgbClr val="DAE5F1"/>
          </a:solidFill>
          <a:ln cap="flat" cmpd="sng" w="9525">
            <a:solidFill>
              <a:srgbClr val="C27BA0"/>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5" name="Google Shape;105;g2bdc27f2e26_1_127"/>
          <p:cNvPicPr preferRelativeResize="0"/>
          <p:nvPr/>
        </p:nvPicPr>
        <p:blipFill rotWithShape="1">
          <a:blip r:embed="rId3">
            <a:alphaModFix/>
          </a:blip>
          <a:srcRect b="0" l="0" r="0" t="0"/>
          <a:stretch/>
        </p:blipFill>
        <p:spPr>
          <a:xfrm>
            <a:off x="6186699" y="1983025"/>
            <a:ext cx="635794" cy="414338"/>
          </a:xfrm>
          <a:prstGeom prst="rect">
            <a:avLst/>
          </a:prstGeom>
          <a:noFill/>
          <a:ln>
            <a:noFill/>
          </a:ln>
        </p:spPr>
      </p:pic>
      <p:sp>
        <p:nvSpPr>
          <p:cNvPr id="106" name="Google Shape;106;g2bdc27f2e26_1_127"/>
          <p:cNvSpPr txBox="1"/>
          <p:nvPr/>
        </p:nvSpPr>
        <p:spPr>
          <a:xfrm>
            <a:off x="6074540" y="2336116"/>
            <a:ext cx="1114800" cy="240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1C4587"/>
              </a:buClr>
              <a:buSzPts val="700"/>
              <a:buFont typeface="Calibri"/>
              <a:buNone/>
            </a:pPr>
            <a:r>
              <a:rPr b="0" i="0" lang="en-US" sz="700" u="none" cap="none" strike="noStrike">
                <a:solidFill>
                  <a:srgbClr val="1C4587"/>
                </a:solidFill>
                <a:latin typeface="Calibri"/>
                <a:ea typeface="Calibri"/>
                <a:cs typeface="Calibri"/>
                <a:sym typeface="Calibri"/>
              </a:rPr>
              <a:t>Jupyter notebooks</a:t>
            </a:r>
            <a:endParaRPr b="0" i="0" sz="700" u="none" cap="none" strike="noStrike">
              <a:solidFill>
                <a:srgbClr val="1C4587"/>
              </a:solidFill>
              <a:latin typeface="Calibri"/>
              <a:ea typeface="Calibri"/>
              <a:cs typeface="Calibri"/>
              <a:sym typeface="Calibri"/>
            </a:endParaRPr>
          </a:p>
        </p:txBody>
      </p:sp>
      <p:sp>
        <p:nvSpPr>
          <p:cNvPr id="107" name="Google Shape;107;g2bdc27f2e26_1_127"/>
          <p:cNvSpPr/>
          <p:nvPr/>
        </p:nvSpPr>
        <p:spPr>
          <a:xfrm>
            <a:off x="3895489" y="4062193"/>
            <a:ext cx="682061" cy="345586"/>
          </a:xfrm>
          <a:prstGeom prst="flowChartMagneticDisk">
            <a:avLst/>
          </a:prstGeom>
          <a:solidFill>
            <a:srgbClr val="D5A6B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800"/>
              <a:buFont typeface="Calibri"/>
              <a:buNone/>
            </a:pPr>
            <a:r>
              <a:rPr b="0" i="0" lang="en-US" sz="800" u="none" cap="none" strike="noStrike">
                <a:solidFill>
                  <a:schemeClr val="dk1"/>
                </a:solidFill>
                <a:latin typeface="Calibri"/>
                <a:ea typeface="Calibri"/>
                <a:cs typeface="Calibri"/>
                <a:sym typeface="Calibri"/>
              </a:rPr>
              <a:t>Data Store</a:t>
            </a:r>
            <a:endParaRPr b="0" i="0" sz="800" u="none" cap="none" strike="noStrike">
              <a:solidFill>
                <a:schemeClr val="dk1"/>
              </a:solidFill>
              <a:latin typeface="Calibri"/>
              <a:ea typeface="Calibri"/>
              <a:cs typeface="Calibri"/>
              <a:sym typeface="Calibri"/>
            </a:endParaRPr>
          </a:p>
        </p:txBody>
      </p:sp>
      <p:sp>
        <p:nvSpPr>
          <p:cNvPr id="108" name="Google Shape;108;g2bdc27f2e26_1_127"/>
          <p:cNvSpPr/>
          <p:nvPr/>
        </p:nvSpPr>
        <p:spPr>
          <a:xfrm>
            <a:off x="2657819" y="3918807"/>
            <a:ext cx="897600" cy="32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Dataset Index (collection &amp; granules)</a:t>
            </a:r>
            <a:endParaRPr b="0" i="0" sz="600" u="none" cap="none" strike="noStrike">
              <a:solidFill>
                <a:schemeClr val="dk1"/>
              </a:solidFill>
              <a:latin typeface="Calibri"/>
              <a:ea typeface="Calibri"/>
              <a:cs typeface="Calibri"/>
              <a:sym typeface="Calibri"/>
            </a:endParaRPr>
          </a:p>
        </p:txBody>
      </p:sp>
      <p:sp>
        <p:nvSpPr>
          <p:cNvPr id="109" name="Google Shape;109;g2bdc27f2e26_1_127"/>
          <p:cNvSpPr txBox="1"/>
          <p:nvPr/>
        </p:nvSpPr>
        <p:spPr>
          <a:xfrm>
            <a:off x="5946287" y="1006375"/>
            <a:ext cx="2034000" cy="2514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538CD5"/>
              </a:buClr>
              <a:buSzPts val="700"/>
              <a:buFont typeface="Calibri"/>
              <a:buNone/>
            </a:pPr>
            <a:r>
              <a:rPr b="0" i="0" lang="en-US" sz="700" u="none" cap="none" strike="noStrike">
                <a:solidFill>
                  <a:srgbClr val="538CD5"/>
                </a:solidFill>
                <a:latin typeface="Calibri"/>
                <a:ea typeface="Calibri"/>
                <a:cs typeface="Calibri"/>
                <a:sym typeface="Calibri"/>
              </a:rPr>
              <a:t>Algorithm Development Environment</a:t>
            </a:r>
            <a:endParaRPr b="0" i="0" sz="700" u="none" cap="none" strike="noStrike">
              <a:solidFill>
                <a:srgbClr val="538CD5"/>
              </a:solidFill>
              <a:latin typeface="Calibri"/>
              <a:ea typeface="Calibri"/>
              <a:cs typeface="Calibri"/>
              <a:sym typeface="Calibri"/>
            </a:endParaRPr>
          </a:p>
        </p:txBody>
      </p:sp>
      <p:sp>
        <p:nvSpPr>
          <p:cNvPr id="110" name="Google Shape;110;g2bdc27f2e26_1_127"/>
          <p:cNvSpPr txBox="1"/>
          <p:nvPr/>
        </p:nvSpPr>
        <p:spPr>
          <a:xfrm>
            <a:off x="272850" y="1838867"/>
            <a:ext cx="1586400" cy="2055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538CD5"/>
              </a:buClr>
              <a:buSzPts val="700"/>
              <a:buFont typeface="Calibri"/>
              <a:buNone/>
            </a:pPr>
            <a:r>
              <a:rPr b="0" i="0" lang="en-US" sz="700" u="none" cap="none" strike="noStrike">
                <a:solidFill>
                  <a:srgbClr val="538CD5"/>
                </a:solidFill>
                <a:latin typeface="Calibri"/>
                <a:ea typeface="Calibri"/>
                <a:cs typeface="Calibri"/>
                <a:sym typeface="Calibri"/>
              </a:rPr>
              <a:t>Data Processing Service</a:t>
            </a:r>
            <a:endParaRPr b="0" i="0" sz="700" u="none" cap="none" strike="noStrike">
              <a:solidFill>
                <a:srgbClr val="538CD5"/>
              </a:solidFill>
              <a:latin typeface="Calibri"/>
              <a:ea typeface="Calibri"/>
              <a:cs typeface="Calibri"/>
              <a:sym typeface="Calibri"/>
            </a:endParaRPr>
          </a:p>
        </p:txBody>
      </p:sp>
      <p:sp>
        <p:nvSpPr>
          <p:cNvPr id="111" name="Google Shape;111;g2bdc27f2e26_1_127"/>
          <p:cNvSpPr/>
          <p:nvPr/>
        </p:nvSpPr>
        <p:spPr>
          <a:xfrm>
            <a:off x="469430" y="2414909"/>
            <a:ext cx="809700" cy="207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Resource Management</a:t>
            </a:r>
            <a:endParaRPr b="0" i="0" sz="600" u="none" cap="none" strike="noStrike">
              <a:solidFill>
                <a:schemeClr val="dk1"/>
              </a:solidFill>
              <a:latin typeface="Calibri"/>
              <a:ea typeface="Calibri"/>
              <a:cs typeface="Calibri"/>
              <a:sym typeface="Calibri"/>
            </a:endParaRPr>
          </a:p>
        </p:txBody>
      </p:sp>
      <p:sp>
        <p:nvSpPr>
          <p:cNvPr id="112" name="Google Shape;112;g2bdc27f2e26_1_127"/>
          <p:cNvSpPr/>
          <p:nvPr/>
        </p:nvSpPr>
        <p:spPr>
          <a:xfrm>
            <a:off x="469431" y="2142232"/>
            <a:ext cx="809700" cy="18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Orchestration Production Rules</a:t>
            </a:r>
            <a:endParaRPr b="0" i="0" sz="600" u="none" cap="none" strike="noStrike">
              <a:solidFill>
                <a:schemeClr val="dk1"/>
              </a:solidFill>
              <a:latin typeface="Calibri"/>
              <a:ea typeface="Calibri"/>
              <a:cs typeface="Calibri"/>
              <a:sym typeface="Calibri"/>
            </a:endParaRPr>
          </a:p>
        </p:txBody>
      </p:sp>
      <p:sp>
        <p:nvSpPr>
          <p:cNvPr id="113" name="Google Shape;113;g2bdc27f2e26_1_127"/>
          <p:cNvSpPr txBox="1"/>
          <p:nvPr/>
        </p:nvSpPr>
        <p:spPr>
          <a:xfrm>
            <a:off x="1380525" y="3031069"/>
            <a:ext cx="809700" cy="257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Containers in Auto-Scaling Preemptable Fleets</a:t>
            </a:r>
            <a:endParaRPr b="0" i="0" sz="500" u="none" cap="none" strike="noStrike">
              <a:solidFill>
                <a:srgbClr val="999999"/>
              </a:solidFill>
              <a:latin typeface="Calibri"/>
              <a:ea typeface="Calibri"/>
              <a:cs typeface="Calibri"/>
              <a:sym typeface="Calibri"/>
            </a:endParaRPr>
          </a:p>
        </p:txBody>
      </p:sp>
      <p:cxnSp>
        <p:nvCxnSpPr>
          <p:cNvPr id="114" name="Google Shape;114;g2bdc27f2e26_1_127"/>
          <p:cNvCxnSpPr>
            <a:stCxn id="105" idx="1"/>
            <a:endCxn id="110" idx="0"/>
          </p:cNvCxnSpPr>
          <p:nvPr/>
        </p:nvCxnSpPr>
        <p:spPr>
          <a:xfrm rot="10800000">
            <a:off x="1065999" y="1838894"/>
            <a:ext cx="5120700" cy="351300"/>
          </a:xfrm>
          <a:prstGeom prst="bentConnector4">
            <a:avLst>
              <a:gd fmla="val 22630" name="adj1"/>
              <a:gd fmla="val 148844" name="adj2"/>
            </a:avLst>
          </a:prstGeom>
          <a:noFill/>
          <a:ln cap="flat" cmpd="sng" w="9525">
            <a:solidFill>
              <a:srgbClr val="D99593"/>
            </a:solidFill>
            <a:prstDash val="solid"/>
            <a:round/>
            <a:headEnd len="sm" w="sm" type="none"/>
            <a:tailEnd len="med" w="med" type="triangle"/>
          </a:ln>
        </p:spPr>
      </p:cxnSp>
      <p:sp>
        <p:nvSpPr>
          <p:cNvPr id="115" name="Google Shape;115;g2bdc27f2e26_1_127"/>
          <p:cNvSpPr txBox="1"/>
          <p:nvPr/>
        </p:nvSpPr>
        <p:spPr>
          <a:xfrm>
            <a:off x="5010343" y="2142661"/>
            <a:ext cx="1035600" cy="182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E36C09"/>
              </a:buClr>
              <a:buSzPts val="500"/>
              <a:buFont typeface="Calibri"/>
              <a:buNone/>
            </a:pPr>
            <a:r>
              <a:rPr b="0" i="0" lang="en-US" sz="500" u="none" cap="none" strike="noStrike">
                <a:solidFill>
                  <a:srgbClr val="E36C09"/>
                </a:solidFill>
                <a:latin typeface="Calibri"/>
                <a:ea typeface="Calibri"/>
                <a:cs typeface="Calibri"/>
                <a:sym typeface="Calibri"/>
              </a:rPr>
              <a:t>On-demand Processing</a:t>
            </a:r>
            <a:endParaRPr b="0" i="0" sz="500" u="none" cap="none" strike="noStrike">
              <a:solidFill>
                <a:srgbClr val="E36C09"/>
              </a:solidFill>
              <a:latin typeface="Calibri"/>
              <a:ea typeface="Calibri"/>
              <a:cs typeface="Calibri"/>
              <a:sym typeface="Calibri"/>
            </a:endParaRPr>
          </a:p>
        </p:txBody>
      </p:sp>
      <p:cxnSp>
        <p:nvCxnSpPr>
          <p:cNvPr id="116" name="Google Shape;116;g2bdc27f2e26_1_127"/>
          <p:cNvCxnSpPr>
            <a:stCxn id="117" idx="1"/>
            <a:endCxn id="113" idx="2"/>
          </p:cNvCxnSpPr>
          <p:nvPr/>
        </p:nvCxnSpPr>
        <p:spPr>
          <a:xfrm rot="10800000">
            <a:off x="1785469" y="3288866"/>
            <a:ext cx="1692000" cy="329400"/>
          </a:xfrm>
          <a:prstGeom prst="bentConnector2">
            <a:avLst/>
          </a:prstGeom>
          <a:noFill/>
          <a:ln cap="flat" cmpd="sng" w="9525">
            <a:solidFill>
              <a:srgbClr val="741B47"/>
            </a:solidFill>
            <a:prstDash val="solid"/>
            <a:round/>
            <a:headEnd len="med" w="med" type="triangle"/>
            <a:tailEnd len="sm" w="sm" type="none"/>
          </a:ln>
        </p:spPr>
      </p:cxnSp>
      <p:sp>
        <p:nvSpPr>
          <p:cNvPr id="118" name="Google Shape;118;g2bdc27f2e26_1_127"/>
          <p:cNvSpPr txBox="1"/>
          <p:nvPr/>
        </p:nvSpPr>
        <p:spPr>
          <a:xfrm>
            <a:off x="7493323" y="3291993"/>
            <a:ext cx="701400" cy="4629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5F497A"/>
              </a:buClr>
              <a:buSzPts val="500"/>
              <a:buFont typeface="Calibri"/>
              <a:buNone/>
            </a:pPr>
            <a:r>
              <a:rPr b="0" i="0" lang="en-US" sz="500" u="none" cap="none" strike="noStrike">
                <a:solidFill>
                  <a:srgbClr val="5F497A"/>
                </a:solidFill>
                <a:latin typeface="Calibri"/>
                <a:ea typeface="Calibri"/>
                <a:cs typeface="Calibri"/>
                <a:sym typeface="Calibri"/>
              </a:rPr>
              <a:t>Data Access for Analysis</a:t>
            </a:r>
            <a:endParaRPr b="0" i="0" sz="500" u="none" cap="none" strike="noStrike">
              <a:solidFill>
                <a:srgbClr val="5F497A"/>
              </a:solidFill>
              <a:latin typeface="Calibri"/>
              <a:ea typeface="Calibri"/>
              <a:cs typeface="Calibri"/>
              <a:sym typeface="Calibri"/>
            </a:endParaRPr>
          </a:p>
        </p:txBody>
      </p:sp>
      <p:cxnSp>
        <p:nvCxnSpPr>
          <p:cNvPr id="119" name="Google Shape;119;g2bdc27f2e26_1_127"/>
          <p:cNvCxnSpPr>
            <a:stCxn id="120" idx="0"/>
            <a:endCxn id="121" idx="2"/>
          </p:cNvCxnSpPr>
          <p:nvPr/>
        </p:nvCxnSpPr>
        <p:spPr>
          <a:xfrm rot="-5400000">
            <a:off x="6534175" y="1592127"/>
            <a:ext cx="149400" cy="600"/>
          </a:xfrm>
          <a:prstGeom prst="bentConnector3">
            <a:avLst>
              <a:gd fmla="val 46788" name="adj1"/>
            </a:avLst>
          </a:prstGeom>
          <a:noFill/>
          <a:ln cap="flat" cmpd="sng" w="9525">
            <a:solidFill>
              <a:srgbClr val="E69138"/>
            </a:solidFill>
            <a:prstDash val="solid"/>
            <a:round/>
            <a:headEnd len="sm" w="sm" type="none"/>
            <a:tailEnd len="med" w="med" type="triangle"/>
          </a:ln>
        </p:spPr>
      </p:cxnSp>
      <p:cxnSp>
        <p:nvCxnSpPr>
          <p:cNvPr id="122" name="Google Shape;122;g2bdc27f2e26_1_127"/>
          <p:cNvCxnSpPr>
            <a:stCxn id="121" idx="1"/>
            <a:endCxn id="123" idx="0"/>
          </p:cNvCxnSpPr>
          <p:nvPr/>
        </p:nvCxnSpPr>
        <p:spPr>
          <a:xfrm flipH="1">
            <a:off x="1720992" y="1390673"/>
            <a:ext cx="4520400" cy="771600"/>
          </a:xfrm>
          <a:prstGeom prst="bentConnector2">
            <a:avLst/>
          </a:prstGeom>
          <a:noFill/>
          <a:ln cap="flat" cmpd="sng" w="9525">
            <a:solidFill>
              <a:srgbClr val="D99593"/>
            </a:solidFill>
            <a:prstDash val="solid"/>
            <a:round/>
            <a:headEnd len="sm" w="sm" type="none"/>
            <a:tailEnd len="med" w="med" type="triangle"/>
          </a:ln>
        </p:spPr>
      </p:cxnSp>
      <p:sp>
        <p:nvSpPr>
          <p:cNvPr id="124" name="Google Shape;124;g2bdc27f2e26_1_127"/>
          <p:cNvSpPr txBox="1"/>
          <p:nvPr/>
        </p:nvSpPr>
        <p:spPr>
          <a:xfrm>
            <a:off x="1480755" y="1141142"/>
            <a:ext cx="1286400" cy="321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5F497A"/>
              </a:buClr>
              <a:buSzPts val="600"/>
              <a:buFont typeface="Calibri"/>
              <a:buNone/>
            </a:pPr>
            <a:r>
              <a:rPr b="0" i="0" lang="en-US" sz="600" u="none" cap="none" strike="noStrike">
                <a:solidFill>
                  <a:srgbClr val="5F497A"/>
                </a:solidFill>
                <a:latin typeface="Calibri"/>
                <a:ea typeface="Calibri"/>
                <a:cs typeface="Calibri"/>
                <a:sym typeface="Calibri"/>
              </a:rPr>
              <a:t>Docker Images of Notebook Runtimes</a:t>
            </a:r>
            <a:endParaRPr b="0" i="0" sz="600" u="none" cap="none" strike="noStrike">
              <a:solidFill>
                <a:srgbClr val="5F497A"/>
              </a:solidFill>
              <a:latin typeface="Calibri"/>
              <a:ea typeface="Calibri"/>
              <a:cs typeface="Calibri"/>
              <a:sym typeface="Calibri"/>
            </a:endParaRPr>
          </a:p>
        </p:txBody>
      </p:sp>
      <p:sp>
        <p:nvSpPr>
          <p:cNvPr id="125" name="Google Shape;125;g2bdc27f2e26_1_127"/>
          <p:cNvSpPr txBox="1"/>
          <p:nvPr/>
        </p:nvSpPr>
        <p:spPr>
          <a:xfrm>
            <a:off x="3788822" y="4359113"/>
            <a:ext cx="955800" cy="3363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600"/>
              <a:buFont typeface="Calibri"/>
              <a:buNone/>
            </a:pPr>
            <a:r>
              <a:rPr b="0" i="0" lang="en-US" sz="600" u="none" cap="none" strike="noStrike">
                <a:solidFill>
                  <a:srgbClr val="999999"/>
                </a:solidFill>
                <a:latin typeface="Calibri"/>
                <a:ea typeface="Calibri"/>
                <a:cs typeface="Calibri"/>
                <a:sym typeface="Calibri"/>
              </a:rPr>
              <a:t>Object Storage</a:t>
            </a:r>
            <a:endParaRPr b="0" i="0" sz="600" u="none" cap="none" strike="noStrike">
              <a:solidFill>
                <a:srgbClr val="999999"/>
              </a:solidFill>
              <a:latin typeface="Calibri"/>
              <a:ea typeface="Calibri"/>
              <a:cs typeface="Calibri"/>
              <a:sym typeface="Calibri"/>
            </a:endParaRPr>
          </a:p>
        </p:txBody>
      </p:sp>
      <p:sp>
        <p:nvSpPr>
          <p:cNvPr id="126" name="Google Shape;126;g2bdc27f2e26_1_127"/>
          <p:cNvSpPr/>
          <p:nvPr/>
        </p:nvSpPr>
        <p:spPr>
          <a:xfrm>
            <a:off x="5724875" y="3569475"/>
            <a:ext cx="686528" cy="347850"/>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Calibri"/>
                <a:ea typeface="Calibri"/>
                <a:cs typeface="Calibri"/>
                <a:sym typeface="Calibri"/>
              </a:rPr>
              <a:t>Campaign Data</a:t>
            </a:r>
            <a:endParaRPr b="0" i="0" sz="1100" u="none" cap="none" strike="noStrike">
              <a:solidFill>
                <a:srgbClr val="000000"/>
              </a:solidFill>
              <a:latin typeface="Arial"/>
              <a:ea typeface="Arial"/>
              <a:cs typeface="Arial"/>
              <a:sym typeface="Arial"/>
            </a:endParaRPr>
          </a:p>
        </p:txBody>
      </p:sp>
      <p:sp>
        <p:nvSpPr>
          <p:cNvPr id="127" name="Google Shape;127;g2bdc27f2e26_1_127"/>
          <p:cNvSpPr/>
          <p:nvPr/>
        </p:nvSpPr>
        <p:spPr>
          <a:xfrm>
            <a:off x="7478255" y="1643027"/>
            <a:ext cx="371700" cy="856500"/>
          </a:xfrm>
          <a:prstGeom prst="roundRect">
            <a:avLst>
              <a:gd fmla="val 5365" name="adj"/>
            </a:avLst>
          </a:prstGeom>
          <a:noFill/>
          <a:ln cap="flat" cmpd="sng" w="9525">
            <a:solidFill>
              <a:srgbClr val="3C78D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28" name="Google Shape;128;g2bdc27f2e26_1_127"/>
          <p:cNvPicPr preferRelativeResize="0"/>
          <p:nvPr/>
        </p:nvPicPr>
        <p:blipFill rotWithShape="1">
          <a:blip r:embed="rId4">
            <a:alphaModFix/>
          </a:blip>
          <a:srcRect b="0" l="0" r="0" t="0"/>
          <a:stretch/>
        </p:blipFill>
        <p:spPr>
          <a:xfrm>
            <a:off x="7525480" y="1679693"/>
            <a:ext cx="207169" cy="207169"/>
          </a:xfrm>
          <a:prstGeom prst="rect">
            <a:avLst/>
          </a:prstGeom>
          <a:noFill/>
          <a:ln>
            <a:noFill/>
          </a:ln>
        </p:spPr>
      </p:pic>
      <p:pic>
        <p:nvPicPr>
          <p:cNvPr id="129" name="Google Shape;129;g2bdc27f2e26_1_127"/>
          <p:cNvPicPr preferRelativeResize="0"/>
          <p:nvPr/>
        </p:nvPicPr>
        <p:blipFill rotWithShape="1">
          <a:blip r:embed="rId4">
            <a:alphaModFix/>
          </a:blip>
          <a:srcRect b="0" l="0" r="0" t="0"/>
          <a:stretch/>
        </p:blipFill>
        <p:spPr>
          <a:xfrm>
            <a:off x="7525480" y="1967599"/>
            <a:ext cx="207169" cy="207169"/>
          </a:xfrm>
          <a:prstGeom prst="rect">
            <a:avLst/>
          </a:prstGeom>
          <a:noFill/>
          <a:ln>
            <a:noFill/>
          </a:ln>
        </p:spPr>
      </p:pic>
      <p:pic>
        <p:nvPicPr>
          <p:cNvPr id="130" name="Google Shape;130;g2bdc27f2e26_1_127"/>
          <p:cNvPicPr preferRelativeResize="0"/>
          <p:nvPr/>
        </p:nvPicPr>
        <p:blipFill rotWithShape="1">
          <a:blip r:embed="rId4">
            <a:alphaModFix/>
          </a:blip>
          <a:srcRect b="0" l="0" r="0" t="0"/>
          <a:stretch/>
        </p:blipFill>
        <p:spPr>
          <a:xfrm>
            <a:off x="7525480" y="2255505"/>
            <a:ext cx="207169" cy="207169"/>
          </a:xfrm>
          <a:prstGeom prst="rect">
            <a:avLst/>
          </a:prstGeom>
          <a:noFill/>
          <a:ln>
            <a:noFill/>
          </a:ln>
        </p:spPr>
      </p:pic>
      <p:sp>
        <p:nvSpPr>
          <p:cNvPr id="131" name="Google Shape;131;g2bdc27f2e26_1_127"/>
          <p:cNvSpPr txBox="1"/>
          <p:nvPr/>
        </p:nvSpPr>
        <p:spPr>
          <a:xfrm>
            <a:off x="7387987" y="2467647"/>
            <a:ext cx="701400" cy="2073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Kubernetes</a:t>
            </a:r>
            <a:endParaRPr b="0" i="0" sz="500" u="none" cap="none" strike="noStrike">
              <a:solidFill>
                <a:srgbClr val="999999"/>
              </a:solidFill>
              <a:latin typeface="Calibri"/>
              <a:ea typeface="Calibri"/>
              <a:cs typeface="Calibri"/>
              <a:sym typeface="Calibri"/>
            </a:endParaRPr>
          </a:p>
        </p:txBody>
      </p:sp>
      <p:sp>
        <p:nvSpPr>
          <p:cNvPr id="132" name="Google Shape;132;g2bdc27f2e26_1_127"/>
          <p:cNvSpPr txBox="1"/>
          <p:nvPr/>
        </p:nvSpPr>
        <p:spPr>
          <a:xfrm>
            <a:off x="5263546" y="3430059"/>
            <a:ext cx="623700" cy="182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741B47"/>
              </a:buClr>
              <a:buSzPts val="600"/>
              <a:buFont typeface="Calibri"/>
              <a:buNone/>
            </a:pPr>
            <a:r>
              <a:rPr b="0" i="0" lang="en-US" sz="600" u="none" cap="none" strike="noStrike">
                <a:solidFill>
                  <a:srgbClr val="741B47"/>
                </a:solidFill>
                <a:latin typeface="Calibri"/>
                <a:ea typeface="Calibri"/>
                <a:cs typeface="Calibri"/>
                <a:sym typeface="Calibri"/>
              </a:rPr>
              <a:t>ETL-ingest</a:t>
            </a:r>
            <a:endParaRPr b="0" i="0" sz="600" u="none" cap="none" strike="noStrike">
              <a:solidFill>
                <a:srgbClr val="741B47"/>
              </a:solidFill>
              <a:latin typeface="Calibri"/>
              <a:ea typeface="Calibri"/>
              <a:cs typeface="Calibri"/>
              <a:sym typeface="Calibri"/>
            </a:endParaRPr>
          </a:p>
        </p:txBody>
      </p:sp>
      <p:cxnSp>
        <p:nvCxnSpPr>
          <p:cNvPr id="133" name="Google Shape;133;g2bdc27f2e26_1_127"/>
          <p:cNvCxnSpPr>
            <a:endCxn id="127" idx="1"/>
          </p:cNvCxnSpPr>
          <p:nvPr/>
        </p:nvCxnSpPr>
        <p:spPr>
          <a:xfrm>
            <a:off x="7047155" y="2070677"/>
            <a:ext cx="431100" cy="600"/>
          </a:xfrm>
          <a:prstGeom prst="bentConnector3">
            <a:avLst>
              <a:gd fmla="val 49989" name="adj1"/>
            </a:avLst>
          </a:prstGeom>
          <a:noFill/>
          <a:ln cap="flat" cmpd="sng" w="9525">
            <a:solidFill>
              <a:srgbClr val="6FA8DC"/>
            </a:solidFill>
            <a:prstDash val="solid"/>
            <a:round/>
            <a:headEnd len="sm" w="sm" type="none"/>
            <a:tailEnd len="med" w="med" type="triangle"/>
          </a:ln>
        </p:spPr>
      </p:cxnSp>
      <p:sp>
        <p:nvSpPr>
          <p:cNvPr id="134" name="Google Shape;134;g2bdc27f2e26_1_127"/>
          <p:cNvSpPr txBox="1"/>
          <p:nvPr/>
        </p:nvSpPr>
        <p:spPr>
          <a:xfrm>
            <a:off x="7047363" y="1946140"/>
            <a:ext cx="477600" cy="1794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70C0"/>
              </a:buClr>
              <a:buSzPts val="500"/>
              <a:buFont typeface="Calibri"/>
              <a:buNone/>
            </a:pPr>
            <a:r>
              <a:rPr b="0" i="0" lang="en-US" sz="500" u="none" cap="none" strike="noStrike">
                <a:solidFill>
                  <a:srgbClr val="0070C0"/>
                </a:solidFill>
                <a:latin typeface="Calibri"/>
                <a:ea typeface="Calibri"/>
                <a:cs typeface="Calibri"/>
                <a:sym typeface="Calibri"/>
              </a:rPr>
              <a:t>Runs on</a:t>
            </a:r>
            <a:endParaRPr b="0" i="0" sz="500" u="none" cap="none" strike="noStrike">
              <a:solidFill>
                <a:srgbClr val="0070C0"/>
              </a:solidFill>
              <a:latin typeface="Calibri"/>
              <a:ea typeface="Calibri"/>
              <a:cs typeface="Calibri"/>
              <a:sym typeface="Calibri"/>
            </a:endParaRPr>
          </a:p>
        </p:txBody>
      </p:sp>
      <p:sp>
        <p:nvSpPr>
          <p:cNvPr id="120" name="Google Shape;120;g2bdc27f2e26_1_127"/>
          <p:cNvSpPr/>
          <p:nvPr/>
        </p:nvSpPr>
        <p:spPr>
          <a:xfrm>
            <a:off x="6370375" y="1667127"/>
            <a:ext cx="476400" cy="157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700"/>
              <a:buFont typeface="Calibri"/>
              <a:buNone/>
            </a:pPr>
            <a:r>
              <a:rPr b="0" i="0" lang="en-US" sz="700" u="none" cap="none" strike="noStrike">
                <a:solidFill>
                  <a:schemeClr val="dk1"/>
                </a:solidFill>
                <a:latin typeface="Calibri"/>
                <a:ea typeface="Calibri"/>
                <a:cs typeface="Calibri"/>
                <a:sym typeface="Calibri"/>
              </a:rPr>
              <a:t>CI/CD</a:t>
            </a:r>
            <a:endParaRPr b="0" i="0" sz="700" u="none" cap="none" strike="noStrike">
              <a:solidFill>
                <a:schemeClr val="dk1"/>
              </a:solidFill>
              <a:latin typeface="Calibri"/>
              <a:ea typeface="Calibri"/>
              <a:cs typeface="Calibri"/>
              <a:sym typeface="Calibri"/>
            </a:endParaRPr>
          </a:p>
        </p:txBody>
      </p:sp>
      <p:sp>
        <p:nvSpPr>
          <p:cNvPr id="135" name="Google Shape;135;g2bdc27f2e26_1_127"/>
          <p:cNvSpPr txBox="1"/>
          <p:nvPr/>
        </p:nvSpPr>
        <p:spPr>
          <a:xfrm>
            <a:off x="6348234" y="4561639"/>
            <a:ext cx="701400" cy="2319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OGC WMTS</a:t>
            </a:r>
            <a:endParaRPr b="0" i="0" sz="500" u="none" cap="none" strike="noStrike">
              <a:solidFill>
                <a:srgbClr val="999999"/>
              </a:solidFill>
              <a:latin typeface="Calibri"/>
              <a:ea typeface="Calibri"/>
              <a:cs typeface="Calibri"/>
              <a:sym typeface="Calibri"/>
            </a:endParaRPr>
          </a:p>
        </p:txBody>
      </p:sp>
      <p:sp>
        <p:nvSpPr>
          <p:cNvPr id="136" name="Google Shape;136;g2bdc27f2e26_1_127"/>
          <p:cNvSpPr txBox="1"/>
          <p:nvPr/>
        </p:nvSpPr>
        <p:spPr>
          <a:xfrm>
            <a:off x="4999174" y="4733288"/>
            <a:ext cx="359700" cy="150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EPT</a:t>
            </a:r>
            <a:endParaRPr b="0" i="0" sz="500" u="none" cap="none" strike="noStrike">
              <a:solidFill>
                <a:srgbClr val="999999"/>
              </a:solidFill>
              <a:latin typeface="Calibri"/>
              <a:ea typeface="Calibri"/>
              <a:cs typeface="Calibri"/>
              <a:sym typeface="Calibri"/>
            </a:endParaRPr>
          </a:p>
        </p:txBody>
      </p:sp>
      <p:sp>
        <p:nvSpPr>
          <p:cNvPr id="137" name="Google Shape;137;g2bdc27f2e26_1_127"/>
          <p:cNvSpPr txBox="1"/>
          <p:nvPr/>
        </p:nvSpPr>
        <p:spPr>
          <a:xfrm>
            <a:off x="574111" y="1990327"/>
            <a:ext cx="669900" cy="1827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OGC WPS</a:t>
            </a:r>
            <a:endParaRPr b="0" i="0" sz="500" u="none" cap="none" strike="noStrike">
              <a:solidFill>
                <a:srgbClr val="999999"/>
              </a:solidFill>
              <a:latin typeface="Calibri"/>
              <a:ea typeface="Calibri"/>
              <a:cs typeface="Calibri"/>
              <a:sym typeface="Calibri"/>
            </a:endParaRPr>
          </a:p>
        </p:txBody>
      </p:sp>
      <p:cxnSp>
        <p:nvCxnSpPr>
          <p:cNvPr id="138" name="Google Shape;138;g2bdc27f2e26_1_127"/>
          <p:cNvCxnSpPr>
            <a:stCxn id="139" idx="2"/>
            <a:endCxn id="117" idx="3"/>
          </p:cNvCxnSpPr>
          <p:nvPr/>
        </p:nvCxnSpPr>
        <p:spPr>
          <a:xfrm flipH="1">
            <a:off x="4024853" y="3334763"/>
            <a:ext cx="1705800" cy="283500"/>
          </a:xfrm>
          <a:prstGeom prst="bentConnector3">
            <a:avLst>
              <a:gd fmla="val 50001" name="adj1"/>
            </a:avLst>
          </a:prstGeom>
          <a:noFill/>
          <a:ln cap="flat" cmpd="sng" w="9525">
            <a:solidFill>
              <a:srgbClr val="741B47"/>
            </a:solidFill>
            <a:prstDash val="solid"/>
            <a:round/>
            <a:headEnd len="sm" w="sm" type="none"/>
            <a:tailEnd len="med" w="med" type="triangle"/>
          </a:ln>
        </p:spPr>
      </p:cxnSp>
      <p:sp>
        <p:nvSpPr>
          <p:cNvPr id="140" name="Google Shape;140;g2bdc27f2e26_1_127"/>
          <p:cNvSpPr txBox="1"/>
          <p:nvPr/>
        </p:nvSpPr>
        <p:spPr>
          <a:xfrm>
            <a:off x="1175584" y="3862385"/>
            <a:ext cx="645900" cy="146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366092"/>
              </a:buClr>
              <a:buSzPts val="600"/>
              <a:buFont typeface="Calibri"/>
              <a:buNone/>
            </a:pPr>
            <a:r>
              <a:rPr b="0" i="0" lang="en-US" sz="600" u="none" cap="none" strike="noStrike">
                <a:solidFill>
                  <a:srgbClr val="366092"/>
                </a:solidFill>
                <a:latin typeface="Calibri"/>
                <a:ea typeface="Calibri"/>
                <a:cs typeface="Calibri"/>
                <a:sym typeface="Calibri"/>
              </a:rPr>
              <a:t>Metadata</a:t>
            </a:r>
            <a:endParaRPr b="0" i="0" sz="600" u="none" cap="none" strike="noStrike">
              <a:solidFill>
                <a:srgbClr val="366092"/>
              </a:solidFill>
              <a:latin typeface="Calibri"/>
              <a:ea typeface="Calibri"/>
              <a:cs typeface="Calibri"/>
              <a:sym typeface="Calibri"/>
            </a:endParaRPr>
          </a:p>
        </p:txBody>
      </p:sp>
      <p:cxnSp>
        <p:nvCxnSpPr>
          <p:cNvPr id="141" name="Google Shape;141;g2bdc27f2e26_1_127"/>
          <p:cNvCxnSpPr>
            <a:endCxn id="142" idx="1"/>
          </p:cNvCxnSpPr>
          <p:nvPr/>
        </p:nvCxnSpPr>
        <p:spPr>
          <a:xfrm>
            <a:off x="1016686" y="3389270"/>
            <a:ext cx="2947800" cy="1383300"/>
          </a:xfrm>
          <a:prstGeom prst="bentConnector3">
            <a:avLst>
              <a:gd fmla="val -205" name="adj1"/>
            </a:avLst>
          </a:prstGeom>
          <a:noFill/>
          <a:ln cap="flat" cmpd="sng" w="9525">
            <a:solidFill>
              <a:srgbClr val="741B47"/>
            </a:solidFill>
            <a:prstDash val="solid"/>
            <a:round/>
            <a:headEnd len="med" w="med" type="triangle"/>
            <a:tailEnd len="sm" w="sm" type="none"/>
          </a:ln>
        </p:spPr>
      </p:cxnSp>
      <p:sp>
        <p:nvSpPr>
          <p:cNvPr id="143" name="Google Shape;143;g2bdc27f2e26_1_127"/>
          <p:cNvSpPr txBox="1"/>
          <p:nvPr/>
        </p:nvSpPr>
        <p:spPr>
          <a:xfrm>
            <a:off x="1576114" y="3361329"/>
            <a:ext cx="881100" cy="2262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5F497A"/>
              </a:buClr>
              <a:buSzPts val="600"/>
              <a:buFont typeface="Calibri"/>
              <a:buNone/>
            </a:pPr>
            <a:r>
              <a:rPr b="0" i="0" lang="en-US" sz="600" u="none" cap="none" strike="noStrike">
                <a:solidFill>
                  <a:srgbClr val="5F497A"/>
                </a:solidFill>
                <a:latin typeface="Calibri"/>
                <a:ea typeface="Calibri"/>
                <a:cs typeface="Calibri"/>
                <a:sym typeface="Calibri"/>
              </a:rPr>
              <a:t>Generated Data Products</a:t>
            </a:r>
            <a:endParaRPr b="0" i="0" sz="600" u="none" cap="none" strike="noStrike">
              <a:solidFill>
                <a:srgbClr val="5F497A"/>
              </a:solidFill>
              <a:latin typeface="Calibri"/>
              <a:ea typeface="Calibri"/>
              <a:cs typeface="Calibri"/>
              <a:sym typeface="Calibri"/>
            </a:endParaRPr>
          </a:p>
        </p:txBody>
      </p:sp>
      <p:cxnSp>
        <p:nvCxnSpPr>
          <p:cNvPr id="144" name="Google Shape;144;g2bdc27f2e26_1_127"/>
          <p:cNvCxnSpPr>
            <a:stCxn id="105" idx="3"/>
            <a:endCxn id="145" idx="0"/>
          </p:cNvCxnSpPr>
          <p:nvPr/>
        </p:nvCxnSpPr>
        <p:spPr>
          <a:xfrm>
            <a:off x="6822493" y="2190194"/>
            <a:ext cx="547500" cy="2475600"/>
          </a:xfrm>
          <a:prstGeom prst="bentConnector2">
            <a:avLst/>
          </a:prstGeom>
          <a:noFill/>
          <a:ln cap="flat" cmpd="sng" w="9525">
            <a:solidFill>
              <a:srgbClr val="741B47"/>
            </a:solidFill>
            <a:prstDash val="solid"/>
            <a:round/>
            <a:headEnd len="med" w="med" type="triangle"/>
            <a:tailEnd len="sm" w="sm" type="none"/>
          </a:ln>
        </p:spPr>
      </p:cxnSp>
      <p:sp>
        <p:nvSpPr>
          <p:cNvPr id="146" name="Google Shape;146;g2bdc27f2e26_1_127"/>
          <p:cNvSpPr txBox="1"/>
          <p:nvPr/>
        </p:nvSpPr>
        <p:spPr>
          <a:xfrm>
            <a:off x="2485165" y="3311750"/>
            <a:ext cx="1465500" cy="1941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E36C09"/>
              </a:buClr>
              <a:buSzPts val="700"/>
              <a:buFont typeface="Calibri"/>
              <a:buNone/>
            </a:pPr>
            <a:r>
              <a:rPr b="0" i="0" lang="en-US" sz="700" u="none" cap="none" strike="noStrike">
                <a:solidFill>
                  <a:srgbClr val="E36C09"/>
                </a:solidFill>
                <a:latin typeface="Calibri"/>
                <a:ea typeface="Calibri"/>
                <a:cs typeface="Calibri"/>
                <a:sym typeface="Calibri"/>
              </a:rPr>
              <a:t>Data Management Services</a:t>
            </a:r>
            <a:endParaRPr b="0" i="0" sz="700" u="none" cap="none" strike="noStrike">
              <a:solidFill>
                <a:srgbClr val="E36C09"/>
              </a:solidFill>
              <a:latin typeface="Calibri"/>
              <a:ea typeface="Calibri"/>
              <a:cs typeface="Calibri"/>
              <a:sym typeface="Calibri"/>
            </a:endParaRPr>
          </a:p>
        </p:txBody>
      </p:sp>
      <p:sp>
        <p:nvSpPr>
          <p:cNvPr id="147" name="Google Shape;147;g2bdc27f2e26_1_127"/>
          <p:cNvSpPr txBox="1"/>
          <p:nvPr>
            <p:ph type="title"/>
          </p:nvPr>
        </p:nvSpPr>
        <p:spPr>
          <a:xfrm>
            <a:off x="2490327" y="5868"/>
            <a:ext cx="4137300" cy="1677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366092"/>
              </a:buClr>
              <a:buSzPts val="1500"/>
              <a:buFont typeface="Calibri"/>
              <a:buNone/>
            </a:pPr>
            <a:r>
              <a:rPr lang="en-US" sz="1500">
                <a:solidFill>
                  <a:srgbClr val="002060"/>
                </a:solidFill>
              </a:rPr>
              <a:t>MAAP High-Level Architecture</a:t>
            </a:r>
            <a:endParaRPr sz="1500">
              <a:solidFill>
                <a:srgbClr val="002060"/>
              </a:solidFill>
            </a:endParaRPr>
          </a:p>
        </p:txBody>
      </p:sp>
      <p:sp>
        <p:nvSpPr>
          <p:cNvPr id="148" name="Google Shape;148;g2bdc27f2e26_1_127"/>
          <p:cNvSpPr/>
          <p:nvPr/>
        </p:nvSpPr>
        <p:spPr>
          <a:xfrm>
            <a:off x="5649281" y="4646588"/>
            <a:ext cx="871500" cy="13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TiTiler Service</a:t>
            </a:r>
            <a:endParaRPr b="0" i="0" sz="600" u="none" cap="none" strike="noStrike">
              <a:solidFill>
                <a:schemeClr val="dk1"/>
              </a:solidFill>
              <a:latin typeface="Calibri"/>
              <a:ea typeface="Calibri"/>
              <a:cs typeface="Calibri"/>
              <a:sym typeface="Calibri"/>
            </a:endParaRPr>
          </a:p>
        </p:txBody>
      </p:sp>
      <p:sp>
        <p:nvSpPr>
          <p:cNvPr id="142" name="Google Shape;142;g2bdc27f2e26_1_127"/>
          <p:cNvSpPr/>
          <p:nvPr/>
        </p:nvSpPr>
        <p:spPr>
          <a:xfrm>
            <a:off x="3964486" y="4709120"/>
            <a:ext cx="547500" cy="126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Access</a:t>
            </a:r>
            <a:endParaRPr b="0" i="0" sz="600" u="none" cap="none" strike="noStrike">
              <a:solidFill>
                <a:schemeClr val="dk1"/>
              </a:solidFill>
              <a:latin typeface="Calibri"/>
              <a:ea typeface="Calibri"/>
              <a:cs typeface="Calibri"/>
              <a:sym typeface="Calibri"/>
            </a:endParaRPr>
          </a:p>
        </p:txBody>
      </p:sp>
      <p:sp>
        <p:nvSpPr>
          <p:cNvPr id="117" name="Google Shape;117;g2bdc27f2e26_1_127"/>
          <p:cNvSpPr/>
          <p:nvPr/>
        </p:nvSpPr>
        <p:spPr>
          <a:xfrm>
            <a:off x="3477469" y="3554816"/>
            <a:ext cx="547500" cy="126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Ingest</a:t>
            </a:r>
            <a:endParaRPr b="0" i="0" sz="600" u="none" cap="none" strike="noStrike">
              <a:solidFill>
                <a:schemeClr val="dk1"/>
              </a:solidFill>
              <a:latin typeface="Calibri"/>
              <a:ea typeface="Calibri"/>
              <a:cs typeface="Calibri"/>
              <a:sym typeface="Calibri"/>
            </a:endParaRPr>
          </a:p>
        </p:txBody>
      </p:sp>
      <p:cxnSp>
        <p:nvCxnSpPr>
          <p:cNvPr id="149" name="Google Shape;149;g2bdc27f2e26_1_127"/>
          <p:cNvCxnSpPr>
            <a:stCxn id="142" idx="0"/>
            <a:endCxn id="107" idx="3"/>
          </p:cNvCxnSpPr>
          <p:nvPr/>
        </p:nvCxnSpPr>
        <p:spPr>
          <a:xfrm flipH="1" rot="5400000">
            <a:off x="4086736" y="4557620"/>
            <a:ext cx="301200" cy="1800"/>
          </a:xfrm>
          <a:prstGeom prst="bentConnector3">
            <a:avLst>
              <a:gd fmla="val 50011" name="adj1"/>
            </a:avLst>
          </a:prstGeom>
          <a:noFill/>
          <a:ln cap="flat" cmpd="sng" w="9525">
            <a:solidFill>
              <a:srgbClr val="741B47"/>
            </a:solidFill>
            <a:prstDash val="solid"/>
            <a:round/>
            <a:headEnd len="med" w="med" type="triangle"/>
            <a:tailEnd len="sm" w="sm" type="none"/>
          </a:ln>
        </p:spPr>
      </p:cxnSp>
      <p:cxnSp>
        <p:nvCxnSpPr>
          <p:cNvPr id="150" name="Google Shape;150;g2bdc27f2e26_1_127"/>
          <p:cNvCxnSpPr>
            <a:stCxn id="107" idx="1"/>
            <a:endCxn id="117" idx="2"/>
          </p:cNvCxnSpPr>
          <p:nvPr/>
        </p:nvCxnSpPr>
        <p:spPr>
          <a:xfrm flipH="1" rot="5400000">
            <a:off x="3803620" y="3629293"/>
            <a:ext cx="380400" cy="485400"/>
          </a:xfrm>
          <a:prstGeom prst="bentConnector3">
            <a:avLst>
              <a:gd fmla="val 49993" name="adj1"/>
            </a:avLst>
          </a:prstGeom>
          <a:noFill/>
          <a:ln cap="flat" cmpd="sng" w="9525">
            <a:solidFill>
              <a:srgbClr val="741B47"/>
            </a:solidFill>
            <a:prstDash val="solid"/>
            <a:round/>
            <a:headEnd len="med" w="med" type="triangle"/>
            <a:tailEnd len="sm" w="sm" type="none"/>
          </a:ln>
        </p:spPr>
      </p:cxnSp>
      <p:cxnSp>
        <p:nvCxnSpPr>
          <p:cNvPr id="151" name="Google Shape;151;g2bdc27f2e26_1_127"/>
          <p:cNvCxnSpPr>
            <a:stCxn id="148" idx="1"/>
            <a:endCxn id="142" idx="3"/>
          </p:cNvCxnSpPr>
          <p:nvPr/>
        </p:nvCxnSpPr>
        <p:spPr>
          <a:xfrm flipH="1">
            <a:off x="4511981" y="4716188"/>
            <a:ext cx="1137300" cy="56400"/>
          </a:xfrm>
          <a:prstGeom prst="bentConnector3">
            <a:avLst>
              <a:gd fmla="val 50000" name="adj1"/>
            </a:avLst>
          </a:prstGeom>
          <a:noFill/>
          <a:ln cap="flat" cmpd="sng" w="9525">
            <a:solidFill>
              <a:srgbClr val="741B47"/>
            </a:solidFill>
            <a:prstDash val="solid"/>
            <a:round/>
            <a:headEnd len="med" w="med" type="triangle"/>
            <a:tailEnd len="sm" w="sm" type="none"/>
          </a:ln>
        </p:spPr>
      </p:cxnSp>
      <p:cxnSp>
        <p:nvCxnSpPr>
          <p:cNvPr id="152" name="Google Shape;152;g2bdc27f2e26_1_127"/>
          <p:cNvCxnSpPr>
            <a:stCxn id="108" idx="0"/>
            <a:endCxn id="117" idx="2"/>
          </p:cNvCxnSpPr>
          <p:nvPr/>
        </p:nvCxnSpPr>
        <p:spPr>
          <a:xfrm rot="-5400000">
            <a:off x="3310469" y="3477957"/>
            <a:ext cx="237000" cy="644700"/>
          </a:xfrm>
          <a:prstGeom prst="bentConnector3">
            <a:avLst>
              <a:gd fmla="val 49976" name="adj1"/>
            </a:avLst>
          </a:prstGeom>
          <a:noFill/>
          <a:ln cap="flat" cmpd="sng" w="9525">
            <a:solidFill>
              <a:srgbClr val="741B47"/>
            </a:solidFill>
            <a:prstDash val="solid"/>
            <a:round/>
            <a:headEnd len="med" w="med" type="triangle"/>
            <a:tailEnd len="sm" w="sm" type="none"/>
          </a:ln>
        </p:spPr>
      </p:cxnSp>
      <p:cxnSp>
        <p:nvCxnSpPr>
          <p:cNvPr id="153" name="Google Shape;153;g2bdc27f2e26_1_127"/>
          <p:cNvCxnSpPr>
            <a:endCxn id="108" idx="1"/>
          </p:cNvCxnSpPr>
          <p:nvPr/>
        </p:nvCxnSpPr>
        <p:spPr>
          <a:xfrm>
            <a:off x="1175219" y="3320307"/>
            <a:ext cx="1482600" cy="763200"/>
          </a:xfrm>
          <a:prstGeom prst="bentConnector3">
            <a:avLst>
              <a:gd fmla="val 402" name="adj1"/>
            </a:avLst>
          </a:prstGeom>
          <a:noFill/>
          <a:ln cap="flat" cmpd="sng" w="9525">
            <a:solidFill>
              <a:srgbClr val="D99593"/>
            </a:solidFill>
            <a:prstDash val="solid"/>
            <a:round/>
            <a:headEnd len="med" w="med" type="triangle"/>
            <a:tailEnd len="sm" w="sm" type="none"/>
          </a:ln>
        </p:spPr>
      </p:cxnSp>
      <p:cxnSp>
        <p:nvCxnSpPr>
          <p:cNvPr id="154" name="Google Shape;154;g2bdc27f2e26_1_127"/>
          <p:cNvCxnSpPr>
            <a:stCxn id="142" idx="3"/>
            <a:endCxn id="106" idx="1"/>
          </p:cNvCxnSpPr>
          <p:nvPr/>
        </p:nvCxnSpPr>
        <p:spPr>
          <a:xfrm flipH="1" rot="10800000">
            <a:off x="4511986" y="2456270"/>
            <a:ext cx="1562700" cy="2316300"/>
          </a:xfrm>
          <a:prstGeom prst="bentConnector3">
            <a:avLst>
              <a:gd fmla="val 30870" name="adj1"/>
            </a:avLst>
          </a:prstGeom>
          <a:noFill/>
          <a:ln cap="flat" cmpd="sng" w="9525">
            <a:solidFill>
              <a:srgbClr val="741B47"/>
            </a:solidFill>
            <a:prstDash val="solid"/>
            <a:round/>
            <a:headEnd len="sm" w="sm" type="none"/>
            <a:tailEnd len="med" w="med" type="triangle"/>
          </a:ln>
        </p:spPr>
      </p:cxnSp>
      <p:sp>
        <p:nvSpPr>
          <p:cNvPr id="121" name="Google Shape;121;g2bdc27f2e26_1_127"/>
          <p:cNvSpPr/>
          <p:nvPr/>
        </p:nvSpPr>
        <p:spPr>
          <a:xfrm>
            <a:off x="6241392" y="1263473"/>
            <a:ext cx="734400" cy="254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700"/>
              <a:buFont typeface="Calibri"/>
              <a:buNone/>
            </a:pPr>
            <a:r>
              <a:rPr b="0" i="0" lang="en-US" sz="700" u="none" cap="none" strike="noStrike">
                <a:solidFill>
                  <a:schemeClr val="dk1"/>
                </a:solidFill>
                <a:latin typeface="Calibri"/>
                <a:ea typeface="Calibri"/>
                <a:cs typeface="Calibri"/>
                <a:sym typeface="Calibri"/>
              </a:rPr>
              <a:t>Container Registry</a:t>
            </a:r>
            <a:endParaRPr b="0" i="0" sz="700" u="none" cap="none" strike="noStrike">
              <a:solidFill>
                <a:schemeClr val="dk1"/>
              </a:solidFill>
              <a:latin typeface="Calibri"/>
              <a:ea typeface="Calibri"/>
              <a:cs typeface="Calibri"/>
              <a:sym typeface="Calibri"/>
            </a:endParaRPr>
          </a:p>
        </p:txBody>
      </p:sp>
      <p:cxnSp>
        <p:nvCxnSpPr>
          <p:cNvPr id="155" name="Google Shape;155;g2bdc27f2e26_1_127"/>
          <p:cNvCxnSpPr>
            <a:stCxn id="105" idx="0"/>
            <a:endCxn id="120" idx="2"/>
          </p:cNvCxnSpPr>
          <p:nvPr/>
        </p:nvCxnSpPr>
        <p:spPr>
          <a:xfrm rot="-5400000">
            <a:off x="6477296" y="1851625"/>
            <a:ext cx="158700" cy="104100"/>
          </a:xfrm>
          <a:prstGeom prst="bentConnector3">
            <a:avLst>
              <a:gd fmla="val 49997" name="adj1"/>
            </a:avLst>
          </a:prstGeom>
          <a:noFill/>
          <a:ln cap="flat" cmpd="sng" w="9525">
            <a:solidFill>
              <a:srgbClr val="E69138"/>
            </a:solidFill>
            <a:prstDash val="solid"/>
            <a:round/>
            <a:headEnd len="sm" w="sm" type="none"/>
            <a:tailEnd len="med" w="med" type="triangle"/>
          </a:ln>
        </p:spPr>
      </p:cxnSp>
      <p:pic>
        <p:nvPicPr>
          <p:cNvPr id="156" name="Google Shape;156;g2bdc27f2e26_1_127"/>
          <p:cNvPicPr preferRelativeResize="0"/>
          <p:nvPr/>
        </p:nvPicPr>
        <p:blipFill rotWithShape="1">
          <a:blip r:embed="rId5">
            <a:alphaModFix/>
          </a:blip>
          <a:srcRect b="0" l="0" r="0" t="0"/>
          <a:stretch/>
        </p:blipFill>
        <p:spPr>
          <a:xfrm>
            <a:off x="4986565" y="468715"/>
            <a:ext cx="297288" cy="325960"/>
          </a:xfrm>
          <a:prstGeom prst="rect">
            <a:avLst/>
          </a:prstGeom>
          <a:noFill/>
          <a:ln>
            <a:noFill/>
          </a:ln>
        </p:spPr>
      </p:pic>
      <p:cxnSp>
        <p:nvCxnSpPr>
          <p:cNvPr id="157" name="Google Shape;157;g2bdc27f2e26_1_127"/>
          <p:cNvCxnSpPr>
            <a:stCxn id="158" idx="2"/>
            <a:endCxn id="120" idx="1"/>
          </p:cNvCxnSpPr>
          <p:nvPr/>
        </p:nvCxnSpPr>
        <p:spPr>
          <a:xfrm flipH="1" rot="-5400000">
            <a:off x="5312090" y="687401"/>
            <a:ext cx="921000" cy="1195800"/>
          </a:xfrm>
          <a:prstGeom prst="bentConnector2">
            <a:avLst/>
          </a:prstGeom>
          <a:noFill/>
          <a:ln cap="flat" cmpd="sng" w="9525">
            <a:solidFill>
              <a:srgbClr val="E69138"/>
            </a:solidFill>
            <a:prstDash val="solid"/>
            <a:round/>
            <a:headEnd len="sm" w="sm" type="none"/>
            <a:tailEnd len="med" w="med" type="triangle"/>
          </a:ln>
        </p:spPr>
      </p:cxnSp>
      <p:sp>
        <p:nvSpPr>
          <p:cNvPr id="159" name="Google Shape;159;g2bdc27f2e26_1_127"/>
          <p:cNvSpPr txBox="1"/>
          <p:nvPr/>
        </p:nvSpPr>
        <p:spPr>
          <a:xfrm>
            <a:off x="2420132" y="3771906"/>
            <a:ext cx="834300" cy="1968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MAAP STAC Catalog</a:t>
            </a:r>
            <a:endParaRPr b="0" i="0" sz="500" u="none" cap="none" strike="noStrike">
              <a:solidFill>
                <a:srgbClr val="999999"/>
              </a:solidFill>
              <a:latin typeface="Calibri"/>
              <a:ea typeface="Calibri"/>
              <a:cs typeface="Calibri"/>
              <a:sym typeface="Calibri"/>
            </a:endParaRPr>
          </a:p>
        </p:txBody>
      </p:sp>
      <p:grpSp>
        <p:nvGrpSpPr>
          <p:cNvPr id="160" name="Google Shape;160;g2bdc27f2e26_1_127"/>
          <p:cNvGrpSpPr/>
          <p:nvPr/>
        </p:nvGrpSpPr>
        <p:grpSpPr>
          <a:xfrm>
            <a:off x="1535250" y="2162296"/>
            <a:ext cx="371700" cy="915075"/>
            <a:chOff x="1336448" y="3425042"/>
            <a:chExt cx="371700" cy="1220100"/>
          </a:xfrm>
        </p:grpSpPr>
        <p:sp>
          <p:nvSpPr>
            <p:cNvPr id="123" name="Google Shape;123;g2bdc27f2e26_1_127"/>
            <p:cNvSpPr/>
            <p:nvPr/>
          </p:nvSpPr>
          <p:spPr>
            <a:xfrm>
              <a:off x="1336448" y="3425042"/>
              <a:ext cx="371700" cy="1220100"/>
            </a:xfrm>
            <a:prstGeom prst="roundRect">
              <a:avLst>
                <a:gd fmla="val 5365" name="adj"/>
              </a:avLst>
            </a:prstGeom>
            <a:noFill/>
            <a:ln cap="flat" cmpd="sng" w="9525">
              <a:solidFill>
                <a:srgbClr val="3C78D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61" name="Google Shape;161;g2bdc27f2e26_1_127"/>
            <p:cNvPicPr preferRelativeResize="0"/>
            <p:nvPr/>
          </p:nvPicPr>
          <p:blipFill rotWithShape="1">
            <a:blip r:embed="rId4">
              <a:alphaModFix/>
            </a:blip>
            <a:srcRect b="0" l="0" r="0" t="0"/>
            <a:stretch/>
          </p:blipFill>
          <p:spPr>
            <a:xfrm>
              <a:off x="1384186" y="3500450"/>
              <a:ext cx="276225" cy="276225"/>
            </a:xfrm>
            <a:prstGeom prst="rect">
              <a:avLst/>
            </a:prstGeom>
            <a:noFill/>
            <a:ln>
              <a:noFill/>
            </a:ln>
          </p:spPr>
        </p:pic>
        <p:pic>
          <p:nvPicPr>
            <p:cNvPr id="162" name="Google Shape;162;g2bdc27f2e26_1_127"/>
            <p:cNvPicPr preferRelativeResize="0"/>
            <p:nvPr/>
          </p:nvPicPr>
          <p:blipFill rotWithShape="1">
            <a:blip r:embed="rId4">
              <a:alphaModFix/>
            </a:blip>
            <a:srcRect b="0" l="0" r="0" t="0"/>
            <a:stretch/>
          </p:blipFill>
          <p:spPr>
            <a:xfrm>
              <a:off x="1384186" y="3903529"/>
              <a:ext cx="276225" cy="276225"/>
            </a:xfrm>
            <a:prstGeom prst="rect">
              <a:avLst/>
            </a:prstGeom>
            <a:noFill/>
            <a:ln>
              <a:noFill/>
            </a:ln>
          </p:spPr>
        </p:pic>
        <p:pic>
          <p:nvPicPr>
            <p:cNvPr id="163" name="Google Shape;163;g2bdc27f2e26_1_127"/>
            <p:cNvPicPr preferRelativeResize="0"/>
            <p:nvPr/>
          </p:nvPicPr>
          <p:blipFill rotWithShape="1">
            <a:blip r:embed="rId4">
              <a:alphaModFix/>
            </a:blip>
            <a:srcRect b="0" l="0" r="0" t="0"/>
            <a:stretch/>
          </p:blipFill>
          <p:spPr>
            <a:xfrm>
              <a:off x="1384186" y="4306608"/>
              <a:ext cx="276225" cy="276225"/>
            </a:xfrm>
            <a:prstGeom prst="rect">
              <a:avLst/>
            </a:prstGeom>
            <a:noFill/>
            <a:ln>
              <a:noFill/>
            </a:ln>
          </p:spPr>
        </p:pic>
      </p:grpSp>
      <p:cxnSp>
        <p:nvCxnSpPr>
          <p:cNvPr id="164" name="Google Shape;164;g2bdc27f2e26_1_127"/>
          <p:cNvCxnSpPr>
            <a:stCxn id="111" idx="3"/>
            <a:endCxn id="123" idx="1"/>
          </p:cNvCxnSpPr>
          <p:nvPr/>
        </p:nvCxnSpPr>
        <p:spPr>
          <a:xfrm>
            <a:off x="1279130" y="2518559"/>
            <a:ext cx="256200" cy="101400"/>
          </a:xfrm>
          <a:prstGeom prst="bentConnector3">
            <a:avLst>
              <a:gd fmla="val 49993" name="adj1"/>
            </a:avLst>
          </a:prstGeom>
          <a:noFill/>
          <a:ln cap="flat" cmpd="sng" w="9525">
            <a:solidFill>
              <a:srgbClr val="6FA8DC"/>
            </a:solidFill>
            <a:prstDash val="solid"/>
            <a:round/>
            <a:headEnd len="med" w="med" type="triangle"/>
            <a:tailEnd len="med" w="med" type="triangle"/>
          </a:ln>
        </p:spPr>
      </p:cxnSp>
      <p:sp>
        <p:nvSpPr>
          <p:cNvPr id="165" name="Google Shape;165;g2bdc27f2e26_1_127"/>
          <p:cNvSpPr txBox="1"/>
          <p:nvPr/>
        </p:nvSpPr>
        <p:spPr>
          <a:xfrm>
            <a:off x="3354204" y="4719080"/>
            <a:ext cx="701400" cy="2181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http/https/s3</a:t>
            </a:r>
            <a:endParaRPr b="0" i="0" sz="500" u="none" cap="none" strike="noStrike">
              <a:solidFill>
                <a:srgbClr val="999999"/>
              </a:solidFill>
              <a:latin typeface="Calibri"/>
              <a:ea typeface="Calibri"/>
              <a:cs typeface="Calibri"/>
              <a:sym typeface="Calibri"/>
            </a:endParaRPr>
          </a:p>
        </p:txBody>
      </p:sp>
      <p:sp>
        <p:nvSpPr>
          <p:cNvPr id="166" name="Google Shape;166;g2bdc27f2e26_1_127"/>
          <p:cNvSpPr txBox="1"/>
          <p:nvPr/>
        </p:nvSpPr>
        <p:spPr>
          <a:xfrm>
            <a:off x="393397" y="3855710"/>
            <a:ext cx="741600" cy="184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5F497A"/>
              </a:buClr>
              <a:buSzPts val="600"/>
              <a:buFont typeface="Calibri"/>
              <a:buNone/>
            </a:pPr>
            <a:r>
              <a:rPr b="0" i="0" lang="en-US" sz="600" u="none" cap="none" strike="noStrike">
                <a:solidFill>
                  <a:srgbClr val="5F497A"/>
                </a:solidFill>
                <a:latin typeface="Calibri"/>
                <a:ea typeface="Calibri"/>
                <a:cs typeface="Calibri"/>
                <a:sym typeface="Calibri"/>
              </a:rPr>
              <a:t>Input Data</a:t>
            </a:r>
            <a:endParaRPr b="0" i="0" sz="600" u="none" cap="none" strike="noStrike">
              <a:solidFill>
                <a:srgbClr val="5F497A"/>
              </a:solidFill>
              <a:latin typeface="Calibri"/>
              <a:ea typeface="Calibri"/>
              <a:cs typeface="Calibri"/>
              <a:sym typeface="Calibri"/>
            </a:endParaRPr>
          </a:p>
        </p:txBody>
      </p:sp>
      <p:sp>
        <p:nvSpPr>
          <p:cNvPr id="167" name="Google Shape;167;g2bdc27f2e26_1_127"/>
          <p:cNvSpPr/>
          <p:nvPr/>
        </p:nvSpPr>
        <p:spPr>
          <a:xfrm>
            <a:off x="3374288" y="1926755"/>
            <a:ext cx="1276200" cy="1188300"/>
          </a:xfrm>
          <a:prstGeom prst="roundRect">
            <a:avLst>
              <a:gd fmla="val 5365" name="adj"/>
            </a:avLst>
          </a:prstGeom>
          <a:solidFill>
            <a:srgbClr val="DAE5F1"/>
          </a:solidFill>
          <a:ln cap="flat" cmpd="sng" w="9525">
            <a:solidFill>
              <a:srgbClr val="6AA84F"/>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68" name="Google Shape;168;g2bdc27f2e26_1_127"/>
          <p:cNvSpPr txBox="1"/>
          <p:nvPr/>
        </p:nvSpPr>
        <p:spPr>
          <a:xfrm>
            <a:off x="3374288" y="1732416"/>
            <a:ext cx="1251900" cy="2073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538CD5"/>
              </a:buClr>
              <a:buSzPts val="700"/>
              <a:buFont typeface="Calibri"/>
              <a:buNone/>
            </a:pPr>
            <a:r>
              <a:rPr b="0" i="0" lang="en-US" sz="700" u="none" cap="none" strike="noStrike">
                <a:solidFill>
                  <a:srgbClr val="538CD5"/>
                </a:solidFill>
                <a:latin typeface="Calibri"/>
                <a:ea typeface="Calibri"/>
                <a:cs typeface="Calibri"/>
                <a:sym typeface="Calibri"/>
              </a:rPr>
              <a:t>Common Services</a:t>
            </a:r>
            <a:endParaRPr b="0" i="0" sz="700" u="none" cap="none" strike="noStrike">
              <a:solidFill>
                <a:srgbClr val="538CD5"/>
              </a:solidFill>
              <a:latin typeface="Calibri"/>
              <a:ea typeface="Calibri"/>
              <a:cs typeface="Calibri"/>
              <a:sym typeface="Calibri"/>
            </a:endParaRPr>
          </a:p>
        </p:txBody>
      </p:sp>
      <p:sp>
        <p:nvSpPr>
          <p:cNvPr id="169" name="Google Shape;169;g2bdc27f2e26_1_127"/>
          <p:cNvSpPr/>
          <p:nvPr/>
        </p:nvSpPr>
        <p:spPr>
          <a:xfrm>
            <a:off x="3542923" y="1995157"/>
            <a:ext cx="981300" cy="11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Authentication</a:t>
            </a:r>
            <a:endParaRPr b="0" i="0" sz="600" u="none" cap="none" strike="noStrike">
              <a:solidFill>
                <a:schemeClr val="dk1"/>
              </a:solidFill>
              <a:latin typeface="Calibri"/>
              <a:ea typeface="Calibri"/>
              <a:cs typeface="Calibri"/>
              <a:sym typeface="Calibri"/>
            </a:endParaRPr>
          </a:p>
        </p:txBody>
      </p:sp>
      <p:sp>
        <p:nvSpPr>
          <p:cNvPr id="170" name="Google Shape;170;g2bdc27f2e26_1_127"/>
          <p:cNvSpPr/>
          <p:nvPr/>
        </p:nvSpPr>
        <p:spPr>
          <a:xfrm>
            <a:off x="3542923" y="2150203"/>
            <a:ext cx="981300" cy="105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Authorization</a:t>
            </a:r>
            <a:endParaRPr b="0" i="0" sz="600" u="none" cap="none" strike="noStrike">
              <a:solidFill>
                <a:schemeClr val="dk1"/>
              </a:solidFill>
              <a:latin typeface="Calibri"/>
              <a:ea typeface="Calibri"/>
              <a:cs typeface="Calibri"/>
              <a:sym typeface="Calibri"/>
            </a:endParaRPr>
          </a:p>
        </p:txBody>
      </p:sp>
      <p:sp>
        <p:nvSpPr>
          <p:cNvPr id="171" name="Google Shape;171;g2bdc27f2e26_1_127"/>
          <p:cNvSpPr/>
          <p:nvPr/>
        </p:nvSpPr>
        <p:spPr>
          <a:xfrm>
            <a:off x="3542922" y="2303360"/>
            <a:ext cx="981300" cy="105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Logging</a:t>
            </a:r>
            <a:endParaRPr b="0" i="0" sz="600" u="none" cap="none" strike="noStrike">
              <a:solidFill>
                <a:schemeClr val="dk1"/>
              </a:solidFill>
              <a:latin typeface="Calibri"/>
              <a:ea typeface="Calibri"/>
              <a:cs typeface="Calibri"/>
              <a:sym typeface="Calibri"/>
            </a:endParaRPr>
          </a:p>
        </p:txBody>
      </p:sp>
      <p:sp>
        <p:nvSpPr>
          <p:cNvPr id="172" name="Google Shape;172;g2bdc27f2e26_1_127"/>
          <p:cNvSpPr/>
          <p:nvPr/>
        </p:nvSpPr>
        <p:spPr>
          <a:xfrm>
            <a:off x="3526118" y="2460185"/>
            <a:ext cx="998100" cy="114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Metrics</a:t>
            </a:r>
            <a:endParaRPr b="0" i="0" sz="600" u="none" cap="none" strike="noStrike">
              <a:solidFill>
                <a:schemeClr val="dk1"/>
              </a:solidFill>
              <a:latin typeface="Calibri"/>
              <a:ea typeface="Calibri"/>
              <a:cs typeface="Calibri"/>
              <a:sym typeface="Calibri"/>
            </a:endParaRPr>
          </a:p>
        </p:txBody>
      </p:sp>
      <p:sp>
        <p:nvSpPr>
          <p:cNvPr id="173" name="Google Shape;173;g2bdc27f2e26_1_127"/>
          <p:cNvSpPr/>
          <p:nvPr/>
        </p:nvSpPr>
        <p:spPr>
          <a:xfrm>
            <a:off x="3533654" y="2615642"/>
            <a:ext cx="998100" cy="135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MCE Compliance</a:t>
            </a:r>
            <a:endParaRPr b="0" i="0" sz="600" u="none" cap="none" strike="noStrike">
              <a:solidFill>
                <a:schemeClr val="dk1"/>
              </a:solidFill>
              <a:latin typeface="Calibri"/>
              <a:ea typeface="Calibri"/>
              <a:cs typeface="Calibri"/>
              <a:sym typeface="Calibri"/>
            </a:endParaRPr>
          </a:p>
        </p:txBody>
      </p:sp>
      <p:cxnSp>
        <p:nvCxnSpPr>
          <p:cNvPr id="174" name="Google Shape;174;g2bdc27f2e26_1_127"/>
          <p:cNvCxnSpPr>
            <a:stCxn id="167" idx="1"/>
          </p:cNvCxnSpPr>
          <p:nvPr/>
        </p:nvCxnSpPr>
        <p:spPr>
          <a:xfrm flipH="1">
            <a:off x="1809188" y="2520905"/>
            <a:ext cx="1565100" cy="6000"/>
          </a:xfrm>
          <a:prstGeom prst="bentConnector3">
            <a:avLst>
              <a:gd fmla="val 49996" name="adj1"/>
            </a:avLst>
          </a:prstGeom>
          <a:noFill/>
          <a:ln cap="flat" cmpd="sng" w="9525">
            <a:solidFill>
              <a:srgbClr val="D8D8D8"/>
            </a:solidFill>
            <a:prstDash val="solid"/>
            <a:round/>
            <a:headEnd len="med" w="med" type="triangle"/>
            <a:tailEnd len="sm" w="sm" type="none"/>
          </a:ln>
        </p:spPr>
      </p:cxnSp>
      <p:cxnSp>
        <p:nvCxnSpPr>
          <p:cNvPr id="175" name="Google Shape;175;g2bdc27f2e26_1_127"/>
          <p:cNvCxnSpPr>
            <a:stCxn id="167" idx="2"/>
          </p:cNvCxnSpPr>
          <p:nvPr/>
        </p:nvCxnSpPr>
        <p:spPr>
          <a:xfrm flipH="1" rot="-5400000">
            <a:off x="3819488" y="3307955"/>
            <a:ext cx="391500" cy="5700"/>
          </a:xfrm>
          <a:prstGeom prst="bentConnector3">
            <a:avLst>
              <a:gd fmla="val 50006" name="adj1"/>
            </a:avLst>
          </a:prstGeom>
          <a:noFill/>
          <a:ln cap="flat" cmpd="sng" w="9525">
            <a:solidFill>
              <a:srgbClr val="D8D8D8"/>
            </a:solidFill>
            <a:prstDash val="solid"/>
            <a:round/>
            <a:headEnd len="med" w="med" type="triangle"/>
            <a:tailEnd len="sm" w="sm" type="none"/>
          </a:ln>
        </p:spPr>
      </p:cxnSp>
      <p:sp>
        <p:nvSpPr>
          <p:cNvPr id="176" name="Google Shape;176;g2bdc27f2e26_1_127"/>
          <p:cNvSpPr txBox="1"/>
          <p:nvPr/>
        </p:nvSpPr>
        <p:spPr>
          <a:xfrm>
            <a:off x="3177926" y="2032956"/>
            <a:ext cx="582600" cy="1827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SSO</a:t>
            </a:r>
            <a:endParaRPr b="0" i="0" sz="500" u="none" cap="none" strike="noStrike">
              <a:solidFill>
                <a:srgbClr val="999999"/>
              </a:solidFill>
              <a:latin typeface="Calibri"/>
              <a:ea typeface="Calibri"/>
              <a:cs typeface="Calibri"/>
              <a:sym typeface="Calibri"/>
            </a:endParaRPr>
          </a:p>
        </p:txBody>
      </p:sp>
      <p:sp>
        <p:nvSpPr>
          <p:cNvPr id="177" name="Google Shape;177;g2bdc27f2e26_1_127"/>
          <p:cNvSpPr/>
          <p:nvPr/>
        </p:nvSpPr>
        <p:spPr>
          <a:xfrm>
            <a:off x="3529298" y="2952023"/>
            <a:ext cx="998100" cy="103200"/>
          </a:xfrm>
          <a:prstGeom prst="roundRect">
            <a:avLst>
              <a:gd fmla="val 16667" name="adj"/>
            </a:avLst>
          </a:prstGeom>
          <a:solidFill>
            <a:srgbClr val="D8D8D8"/>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Accounting/Billing</a:t>
            </a:r>
            <a:endParaRPr b="0" i="0" sz="600" u="none" cap="none" strike="noStrike">
              <a:solidFill>
                <a:schemeClr val="dk1"/>
              </a:solidFill>
              <a:latin typeface="Calibri"/>
              <a:ea typeface="Calibri"/>
              <a:cs typeface="Calibri"/>
              <a:sym typeface="Calibri"/>
            </a:endParaRPr>
          </a:p>
        </p:txBody>
      </p:sp>
      <p:sp>
        <p:nvSpPr>
          <p:cNvPr id="178" name="Google Shape;178;g2bdc27f2e26_1_127"/>
          <p:cNvSpPr/>
          <p:nvPr/>
        </p:nvSpPr>
        <p:spPr>
          <a:xfrm>
            <a:off x="3533654" y="2807065"/>
            <a:ext cx="998100" cy="9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Deployment</a:t>
            </a:r>
            <a:endParaRPr b="0" i="0" sz="600" u="none" cap="none" strike="noStrike">
              <a:solidFill>
                <a:schemeClr val="dk1"/>
              </a:solidFill>
              <a:latin typeface="Calibri"/>
              <a:ea typeface="Calibri"/>
              <a:cs typeface="Calibri"/>
              <a:sym typeface="Calibri"/>
            </a:endParaRPr>
          </a:p>
        </p:txBody>
      </p:sp>
      <p:sp>
        <p:nvSpPr>
          <p:cNvPr id="139" name="Google Shape;139;g2bdc27f2e26_1_127"/>
          <p:cNvSpPr/>
          <p:nvPr/>
        </p:nvSpPr>
        <p:spPr>
          <a:xfrm>
            <a:off x="5730653" y="3160838"/>
            <a:ext cx="686528" cy="347850"/>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Calibri"/>
                <a:ea typeface="Calibri"/>
                <a:cs typeface="Calibri"/>
                <a:sym typeface="Calibri"/>
              </a:rPr>
              <a:t>In-Situ Data</a:t>
            </a:r>
            <a:endParaRPr b="0" i="0" sz="1100" u="none" cap="none" strike="noStrike">
              <a:solidFill>
                <a:srgbClr val="000000"/>
              </a:solidFill>
              <a:latin typeface="Arial"/>
              <a:ea typeface="Arial"/>
              <a:cs typeface="Arial"/>
              <a:sym typeface="Arial"/>
            </a:endParaRPr>
          </a:p>
        </p:txBody>
      </p:sp>
      <p:cxnSp>
        <p:nvCxnSpPr>
          <p:cNvPr id="179" name="Google Shape;179;g2bdc27f2e26_1_127"/>
          <p:cNvCxnSpPr>
            <a:stCxn id="126" idx="2"/>
            <a:endCxn id="117" idx="3"/>
          </p:cNvCxnSpPr>
          <p:nvPr/>
        </p:nvCxnSpPr>
        <p:spPr>
          <a:xfrm rot="10800000">
            <a:off x="4025075" y="3618300"/>
            <a:ext cx="1699800" cy="125100"/>
          </a:xfrm>
          <a:prstGeom prst="bentConnector3">
            <a:avLst>
              <a:gd fmla="val 50003" name="adj1"/>
            </a:avLst>
          </a:prstGeom>
          <a:noFill/>
          <a:ln cap="flat" cmpd="sng" w="9525">
            <a:solidFill>
              <a:srgbClr val="741B47"/>
            </a:solidFill>
            <a:prstDash val="solid"/>
            <a:round/>
            <a:headEnd len="sm" w="sm" type="none"/>
            <a:tailEnd len="med" w="med" type="triangle"/>
          </a:ln>
        </p:spPr>
      </p:cxnSp>
      <p:sp>
        <p:nvSpPr>
          <p:cNvPr id="180" name="Google Shape;180;g2bdc27f2e26_1_127"/>
          <p:cNvSpPr txBox="1"/>
          <p:nvPr/>
        </p:nvSpPr>
        <p:spPr>
          <a:xfrm>
            <a:off x="-1164771" y="2196193"/>
            <a:ext cx="1848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1" name="Google Shape;181;g2bdc27f2e26_1_127"/>
          <p:cNvSpPr/>
          <p:nvPr/>
        </p:nvSpPr>
        <p:spPr>
          <a:xfrm>
            <a:off x="469433" y="2712113"/>
            <a:ext cx="809700" cy="22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Dataset Index for Processing</a:t>
            </a:r>
            <a:endParaRPr b="0" i="0" sz="600" u="none" cap="none" strike="noStrike">
              <a:solidFill>
                <a:schemeClr val="dk1"/>
              </a:solidFill>
              <a:latin typeface="Calibri"/>
              <a:ea typeface="Calibri"/>
              <a:cs typeface="Calibri"/>
              <a:sym typeface="Calibri"/>
            </a:endParaRPr>
          </a:p>
        </p:txBody>
      </p:sp>
      <p:cxnSp>
        <p:nvCxnSpPr>
          <p:cNvPr id="182" name="Google Shape;182;g2bdc27f2e26_1_127"/>
          <p:cNvCxnSpPr>
            <a:endCxn id="181" idx="3"/>
          </p:cNvCxnSpPr>
          <p:nvPr/>
        </p:nvCxnSpPr>
        <p:spPr>
          <a:xfrm flipH="1">
            <a:off x="1279133" y="2822063"/>
            <a:ext cx="258600" cy="3300"/>
          </a:xfrm>
          <a:prstGeom prst="bentConnector3">
            <a:avLst>
              <a:gd fmla="val 49977" name="adj1"/>
            </a:avLst>
          </a:prstGeom>
          <a:noFill/>
          <a:ln cap="flat" cmpd="sng" w="9525">
            <a:solidFill>
              <a:srgbClr val="6FA8DC"/>
            </a:solidFill>
            <a:prstDash val="solid"/>
            <a:round/>
            <a:headEnd len="med" w="med" type="triangle"/>
            <a:tailEnd len="med" w="med" type="triangle"/>
          </a:ln>
        </p:spPr>
      </p:cxnSp>
      <p:grpSp>
        <p:nvGrpSpPr>
          <p:cNvPr id="183" name="Google Shape;183;g2bdc27f2e26_1_127"/>
          <p:cNvGrpSpPr/>
          <p:nvPr/>
        </p:nvGrpSpPr>
        <p:grpSpPr>
          <a:xfrm>
            <a:off x="13584" y="21818"/>
            <a:ext cx="1256347" cy="1328282"/>
            <a:chOff x="12240" y="834716"/>
            <a:chExt cx="1256347" cy="1771042"/>
          </a:xfrm>
        </p:grpSpPr>
        <p:sp>
          <p:nvSpPr>
            <p:cNvPr id="184" name="Google Shape;184;g2bdc27f2e26_1_127"/>
            <p:cNvSpPr/>
            <p:nvPr/>
          </p:nvSpPr>
          <p:spPr>
            <a:xfrm>
              <a:off x="98887" y="1063758"/>
              <a:ext cx="1169700" cy="1542000"/>
            </a:xfrm>
            <a:prstGeom prst="roundRect">
              <a:avLst>
                <a:gd fmla="val 1824" name="adj"/>
              </a:avLst>
            </a:prstGeom>
            <a:solidFill>
              <a:srgbClr val="F2F2F2"/>
            </a:solidFill>
            <a:ln cap="flat" cmpd="sng" w="9525">
              <a:solidFill>
                <a:srgbClr val="366092"/>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66092"/>
                </a:solidFill>
                <a:latin typeface="Calibri"/>
                <a:ea typeface="Calibri"/>
                <a:cs typeface="Calibri"/>
                <a:sym typeface="Calibri"/>
              </a:endParaRPr>
            </a:p>
          </p:txBody>
        </p:sp>
        <p:sp>
          <p:nvSpPr>
            <p:cNvPr id="185" name="Google Shape;185;g2bdc27f2e26_1_127"/>
            <p:cNvSpPr/>
            <p:nvPr/>
          </p:nvSpPr>
          <p:spPr>
            <a:xfrm>
              <a:off x="135428" y="1757726"/>
              <a:ext cx="1053000" cy="148500"/>
            </a:xfrm>
            <a:prstGeom prst="roundRect">
              <a:avLst>
                <a:gd fmla="val 16667" name="adj"/>
              </a:avLst>
            </a:prstGeom>
            <a:solidFill>
              <a:srgbClr val="DAE5F1"/>
            </a:solidFill>
            <a:ln cap="flat" cmpd="sng" w="9525">
              <a:solidFill>
                <a:srgbClr val="4A7DBA"/>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366092"/>
                  </a:solidFill>
                  <a:latin typeface="Calibri"/>
                  <a:ea typeface="Calibri"/>
                  <a:cs typeface="Calibri"/>
                  <a:sym typeface="Calibri"/>
                </a:rPr>
                <a:t>Platform Team (JPL)</a:t>
              </a:r>
              <a:endParaRPr b="0" i="0" sz="1100" u="none" cap="none" strike="noStrike">
                <a:solidFill>
                  <a:srgbClr val="000000"/>
                </a:solidFill>
                <a:latin typeface="Arial"/>
                <a:ea typeface="Arial"/>
                <a:cs typeface="Arial"/>
                <a:sym typeface="Arial"/>
              </a:endParaRPr>
            </a:p>
          </p:txBody>
        </p:sp>
        <p:sp>
          <p:nvSpPr>
            <p:cNvPr id="186" name="Google Shape;186;g2bdc27f2e26_1_127"/>
            <p:cNvSpPr/>
            <p:nvPr/>
          </p:nvSpPr>
          <p:spPr>
            <a:xfrm>
              <a:off x="133707" y="1961396"/>
              <a:ext cx="1055100" cy="148500"/>
            </a:xfrm>
            <a:prstGeom prst="roundRect">
              <a:avLst>
                <a:gd fmla="val 16667" name="adj"/>
              </a:avLst>
            </a:prstGeom>
            <a:solidFill>
              <a:srgbClr val="F2DADA"/>
            </a:solidFill>
            <a:ln cap="flat" cmpd="sng" w="9525">
              <a:solidFill>
                <a:srgbClr val="4A7DBA"/>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366092"/>
                  </a:solidFill>
                  <a:latin typeface="Calibri"/>
                  <a:ea typeface="Calibri"/>
                  <a:cs typeface="Calibri"/>
                  <a:sym typeface="Calibri"/>
                </a:rPr>
                <a:t>Data Team (MSFC)</a:t>
              </a:r>
              <a:endParaRPr b="0" i="0" sz="1100" u="none" cap="none" strike="noStrike">
                <a:solidFill>
                  <a:srgbClr val="000000"/>
                </a:solidFill>
                <a:latin typeface="Arial"/>
                <a:ea typeface="Arial"/>
                <a:cs typeface="Arial"/>
                <a:sym typeface="Arial"/>
              </a:endParaRPr>
            </a:p>
          </p:txBody>
        </p:sp>
        <p:sp>
          <p:nvSpPr>
            <p:cNvPr id="187" name="Google Shape;187;g2bdc27f2e26_1_127"/>
            <p:cNvSpPr txBox="1"/>
            <p:nvPr/>
          </p:nvSpPr>
          <p:spPr>
            <a:xfrm>
              <a:off x="520718" y="1478097"/>
              <a:ext cx="670200" cy="2154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600"/>
                <a:buFont typeface="Arial"/>
                <a:buNone/>
              </a:pPr>
              <a:r>
                <a:rPr b="0" i="1" lang="en-US" sz="600" u="none" cap="none" strike="noStrike">
                  <a:solidFill>
                    <a:srgbClr val="7F7F7F"/>
                  </a:solidFill>
                  <a:latin typeface="Calibri"/>
                  <a:ea typeface="Calibri"/>
                  <a:cs typeface="Calibri"/>
                  <a:sym typeface="Calibri"/>
                </a:rPr>
                <a:t>Data Flow</a:t>
              </a:r>
              <a:endParaRPr b="0" i="0" sz="1100" u="none" cap="none" strike="noStrike">
                <a:solidFill>
                  <a:srgbClr val="000000"/>
                </a:solidFill>
                <a:latin typeface="Arial"/>
                <a:ea typeface="Arial"/>
                <a:cs typeface="Arial"/>
                <a:sym typeface="Arial"/>
              </a:endParaRPr>
            </a:p>
          </p:txBody>
        </p:sp>
        <p:sp>
          <p:nvSpPr>
            <p:cNvPr id="188" name="Google Shape;188;g2bdc27f2e26_1_127"/>
            <p:cNvSpPr txBox="1"/>
            <p:nvPr/>
          </p:nvSpPr>
          <p:spPr>
            <a:xfrm>
              <a:off x="520718" y="1272952"/>
              <a:ext cx="670200" cy="2154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600"/>
                <a:buFont typeface="Arial"/>
                <a:buNone/>
              </a:pPr>
              <a:r>
                <a:rPr b="0" i="1" lang="en-US" sz="600" u="none" cap="none" strike="noStrike">
                  <a:solidFill>
                    <a:srgbClr val="7F7F7F"/>
                  </a:solidFill>
                  <a:latin typeface="Calibri"/>
                  <a:ea typeface="Calibri"/>
                  <a:cs typeface="Calibri"/>
                  <a:sym typeface="Calibri"/>
                </a:rPr>
                <a:t>UI access</a:t>
              </a:r>
              <a:endParaRPr b="0" i="0" sz="1100" u="none" cap="none" strike="noStrike">
                <a:solidFill>
                  <a:srgbClr val="000000"/>
                </a:solidFill>
                <a:latin typeface="Arial"/>
                <a:ea typeface="Arial"/>
                <a:cs typeface="Arial"/>
                <a:sym typeface="Arial"/>
              </a:endParaRPr>
            </a:p>
          </p:txBody>
        </p:sp>
        <p:sp>
          <p:nvSpPr>
            <p:cNvPr id="189" name="Google Shape;189;g2bdc27f2e26_1_127"/>
            <p:cNvSpPr txBox="1"/>
            <p:nvPr/>
          </p:nvSpPr>
          <p:spPr>
            <a:xfrm>
              <a:off x="520718" y="1063758"/>
              <a:ext cx="670200" cy="2154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600"/>
                <a:buFont typeface="Arial"/>
                <a:buNone/>
              </a:pPr>
              <a:r>
                <a:rPr b="0" i="1" lang="en-US" sz="600" u="none" cap="none" strike="noStrike">
                  <a:solidFill>
                    <a:srgbClr val="7F7F7F"/>
                  </a:solidFill>
                  <a:latin typeface="Calibri"/>
                  <a:ea typeface="Calibri"/>
                  <a:cs typeface="Calibri"/>
                  <a:sym typeface="Calibri"/>
                </a:rPr>
                <a:t>API access</a:t>
              </a:r>
              <a:endParaRPr b="0" i="0" sz="1100" u="none" cap="none" strike="noStrike">
                <a:solidFill>
                  <a:srgbClr val="000000"/>
                </a:solidFill>
                <a:latin typeface="Arial"/>
                <a:ea typeface="Arial"/>
                <a:cs typeface="Arial"/>
                <a:sym typeface="Arial"/>
              </a:endParaRPr>
            </a:p>
          </p:txBody>
        </p:sp>
        <p:sp>
          <p:nvSpPr>
            <p:cNvPr id="190" name="Google Shape;190;g2bdc27f2e26_1_127"/>
            <p:cNvSpPr txBox="1"/>
            <p:nvPr/>
          </p:nvSpPr>
          <p:spPr>
            <a:xfrm>
              <a:off x="12240" y="834716"/>
              <a:ext cx="1053000" cy="2565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7F7F7F"/>
                  </a:solidFill>
                  <a:latin typeface="Calibri"/>
                  <a:ea typeface="Calibri"/>
                  <a:cs typeface="Calibri"/>
                  <a:sym typeface="Calibri"/>
                </a:rPr>
                <a:t>Legend</a:t>
              </a:r>
              <a:endParaRPr b="0" i="0" sz="1100" u="none" cap="none" strike="noStrike">
                <a:solidFill>
                  <a:srgbClr val="000000"/>
                </a:solidFill>
                <a:latin typeface="Arial"/>
                <a:ea typeface="Arial"/>
                <a:cs typeface="Arial"/>
                <a:sym typeface="Arial"/>
              </a:endParaRPr>
            </a:p>
          </p:txBody>
        </p:sp>
        <p:cxnSp>
          <p:nvCxnSpPr>
            <p:cNvPr id="191" name="Google Shape;191;g2bdc27f2e26_1_127"/>
            <p:cNvCxnSpPr/>
            <p:nvPr/>
          </p:nvCxnSpPr>
          <p:spPr>
            <a:xfrm rot="10800000">
              <a:off x="198418" y="1181100"/>
              <a:ext cx="347700" cy="0"/>
            </a:xfrm>
            <a:prstGeom prst="straightConnector1">
              <a:avLst/>
            </a:prstGeom>
            <a:noFill/>
            <a:ln cap="flat" cmpd="sng" w="25400">
              <a:solidFill>
                <a:srgbClr val="E5B8B7"/>
              </a:solidFill>
              <a:prstDash val="solid"/>
              <a:round/>
              <a:headEnd len="sm" w="sm" type="none"/>
              <a:tailEnd len="lg" w="lg" type="triangle"/>
            </a:ln>
          </p:spPr>
        </p:cxnSp>
        <p:cxnSp>
          <p:nvCxnSpPr>
            <p:cNvPr id="192" name="Google Shape;192;g2bdc27f2e26_1_127"/>
            <p:cNvCxnSpPr/>
            <p:nvPr/>
          </p:nvCxnSpPr>
          <p:spPr>
            <a:xfrm rot="10800000">
              <a:off x="198418" y="1386125"/>
              <a:ext cx="347700" cy="0"/>
            </a:xfrm>
            <a:prstGeom prst="straightConnector1">
              <a:avLst/>
            </a:prstGeom>
            <a:noFill/>
            <a:ln cap="flat" cmpd="sng" w="25400">
              <a:solidFill>
                <a:srgbClr val="31859B"/>
              </a:solidFill>
              <a:prstDash val="solid"/>
              <a:round/>
              <a:headEnd len="sm" w="sm" type="none"/>
              <a:tailEnd len="lg" w="lg" type="triangle"/>
            </a:ln>
          </p:spPr>
        </p:cxnSp>
        <p:cxnSp>
          <p:nvCxnSpPr>
            <p:cNvPr id="193" name="Google Shape;193;g2bdc27f2e26_1_127"/>
            <p:cNvCxnSpPr/>
            <p:nvPr/>
          </p:nvCxnSpPr>
          <p:spPr>
            <a:xfrm rot="10800000">
              <a:off x="204514" y="1591151"/>
              <a:ext cx="347700" cy="0"/>
            </a:xfrm>
            <a:prstGeom prst="straightConnector1">
              <a:avLst/>
            </a:prstGeom>
            <a:noFill/>
            <a:ln cap="flat" cmpd="sng" w="25400">
              <a:solidFill>
                <a:srgbClr val="953734"/>
              </a:solidFill>
              <a:prstDash val="solid"/>
              <a:round/>
              <a:headEnd len="sm" w="sm" type="none"/>
              <a:tailEnd len="lg" w="lg" type="triangle"/>
            </a:ln>
          </p:spPr>
        </p:cxnSp>
        <p:sp>
          <p:nvSpPr>
            <p:cNvPr id="194" name="Google Shape;194;g2bdc27f2e26_1_127"/>
            <p:cNvSpPr/>
            <p:nvPr/>
          </p:nvSpPr>
          <p:spPr>
            <a:xfrm>
              <a:off x="135175" y="2165066"/>
              <a:ext cx="1055100" cy="148500"/>
            </a:xfrm>
            <a:prstGeom prst="roundRect">
              <a:avLst>
                <a:gd fmla="val 16667" name="adj"/>
              </a:avLst>
            </a:prstGeom>
            <a:solidFill>
              <a:srgbClr val="C2D59B"/>
            </a:solidFill>
            <a:ln cap="flat" cmpd="sng" w="9525">
              <a:solidFill>
                <a:srgbClr val="4A7DBA"/>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366092"/>
                  </a:solidFill>
                  <a:latin typeface="Calibri"/>
                  <a:ea typeface="Calibri"/>
                  <a:cs typeface="Calibri"/>
                  <a:sym typeface="Calibri"/>
                </a:rPr>
                <a:t>Joint JPL/MSFC</a:t>
              </a:r>
              <a:endParaRPr b="0" i="0" sz="1100" u="none" cap="none" strike="noStrike">
                <a:solidFill>
                  <a:srgbClr val="000000"/>
                </a:solidFill>
                <a:latin typeface="Arial"/>
                <a:ea typeface="Arial"/>
                <a:cs typeface="Arial"/>
                <a:sym typeface="Arial"/>
              </a:endParaRPr>
            </a:p>
          </p:txBody>
        </p:sp>
        <p:sp>
          <p:nvSpPr>
            <p:cNvPr id="195" name="Google Shape;195;g2bdc27f2e26_1_127"/>
            <p:cNvSpPr/>
            <p:nvPr/>
          </p:nvSpPr>
          <p:spPr>
            <a:xfrm>
              <a:off x="135175" y="2368735"/>
              <a:ext cx="1055100" cy="148500"/>
            </a:xfrm>
            <a:prstGeom prst="roundRect">
              <a:avLst>
                <a:gd fmla="val 16667" name="adj"/>
              </a:avLst>
            </a:prstGeom>
            <a:solidFill>
              <a:srgbClr val="FAC090"/>
            </a:solidFill>
            <a:ln cap="flat" cmpd="sng" w="9525">
              <a:solidFill>
                <a:srgbClr val="4A7DBA"/>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US" sz="600" u="none" cap="none" strike="noStrike">
                  <a:solidFill>
                    <a:srgbClr val="366092"/>
                  </a:solidFill>
                  <a:latin typeface="Calibri"/>
                  <a:ea typeface="Calibri"/>
                  <a:cs typeface="Calibri"/>
                  <a:sym typeface="Calibri"/>
                </a:rPr>
                <a:t>EOSDIS</a:t>
              </a:r>
              <a:endParaRPr b="0" i="0" sz="1100" u="none" cap="none" strike="noStrike">
                <a:solidFill>
                  <a:srgbClr val="000000"/>
                </a:solidFill>
                <a:latin typeface="Arial"/>
                <a:ea typeface="Arial"/>
                <a:cs typeface="Arial"/>
                <a:sym typeface="Arial"/>
              </a:endParaRPr>
            </a:p>
          </p:txBody>
        </p:sp>
      </p:grpSp>
      <p:sp>
        <p:nvSpPr>
          <p:cNvPr id="196" name="Google Shape;196;g2bdc27f2e26_1_127"/>
          <p:cNvSpPr txBox="1"/>
          <p:nvPr/>
        </p:nvSpPr>
        <p:spPr>
          <a:xfrm>
            <a:off x="3101174" y="3635240"/>
            <a:ext cx="834300" cy="1968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Cumulus</a:t>
            </a:r>
            <a:endParaRPr b="0" i="0" sz="500" u="none" cap="none" strike="noStrike">
              <a:solidFill>
                <a:srgbClr val="999999"/>
              </a:solidFill>
              <a:latin typeface="Calibri"/>
              <a:ea typeface="Calibri"/>
              <a:cs typeface="Calibri"/>
              <a:sym typeface="Calibri"/>
            </a:endParaRPr>
          </a:p>
        </p:txBody>
      </p:sp>
      <p:sp>
        <p:nvSpPr>
          <p:cNvPr id="158" name="Google Shape;158;g2bdc27f2e26_1_127"/>
          <p:cNvSpPr/>
          <p:nvPr/>
        </p:nvSpPr>
        <p:spPr>
          <a:xfrm>
            <a:off x="4759490" y="440201"/>
            <a:ext cx="830400" cy="384600"/>
          </a:xfrm>
          <a:prstGeom prst="roundRect">
            <a:avLst>
              <a:gd fmla="val 5365" name="adj"/>
            </a:avLst>
          </a:prstGeom>
          <a:noFill/>
          <a:ln cap="flat" cmpd="sng" w="9525">
            <a:solidFill>
              <a:srgbClr val="C27BA0"/>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97" name="Google Shape;197;g2bdc27f2e26_1_127"/>
          <p:cNvSpPr txBox="1"/>
          <p:nvPr/>
        </p:nvSpPr>
        <p:spPr>
          <a:xfrm>
            <a:off x="5553678" y="478548"/>
            <a:ext cx="972600" cy="2751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A64D79"/>
              </a:buClr>
              <a:buSzPts val="700"/>
              <a:buFont typeface="Calibri"/>
              <a:buNone/>
            </a:pPr>
            <a:r>
              <a:rPr b="0" i="0" lang="en-US" sz="700" u="none" cap="none" strike="noStrike">
                <a:solidFill>
                  <a:srgbClr val="A64D79"/>
                </a:solidFill>
                <a:latin typeface="Calibri"/>
                <a:ea typeface="Calibri"/>
                <a:cs typeface="Calibri"/>
                <a:sym typeface="Calibri"/>
              </a:rPr>
              <a:t>ESA-NASA Joint Code Repository</a:t>
            </a:r>
            <a:endParaRPr b="0" i="0" sz="700" u="none" cap="none" strike="noStrike">
              <a:solidFill>
                <a:srgbClr val="A64D79"/>
              </a:solidFill>
              <a:latin typeface="Calibri"/>
              <a:ea typeface="Calibri"/>
              <a:cs typeface="Calibri"/>
              <a:sym typeface="Calibri"/>
            </a:endParaRPr>
          </a:p>
        </p:txBody>
      </p:sp>
      <p:sp>
        <p:nvSpPr>
          <p:cNvPr id="198" name="Google Shape;198;g2bdc27f2e26_1_127"/>
          <p:cNvSpPr/>
          <p:nvPr/>
        </p:nvSpPr>
        <p:spPr>
          <a:xfrm>
            <a:off x="2503551" y="451007"/>
            <a:ext cx="897600" cy="329400"/>
          </a:xfrm>
          <a:prstGeom prst="roundRect">
            <a:avLst>
              <a:gd fmla="val 16667" name="adj"/>
            </a:avLst>
          </a:prstGeom>
          <a:solidFill>
            <a:srgbClr val="FABF8E"/>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NASA Datasets (collection &amp; granules)</a:t>
            </a:r>
            <a:endParaRPr b="0" i="0" sz="600" u="none" cap="none" strike="noStrike">
              <a:solidFill>
                <a:schemeClr val="dk1"/>
              </a:solidFill>
              <a:latin typeface="Calibri"/>
              <a:ea typeface="Calibri"/>
              <a:cs typeface="Calibri"/>
              <a:sym typeface="Calibri"/>
            </a:endParaRPr>
          </a:p>
        </p:txBody>
      </p:sp>
      <p:cxnSp>
        <p:nvCxnSpPr>
          <p:cNvPr id="199" name="Google Shape;199;g2bdc27f2e26_1_127"/>
          <p:cNvCxnSpPr>
            <a:stCxn id="167" idx="3"/>
          </p:cNvCxnSpPr>
          <p:nvPr/>
        </p:nvCxnSpPr>
        <p:spPr>
          <a:xfrm flipH="1" rot="10800000">
            <a:off x="4650488" y="2517605"/>
            <a:ext cx="1336800" cy="3300"/>
          </a:xfrm>
          <a:prstGeom prst="bentConnector3">
            <a:avLst>
              <a:gd fmla="val 49995" name="adj1"/>
            </a:avLst>
          </a:prstGeom>
          <a:noFill/>
          <a:ln cap="flat" cmpd="sng" w="9525">
            <a:solidFill>
              <a:srgbClr val="D8D8D8"/>
            </a:solidFill>
            <a:prstDash val="solid"/>
            <a:round/>
            <a:headEnd len="med" w="med" type="triangle"/>
            <a:tailEnd len="sm" w="sm" type="none"/>
          </a:ln>
        </p:spPr>
      </p:cxnSp>
      <p:sp>
        <p:nvSpPr>
          <p:cNvPr id="200" name="Google Shape;200;g2bdc27f2e26_1_127"/>
          <p:cNvSpPr/>
          <p:nvPr/>
        </p:nvSpPr>
        <p:spPr>
          <a:xfrm>
            <a:off x="2690431" y="4475707"/>
            <a:ext cx="835800" cy="196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Data Search Catalog</a:t>
            </a:r>
            <a:endParaRPr b="0" i="0" sz="600" u="none" cap="none" strike="noStrike">
              <a:solidFill>
                <a:schemeClr val="dk1"/>
              </a:solidFill>
              <a:latin typeface="Calibri"/>
              <a:ea typeface="Calibri"/>
              <a:cs typeface="Calibri"/>
              <a:sym typeface="Calibri"/>
            </a:endParaRPr>
          </a:p>
        </p:txBody>
      </p:sp>
      <p:sp>
        <p:nvSpPr>
          <p:cNvPr id="201" name="Google Shape;201;g2bdc27f2e26_1_127"/>
          <p:cNvSpPr txBox="1"/>
          <p:nvPr/>
        </p:nvSpPr>
        <p:spPr>
          <a:xfrm>
            <a:off x="2563940" y="305087"/>
            <a:ext cx="834300" cy="1689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NASA ESDIS CMR</a:t>
            </a:r>
            <a:endParaRPr b="0" i="0" sz="500" u="none" cap="none" strike="noStrike">
              <a:solidFill>
                <a:srgbClr val="999999"/>
              </a:solidFill>
              <a:latin typeface="Calibri"/>
              <a:ea typeface="Calibri"/>
              <a:cs typeface="Calibri"/>
              <a:sym typeface="Calibri"/>
            </a:endParaRPr>
          </a:p>
        </p:txBody>
      </p:sp>
      <p:cxnSp>
        <p:nvCxnSpPr>
          <p:cNvPr id="202" name="Google Shape;202;g2bdc27f2e26_1_127"/>
          <p:cNvCxnSpPr>
            <a:endCxn id="198" idx="2"/>
          </p:cNvCxnSpPr>
          <p:nvPr/>
        </p:nvCxnSpPr>
        <p:spPr>
          <a:xfrm rot="-5400000">
            <a:off x="1770501" y="1090757"/>
            <a:ext cx="1492200" cy="871500"/>
          </a:xfrm>
          <a:prstGeom prst="bentConnector3">
            <a:avLst>
              <a:gd fmla="val -55" name="adj1"/>
            </a:avLst>
          </a:prstGeom>
          <a:noFill/>
          <a:ln cap="flat" cmpd="sng" w="9525">
            <a:solidFill>
              <a:srgbClr val="D99593"/>
            </a:solidFill>
            <a:prstDash val="solid"/>
            <a:round/>
            <a:headEnd len="med" w="med" type="triangle"/>
            <a:tailEnd len="sm" w="sm" type="none"/>
          </a:ln>
        </p:spPr>
      </p:cxnSp>
      <p:cxnSp>
        <p:nvCxnSpPr>
          <p:cNvPr id="203" name="Google Shape;203;g2bdc27f2e26_1_127"/>
          <p:cNvCxnSpPr>
            <a:stCxn id="108" idx="2"/>
            <a:endCxn id="200" idx="0"/>
          </p:cNvCxnSpPr>
          <p:nvPr/>
        </p:nvCxnSpPr>
        <p:spPr>
          <a:xfrm flipH="1" rot="-5400000">
            <a:off x="2993819" y="4361007"/>
            <a:ext cx="227400" cy="1800"/>
          </a:xfrm>
          <a:prstGeom prst="bentConnector3">
            <a:avLst>
              <a:gd fmla="val 50019" name="adj1"/>
            </a:avLst>
          </a:prstGeom>
          <a:noFill/>
          <a:ln cap="flat" cmpd="sng" w="9525">
            <a:solidFill>
              <a:srgbClr val="741B47"/>
            </a:solidFill>
            <a:prstDash val="solid"/>
            <a:round/>
            <a:headEnd len="med" w="med" type="triangle"/>
            <a:tailEnd len="sm" w="sm" type="none"/>
          </a:ln>
        </p:spPr>
      </p:cxnSp>
      <p:sp>
        <p:nvSpPr>
          <p:cNvPr id="204" name="Google Shape;204;g2bdc27f2e26_1_127"/>
          <p:cNvSpPr txBox="1"/>
          <p:nvPr/>
        </p:nvSpPr>
        <p:spPr>
          <a:xfrm>
            <a:off x="6319547" y="2447746"/>
            <a:ext cx="669900" cy="1827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Eclipse Che</a:t>
            </a:r>
            <a:endParaRPr b="0" i="0" sz="500" u="none" cap="none" strike="noStrike">
              <a:solidFill>
                <a:srgbClr val="999999"/>
              </a:solidFill>
              <a:latin typeface="Calibri"/>
              <a:ea typeface="Calibri"/>
              <a:cs typeface="Calibri"/>
              <a:sym typeface="Calibri"/>
            </a:endParaRPr>
          </a:p>
        </p:txBody>
      </p:sp>
      <p:grpSp>
        <p:nvGrpSpPr>
          <p:cNvPr id="205" name="Google Shape;205;g2bdc27f2e26_1_127"/>
          <p:cNvGrpSpPr/>
          <p:nvPr/>
        </p:nvGrpSpPr>
        <p:grpSpPr>
          <a:xfrm>
            <a:off x="8163560" y="1189929"/>
            <a:ext cx="1176600" cy="523975"/>
            <a:chOff x="200691" y="1373778"/>
            <a:chExt cx="1176600" cy="698634"/>
          </a:xfrm>
        </p:grpSpPr>
        <p:pic>
          <p:nvPicPr>
            <p:cNvPr id="206" name="Google Shape;206;g2bdc27f2e26_1_127"/>
            <p:cNvPicPr preferRelativeResize="0"/>
            <p:nvPr/>
          </p:nvPicPr>
          <p:blipFill rotWithShape="1">
            <a:blip r:embed="rId6">
              <a:alphaModFix/>
            </a:blip>
            <a:srcRect b="0" l="0" r="0" t="0"/>
            <a:stretch/>
          </p:blipFill>
          <p:spPr>
            <a:xfrm>
              <a:off x="566505" y="1373778"/>
              <a:ext cx="454217" cy="439076"/>
            </a:xfrm>
            <a:prstGeom prst="rect">
              <a:avLst/>
            </a:prstGeom>
            <a:noFill/>
            <a:ln>
              <a:noFill/>
            </a:ln>
          </p:spPr>
        </p:pic>
        <p:sp>
          <p:nvSpPr>
            <p:cNvPr id="207" name="Google Shape;207;g2bdc27f2e26_1_127"/>
            <p:cNvSpPr txBox="1"/>
            <p:nvPr/>
          </p:nvSpPr>
          <p:spPr>
            <a:xfrm>
              <a:off x="200691" y="1795512"/>
              <a:ext cx="1176600" cy="276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7F7F7F"/>
                  </a:solidFill>
                  <a:latin typeface="Calibri"/>
                  <a:ea typeface="Calibri"/>
                  <a:cs typeface="Calibri"/>
                  <a:sym typeface="Calibri"/>
                </a:rPr>
                <a:t>Algorithm Developers</a:t>
              </a:r>
              <a:endParaRPr b="0" i="0" sz="1100" u="none" cap="none" strike="noStrike">
                <a:solidFill>
                  <a:srgbClr val="000000"/>
                </a:solidFill>
                <a:latin typeface="Arial"/>
                <a:ea typeface="Arial"/>
                <a:cs typeface="Arial"/>
                <a:sym typeface="Arial"/>
              </a:endParaRPr>
            </a:p>
          </p:txBody>
        </p:sp>
      </p:grpSp>
      <p:grpSp>
        <p:nvGrpSpPr>
          <p:cNvPr id="208" name="Google Shape;208;g2bdc27f2e26_1_127"/>
          <p:cNvGrpSpPr/>
          <p:nvPr/>
        </p:nvGrpSpPr>
        <p:grpSpPr>
          <a:xfrm>
            <a:off x="8154152" y="2372187"/>
            <a:ext cx="1069800" cy="536527"/>
            <a:chOff x="5236872" y="4922092"/>
            <a:chExt cx="1069800" cy="715369"/>
          </a:xfrm>
        </p:grpSpPr>
        <p:pic>
          <p:nvPicPr>
            <p:cNvPr id="209" name="Google Shape;209;g2bdc27f2e26_1_127"/>
            <p:cNvPicPr preferRelativeResize="0"/>
            <p:nvPr/>
          </p:nvPicPr>
          <p:blipFill rotWithShape="1">
            <a:blip r:embed="rId6">
              <a:alphaModFix/>
            </a:blip>
            <a:srcRect b="0" l="0" r="0" t="0"/>
            <a:stretch/>
          </p:blipFill>
          <p:spPr>
            <a:xfrm>
              <a:off x="5544596" y="4922092"/>
              <a:ext cx="454216" cy="439076"/>
            </a:xfrm>
            <a:prstGeom prst="rect">
              <a:avLst/>
            </a:prstGeom>
            <a:noFill/>
            <a:ln>
              <a:noFill/>
            </a:ln>
          </p:spPr>
        </p:pic>
        <p:sp>
          <p:nvSpPr>
            <p:cNvPr id="210" name="Google Shape;210;g2bdc27f2e26_1_127"/>
            <p:cNvSpPr txBox="1"/>
            <p:nvPr/>
          </p:nvSpPr>
          <p:spPr>
            <a:xfrm>
              <a:off x="5236872" y="5360561"/>
              <a:ext cx="1069800" cy="276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7F7F7F"/>
                  </a:solidFill>
                  <a:latin typeface="Calibri"/>
                  <a:ea typeface="Calibri"/>
                  <a:cs typeface="Calibri"/>
                  <a:sym typeface="Calibri"/>
                </a:rPr>
                <a:t>Data Analysts</a:t>
              </a:r>
              <a:endParaRPr b="0" i="0" sz="1100" u="none" cap="none" strike="noStrike">
                <a:solidFill>
                  <a:srgbClr val="000000"/>
                </a:solidFill>
                <a:latin typeface="Arial"/>
                <a:ea typeface="Arial"/>
                <a:cs typeface="Arial"/>
                <a:sym typeface="Arial"/>
              </a:endParaRPr>
            </a:p>
          </p:txBody>
        </p:sp>
      </p:grpSp>
      <p:sp>
        <p:nvSpPr>
          <p:cNvPr id="211" name="Google Shape;211;g2bdc27f2e26_1_127"/>
          <p:cNvSpPr txBox="1"/>
          <p:nvPr/>
        </p:nvSpPr>
        <p:spPr>
          <a:xfrm>
            <a:off x="7223099" y="4827908"/>
            <a:ext cx="701400" cy="2319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CMC</a:t>
            </a:r>
            <a:endParaRPr b="0" i="0" sz="500" u="none" cap="none" strike="noStrike">
              <a:solidFill>
                <a:srgbClr val="999999"/>
              </a:solidFill>
              <a:latin typeface="Calibri"/>
              <a:ea typeface="Calibri"/>
              <a:cs typeface="Calibri"/>
              <a:sym typeface="Calibri"/>
            </a:endParaRPr>
          </a:p>
        </p:txBody>
      </p:sp>
      <p:cxnSp>
        <p:nvCxnSpPr>
          <p:cNvPr id="212" name="Google Shape;212;g2bdc27f2e26_1_127"/>
          <p:cNvCxnSpPr>
            <a:stCxn id="105" idx="3"/>
            <a:endCxn id="145" idx="0"/>
          </p:cNvCxnSpPr>
          <p:nvPr/>
        </p:nvCxnSpPr>
        <p:spPr>
          <a:xfrm>
            <a:off x="6822493" y="2190194"/>
            <a:ext cx="547500" cy="2475600"/>
          </a:xfrm>
          <a:prstGeom prst="bentConnector2">
            <a:avLst/>
          </a:prstGeom>
          <a:noFill/>
          <a:ln cap="flat" cmpd="sng" w="9525">
            <a:solidFill>
              <a:srgbClr val="741B47"/>
            </a:solidFill>
            <a:prstDash val="solid"/>
            <a:round/>
            <a:headEnd len="med" w="med" type="triangle"/>
            <a:tailEnd len="sm" w="sm" type="none"/>
          </a:ln>
        </p:spPr>
      </p:cxnSp>
      <p:cxnSp>
        <p:nvCxnSpPr>
          <p:cNvPr id="213" name="Google Shape;213;g2bdc27f2e26_1_127"/>
          <p:cNvCxnSpPr>
            <a:stCxn id="204" idx="2"/>
            <a:endCxn id="200" idx="3"/>
          </p:cNvCxnSpPr>
          <p:nvPr/>
        </p:nvCxnSpPr>
        <p:spPr>
          <a:xfrm rot="5400000">
            <a:off x="4118447" y="2038096"/>
            <a:ext cx="1943700" cy="3128400"/>
          </a:xfrm>
          <a:prstGeom prst="bentConnector2">
            <a:avLst/>
          </a:prstGeom>
          <a:noFill/>
          <a:ln cap="flat" cmpd="sng" w="9525">
            <a:solidFill>
              <a:srgbClr val="741B47"/>
            </a:solidFill>
            <a:prstDash val="solid"/>
            <a:round/>
            <a:headEnd len="med" w="med" type="triangle"/>
            <a:tailEnd len="sm" w="sm" type="none"/>
          </a:ln>
        </p:spPr>
      </p:cxnSp>
      <p:sp>
        <p:nvSpPr>
          <p:cNvPr id="214" name="Google Shape;214;g2bdc27f2e26_1_127"/>
          <p:cNvSpPr txBox="1"/>
          <p:nvPr/>
        </p:nvSpPr>
        <p:spPr>
          <a:xfrm>
            <a:off x="6870976" y="4459256"/>
            <a:ext cx="998100" cy="1941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76923C"/>
              </a:buClr>
              <a:buSzPts val="700"/>
              <a:buFont typeface="Calibri"/>
              <a:buNone/>
            </a:pPr>
            <a:r>
              <a:rPr b="0" i="0" lang="en-US" sz="700" u="none" cap="none" strike="noStrike">
                <a:solidFill>
                  <a:srgbClr val="76923C"/>
                </a:solidFill>
                <a:latin typeface="Calibri"/>
                <a:ea typeface="Calibri"/>
                <a:cs typeface="Calibri"/>
                <a:sym typeface="Calibri"/>
              </a:rPr>
              <a:t>Visualization Services</a:t>
            </a:r>
            <a:endParaRPr b="0" i="0" sz="700" u="none" cap="none" strike="noStrike">
              <a:solidFill>
                <a:srgbClr val="76923C"/>
              </a:solidFill>
              <a:latin typeface="Calibri"/>
              <a:ea typeface="Calibri"/>
              <a:cs typeface="Calibri"/>
              <a:sym typeface="Calibri"/>
            </a:endParaRPr>
          </a:p>
        </p:txBody>
      </p:sp>
      <p:grpSp>
        <p:nvGrpSpPr>
          <p:cNvPr id="215" name="Google Shape;215;g2bdc27f2e26_1_127"/>
          <p:cNvGrpSpPr/>
          <p:nvPr/>
        </p:nvGrpSpPr>
        <p:grpSpPr>
          <a:xfrm>
            <a:off x="7963144" y="4371924"/>
            <a:ext cx="1176600" cy="533756"/>
            <a:chOff x="2669985" y="6158102"/>
            <a:chExt cx="1176600" cy="711675"/>
          </a:xfrm>
        </p:grpSpPr>
        <p:pic>
          <p:nvPicPr>
            <p:cNvPr id="216" name="Google Shape;216;g2bdc27f2e26_1_127"/>
            <p:cNvPicPr preferRelativeResize="0"/>
            <p:nvPr/>
          </p:nvPicPr>
          <p:blipFill rotWithShape="1">
            <a:blip r:embed="rId6">
              <a:alphaModFix/>
            </a:blip>
            <a:srcRect b="0" l="0" r="0" t="0"/>
            <a:stretch/>
          </p:blipFill>
          <p:spPr>
            <a:xfrm>
              <a:off x="3005798" y="6158102"/>
              <a:ext cx="454216" cy="439076"/>
            </a:xfrm>
            <a:prstGeom prst="rect">
              <a:avLst/>
            </a:prstGeom>
            <a:noFill/>
            <a:ln>
              <a:noFill/>
            </a:ln>
          </p:spPr>
        </p:pic>
        <p:sp>
          <p:nvSpPr>
            <p:cNvPr id="217" name="Google Shape;217;g2bdc27f2e26_1_127"/>
            <p:cNvSpPr txBox="1"/>
            <p:nvPr/>
          </p:nvSpPr>
          <p:spPr>
            <a:xfrm>
              <a:off x="2669985" y="6592877"/>
              <a:ext cx="1176600" cy="276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7F7F7F"/>
                  </a:solidFill>
                  <a:latin typeface="Calibri"/>
                  <a:ea typeface="Calibri"/>
                  <a:cs typeface="Calibri"/>
                  <a:sym typeface="Calibri"/>
                </a:rPr>
                <a:t>Data Explorers</a:t>
              </a:r>
              <a:endParaRPr b="0" i="0" sz="1100" u="none" cap="none" strike="noStrike">
                <a:solidFill>
                  <a:srgbClr val="000000"/>
                </a:solidFill>
                <a:latin typeface="Arial"/>
                <a:ea typeface="Arial"/>
                <a:cs typeface="Arial"/>
                <a:sym typeface="Arial"/>
              </a:endParaRPr>
            </a:p>
          </p:txBody>
        </p:sp>
      </p:grpSp>
      <p:sp>
        <p:nvSpPr>
          <p:cNvPr id="218" name="Google Shape;218;g2bdc27f2e26_1_127"/>
          <p:cNvSpPr txBox="1"/>
          <p:nvPr/>
        </p:nvSpPr>
        <p:spPr>
          <a:xfrm>
            <a:off x="2357148" y="2078944"/>
            <a:ext cx="645900" cy="146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366092"/>
              </a:buClr>
              <a:buSzPts val="600"/>
              <a:buFont typeface="Calibri"/>
              <a:buNone/>
            </a:pPr>
            <a:r>
              <a:rPr b="0" i="0" lang="en-US" sz="600" u="none" cap="none" strike="noStrike">
                <a:solidFill>
                  <a:srgbClr val="366092"/>
                </a:solidFill>
                <a:latin typeface="Calibri"/>
                <a:ea typeface="Calibri"/>
                <a:cs typeface="Calibri"/>
                <a:sym typeface="Calibri"/>
              </a:rPr>
              <a:t>Metadata</a:t>
            </a:r>
            <a:endParaRPr b="0" i="0" sz="600" u="none" cap="none" strike="noStrike">
              <a:solidFill>
                <a:srgbClr val="366092"/>
              </a:solidFill>
              <a:latin typeface="Calibri"/>
              <a:ea typeface="Calibri"/>
              <a:cs typeface="Calibri"/>
              <a:sym typeface="Calibri"/>
            </a:endParaRPr>
          </a:p>
        </p:txBody>
      </p:sp>
      <p:cxnSp>
        <p:nvCxnSpPr>
          <p:cNvPr id="219" name="Google Shape;219;g2bdc27f2e26_1_127"/>
          <p:cNvCxnSpPr/>
          <p:nvPr/>
        </p:nvCxnSpPr>
        <p:spPr>
          <a:xfrm flipH="1">
            <a:off x="7794240" y="4573918"/>
            <a:ext cx="383700" cy="600"/>
          </a:xfrm>
          <a:prstGeom prst="curvedConnector3">
            <a:avLst>
              <a:gd fmla="val 49994" name="adj1"/>
            </a:avLst>
          </a:prstGeom>
          <a:noFill/>
          <a:ln cap="flat" cmpd="sng" w="28575">
            <a:solidFill>
              <a:srgbClr val="31859B"/>
            </a:solidFill>
            <a:prstDash val="solid"/>
            <a:round/>
            <a:headEnd len="sm" w="sm" type="none"/>
            <a:tailEnd len="lg" w="lg" type="triangle"/>
          </a:ln>
        </p:spPr>
      </p:cxnSp>
      <p:cxnSp>
        <p:nvCxnSpPr>
          <p:cNvPr id="220" name="Google Shape;220;g2bdc27f2e26_1_127"/>
          <p:cNvCxnSpPr/>
          <p:nvPr/>
        </p:nvCxnSpPr>
        <p:spPr>
          <a:xfrm flipH="1">
            <a:off x="8016088" y="2531101"/>
            <a:ext cx="345000" cy="6900"/>
          </a:xfrm>
          <a:prstGeom prst="curvedConnector3">
            <a:avLst>
              <a:gd fmla="val 50011" name="adj1"/>
            </a:avLst>
          </a:prstGeom>
          <a:noFill/>
          <a:ln cap="flat" cmpd="sng" w="28575">
            <a:solidFill>
              <a:srgbClr val="31859B"/>
            </a:solidFill>
            <a:prstDash val="solid"/>
            <a:round/>
            <a:headEnd len="sm" w="sm" type="none"/>
            <a:tailEnd len="lg" w="lg" type="triangle"/>
          </a:ln>
        </p:spPr>
      </p:cxnSp>
      <p:sp>
        <p:nvSpPr>
          <p:cNvPr id="221" name="Google Shape;221;g2bdc27f2e26_1_127"/>
          <p:cNvSpPr/>
          <p:nvPr/>
        </p:nvSpPr>
        <p:spPr>
          <a:xfrm>
            <a:off x="3799314" y="1080492"/>
            <a:ext cx="699300" cy="180600"/>
          </a:xfrm>
          <a:prstGeom prst="roundRect">
            <a:avLst>
              <a:gd fmla="val 16667" name="adj"/>
            </a:avLst>
          </a:prstGeom>
          <a:solidFill>
            <a:srgbClr val="D6E3BC"/>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MAAP API Endpoint</a:t>
            </a:r>
            <a:endParaRPr b="0" i="0" sz="600" u="none" cap="none" strike="noStrike">
              <a:solidFill>
                <a:schemeClr val="dk1"/>
              </a:solidFill>
              <a:latin typeface="Calibri"/>
              <a:ea typeface="Calibri"/>
              <a:cs typeface="Calibri"/>
              <a:sym typeface="Calibri"/>
            </a:endParaRPr>
          </a:p>
        </p:txBody>
      </p:sp>
      <p:cxnSp>
        <p:nvCxnSpPr>
          <p:cNvPr id="222" name="Google Shape;222;g2bdc27f2e26_1_127"/>
          <p:cNvCxnSpPr>
            <a:endCxn id="221" idx="2"/>
          </p:cNvCxnSpPr>
          <p:nvPr/>
        </p:nvCxnSpPr>
        <p:spPr>
          <a:xfrm rot="-5400000">
            <a:off x="3885864" y="1511592"/>
            <a:ext cx="513600" cy="12600"/>
          </a:xfrm>
          <a:prstGeom prst="bentConnector3">
            <a:avLst>
              <a:gd fmla="val 49070" name="adj1"/>
            </a:avLst>
          </a:prstGeom>
          <a:noFill/>
          <a:ln cap="flat" cmpd="sng" w="9525">
            <a:solidFill>
              <a:srgbClr val="D8D8D8"/>
            </a:solidFill>
            <a:prstDash val="solid"/>
            <a:round/>
            <a:headEnd len="med" w="med" type="triangle"/>
            <a:tailEnd len="sm" w="sm" type="none"/>
          </a:ln>
        </p:spPr>
      </p:cxnSp>
      <p:cxnSp>
        <p:nvCxnSpPr>
          <p:cNvPr id="223" name="Google Shape;223;g2bdc27f2e26_1_127"/>
          <p:cNvCxnSpPr>
            <a:endCxn id="221" idx="2"/>
          </p:cNvCxnSpPr>
          <p:nvPr/>
        </p:nvCxnSpPr>
        <p:spPr>
          <a:xfrm rot="10800000">
            <a:off x="4148964" y="1261092"/>
            <a:ext cx="1859700" cy="278400"/>
          </a:xfrm>
          <a:prstGeom prst="bentConnector2">
            <a:avLst/>
          </a:prstGeom>
          <a:noFill/>
          <a:ln cap="flat" cmpd="sng" w="9525">
            <a:solidFill>
              <a:srgbClr val="D8D8D8"/>
            </a:solidFill>
            <a:prstDash val="solid"/>
            <a:round/>
            <a:headEnd len="med" w="med" type="triangle"/>
            <a:tailEnd len="sm" w="sm" type="none"/>
          </a:ln>
        </p:spPr>
      </p:cxnSp>
      <p:cxnSp>
        <p:nvCxnSpPr>
          <p:cNvPr id="224" name="Google Shape;224;g2bdc27f2e26_1_127"/>
          <p:cNvCxnSpPr>
            <a:stCxn id="110" idx="0"/>
            <a:endCxn id="221" idx="2"/>
          </p:cNvCxnSpPr>
          <p:nvPr/>
        </p:nvCxnSpPr>
        <p:spPr>
          <a:xfrm rot="-5400000">
            <a:off x="2318550" y="8567"/>
            <a:ext cx="577800" cy="3082800"/>
          </a:xfrm>
          <a:prstGeom prst="bentConnector3">
            <a:avLst>
              <a:gd fmla="val 49999" name="adj1"/>
            </a:avLst>
          </a:prstGeom>
          <a:noFill/>
          <a:ln cap="flat" cmpd="sng" w="9525">
            <a:solidFill>
              <a:srgbClr val="D8D8D8"/>
            </a:solidFill>
            <a:prstDash val="solid"/>
            <a:round/>
            <a:headEnd len="med" w="med" type="triangle"/>
            <a:tailEnd len="sm" w="sm" type="none"/>
          </a:ln>
        </p:spPr>
      </p:cxnSp>
      <p:cxnSp>
        <p:nvCxnSpPr>
          <p:cNvPr id="225" name="Google Shape;225;g2bdc27f2e26_1_127"/>
          <p:cNvCxnSpPr/>
          <p:nvPr/>
        </p:nvCxnSpPr>
        <p:spPr>
          <a:xfrm flipH="1">
            <a:off x="8039967" y="1378069"/>
            <a:ext cx="345000" cy="6900"/>
          </a:xfrm>
          <a:prstGeom prst="curvedConnector3">
            <a:avLst>
              <a:gd fmla="val 50011" name="adj1"/>
            </a:avLst>
          </a:prstGeom>
          <a:noFill/>
          <a:ln cap="flat" cmpd="sng" w="28575">
            <a:solidFill>
              <a:srgbClr val="31859B"/>
            </a:solidFill>
            <a:prstDash val="solid"/>
            <a:round/>
            <a:headEnd len="sm" w="sm" type="none"/>
            <a:tailEnd len="lg" w="lg" type="triangle"/>
          </a:ln>
        </p:spPr>
      </p:cxnSp>
      <p:sp>
        <p:nvSpPr>
          <p:cNvPr id="226" name="Google Shape;226;g2bdc27f2e26_1_127"/>
          <p:cNvSpPr/>
          <p:nvPr/>
        </p:nvSpPr>
        <p:spPr>
          <a:xfrm>
            <a:off x="7901776" y="85348"/>
            <a:ext cx="1120200" cy="229200"/>
          </a:xfrm>
          <a:prstGeom prst="roundRect">
            <a:avLst>
              <a:gd fmla="val 16633" name="adj"/>
            </a:avLst>
          </a:prstGeom>
          <a:solidFill>
            <a:srgbClr val="FFC000"/>
          </a:solidFill>
          <a:ln cap="flat" cmpd="sng" w="9525">
            <a:solidFill>
              <a:srgbClr val="366092"/>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66092"/>
                </a:solidFill>
                <a:latin typeface="Calibri"/>
                <a:ea typeface="Calibri"/>
                <a:cs typeface="Calibri"/>
                <a:sym typeface="Calibri"/>
              </a:rPr>
              <a:t>ESA MAAP</a:t>
            </a:r>
            <a:endParaRPr b="0" i="0" sz="1100" u="none" cap="none" strike="noStrike">
              <a:solidFill>
                <a:srgbClr val="000000"/>
              </a:solidFill>
              <a:latin typeface="Arial"/>
              <a:ea typeface="Arial"/>
              <a:cs typeface="Arial"/>
              <a:sym typeface="Arial"/>
            </a:endParaRPr>
          </a:p>
        </p:txBody>
      </p:sp>
      <p:cxnSp>
        <p:nvCxnSpPr>
          <p:cNvPr id="227" name="Google Shape;227;g2bdc27f2e26_1_127"/>
          <p:cNvCxnSpPr>
            <a:stCxn id="226" idx="1"/>
            <a:endCxn id="201" idx="0"/>
          </p:cNvCxnSpPr>
          <p:nvPr/>
        </p:nvCxnSpPr>
        <p:spPr>
          <a:xfrm flipH="1">
            <a:off x="2981176" y="199948"/>
            <a:ext cx="4920600" cy="105000"/>
          </a:xfrm>
          <a:prstGeom prst="bentConnector2">
            <a:avLst/>
          </a:prstGeom>
          <a:noFill/>
          <a:ln cap="flat" cmpd="sng" w="9525">
            <a:solidFill>
              <a:srgbClr val="D99593"/>
            </a:solidFill>
            <a:prstDash val="solid"/>
            <a:round/>
            <a:headEnd len="sm" w="sm" type="none"/>
            <a:tailEnd len="med" w="med" type="triangle"/>
          </a:ln>
        </p:spPr>
      </p:cxnSp>
      <p:cxnSp>
        <p:nvCxnSpPr>
          <p:cNvPr id="228" name="Google Shape;228;g2bdc27f2e26_1_127"/>
          <p:cNvCxnSpPr>
            <a:stCxn id="226" idx="1"/>
            <a:endCxn id="221" idx="0"/>
          </p:cNvCxnSpPr>
          <p:nvPr/>
        </p:nvCxnSpPr>
        <p:spPr>
          <a:xfrm flipH="1">
            <a:off x="4149076" y="199948"/>
            <a:ext cx="3752700" cy="880500"/>
          </a:xfrm>
          <a:prstGeom prst="bentConnector2">
            <a:avLst/>
          </a:prstGeom>
          <a:noFill/>
          <a:ln cap="flat" cmpd="sng" w="9525">
            <a:solidFill>
              <a:srgbClr val="D99593"/>
            </a:solidFill>
            <a:prstDash val="solid"/>
            <a:round/>
            <a:headEnd len="sm" w="sm" type="none"/>
            <a:tailEnd len="med" w="med" type="triangle"/>
          </a:ln>
        </p:spPr>
      </p:cxnSp>
      <p:cxnSp>
        <p:nvCxnSpPr>
          <p:cNvPr id="229" name="Google Shape;229;g2bdc27f2e26_1_127"/>
          <p:cNvCxnSpPr>
            <a:stCxn id="226" idx="1"/>
            <a:endCxn id="158" idx="0"/>
          </p:cNvCxnSpPr>
          <p:nvPr/>
        </p:nvCxnSpPr>
        <p:spPr>
          <a:xfrm flipH="1">
            <a:off x="5174776" y="199948"/>
            <a:ext cx="2727000" cy="240300"/>
          </a:xfrm>
          <a:prstGeom prst="bentConnector2">
            <a:avLst/>
          </a:prstGeom>
          <a:noFill/>
          <a:ln cap="flat" cmpd="sng" w="9525">
            <a:solidFill>
              <a:srgbClr val="D99593"/>
            </a:solidFill>
            <a:prstDash val="solid"/>
            <a:round/>
            <a:headEnd len="sm" w="sm" type="none"/>
            <a:tailEnd len="med" w="med" type="triangle"/>
          </a:ln>
        </p:spPr>
      </p:cxnSp>
      <p:sp>
        <p:nvSpPr>
          <p:cNvPr id="230" name="Google Shape;230;g2bdc27f2e26_1_127"/>
          <p:cNvSpPr txBox="1"/>
          <p:nvPr/>
        </p:nvSpPr>
        <p:spPr>
          <a:xfrm>
            <a:off x="7154852" y="789008"/>
            <a:ext cx="1084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8CB3E3"/>
                </a:solidFill>
                <a:latin typeface="Calibri"/>
                <a:ea typeface="Calibri"/>
                <a:cs typeface="Calibri"/>
                <a:sym typeface="Calibri"/>
              </a:rPr>
              <a:t>NASA MAAP</a:t>
            </a:r>
            <a:endParaRPr b="0" i="0" sz="1100" u="none" cap="none" strike="noStrike">
              <a:solidFill>
                <a:srgbClr val="000000"/>
              </a:solidFill>
              <a:latin typeface="Arial"/>
              <a:ea typeface="Arial"/>
              <a:cs typeface="Arial"/>
              <a:sym typeface="Arial"/>
            </a:endParaRPr>
          </a:p>
        </p:txBody>
      </p:sp>
      <p:cxnSp>
        <p:nvCxnSpPr>
          <p:cNvPr id="231" name="Google Shape;231;g2bdc27f2e26_1_127"/>
          <p:cNvCxnSpPr>
            <a:stCxn id="102" idx="3"/>
            <a:endCxn id="221" idx="3"/>
          </p:cNvCxnSpPr>
          <p:nvPr/>
        </p:nvCxnSpPr>
        <p:spPr>
          <a:xfrm rot="10800000">
            <a:off x="4498541" y="1170935"/>
            <a:ext cx="210000" cy="3047100"/>
          </a:xfrm>
          <a:prstGeom prst="bentConnector3">
            <a:avLst>
              <a:gd fmla="val -71278" name="adj1"/>
            </a:avLst>
          </a:prstGeom>
          <a:noFill/>
          <a:ln cap="flat" cmpd="sng" w="9525">
            <a:solidFill>
              <a:srgbClr val="D8D8D8"/>
            </a:solidFill>
            <a:prstDash val="solid"/>
            <a:round/>
            <a:headEnd len="med" w="med" type="triangle"/>
            <a:tailEnd len="sm" w="sm" type="none"/>
          </a:ln>
        </p:spPr>
      </p:cxnSp>
      <p:sp>
        <p:nvSpPr>
          <p:cNvPr id="232" name="Google Shape;232;g2bdc27f2e26_1_127"/>
          <p:cNvSpPr txBox="1"/>
          <p:nvPr/>
        </p:nvSpPr>
        <p:spPr>
          <a:xfrm>
            <a:off x="4957517" y="4557300"/>
            <a:ext cx="645900" cy="186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COG, mosaicJSON</a:t>
            </a:r>
            <a:endParaRPr b="0" i="0" sz="500" u="none" cap="none" strike="noStrike">
              <a:solidFill>
                <a:srgbClr val="999999"/>
              </a:solidFill>
              <a:latin typeface="Calibri"/>
              <a:ea typeface="Calibri"/>
              <a:cs typeface="Calibri"/>
              <a:sym typeface="Calibri"/>
            </a:endParaRPr>
          </a:p>
        </p:txBody>
      </p:sp>
      <p:sp>
        <p:nvSpPr>
          <p:cNvPr id="145" name="Google Shape;145;g2bdc27f2e26_1_127"/>
          <p:cNvSpPr/>
          <p:nvPr/>
        </p:nvSpPr>
        <p:spPr>
          <a:xfrm>
            <a:off x="7106882" y="4665766"/>
            <a:ext cx="526200" cy="217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Fast Browse</a:t>
            </a:r>
            <a:endParaRPr b="0" i="0" sz="600" u="none" cap="none" strike="noStrike">
              <a:solidFill>
                <a:schemeClr val="dk1"/>
              </a:solidFill>
              <a:latin typeface="Calibri"/>
              <a:ea typeface="Calibri"/>
              <a:cs typeface="Calibri"/>
              <a:sym typeface="Calibri"/>
            </a:endParaRPr>
          </a:p>
        </p:txBody>
      </p:sp>
      <p:cxnSp>
        <p:nvCxnSpPr>
          <p:cNvPr id="233" name="Google Shape;233;g2bdc27f2e26_1_127"/>
          <p:cNvCxnSpPr>
            <a:stCxn id="145" idx="1"/>
          </p:cNvCxnSpPr>
          <p:nvPr/>
        </p:nvCxnSpPr>
        <p:spPr>
          <a:xfrm rot="10800000">
            <a:off x="6505382" y="4494166"/>
            <a:ext cx="601500" cy="280200"/>
          </a:xfrm>
          <a:prstGeom prst="bentConnector3">
            <a:avLst>
              <a:gd fmla="val 50000" name="adj1"/>
            </a:avLst>
          </a:prstGeom>
          <a:noFill/>
          <a:ln cap="flat" cmpd="sng" w="9525">
            <a:solidFill>
              <a:srgbClr val="741B47"/>
            </a:solidFill>
            <a:prstDash val="solid"/>
            <a:round/>
            <a:headEnd len="med" w="med" type="triangle"/>
            <a:tailEnd len="sm" w="sm" type="none"/>
          </a:ln>
        </p:spPr>
      </p:cxnSp>
      <p:cxnSp>
        <p:nvCxnSpPr>
          <p:cNvPr id="234" name="Google Shape;234;g2bdc27f2e26_1_127"/>
          <p:cNvCxnSpPr>
            <a:stCxn id="145" idx="1"/>
            <a:endCxn id="148" idx="3"/>
          </p:cNvCxnSpPr>
          <p:nvPr/>
        </p:nvCxnSpPr>
        <p:spPr>
          <a:xfrm rot="10800000">
            <a:off x="6520682" y="4716166"/>
            <a:ext cx="586200" cy="58200"/>
          </a:xfrm>
          <a:prstGeom prst="bentConnector3">
            <a:avLst>
              <a:gd fmla="val 50004" name="adj1"/>
            </a:avLst>
          </a:prstGeom>
          <a:noFill/>
          <a:ln cap="flat" cmpd="sng" w="9525">
            <a:solidFill>
              <a:srgbClr val="741B47"/>
            </a:solidFill>
            <a:prstDash val="solid"/>
            <a:round/>
            <a:headEnd len="med" w="med" type="triangle"/>
            <a:tailEnd len="sm" w="sm" type="none"/>
          </a:ln>
        </p:spPr>
      </p:cxnSp>
      <p:sp>
        <p:nvSpPr>
          <p:cNvPr id="235" name="Google Shape;235;g2bdc27f2e26_1_127"/>
          <p:cNvSpPr txBox="1"/>
          <p:nvPr/>
        </p:nvSpPr>
        <p:spPr>
          <a:xfrm>
            <a:off x="2427727" y="4329650"/>
            <a:ext cx="701400" cy="2319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999999"/>
              </a:buClr>
              <a:buSzPts val="500"/>
              <a:buFont typeface="Calibri"/>
              <a:buNone/>
            </a:pPr>
            <a:r>
              <a:rPr b="0" i="0" lang="en-US" sz="500" u="none" cap="none" strike="noStrike">
                <a:solidFill>
                  <a:srgbClr val="999999"/>
                </a:solidFill>
                <a:latin typeface="Calibri"/>
                <a:ea typeface="Calibri"/>
                <a:cs typeface="Calibri"/>
                <a:sym typeface="Calibri"/>
              </a:rPr>
              <a:t>EDSC</a:t>
            </a:r>
            <a:endParaRPr b="0" i="0" sz="500" u="none" cap="none" strike="noStrike">
              <a:solidFill>
                <a:srgbClr val="999999"/>
              </a:solidFill>
              <a:latin typeface="Calibri"/>
              <a:ea typeface="Calibri"/>
              <a:cs typeface="Calibri"/>
              <a:sym typeface="Calibri"/>
            </a:endParaRPr>
          </a:p>
        </p:txBody>
      </p:sp>
      <p:sp>
        <p:nvSpPr>
          <p:cNvPr id="236" name="Google Shape;236;g2bdc27f2e26_1_127"/>
          <p:cNvSpPr/>
          <p:nvPr/>
        </p:nvSpPr>
        <p:spPr>
          <a:xfrm>
            <a:off x="2542772" y="3502296"/>
            <a:ext cx="2166000" cy="1463400"/>
          </a:xfrm>
          <a:prstGeom prst="roundRect">
            <a:avLst>
              <a:gd fmla="val 5365" name="adj"/>
            </a:avLst>
          </a:prstGeom>
          <a:solidFill>
            <a:srgbClr val="C00000"/>
          </a:solidFill>
          <a:ln cap="flat" cmpd="sng" w="9525">
            <a:solidFill>
              <a:srgbClr val="E6913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Calibri"/>
                <a:ea typeface="Calibri"/>
                <a:cs typeface="Calibri"/>
                <a:sym typeface="Calibri"/>
              </a:rPr>
              <a:t>Cumulus: Same software used by NASA ESDIS DAACs</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lt1"/>
              </a:buClr>
              <a:buSzPts val="900"/>
              <a:buFont typeface="Arial"/>
              <a:buChar char="•"/>
            </a:pPr>
            <a:r>
              <a:rPr b="0" i="0" lang="en-US" sz="900" u="none" cap="none" strike="noStrike">
                <a:solidFill>
                  <a:schemeClr val="lt1"/>
                </a:solidFill>
                <a:latin typeface="Calibri"/>
                <a:ea typeface="Calibri"/>
                <a:cs typeface="Calibri"/>
                <a:sym typeface="Calibri"/>
              </a:rPr>
              <a:t>Supports cataloging collections and granules across all NASA DAACs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Calibri"/>
              <a:buNone/>
            </a:pPr>
            <a:r>
              <a:t/>
            </a:r>
            <a:endParaRPr b="0" i="0" sz="300" u="none" cap="none" strike="noStrike">
              <a:solidFill>
                <a:schemeClr val="lt1"/>
              </a:solidFill>
              <a:latin typeface="Calibri"/>
              <a:ea typeface="Calibri"/>
              <a:cs typeface="Calibri"/>
              <a:sym typeface="Calibri"/>
            </a:endParaRPr>
          </a:p>
        </p:txBody>
      </p:sp>
      <p:sp>
        <p:nvSpPr>
          <p:cNvPr id="237" name="Google Shape;237;g2bdc27f2e26_1_127"/>
          <p:cNvSpPr/>
          <p:nvPr/>
        </p:nvSpPr>
        <p:spPr>
          <a:xfrm>
            <a:off x="5649281" y="4830169"/>
            <a:ext cx="871500" cy="13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3D Tiles</a:t>
            </a:r>
            <a:endParaRPr b="0" i="0" sz="600" u="none" cap="none" strike="noStrike">
              <a:solidFill>
                <a:schemeClr val="dk1"/>
              </a:solidFill>
              <a:latin typeface="Calibri"/>
              <a:ea typeface="Calibri"/>
              <a:cs typeface="Calibri"/>
              <a:sym typeface="Calibri"/>
            </a:endParaRPr>
          </a:p>
        </p:txBody>
      </p:sp>
      <p:cxnSp>
        <p:nvCxnSpPr>
          <p:cNvPr id="238" name="Google Shape;238;g2bdc27f2e26_1_127"/>
          <p:cNvCxnSpPr>
            <a:stCxn id="237" idx="1"/>
            <a:endCxn id="142" idx="3"/>
          </p:cNvCxnSpPr>
          <p:nvPr/>
        </p:nvCxnSpPr>
        <p:spPr>
          <a:xfrm rot="10800000">
            <a:off x="4511981" y="4772569"/>
            <a:ext cx="1137300" cy="127200"/>
          </a:xfrm>
          <a:prstGeom prst="bentConnector3">
            <a:avLst>
              <a:gd fmla="val 50000" name="adj1"/>
            </a:avLst>
          </a:prstGeom>
          <a:noFill/>
          <a:ln cap="flat" cmpd="sng" w="9525">
            <a:solidFill>
              <a:srgbClr val="741B47"/>
            </a:solidFill>
            <a:prstDash val="solid"/>
            <a:round/>
            <a:headEnd len="med" w="med" type="triangle"/>
            <a:tailEnd len="sm" w="sm" type="none"/>
          </a:ln>
        </p:spPr>
      </p:cxnSp>
      <p:cxnSp>
        <p:nvCxnSpPr>
          <p:cNvPr id="239" name="Google Shape;239;g2bdc27f2e26_1_127"/>
          <p:cNvCxnSpPr>
            <a:stCxn id="145" idx="1"/>
            <a:endCxn id="237" idx="3"/>
          </p:cNvCxnSpPr>
          <p:nvPr/>
        </p:nvCxnSpPr>
        <p:spPr>
          <a:xfrm flipH="1">
            <a:off x="6520682" y="4774366"/>
            <a:ext cx="586200" cy="125400"/>
          </a:xfrm>
          <a:prstGeom prst="bentConnector3">
            <a:avLst>
              <a:gd fmla="val 50004" name="adj1"/>
            </a:avLst>
          </a:prstGeom>
          <a:noFill/>
          <a:ln cap="flat" cmpd="sng" w="9525">
            <a:solidFill>
              <a:srgbClr val="741B47"/>
            </a:solidFill>
            <a:prstDash val="solid"/>
            <a:round/>
            <a:headEnd len="med" w="med" type="triangle"/>
            <a:tailEnd len="sm" w="sm" type="none"/>
          </a:ln>
        </p:spPr>
      </p:cxnSp>
      <p:sp>
        <p:nvSpPr>
          <p:cNvPr id="240" name="Google Shape;240;g2bdc27f2e26_1_127"/>
          <p:cNvSpPr/>
          <p:nvPr/>
        </p:nvSpPr>
        <p:spPr>
          <a:xfrm>
            <a:off x="5548688" y="4055203"/>
            <a:ext cx="2166000" cy="391500"/>
          </a:xfrm>
          <a:prstGeom prst="roundRect">
            <a:avLst>
              <a:gd fmla="val 5365" name="adj"/>
            </a:avLst>
          </a:prstGeom>
          <a:solidFill>
            <a:srgbClr val="D6E3BC"/>
          </a:solidFill>
          <a:ln cap="flat" cmpd="sng" w="9525">
            <a:solidFill>
              <a:srgbClr val="E6913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highlight>
                <a:srgbClr val="E69138"/>
              </a:highlight>
              <a:latin typeface="Calibri"/>
              <a:ea typeface="Calibri"/>
              <a:cs typeface="Calibri"/>
              <a:sym typeface="Calibri"/>
            </a:endParaRPr>
          </a:p>
        </p:txBody>
      </p:sp>
      <p:sp>
        <p:nvSpPr>
          <p:cNvPr id="241" name="Google Shape;241;g2bdc27f2e26_1_127"/>
          <p:cNvSpPr txBox="1"/>
          <p:nvPr/>
        </p:nvSpPr>
        <p:spPr>
          <a:xfrm>
            <a:off x="6926326" y="3884831"/>
            <a:ext cx="998100" cy="1941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76923C"/>
              </a:buClr>
              <a:buSzPts val="700"/>
              <a:buFont typeface="Calibri"/>
              <a:buNone/>
            </a:pPr>
            <a:r>
              <a:rPr b="0" i="0" lang="en-US" sz="700" u="none" cap="none" strike="noStrike">
                <a:solidFill>
                  <a:srgbClr val="76923C"/>
                </a:solidFill>
                <a:latin typeface="Calibri"/>
                <a:ea typeface="Calibri"/>
                <a:cs typeface="Calibri"/>
                <a:sym typeface="Calibri"/>
              </a:rPr>
              <a:t>Subsetting Services</a:t>
            </a:r>
            <a:endParaRPr b="0" i="0" sz="700" u="none" cap="none" strike="noStrike">
              <a:solidFill>
                <a:srgbClr val="76923C"/>
              </a:solidFill>
              <a:latin typeface="Calibri"/>
              <a:ea typeface="Calibri"/>
              <a:cs typeface="Calibri"/>
              <a:sym typeface="Calibri"/>
            </a:endParaRPr>
          </a:p>
        </p:txBody>
      </p:sp>
      <p:sp>
        <p:nvSpPr>
          <p:cNvPr id="242" name="Google Shape;242;g2bdc27f2e26_1_127"/>
          <p:cNvSpPr/>
          <p:nvPr/>
        </p:nvSpPr>
        <p:spPr>
          <a:xfrm>
            <a:off x="5656762" y="4261472"/>
            <a:ext cx="871500" cy="135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Features</a:t>
            </a:r>
            <a:endParaRPr b="0" i="0" sz="600" u="none" cap="none" strike="noStrike">
              <a:solidFill>
                <a:schemeClr val="dk1"/>
              </a:solidFill>
              <a:latin typeface="Calibri"/>
              <a:ea typeface="Calibri"/>
              <a:cs typeface="Calibri"/>
              <a:sym typeface="Calibri"/>
            </a:endParaRPr>
          </a:p>
        </p:txBody>
      </p:sp>
      <p:sp>
        <p:nvSpPr>
          <p:cNvPr id="243" name="Google Shape;243;g2bdc27f2e26_1_127"/>
          <p:cNvSpPr/>
          <p:nvPr/>
        </p:nvSpPr>
        <p:spPr>
          <a:xfrm>
            <a:off x="5656762" y="4085934"/>
            <a:ext cx="871500" cy="135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WCS</a:t>
            </a:r>
            <a:endParaRPr b="0" i="0" sz="600" u="none" cap="none" strike="noStrike">
              <a:solidFill>
                <a:schemeClr val="dk1"/>
              </a:solidFill>
              <a:latin typeface="Calibri"/>
              <a:ea typeface="Calibri"/>
              <a:cs typeface="Calibri"/>
              <a:sym typeface="Calibri"/>
            </a:endParaRPr>
          </a:p>
        </p:txBody>
      </p:sp>
      <p:cxnSp>
        <p:nvCxnSpPr>
          <p:cNvPr id="244" name="Google Shape;244;g2bdc27f2e26_1_127"/>
          <p:cNvCxnSpPr>
            <a:stCxn id="242" idx="1"/>
            <a:endCxn id="142" idx="3"/>
          </p:cNvCxnSpPr>
          <p:nvPr/>
        </p:nvCxnSpPr>
        <p:spPr>
          <a:xfrm flipH="1">
            <a:off x="4511962" y="4328972"/>
            <a:ext cx="1144800" cy="443700"/>
          </a:xfrm>
          <a:prstGeom prst="bentConnector3">
            <a:avLst>
              <a:gd fmla="val 50002" name="adj1"/>
            </a:avLst>
          </a:prstGeom>
          <a:noFill/>
          <a:ln cap="flat" cmpd="sng" w="9525">
            <a:solidFill>
              <a:srgbClr val="741B47"/>
            </a:solidFill>
            <a:prstDash val="solid"/>
            <a:round/>
            <a:headEnd len="med" w="med" type="triangle"/>
            <a:tailEnd len="sm" w="sm" type="none"/>
          </a:ln>
        </p:spPr>
      </p:cxnSp>
      <p:cxnSp>
        <p:nvCxnSpPr>
          <p:cNvPr id="245" name="Google Shape;245;g2bdc27f2e26_1_127"/>
          <p:cNvCxnSpPr>
            <a:stCxn id="243" idx="1"/>
            <a:endCxn id="142" idx="3"/>
          </p:cNvCxnSpPr>
          <p:nvPr/>
        </p:nvCxnSpPr>
        <p:spPr>
          <a:xfrm flipH="1">
            <a:off x="4511962" y="4153434"/>
            <a:ext cx="1144800" cy="619200"/>
          </a:xfrm>
          <a:prstGeom prst="bentConnector3">
            <a:avLst>
              <a:gd fmla="val 50002" name="adj1"/>
            </a:avLst>
          </a:prstGeom>
          <a:noFill/>
          <a:ln cap="flat" cmpd="sng" w="9525">
            <a:solidFill>
              <a:srgbClr val="741B47"/>
            </a:solidFill>
            <a:prstDash val="solid"/>
            <a:round/>
            <a:headEnd len="med" w="med" type="triangle"/>
            <a:tailEnd len="sm" w="sm" type="none"/>
          </a:ln>
        </p:spPr>
      </p:cxnSp>
      <p:sp>
        <p:nvSpPr>
          <p:cNvPr id="246" name="Google Shape;246;g2bdc27f2e26_1_127"/>
          <p:cNvSpPr/>
          <p:nvPr/>
        </p:nvSpPr>
        <p:spPr>
          <a:xfrm>
            <a:off x="5540119" y="4030521"/>
            <a:ext cx="2254200" cy="989100"/>
          </a:xfrm>
          <a:prstGeom prst="roundRect">
            <a:avLst>
              <a:gd fmla="val 5365" name="adj"/>
            </a:avLst>
          </a:prstGeom>
          <a:solidFill>
            <a:srgbClr val="C00000"/>
          </a:solidFill>
          <a:ln cap="flat" cmpd="sng" w="9525">
            <a:solidFill>
              <a:srgbClr val="3C78D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VEDA: Same software used by joint ESA, JAXA, NASA Covid-19 dashboard</a:t>
            </a:r>
            <a:endParaRPr b="0" i="0" sz="800" u="none" cap="none" strike="noStrike">
              <a:solidFill>
                <a:schemeClr val="lt1"/>
              </a:solidFill>
              <a:latin typeface="Calibri"/>
              <a:ea typeface="Calibri"/>
              <a:cs typeface="Calibri"/>
              <a:sym typeface="Calibri"/>
            </a:endParaRPr>
          </a:p>
        </p:txBody>
      </p:sp>
      <p:sp>
        <p:nvSpPr>
          <p:cNvPr id="247" name="Google Shape;247;g2bdc27f2e26_1_127"/>
          <p:cNvSpPr/>
          <p:nvPr/>
        </p:nvSpPr>
        <p:spPr>
          <a:xfrm>
            <a:off x="469425" y="3016218"/>
            <a:ext cx="809700" cy="13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600"/>
              <a:buFont typeface="Calibri"/>
              <a:buNone/>
            </a:pPr>
            <a:r>
              <a:rPr b="0" i="0" lang="en-US" sz="600" u="none" cap="none" strike="noStrike">
                <a:solidFill>
                  <a:schemeClr val="dk1"/>
                </a:solidFill>
                <a:latin typeface="Calibri"/>
                <a:ea typeface="Calibri"/>
                <a:cs typeface="Calibri"/>
                <a:sym typeface="Calibri"/>
              </a:rPr>
              <a:t>Metrics</a:t>
            </a:r>
            <a:endParaRPr b="0" i="0" sz="600" u="none" cap="none" strike="noStrike">
              <a:solidFill>
                <a:schemeClr val="dk1"/>
              </a:solidFill>
              <a:latin typeface="Calibri"/>
              <a:ea typeface="Calibri"/>
              <a:cs typeface="Calibri"/>
              <a:sym typeface="Calibri"/>
            </a:endParaRPr>
          </a:p>
        </p:txBody>
      </p:sp>
      <p:cxnSp>
        <p:nvCxnSpPr>
          <p:cNvPr id="248" name="Google Shape;248;g2bdc27f2e26_1_127"/>
          <p:cNvCxnSpPr>
            <a:endCxn id="247" idx="3"/>
          </p:cNvCxnSpPr>
          <p:nvPr/>
        </p:nvCxnSpPr>
        <p:spPr>
          <a:xfrm flipH="1">
            <a:off x="1279125" y="3048318"/>
            <a:ext cx="227700" cy="37500"/>
          </a:xfrm>
          <a:prstGeom prst="bentConnector3">
            <a:avLst>
              <a:gd fmla="val 50000" name="adj1"/>
            </a:avLst>
          </a:prstGeom>
          <a:noFill/>
          <a:ln cap="flat" cmpd="sng" w="9525">
            <a:solidFill>
              <a:srgbClr val="6FA8DC"/>
            </a:solidFill>
            <a:prstDash val="solid"/>
            <a:round/>
            <a:headEnd len="med" w="med" type="triangle"/>
            <a:tailEnd len="med" w="med" type="triangle"/>
          </a:ln>
        </p:spPr>
      </p:cxnSp>
      <p:sp>
        <p:nvSpPr>
          <p:cNvPr id="249" name="Google Shape;249;g2bdc27f2e26_1_127"/>
          <p:cNvSpPr/>
          <p:nvPr/>
        </p:nvSpPr>
        <p:spPr>
          <a:xfrm>
            <a:off x="377965" y="2067748"/>
            <a:ext cx="1698000" cy="1197600"/>
          </a:xfrm>
          <a:prstGeom prst="roundRect">
            <a:avLst>
              <a:gd fmla="val 5365" name="adj"/>
            </a:avLst>
          </a:prstGeom>
          <a:solidFill>
            <a:srgbClr val="C00000"/>
          </a:solidFill>
          <a:ln cap="flat" cmpd="sng" w="9525">
            <a:solidFill>
              <a:srgbClr val="3C78D8"/>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HySDS: same software used by SWOT, NISAR, SWODLR, SNWG/OPERA, SMAP with HySDS (SWH), OCO-2 in AWS, Unity, GRFN</a:t>
            </a:r>
            <a:endParaRPr b="0" i="0" sz="1100" u="none" cap="none" strike="noStrike">
              <a:solidFill>
                <a:srgbClr val="000000"/>
              </a:solidFill>
              <a:latin typeface="Arial"/>
              <a:ea typeface="Arial"/>
              <a:cs typeface="Arial"/>
              <a:sym typeface="Arial"/>
            </a:endParaRPr>
          </a:p>
          <a:p>
            <a:pPr indent="-127000" lvl="0" marL="127000" marR="0" rtl="0" algn="l">
              <a:lnSpc>
                <a:spcPct val="100000"/>
              </a:lnSpc>
              <a:spcBef>
                <a:spcPts val="0"/>
              </a:spcBef>
              <a:spcAft>
                <a:spcPts val="0"/>
              </a:spcAft>
              <a:buClr>
                <a:schemeClr val="lt1"/>
              </a:buClr>
              <a:buSzPts val="800"/>
              <a:buFont typeface="Arial"/>
              <a:buChar char="•"/>
            </a:pPr>
            <a:r>
              <a:rPr b="0" i="0" lang="en-US" sz="800" u="none" cap="none" strike="noStrike">
                <a:solidFill>
                  <a:schemeClr val="lt1"/>
                </a:solidFill>
                <a:latin typeface="Calibri"/>
                <a:ea typeface="Calibri"/>
                <a:cs typeface="Calibri"/>
                <a:sym typeface="Calibri"/>
              </a:rPr>
              <a:t>Runs large-scale processing in lower-cost AWS spot market compute</a:t>
            </a:r>
            <a:endParaRPr b="0" i="0" sz="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bdc27f2e26_1_28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Joint Interoperability across ESA and NASA</a:t>
            </a:r>
            <a:endParaRPr/>
          </a:p>
        </p:txBody>
      </p:sp>
      <p:sp>
        <p:nvSpPr>
          <p:cNvPr id="255" name="Google Shape;255;g2bdc27f2e26_1_2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56" name="Google Shape;256;g2bdc27f2e26_1_281"/>
          <p:cNvSpPr/>
          <p:nvPr/>
        </p:nvSpPr>
        <p:spPr>
          <a:xfrm>
            <a:off x="3985917" y="2871997"/>
            <a:ext cx="986700" cy="323700"/>
          </a:xfrm>
          <a:prstGeom prst="roundRect">
            <a:avLst>
              <a:gd fmla="val 16667" name="adj"/>
            </a:avLst>
          </a:prstGeom>
          <a:solidFill>
            <a:srgbClr val="D6E3B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alibri"/>
              <a:buNone/>
            </a:pPr>
            <a:r>
              <a:rPr b="0" i="0" lang="en-US" sz="900" u="none" cap="none" strike="noStrike">
                <a:solidFill>
                  <a:srgbClr val="000000"/>
                </a:solidFill>
                <a:latin typeface="Calibri"/>
                <a:ea typeface="Calibri"/>
                <a:cs typeface="Calibri"/>
                <a:sym typeface="Calibri"/>
              </a:rPr>
              <a:t>Joint Algorithm Catalog</a:t>
            </a:r>
            <a:endParaRPr b="0" i="0" sz="900" u="none" cap="none" strike="noStrike">
              <a:solidFill>
                <a:srgbClr val="000000"/>
              </a:solidFill>
              <a:latin typeface="Calibri"/>
              <a:ea typeface="Calibri"/>
              <a:cs typeface="Calibri"/>
              <a:sym typeface="Calibri"/>
            </a:endParaRPr>
          </a:p>
        </p:txBody>
      </p:sp>
      <p:pic>
        <p:nvPicPr>
          <p:cNvPr id="257" name="Google Shape;257;g2bdc27f2e26_1_281"/>
          <p:cNvPicPr preferRelativeResize="0"/>
          <p:nvPr/>
        </p:nvPicPr>
        <p:blipFill rotWithShape="1">
          <a:blip r:embed="rId3">
            <a:alphaModFix/>
          </a:blip>
          <a:srcRect b="0" l="0" r="0" t="0"/>
          <a:stretch/>
        </p:blipFill>
        <p:spPr>
          <a:xfrm>
            <a:off x="5976857" y="2095241"/>
            <a:ext cx="624505" cy="406983"/>
          </a:xfrm>
          <a:prstGeom prst="rect">
            <a:avLst/>
          </a:prstGeom>
          <a:noFill/>
          <a:ln>
            <a:noFill/>
          </a:ln>
        </p:spPr>
      </p:pic>
      <p:pic>
        <p:nvPicPr>
          <p:cNvPr id="258" name="Google Shape;258;g2bdc27f2e26_1_281"/>
          <p:cNvPicPr preferRelativeResize="0"/>
          <p:nvPr/>
        </p:nvPicPr>
        <p:blipFill rotWithShape="1">
          <a:blip r:embed="rId4">
            <a:alphaModFix/>
          </a:blip>
          <a:srcRect b="0" l="0" r="0" t="0"/>
          <a:stretch/>
        </p:blipFill>
        <p:spPr>
          <a:xfrm>
            <a:off x="4333325" y="1274898"/>
            <a:ext cx="292009" cy="320173"/>
          </a:xfrm>
          <a:prstGeom prst="rect">
            <a:avLst/>
          </a:prstGeom>
          <a:noFill/>
          <a:ln>
            <a:noFill/>
          </a:ln>
        </p:spPr>
      </p:pic>
      <p:sp>
        <p:nvSpPr>
          <p:cNvPr id="259" name="Google Shape;259;g2bdc27f2e26_1_281"/>
          <p:cNvSpPr/>
          <p:nvPr/>
        </p:nvSpPr>
        <p:spPr>
          <a:xfrm>
            <a:off x="4166042" y="1246891"/>
            <a:ext cx="611700" cy="377700"/>
          </a:xfrm>
          <a:prstGeom prst="roundRect">
            <a:avLst>
              <a:gd fmla="val 5365" name="adj"/>
            </a:avLst>
          </a:prstGeom>
          <a:noFill/>
          <a:ln cap="flat" cmpd="sng" w="9525">
            <a:solidFill>
              <a:srgbClr val="76923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60" name="Google Shape;260;g2bdc27f2e26_1_281"/>
          <p:cNvSpPr txBox="1"/>
          <p:nvPr/>
        </p:nvSpPr>
        <p:spPr>
          <a:xfrm>
            <a:off x="4086250" y="750674"/>
            <a:ext cx="771300" cy="53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76923C"/>
              </a:buClr>
              <a:buSzPts val="1200"/>
              <a:buFont typeface="Calibri"/>
              <a:buNone/>
            </a:pPr>
            <a:r>
              <a:rPr b="0" i="0" lang="en-US" sz="900" u="none" cap="none" strike="noStrike">
                <a:solidFill>
                  <a:srgbClr val="76923C"/>
                </a:solidFill>
                <a:latin typeface="Calibri"/>
                <a:ea typeface="Calibri"/>
                <a:cs typeface="Calibri"/>
                <a:sym typeface="Calibri"/>
              </a:rPr>
              <a:t>ESA-NASA Joint Code Repository</a:t>
            </a:r>
            <a:endParaRPr b="0" i="0" sz="900" u="none" cap="none" strike="noStrike">
              <a:solidFill>
                <a:srgbClr val="76923C"/>
              </a:solidFill>
              <a:latin typeface="Calibri"/>
              <a:ea typeface="Calibri"/>
              <a:cs typeface="Calibri"/>
              <a:sym typeface="Calibri"/>
            </a:endParaRPr>
          </a:p>
        </p:txBody>
      </p:sp>
      <p:pic>
        <p:nvPicPr>
          <p:cNvPr id="261" name="Google Shape;261;g2bdc27f2e26_1_281"/>
          <p:cNvPicPr preferRelativeResize="0"/>
          <p:nvPr/>
        </p:nvPicPr>
        <p:blipFill rotWithShape="1">
          <a:blip r:embed="rId3">
            <a:alphaModFix/>
          </a:blip>
          <a:srcRect b="0" l="0" r="0" t="0"/>
          <a:stretch/>
        </p:blipFill>
        <p:spPr>
          <a:xfrm>
            <a:off x="2289831" y="2105037"/>
            <a:ext cx="624505" cy="406983"/>
          </a:xfrm>
          <a:prstGeom prst="rect">
            <a:avLst/>
          </a:prstGeom>
          <a:noFill/>
          <a:ln>
            <a:noFill/>
          </a:ln>
        </p:spPr>
      </p:pic>
      <p:sp>
        <p:nvSpPr>
          <p:cNvPr id="262" name="Google Shape;262;g2bdc27f2e26_1_281"/>
          <p:cNvSpPr/>
          <p:nvPr/>
        </p:nvSpPr>
        <p:spPr>
          <a:xfrm>
            <a:off x="5116662" y="2200788"/>
            <a:ext cx="445800" cy="1959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Calibri"/>
              <a:buNone/>
            </a:pPr>
            <a:r>
              <a:rPr b="0" i="0" lang="en-US" sz="800" u="none" cap="none" strike="noStrike">
                <a:solidFill>
                  <a:srgbClr val="000000"/>
                </a:solidFill>
                <a:latin typeface="Calibri"/>
                <a:ea typeface="Calibri"/>
                <a:cs typeface="Calibri"/>
                <a:sym typeface="Calibri"/>
              </a:rPr>
              <a:t>CI/CD</a:t>
            </a:r>
            <a:endParaRPr b="0" i="0" sz="800" u="none" cap="none" strike="noStrike">
              <a:solidFill>
                <a:srgbClr val="000000"/>
              </a:solidFill>
              <a:latin typeface="Calibri"/>
              <a:ea typeface="Calibri"/>
              <a:cs typeface="Calibri"/>
              <a:sym typeface="Calibri"/>
            </a:endParaRPr>
          </a:p>
        </p:txBody>
      </p:sp>
      <p:sp>
        <p:nvSpPr>
          <p:cNvPr id="263" name="Google Shape;263;g2bdc27f2e26_1_281"/>
          <p:cNvSpPr/>
          <p:nvPr/>
        </p:nvSpPr>
        <p:spPr>
          <a:xfrm>
            <a:off x="3492653" y="2200788"/>
            <a:ext cx="445800" cy="1959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Calibri"/>
              <a:buNone/>
            </a:pPr>
            <a:r>
              <a:rPr b="0" i="0" lang="en-US" sz="800" u="none" cap="none" strike="noStrike">
                <a:solidFill>
                  <a:srgbClr val="000000"/>
                </a:solidFill>
                <a:latin typeface="Calibri"/>
                <a:ea typeface="Calibri"/>
                <a:cs typeface="Calibri"/>
                <a:sym typeface="Calibri"/>
              </a:rPr>
              <a:t>CI/CD</a:t>
            </a:r>
            <a:endParaRPr b="0" i="0" sz="800" u="none" cap="none" strike="noStrike">
              <a:solidFill>
                <a:srgbClr val="000000"/>
              </a:solidFill>
              <a:latin typeface="Calibri"/>
              <a:ea typeface="Calibri"/>
              <a:cs typeface="Calibri"/>
              <a:sym typeface="Calibri"/>
            </a:endParaRPr>
          </a:p>
        </p:txBody>
      </p:sp>
      <p:cxnSp>
        <p:nvCxnSpPr>
          <p:cNvPr id="264" name="Google Shape;264;g2bdc27f2e26_1_281"/>
          <p:cNvCxnSpPr>
            <a:stCxn id="257" idx="1"/>
            <a:endCxn id="262" idx="3"/>
          </p:cNvCxnSpPr>
          <p:nvPr/>
        </p:nvCxnSpPr>
        <p:spPr>
          <a:xfrm flipH="1">
            <a:off x="5562557" y="2298733"/>
            <a:ext cx="414300" cy="600"/>
          </a:xfrm>
          <a:prstGeom prst="bentConnector3">
            <a:avLst>
              <a:gd fmla="val 50005" name="adj1"/>
            </a:avLst>
          </a:prstGeom>
          <a:noFill/>
          <a:ln cap="flat" cmpd="sng" w="9525">
            <a:solidFill>
              <a:srgbClr val="E69138"/>
            </a:solidFill>
            <a:prstDash val="solid"/>
            <a:round/>
            <a:headEnd len="sm" w="sm" type="none"/>
            <a:tailEnd len="med" w="med" type="triangle"/>
          </a:ln>
        </p:spPr>
      </p:cxnSp>
      <p:cxnSp>
        <p:nvCxnSpPr>
          <p:cNvPr id="265" name="Google Shape;265;g2bdc27f2e26_1_281"/>
          <p:cNvCxnSpPr>
            <a:stCxn id="262" idx="1"/>
            <a:endCxn id="256" idx="0"/>
          </p:cNvCxnSpPr>
          <p:nvPr/>
        </p:nvCxnSpPr>
        <p:spPr>
          <a:xfrm flipH="1">
            <a:off x="4479162" y="2298738"/>
            <a:ext cx="637500" cy="573300"/>
          </a:xfrm>
          <a:prstGeom prst="bentConnector2">
            <a:avLst/>
          </a:prstGeom>
          <a:noFill/>
          <a:ln cap="flat" cmpd="sng" w="9525">
            <a:solidFill>
              <a:srgbClr val="E69138"/>
            </a:solidFill>
            <a:prstDash val="solid"/>
            <a:round/>
            <a:headEnd len="sm" w="sm" type="none"/>
            <a:tailEnd len="med" w="med" type="triangle"/>
          </a:ln>
        </p:spPr>
      </p:cxnSp>
      <p:cxnSp>
        <p:nvCxnSpPr>
          <p:cNvPr id="266" name="Google Shape;266;g2bdc27f2e26_1_281"/>
          <p:cNvCxnSpPr>
            <a:stCxn id="263" idx="3"/>
            <a:endCxn id="256" idx="0"/>
          </p:cNvCxnSpPr>
          <p:nvPr/>
        </p:nvCxnSpPr>
        <p:spPr>
          <a:xfrm>
            <a:off x="3938453" y="2298738"/>
            <a:ext cx="540900" cy="573300"/>
          </a:xfrm>
          <a:prstGeom prst="bentConnector2">
            <a:avLst/>
          </a:prstGeom>
          <a:noFill/>
          <a:ln cap="flat" cmpd="sng" w="9525">
            <a:solidFill>
              <a:srgbClr val="E69138"/>
            </a:solidFill>
            <a:prstDash val="solid"/>
            <a:round/>
            <a:headEnd len="sm" w="sm" type="none"/>
            <a:tailEnd len="med" w="med" type="triangle"/>
          </a:ln>
        </p:spPr>
      </p:cxnSp>
      <p:cxnSp>
        <p:nvCxnSpPr>
          <p:cNvPr id="267" name="Google Shape;267;g2bdc27f2e26_1_281"/>
          <p:cNvCxnSpPr>
            <a:stCxn id="261" idx="3"/>
            <a:endCxn id="263" idx="1"/>
          </p:cNvCxnSpPr>
          <p:nvPr/>
        </p:nvCxnSpPr>
        <p:spPr>
          <a:xfrm flipH="1" rot="10800000">
            <a:off x="2914336" y="2298629"/>
            <a:ext cx="578400" cy="9900"/>
          </a:xfrm>
          <a:prstGeom prst="bentConnector3">
            <a:avLst>
              <a:gd fmla="val 49995" name="adj1"/>
            </a:avLst>
          </a:prstGeom>
          <a:noFill/>
          <a:ln cap="flat" cmpd="sng" w="9525">
            <a:solidFill>
              <a:srgbClr val="E69138"/>
            </a:solidFill>
            <a:prstDash val="solid"/>
            <a:round/>
            <a:headEnd len="sm" w="sm" type="none"/>
            <a:tailEnd len="med" w="med" type="triangle"/>
          </a:ln>
        </p:spPr>
      </p:cxnSp>
      <p:cxnSp>
        <p:nvCxnSpPr>
          <p:cNvPr id="268" name="Google Shape;268;g2bdc27f2e26_1_281"/>
          <p:cNvCxnSpPr>
            <a:stCxn id="259" idx="1"/>
            <a:endCxn id="261" idx="0"/>
          </p:cNvCxnSpPr>
          <p:nvPr/>
        </p:nvCxnSpPr>
        <p:spPr>
          <a:xfrm flipH="1">
            <a:off x="2602142" y="1435741"/>
            <a:ext cx="1563900" cy="669300"/>
          </a:xfrm>
          <a:prstGeom prst="bentConnector2">
            <a:avLst/>
          </a:prstGeom>
          <a:noFill/>
          <a:ln cap="flat" cmpd="sng" w="9525">
            <a:solidFill>
              <a:srgbClr val="E69138"/>
            </a:solidFill>
            <a:prstDash val="solid"/>
            <a:round/>
            <a:headEnd len="med" w="med" type="triangle"/>
            <a:tailEnd len="med" w="med" type="triangle"/>
          </a:ln>
        </p:spPr>
      </p:cxnSp>
      <p:cxnSp>
        <p:nvCxnSpPr>
          <p:cNvPr id="269" name="Google Shape;269;g2bdc27f2e26_1_281"/>
          <p:cNvCxnSpPr>
            <a:stCxn id="259" idx="3"/>
            <a:endCxn id="257" idx="0"/>
          </p:cNvCxnSpPr>
          <p:nvPr/>
        </p:nvCxnSpPr>
        <p:spPr>
          <a:xfrm>
            <a:off x="4777742" y="1435741"/>
            <a:ext cx="1511400" cy="659400"/>
          </a:xfrm>
          <a:prstGeom prst="bentConnector2">
            <a:avLst/>
          </a:prstGeom>
          <a:noFill/>
          <a:ln cap="flat" cmpd="sng" w="9525">
            <a:solidFill>
              <a:srgbClr val="E69138"/>
            </a:solidFill>
            <a:prstDash val="solid"/>
            <a:round/>
            <a:headEnd len="med" w="med" type="triangle"/>
            <a:tailEnd len="med" w="med" type="triangle"/>
          </a:ln>
        </p:spPr>
      </p:cxnSp>
      <p:sp>
        <p:nvSpPr>
          <p:cNvPr id="270" name="Google Shape;270;g2bdc27f2e26_1_281"/>
          <p:cNvSpPr/>
          <p:nvPr/>
        </p:nvSpPr>
        <p:spPr>
          <a:xfrm>
            <a:off x="2640338" y="3568724"/>
            <a:ext cx="667800" cy="292500"/>
          </a:xfrm>
          <a:prstGeom prst="roundRect">
            <a:avLst>
              <a:gd fmla="val 16667" name="adj"/>
            </a:avLst>
          </a:prstGeom>
          <a:solidFill>
            <a:srgbClr val="DAE5F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DPS</a:t>
            </a:r>
            <a:endParaRPr b="0" i="0" sz="1600" u="none" cap="none" strike="noStrike">
              <a:solidFill>
                <a:srgbClr val="000000"/>
              </a:solidFill>
              <a:latin typeface="Calibri"/>
              <a:ea typeface="Calibri"/>
              <a:cs typeface="Calibri"/>
              <a:sym typeface="Calibri"/>
            </a:endParaRPr>
          </a:p>
        </p:txBody>
      </p:sp>
      <p:sp>
        <p:nvSpPr>
          <p:cNvPr id="271" name="Google Shape;271;g2bdc27f2e26_1_281"/>
          <p:cNvSpPr/>
          <p:nvPr/>
        </p:nvSpPr>
        <p:spPr>
          <a:xfrm>
            <a:off x="5559801" y="3607480"/>
            <a:ext cx="738900" cy="292500"/>
          </a:xfrm>
          <a:prstGeom prst="roundRect">
            <a:avLst>
              <a:gd fmla="val 16667" name="adj"/>
            </a:avLst>
          </a:prstGeom>
          <a:solidFill>
            <a:srgbClr val="DAE5F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DPS</a:t>
            </a:r>
            <a:endParaRPr b="0" i="0" sz="1600" u="none" cap="none" strike="noStrike">
              <a:solidFill>
                <a:srgbClr val="000000"/>
              </a:solidFill>
              <a:latin typeface="Calibri"/>
              <a:ea typeface="Calibri"/>
              <a:cs typeface="Calibri"/>
              <a:sym typeface="Calibri"/>
            </a:endParaRPr>
          </a:p>
        </p:txBody>
      </p:sp>
      <p:cxnSp>
        <p:nvCxnSpPr>
          <p:cNvPr id="272" name="Google Shape;272;g2bdc27f2e26_1_281"/>
          <p:cNvCxnSpPr>
            <a:stCxn id="256" idx="1"/>
            <a:endCxn id="270" idx="0"/>
          </p:cNvCxnSpPr>
          <p:nvPr/>
        </p:nvCxnSpPr>
        <p:spPr>
          <a:xfrm flipH="1">
            <a:off x="2974317" y="3033847"/>
            <a:ext cx="1011600" cy="534900"/>
          </a:xfrm>
          <a:prstGeom prst="bentConnector2">
            <a:avLst/>
          </a:prstGeom>
          <a:noFill/>
          <a:ln cap="flat" cmpd="sng" w="9525">
            <a:solidFill>
              <a:srgbClr val="E69138"/>
            </a:solidFill>
            <a:prstDash val="solid"/>
            <a:round/>
            <a:headEnd len="sm" w="sm" type="none"/>
            <a:tailEnd len="med" w="med" type="triangle"/>
          </a:ln>
        </p:spPr>
      </p:cxnSp>
      <p:cxnSp>
        <p:nvCxnSpPr>
          <p:cNvPr id="273" name="Google Shape;273;g2bdc27f2e26_1_281"/>
          <p:cNvCxnSpPr>
            <a:stCxn id="256" idx="3"/>
            <a:endCxn id="271" idx="0"/>
          </p:cNvCxnSpPr>
          <p:nvPr/>
        </p:nvCxnSpPr>
        <p:spPr>
          <a:xfrm>
            <a:off x="4972617" y="3033847"/>
            <a:ext cx="956700" cy="573600"/>
          </a:xfrm>
          <a:prstGeom prst="bentConnector2">
            <a:avLst/>
          </a:prstGeom>
          <a:noFill/>
          <a:ln cap="flat" cmpd="sng" w="9525">
            <a:solidFill>
              <a:srgbClr val="E69138"/>
            </a:solidFill>
            <a:prstDash val="solid"/>
            <a:round/>
            <a:headEnd len="sm" w="sm" type="none"/>
            <a:tailEnd len="med" w="med" type="triangle"/>
          </a:ln>
        </p:spPr>
      </p:cxnSp>
      <p:cxnSp>
        <p:nvCxnSpPr>
          <p:cNvPr id="274" name="Google Shape;274;g2bdc27f2e26_1_281"/>
          <p:cNvCxnSpPr>
            <a:stCxn id="259" idx="2"/>
            <a:endCxn id="263" idx="0"/>
          </p:cNvCxnSpPr>
          <p:nvPr/>
        </p:nvCxnSpPr>
        <p:spPr>
          <a:xfrm rot="5400000">
            <a:off x="3805592" y="1534591"/>
            <a:ext cx="576300" cy="756300"/>
          </a:xfrm>
          <a:prstGeom prst="bentConnector3">
            <a:avLst>
              <a:gd fmla="val 50003" name="adj1"/>
            </a:avLst>
          </a:prstGeom>
          <a:noFill/>
          <a:ln cap="flat" cmpd="sng" w="9525">
            <a:solidFill>
              <a:srgbClr val="E69138"/>
            </a:solidFill>
            <a:prstDash val="solid"/>
            <a:round/>
            <a:headEnd len="sm" w="sm" type="none"/>
            <a:tailEnd len="med" w="med" type="triangle"/>
          </a:ln>
        </p:spPr>
      </p:cxnSp>
      <p:cxnSp>
        <p:nvCxnSpPr>
          <p:cNvPr id="275" name="Google Shape;275;g2bdc27f2e26_1_281"/>
          <p:cNvCxnSpPr>
            <a:stCxn id="259" idx="2"/>
            <a:endCxn id="262" idx="0"/>
          </p:cNvCxnSpPr>
          <p:nvPr/>
        </p:nvCxnSpPr>
        <p:spPr>
          <a:xfrm flipH="1" rot="-5400000">
            <a:off x="4617542" y="1478941"/>
            <a:ext cx="576300" cy="867600"/>
          </a:xfrm>
          <a:prstGeom prst="bentConnector3">
            <a:avLst>
              <a:gd fmla="val 50003" name="adj1"/>
            </a:avLst>
          </a:prstGeom>
          <a:noFill/>
          <a:ln cap="flat" cmpd="sng" w="9525">
            <a:solidFill>
              <a:srgbClr val="E69138"/>
            </a:solidFill>
            <a:prstDash val="solid"/>
            <a:round/>
            <a:headEnd len="sm" w="sm" type="none"/>
            <a:tailEnd len="med" w="med" type="triangle"/>
          </a:ln>
        </p:spPr>
      </p:cxnSp>
      <p:sp>
        <p:nvSpPr>
          <p:cNvPr id="276" name="Google Shape;276;g2bdc27f2e26_1_281"/>
          <p:cNvSpPr/>
          <p:nvPr/>
        </p:nvSpPr>
        <p:spPr>
          <a:xfrm>
            <a:off x="4222212" y="4271552"/>
            <a:ext cx="661200" cy="323700"/>
          </a:xfrm>
          <a:prstGeom prst="roundRect">
            <a:avLst>
              <a:gd fmla="val 16667" name="adj"/>
            </a:avLst>
          </a:prstGeom>
          <a:solidFill>
            <a:srgbClr val="C2D59B"/>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Calibri"/>
              <a:buNone/>
            </a:pPr>
            <a:r>
              <a:rPr b="0" i="0" lang="en-US" sz="600" u="none" cap="none" strike="noStrike">
                <a:solidFill>
                  <a:srgbClr val="000000"/>
                </a:solidFill>
                <a:latin typeface="Calibri"/>
                <a:ea typeface="Calibri"/>
                <a:cs typeface="Calibri"/>
                <a:sym typeface="Calibri"/>
              </a:rPr>
              <a:t>Dataset Index (collection &amp; granules)</a:t>
            </a:r>
            <a:endParaRPr b="0" i="0" sz="600" u="none" cap="none" strike="noStrike">
              <a:solidFill>
                <a:srgbClr val="000000"/>
              </a:solidFill>
              <a:latin typeface="Calibri"/>
              <a:ea typeface="Calibri"/>
              <a:cs typeface="Calibri"/>
              <a:sym typeface="Calibri"/>
            </a:endParaRPr>
          </a:p>
        </p:txBody>
      </p:sp>
      <p:sp>
        <p:nvSpPr>
          <p:cNvPr id="277" name="Google Shape;277;g2bdc27f2e26_1_281"/>
          <p:cNvSpPr txBox="1"/>
          <p:nvPr/>
        </p:nvSpPr>
        <p:spPr>
          <a:xfrm>
            <a:off x="4069948" y="4696966"/>
            <a:ext cx="965700" cy="23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76923C"/>
              </a:buClr>
              <a:buSzPts val="1200"/>
              <a:buFont typeface="Calibri"/>
              <a:buNone/>
            </a:pPr>
            <a:r>
              <a:rPr b="0" i="0" lang="en-US" sz="1200" u="none" cap="none" strike="noStrike">
                <a:solidFill>
                  <a:srgbClr val="76923C"/>
                </a:solidFill>
                <a:latin typeface="Calibri"/>
                <a:ea typeface="Calibri"/>
                <a:cs typeface="Calibri"/>
                <a:sym typeface="Calibri"/>
              </a:rPr>
              <a:t>Joint MAAP CMR</a:t>
            </a:r>
            <a:endParaRPr b="0" i="0" sz="1200" u="none" cap="none" strike="noStrike">
              <a:solidFill>
                <a:srgbClr val="76923C"/>
              </a:solidFill>
              <a:latin typeface="Calibri"/>
              <a:ea typeface="Calibri"/>
              <a:cs typeface="Calibri"/>
              <a:sym typeface="Calibri"/>
            </a:endParaRPr>
          </a:p>
        </p:txBody>
      </p:sp>
      <p:cxnSp>
        <p:nvCxnSpPr>
          <p:cNvPr id="278" name="Google Shape;278;g2bdc27f2e26_1_281"/>
          <p:cNvCxnSpPr>
            <a:stCxn id="270" idx="2"/>
            <a:endCxn id="276" idx="1"/>
          </p:cNvCxnSpPr>
          <p:nvPr/>
        </p:nvCxnSpPr>
        <p:spPr>
          <a:xfrm flipH="1" rot="-5400000">
            <a:off x="3312188" y="3523274"/>
            <a:ext cx="572100" cy="1248000"/>
          </a:xfrm>
          <a:prstGeom prst="bentConnector2">
            <a:avLst/>
          </a:prstGeom>
          <a:noFill/>
          <a:ln cap="flat" cmpd="sng" w="9525">
            <a:solidFill>
              <a:srgbClr val="E69138"/>
            </a:solidFill>
            <a:prstDash val="solid"/>
            <a:round/>
            <a:headEnd len="med" w="med" type="triangle"/>
            <a:tailEnd len="med" w="med" type="triangle"/>
          </a:ln>
        </p:spPr>
      </p:cxnSp>
      <p:cxnSp>
        <p:nvCxnSpPr>
          <p:cNvPr id="279" name="Google Shape;279;g2bdc27f2e26_1_281"/>
          <p:cNvCxnSpPr>
            <a:stCxn id="271" idx="2"/>
            <a:endCxn id="276" idx="3"/>
          </p:cNvCxnSpPr>
          <p:nvPr/>
        </p:nvCxnSpPr>
        <p:spPr>
          <a:xfrm rot="5400000">
            <a:off x="5139651" y="3643780"/>
            <a:ext cx="533400" cy="1045800"/>
          </a:xfrm>
          <a:prstGeom prst="bentConnector2">
            <a:avLst/>
          </a:prstGeom>
          <a:noFill/>
          <a:ln cap="flat" cmpd="sng" w="9525">
            <a:solidFill>
              <a:srgbClr val="E69138"/>
            </a:solidFill>
            <a:prstDash val="solid"/>
            <a:round/>
            <a:headEnd len="med" w="med" type="triangle"/>
            <a:tailEnd len="med" w="med" type="triangle"/>
          </a:ln>
        </p:spPr>
      </p:cxnSp>
      <p:sp>
        <p:nvSpPr>
          <p:cNvPr id="280" name="Google Shape;280;g2bdc27f2e26_1_281"/>
          <p:cNvSpPr/>
          <p:nvPr/>
        </p:nvSpPr>
        <p:spPr>
          <a:xfrm>
            <a:off x="2366288" y="3441344"/>
            <a:ext cx="445800" cy="1959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953734"/>
              </a:buClr>
              <a:buSzPts val="1200"/>
              <a:buFont typeface="Calibri"/>
              <a:buNone/>
            </a:pPr>
            <a:r>
              <a:rPr b="0" i="0" lang="en-US" sz="900" u="none" cap="none" strike="noStrike">
                <a:solidFill>
                  <a:srgbClr val="953734"/>
                </a:solidFill>
                <a:latin typeface="Calibri"/>
                <a:ea typeface="Calibri"/>
                <a:cs typeface="Calibri"/>
                <a:sym typeface="Calibri"/>
              </a:rPr>
              <a:t>ADES</a:t>
            </a:r>
            <a:endParaRPr b="0" i="0" sz="900" u="none" cap="none" strike="noStrike">
              <a:solidFill>
                <a:srgbClr val="953734"/>
              </a:solidFill>
              <a:latin typeface="Calibri"/>
              <a:ea typeface="Calibri"/>
              <a:cs typeface="Calibri"/>
              <a:sym typeface="Calibri"/>
            </a:endParaRPr>
          </a:p>
        </p:txBody>
      </p:sp>
      <p:sp>
        <p:nvSpPr>
          <p:cNvPr id="281" name="Google Shape;281;g2bdc27f2e26_1_281"/>
          <p:cNvSpPr txBox="1"/>
          <p:nvPr/>
        </p:nvSpPr>
        <p:spPr>
          <a:xfrm>
            <a:off x="2243868" y="3179005"/>
            <a:ext cx="716400" cy="27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A64D79"/>
              </a:buClr>
              <a:buSzPts val="1200"/>
              <a:buFont typeface="Calibri"/>
              <a:buNone/>
            </a:pPr>
            <a:r>
              <a:rPr b="0" i="0" lang="en-US" sz="1200" u="none" cap="none" strike="noStrike">
                <a:solidFill>
                  <a:srgbClr val="A64D79"/>
                </a:solidFill>
                <a:latin typeface="Calibri"/>
                <a:ea typeface="Calibri"/>
                <a:cs typeface="Calibri"/>
                <a:sym typeface="Calibri"/>
              </a:rPr>
              <a:t>WPS-T</a:t>
            </a:r>
            <a:endParaRPr b="0" i="0" sz="1200" u="none" cap="none" strike="noStrike">
              <a:solidFill>
                <a:srgbClr val="A64D79"/>
              </a:solidFill>
              <a:latin typeface="Calibri"/>
              <a:ea typeface="Calibri"/>
              <a:cs typeface="Calibri"/>
              <a:sym typeface="Calibri"/>
            </a:endParaRPr>
          </a:p>
        </p:txBody>
      </p:sp>
      <p:sp>
        <p:nvSpPr>
          <p:cNvPr id="282" name="Google Shape;282;g2bdc27f2e26_1_281"/>
          <p:cNvSpPr/>
          <p:nvPr/>
        </p:nvSpPr>
        <p:spPr>
          <a:xfrm>
            <a:off x="6055903" y="3510925"/>
            <a:ext cx="445800" cy="1959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953734"/>
              </a:buClr>
              <a:buSzPts val="1200"/>
              <a:buFont typeface="Calibri"/>
              <a:buNone/>
            </a:pPr>
            <a:r>
              <a:rPr b="0" i="0" lang="en-US" sz="900" u="none" cap="none" strike="noStrike">
                <a:solidFill>
                  <a:srgbClr val="953734"/>
                </a:solidFill>
                <a:latin typeface="Calibri"/>
                <a:ea typeface="Calibri"/>
                <a:cs typeface="Calibri"/>
                <a:sym typeface="Calibri"/>
              </a:rPr>
              <a:t>ADES</a:t>
            </a:r>
            <a:endParaRPr b="0" i="0" sz="900" u="none" cap="none" strike="noStrike">
              <a:solidFill>
                <a:srgbClr val="953734"/>
              </a:solidFill>
              <a:latin typeface="Calibri"/>
              <a:ea typeface="Calibri"/>
              <a:cs typeface="Calibri"/>
              <a:sym typeface="Calibri"/>
            </a:endParaRPr>
          </a:p>
        </p:txBody>
      </p:sp>
      <p:sp>
        <p:nvSpPr>
          <p:cNvPr id="283" name="Google Shape;283;g2bdc27f2e26_1_281"/>
          <p:cNvSpPr txBox="1"/>
          <p:nvPr/>
        </p:nvSpPr>
        <p:spPr>
          <a:xfrm>
            <a:off x="5933588" y="3248119"/>
            <a:ext cx="716400" cy="27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A64D79"/>
              </a:buClr>
              <a:buSzPts val="1200"/>
              <a:buFont typeface="Calibri"/>
              <a:buNone/>
            </a:pPr>
            <a:r>
              <a:rPr b="0" i="0" lang="en-US" sz="1200" u="none" cap="none" strike="noStrike">
                <a:solidFill>
                  <a:srgbClr val="A64D79"/>
                </a:solidFill>
                <a:latin typeface="Calibri"/>
                <a:ea typeface="Calibri"/>
                <a:cs typeface="Calibri"/>
                <a:sym typeface="Calibri"/>
              </a:rPr>
              <a:t>WPS-T</a:t>
            </a:r>
            <a:endParaRPr b="0" i="0" sz="1200" u="none" cap="none" strike="noStrike">
              <a:solidFill>
                <a:srgbClr val="A64D79"/>
              </a:solidFill>
              <a:latin typeface="Calibri"/>
              <a:ea typeface="Calibri"/>
              <a:cs typeface="Calibri"/>
              <a:sym typeface="Calibri"/>
            </a:endParaRPr>
          </a:p>
        </p:txBody>
      </p:sp>
      <p:sp>
        <p:nvSpPr>
          <p:cNvPr id="284" name="Google Shape;284;g2bdc27f2e26_1_281"/>
          <p:cNvSpPr/>
          <p:nvPr/>
        </p:nvSpPr>
        <p:spPr>
          <a:xfrm>
            <a:off x="1585918" y="3504625"/>
            <a:ext cx="546894" cy="420130"/>
          </a:xfrm>
          <a:prstGeom prst="flowChartMagneticDisk">
            <a:avLst/>
          </a:prstGeom>
          <a:solidFill>
            <a:srgbClr val="DAE5F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Calibri"/>
                <a:ea typeface="Calibri"/>
                <a:cs typeface="Calibri"/>
                <a:sym typeface="Calibri"/>
              </a:rPr>
              <a:t>NASA MDS</a:t>
            </a:r>
            <a:endParaRPr b="0" i="0" sz="1400" u="none" cap="none" strike="noStrike">
              <a:solidFill>
                <a:srgbClr val="000000"/>
              </a:solidFill>
              <a:latin typeface="Arial"/>
              <a:ea typeface="Arial"/>
              <a:cs typeface="Arial"/>
              <a:sym typeface="Arial"/>
            </a:endParaRPr>
          </a:p>
        </p:txBody>
      </p:sp>
      <p:sp>
        <p:nvSpPr>
          <p:cNvPr id="285" name="Google Shape;285;g2bdc27f2e26_1_281"/>
          <p:cNvSpPr txBox="1"/>
          <p:nvPr/>
        </p:nvSpPr>
        <p:spPr>
          <a:xfrm>
            <a:off x="4013000" y="2048938"/>
            <a:ext cx="867600" cy="27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A64D79"/>
              </a:buClr>
              <a:buSzPts val="1200"/>
              <a:buFont typeface="Calibri"/>
              <a:buNone/>
            </a:pPr>
            <a:r>
              <a:rPr b="0" i="0" lang="en-US" sz="1100" u="none" cap="none" strike="noStrike">
                <a:solidFill>
                  <a:srgbClr val="A64D79"/>
                </a:solidFill>
                <a:latin typeface="Calibri"/>
                <a:ea typeface="Calibri"/>
                <a:cs typeface="Calibri"/>
                <a:sym typeface="Calibri"/>
              </a:rPr>
              <a:t>Application Package</a:t>
            </a:r>
            <a:endParaRPr b="0" i="0" sz="1100" u="none" cap="none" strike="noStrike">
              <a:solidFill>
                <a:srgbClr val="A64D79"/>
              </a:solidFill>
              <a:latin typeface="Calibri"/>
              <a:ea typeface="Calibri"/>
              <a:cs typeface="Calibri"/>
              <a:sym typeface="Calibri"/>
            </a:endParaRPr>
          </a:p>
        </p:txBody>
      </p:sp>
      <p:cxnSp>
        <p:nvCxnSpPr>
          <p:cNvPr id="286" name="Google Shape;286;g2bdc27f2e26_1_281"/>
          <p:cNvCxnSpPr>
            <a:stCxn id="261" idx="2"/>
            <a:endCxn id="281" idx="0"/>
          </p:cNvCxnSpPr>
          <p:nvPr/>
        </p:nvCxnSpPr>
        <p:spPr>
          <a:xfrm flipH="1" rot="-5400000">
            <a:off x="2268934" y="2845170"/>
            <a:ext cx="666900" cy="600"/>
          </a:xfrm>
          <a:prstGeom prst="bentConnector3">
            <a:avLst>
              <a:gd fmla="val 50006" name="adj1"/>
            </a:avLst>
          </a:prstGeom>
          <a:noFill/>
          <a:ln cap="flat" cmpd="sng" w="9525">
            <a:solidFill>
              <a:srgbClr val="E69138"/>
            </a:solidFill>
            <a:prstDash val="solid"/>
            <a:round/>
            <a:headEnd len="med" w="med" type="triangle"/>
            <a:tailEnd len="med" w="med" type="triangle"/>
          </a:ln>
        </p:spPr>
      </p:cxnSp>
      <p:cxnSp>
        <p:nvCxnSpPr>
          <p:cNvPr id="287" name="Google Shape;287;g2bdc27f2e26_1_281"/>
          <p:cNvCxnSpPr>
            <a:stCxn id="257" idx="2"/>
            <a:endCxn id="283" idx="0"/>
          </p:cNvCxnSpPr>
          <p:nvPr/>
        </p:nvCxnSpPr>
        <p:spPr>
          <a:xfrm flipH="1" rot="-5400000">
            <a:off x="5917560" y="2873774"/>
            <a:ext cx="745800" cy="2700"/>
          </a:xfrm>
          <a:prstGeom prst="bentConnector3">
            <a:avLst>
              <a:gd fmla="val 50006" name="adj1"/>
            </a:avLst>
          </a:prstGeom>
          <a:noFill/>
          <a:ln cap="flat" cmpd="sng" w="9525">
            <a:solidFill>
              <a:srgbClr val="E69138"/>
            </a:solidFill>
            <a:prstDash val="solid"/>
            <a:round/>
            <a:headEnd len="med" w="med" type="triangle"/>
            <a:tailEnd len="med" w="med" type="triangle"/>
          </a:ln>
        </p:spPr>
      </p:cxnSp>
      <p:sp>
        <p:nvSpPr>
          <p:cNvPr id="288" name="Google Shape;288;g2bdc27f2e26_1_281"/>
          <p:cNvSpPr txBox="1"/>
          <p:nvPr/>
        </p:nvSpPr>
        <p:spPr>
          <a:xfrm>
            <a:off x="2521803" y="1246788"/>
            <a:ext cx="9567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900" u="none" cap="none" strike="noStrike">
                <a:solidFill>
                  <a:srgbClr val="7F7F7F"/>
                </a:solidFill>
                <a:latin typeface="Calibri"/>
                <a:ea typeface="Calibri"/>
                <a:cs typeface="Calibri"/>
                <a:sym typeface="Calibri"/>
              </a:rPr>
              <a:t>Checks out code</a:t>
            </a:r>
            <a:endParaRPr b="0" i="0" sz="900" u="none" cap="none" strike="noStrike">
              <a:solidFill>
                <a:srgbClr val="000000"/>
              </a:solidFill>
              <a:latin typeface="Arial"/>
              <a:ea typeface="Arial"/>
              <a:cs typeface="Arial"/>
              <a:sym typeface="Arial"/>
            </a:endParaRPr>
          </a:p>
        </p:txBody>
      </p:sp>
      <p:sp>
        <p:nvSpPr>
          <p:cNvPr id="289" name="Google Shape;289;g2bdc27f2e26_1_281"/>
          <p:cNvSpPr txBox="1"/>
          <p:nvPr/>
        </p:nvSpPr>
        <p:spPr>
          <a:xfrm>
            <a:off x="5450902" y="1241900"/>
            <a:ext cx="9567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900" u="none" cap="none" strike="noStrike">
                <a:solidFill>
                  <a:srgbClr val="7F7F7F"/>
                </a:solidFill>
                <a:latin typeface="Calibri"/>
                <a:ea typeface="Calibri"/>
                <a:cs typeface="Calibri"/>
                <a:sym typeface="Calibri"/>
              </a:rPr>
              <a:t>Checks out code</a:t>
            </a:r>
            <a:endParaRPr b="0" i="0" sz="900" u="none" cap="none" strike="noStrike">
              <a:solidFill>
                <a:srgbClr val="000000"/>
              </a:solidFill>
              <a:latin typeface="Arial"/>
              <a:ea typeface="Arial"/>
              <a:cs typeface="Arial"/>
              <a:sym typeface="Arial"/>
            </a:endParaRPr>
          </a:p>
        </p:txBody>
      </p:sp>
      <p:sp>
        <p:nvSpPr>
          <p:cNvPr id="290" name="Google Shape;290;g2bdc27f2e26_1_281"/>
          <p:cNvSpPr txBox="1"/>
          <p:nvPr/>
        </p:nvSpPr>
        <p:spPr>
          <a:xfrm>
            <a:off x="6289101" y="2643500"/>
            <a:ext cx="805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900" u="none" cap="none" strike="noStrike">
                <a:solidFill>
                  <a:srgbClr val="7F7F7F"/>
                </a:solidFill>
                <a:latin typeface="Calibri"/>
                <a:ea typeface="Calibri"/>
                <a:cs typeface="Calibri"/>
                <a:sym typeface="Calibri"/>
              </a:rPr>
              <a:t>On-demand jobs</a:t>
            </a:r>
            <a:endParaRPr b="0" i="0" sz="900" u="none" cap="none" strike="noStrike">
              <a:solidFill>
                <a:srgbClr val="000000"/>
              </a:solidFill>
              <a:latin typeface="Arial"/>
              <a:ea typeface="Arial"/>
              <a:cs typeface="Arial"/>
              <a:sym typeface="Arial"/>
            </a:endParaRPr>
          </a:p>
        </p:txBody>
      </p:sp>
      <p:sp>
        <p:nvSpPr>
          <p:cNvPr id="291" name="Google Shape;291;g2bdc27f2e26_1_281"/>
          <p:cNvSpPr txBox="1"/>
          <p:nvPr/>
        </p:nvSpPr>
        <p:spPr>
          <a:xfrm>
            <a:off x="1895802" y="2690300"/>
            <a:ext cx="7389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0" i="0" lang="en-US" sz="900" u="none" cap="none" strike="noStrike">
                <a:solidFill>
                  <a:srgbClr val="7F7F7F"/>
                </a:solidFill>
                <a:latin typeface="Calibri"/>
                <a:ea typeface="Calibri"/>
                <a:cs typeface="Calibri"/>
                <a:sym typeface="Calibri"/>
              </a:rPr>
              <a:t>On-demand jobs</a:t>
            </a:r>
            <a:endParaRPr b="0" i="0" sz="900" u="none" cap="none" strike="noStrike">
              <a:solidFill>
                <a:srgbClr val="000000"/>
              </a:solidFill>
              <a:latin typeface="Arial"/>
              <a:ea typeface="Arial"/>
              <a:cs typeface="Arial"/>
              <a:sym typeface="Arial"/>
            </a:endParaRPr>
          </a:p>
        </p:txBody>
      </p:sp>
      <p:sp>
        <p:nvSpPr>
          <p:cNvPr id="292" name="Google Shape;292;g2bdc27f2e26_1_281"/>
          <p:cNvSpPr txBox="1"/>
          <p:nvPr/>
        </p:nvSpPr>
        <p:spPr>
          <a:xfrm>
            <a:off x="2663611" y="1929465"/>
            <a:ext cx="1009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900" u="none" cap="none" strike="noStrike">
                <a:solidFill>
                  <a:srgbClr val="7F7F7F"/>
                </a:solidFill>
                <a:latin typeface="Calibri"/>
                <a:ea typeface="Calibri"/>
                <a:cs typeface="Calibri"/>
                <a:sym typeface="Calibri"/>
              </a:rPr>
              <a:t>Build algorithm runtimes</a:t>
            </a:r>
            <a:endParaRPr b="0" i="0" sz="900" u="none" cap="none" strike="noStrike">
              <a:solidFill>
                <a:srgbClr val="000000"/>
              </a:solidFill>
              <a:latin typeface="Arial"/>
              <a:ea typeface="Arial"/>
              <a:cs typeface="Arial"/>
              <a:sym typeface="Arial"/>
            </a:endParaRPr>
          </a:p>
        </p:txBody>
      </p:sp>
      <p:sp>
        <p:nvSpPr>
          <p:cNvPr id="293" name="Google Shape;293;g2bdc27f2e26_1_281"/>
          <p:cNvSpPr txBox="1"/>
          <p:nvPr/>
        </p:nvSpPr>
        <p:spPr>
          <a:xfrm>
            <a:off x="5232748" y="1880438"/>
            <a:ext cx="1009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900" u="none" cap="none" strike="noStrike">
                <a:solidFill>
                  <a:srgbClr val="7F7F7F"/>
                </a:solidFill>
                <a:latin typeface="Calibri"/>
                <a:ea typeface="Calibri"/>
                <a:cs typeface="Calibri"/>
                <a:sym typeface="Calibri"/>
              </a:rPr>
              <a:t>Build algorithm runtimes</a:t>
            </a:r>
            <a:endParaRPr b="0" i="0" sz="900" u="none" cap="none" strike="noStrike">
              <a:solidFill>
                <a:srgbClr val="000000"/>
              </a:solidFill>
              <a:latin typeface="Arial"/>
              <a:ea typeface="Arial"/>
              <a:cs typeface="Arial"/>
              <a:sym typeface="Arial"/>
            </a:endParaRPr>
          </a:p>
        </p:txBody>
      </p:sp>
      <p:sp>
        <p:nvSpPr>
          <p:cNvPr id="294" name="Google Shape;294;g2bdc27f2e26_1_281"/>
          <p:cNvSpPr txBox="1"/>
          <p:nvPr/>
        </p:nvSpPr>
        <p:spPr>
          <a:xfrm>
            <a:off x="3973650" y="1713625"/>
            <a:ext cx="1158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900" u="none" cap="none" strike="noStrike">
                <a:solidFill>
                  <a:srgbClr val="7F7F7F"/>
                </a:solidFill>
                <a:latin typeface="Calibri"/>
                <a:ea typeface="Calibri"/>
                <a:cs typeface="Calibri"/>
                <a:sym typeface="Calibri"/>
              </a:rPr>
              <a:t>Checks out code</a:t>
            </a:r>
            <a:endParaRPr b="0" i="0" sz="900" u="none" cap="none" strike="noStrike">
              <a:solidFill>
                <a:srgbClr val="000000"/>
              </a:solidFill>
              <a:latin typeface="Arial"/>
              <a:ea typeface="Arial"/>
              <a:cs typeface="Arial"/>
              <a:sym typeface="Arial"/>
            </a:endParaRPr>
          </a:p>
        </p:txBody>
      </p:sp>
      <p:sp>
        <p:nvSpPr>
          <p:cNvPr id="295" name="Google Shape;295;g2bdc27f2e26_1_281"/>
          <p:cNvSpPr txBox="1"/>
          <p:nvPr/>
        </p:nvSpPr>
        <p:spPr>
          <a:xfrm>
            <a:off x="3781875" y="2542175"/>
            <a:ext cx="13161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800" u="none" cap="none" strike="noStrike">
                <a:solidFill>
                  <a:srgbClr val="7F7F7F"/>
                </a:solidFill>
                <a:latin typeface="Calibri"/>
                <a:ea typeface="Calibri"/>
                <a:cs typeface="Calibri"/>
                <a:sym typeface="Calibri"/>
              </a:rPr>
              <a:t>Registers Executable Algorithms</a:t>
            </a:r>
            <a:endParaRPr b="0" i="0" sz="1200" u="none" cap="none" strike="noStrike">
              <a:solidFill>
                <a:srgbClr val="000000"/>
              </a:solidFill>
              <a:latin typeface="Arial"/>
              <a:ea typeface="Arial"/>
              <a:cs typeface="Arial"/>
              <a:sym typeface="Arial"/>
            </a:endParaRPr>
          </a:p>
        </p:txBody>
      </p:sp>
      <p:sp>
        <p:nvSpPr>
          <p:cNvPr id="296" name="Google Shape;296;g2bdc27f2e26_1_281"/>
          <p:cNvSpPr txBox="1"/>
          <p:nvPr/>
        </p:nvSpPr>
        <p:spPr>
          <a:xfrm>
            <a:off x="2910757" y="2855729"/>
            <a:ext cx="1264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900" u="none" cap="none" strike="noStrike">
                <a:solidFill>
                  <a:srgbClr val="7F7F7F"/>
                </a:solidFill>
                <a:latin typeface="Calibri"/>
                <a:ea typeface="Calibri"/>
                <a:cs typeface="Calibri"/>
                <a:sym typeface="Calibri"/>
              </a:rPr>
              <a:t>Loads Executable Algorithms</a:t>
            </a:r>
            <a:endParaRPr b="0" i="0" sz="900" u="none" cap="none" strike="noStrike">
              <a:solidFill>
                <a:srgbClr val="000000"/>
              </a:solidFill>
              <a:latin typeface="Arial"/>
              <a:ea typeface="Arial"/>
              <a:cs typeface="Arial"/>
              <a:sym typeface="Arial"/>
            </a:endParaRPr>
          </a:p>
        </p:txBody>
      </p:sp>
      <p:sp>
        <p:nvSpPr>
          <p:cNvPr id="297" name="Google Shape;297;g2bdc27f2e26_1_281"/>
          <p:cNvSpPr txBox="1"/>
          <p:nvPr/>
        </p:nvSpPr>
        <p:spPr>
          <a:xfrm>
            <a:off x="4965545" y="2863317"/>
            <a:ext cx="1264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900" u="none" cap="none" strike="noStrike">
                <a:solidFill>
                  <a:srgbClr val="7F7F7F"/>
                </a:solidFill>
                <a:latin typeface="Calibri"/>
                <a:ea typeface="Calibri"/>
                <a:cs typeface="Calibri"/>
                <a:sym typeface="Calibri"/>
              </a:rPr>
              <a:t>Loads Executable Algorithms</a:t>
            </a:r>
            <a:endParaRPr b="0" i="0" sz="900" u="none" cap="none" strike="noStrike">
              <a:solidFill>
                <a:srgbClr val="000000"/>
              </a:solidFill>
              <a:latin typeface="Arial"/>
              <a:ea typeface="Arial"/>
              <a:cs typeface="Arial"/>
              <a:sym typeface="Arial"/>
            </a:endParaRPr>
          </a:p>
        </p:txBody>
      </p:sp>
      <p:sp>
        <p:nvSpPr>
          <p:cNvPr id="298" name="Google Shape;298;g2bdc27f2e26_1_281"/>
          <p:cNvSpPr txBox="1"/>
          <p:nvPr/>
        </p:nvSpPr>
        <p:spPr>
          <a:xfrm>
            <a:off x="2868650" y="4435975"/>
            <a:ext cx="756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Calibri"/>
                <a:ea typeface="Calibri"/>
                <a:cs typeface="Calibri"/>
                <a:sym typeface="Calibri"/>
              </a:rPr>
              <a:t>Metadata</a:t>
            </a:r>
            <a:endParaRPr b="0" i="0" sz="1000" u="none" cap="none" strike="noStrike">
              <a:solidFill>
                <a:srgbClr val="000000"/>
              </a:solidFill>
              <a:latin typeface="Arial"/>
              <a:ea typeface="Arial"/>
              <a:cs typeface="Arial"/>
              <a:sym typeface="Arial"/>
            </a:endParaRPr>
          </a:p>
        </p:txBody>
      </p:sp>
      <p:sp>
        <p:nvSpPr>
          <p:cNvPr id="299" name="Google Shape;299;g2bdc27f2e26_1_281"/>
          <p:cNvSpPr/>
          <p:nvPr/>
        </p:nvSpPr>
        <p:spPr>
          <a:xfrm>
            <a:off x="6772483" y="3543592"/>
            <a:ext cx="546894" cy="420130"/>
          </a:xfrm>
          <a:prstGeom prst="flowChartMagneticDisk">
            <a:avLst/>
          </a:prstGeom>
          <a:solidFill>
            <a:srgbClr val="DAE5F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Calibri"/>
                <a:ea typeface="Calibri"/>
                <a:cs typeface="Calibri"/>
                <a:sym typeface="Calibri"/>
              </a:rPr>
              <a:t>ESA MDS</a:t>
            </a:r>
            <a:endParaRPr b="0" i="0" sz="1400" u="none" cap="none" strike="noStrike">
              <a:solidFill>
                <a:srgbClr val="000000"/>
              </a:solidFill>
              <a:latin typeface="Arial"/>
              <a:ea typeface="Arial"/>
              <a:cs typeface="Arial"/>
              <a:sym typeface="Arial"/>
            </a:endParaRPr>
          </a:p>
        </p:txBody>
      </p:sp>
      <p:cxnSp>
        <p:nvCxnSpPr>
          <p:cNvPr id="300" name="Google Shape;300;g2bdc27f2e26_1_281"/>
          <p:cNvCxnSpPr>
            <a:stCxn id="284" idx="4"/>
            <a:endCxn id="270" idx="1"/>
          </p:cNvCxnSpPr>
          <p:nvPr/>
        </p:nvCxnSpPr>
        <p:spPr>
          <a:xfrm>
            <a:off x="2132812" y="3714690"/>
            <a:ext cx="507600" cy="600"/>
          </a:xfrm>
          <a:prstGeom prst="bentConnector3">
            <a:avLst>
              <a:gd fmla="val 50010" name="adj1"/>
            </a:avLst>
          </a:prstGeom>
          <a:noFill/>
          <a:ln cap="flat" cmpd="sng" w="9525">
            <a:solidFill>
              <a:srgbClr val="E69138"/>
            </a:solidFill>
            <a:prstDash val="solid"/>
            <a:round/>
            <a:headEnd len="med" w="med" type="triangle"/>
            <a:tailEnd len="med" w="med" type="triangle"/>
          </a:ln>
        </p:spPr>
      </p:cxnSp>
      <p:cxnSp>
        <p:nvCxnSpPr>
          <p:cNvPr id="301" name="Google Shape;301;g2bdc27f2e26_1_281"/>
          <p:cNvCxnSpPr>
            <a:stCxn id="271" idx="3"/>
            <a:endCxn id="299" idx="2"/>
          </p:cNvCxnSpPr>
          <p:nvPr/>
        </p:nvCxnSpPr>
        <p:spPr>
          <a:xfrm>
            <a:off x="6298701" y="3753730"/>
            <a:ext cx="473700" cy="600"/>
          </a:xfrm>
          <a:prstGeom prst="bentConnector3">
            <a:avLst>
              <a:gd fmla="val 50003" name="adj1"/>
            </a:avLst>
          </a:prstGeom>
          <a:noFill/>
          <a:ln cap="flat" cmpd="sng" w="9525">
            <a:solidFill>
              <a:srgbClr val="E69138"/>
            </a:solidFill>
            <a:prstDash val="solid"/>
            <a:round/>
            <a:headEnd len="med" w="med" type="triangle"/>
            <a:tailEnd len="med" w="med" type="triangle"/>
          </a:ln>
        </p:spPr>
      </p:cxnSp>
      <p:cxnSp>
        <p:nvCxnSpPr>
          <p:cNvPr id="302" name="Google Shape;302;g2bdc27f2e26_1_281"/>
          <p:cNvCxnSpPr>
            <a:stCxn id="261" idx="1"/>
            <a:endCxn id="284" idx="2"/>
          </p:cNvCxnSpPr>
          <p:nvPr/>
        </p:nvCxnSpPr>
        <p:spPr>
          <a:xfrm flipH="1">
            <a:off x="1586031" y="2308528"/>
            <a:ext cx="703800" cy="1406100"/>
          </a:xfrm>
          <a:prstGeom prst="bentConnector3">
            <a:avLst>
              <a:gd fmla="val 124923" name="adj1"/>
            </a:avLst>
          </a:prstGeom>
          <a:noFill/>
          <a:ln cap="flat" cmpd="sng" w="9525">
            <a:solidFill>
              <a:srgbClr val="E69138"/>
            </a:solidFill>
            <a:prstDash val="solid"/>
            <a:round/>
            <a:headEnd len="med" w="med" type="triangle"/>
            <a:tailEnd len="med" w="med" type="triangle"/>
          </a:ln>
        </p:spPr>
      </p:cxnSp>
      <p:cxnSp>
        <p:nvCxnSpPr>
          <p:cNvPr id="303" name="Google Shape;303;g2bdc27f2e26_1_281"/>
          <p:cNvCxnSpPr>
            <a:stCxn id="257" idx="3"/>
            <a:endCxn id="299" idx="4"/>
          </p:cNvCxnSpPr>
          <p:nvPr/>
        </p:nvCxnSpPr>
        <p:spPr>
          <a:xfrm>
            <a:off x="6601362" y="2298733"/>
            <a:ext cx="717900" cy="1455000"/>
          </a:xfrm>
          <a:prstGeom prst="bentConnector3">
            <a:avLst>
              <a:gd fmla="val 124426" name="adj1"/>
            </a:avLst>
          </a:prstGeom>
          <a:noFill/>
          <a:ln cap="flat" cmpd="sng" w="9525">
            <a:solidFill>
              <a:srgbClr val="E69138"/>
            </a:solidFill>
            <a:prstDash val="solid"/>
            <a:round/>
            <a:headEnd len="med" w="med" type="triangle"/>
            <a:tailEnd len="med" w="med" type="triangle"/>
          </a:ln>
        </p:spPr>
      </p:cxnSp>
      <p:sp>
        <p:nvSpPr>
          <p:cNvPr id="304" name="Google Shape;304;g2bdc27f2e26_1_281"/>
          <p:cNvSpPr txBox="1"/>
          <p:nvPr/>
        </p:nvSpPr>
        <p:spPr>
          <a:xfrm>
            <a:off x="5480651" y="4435975"/>
            <a:ext cx="8058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Calibri"/>
                <a:ea typeface="Calibri"/>
                <a:cs typeface="Calibri"/>
                <a:sym typeface="Calibri"/>
              </a:rPr>
              <a:t>Metadata</a:t>
            </a:r>
            <a:endParaRPr b="0" i="0" sz="1000" u="none" cap="none" strike="noStrike">
              <a:solidFill>
                <a:srgbClr val="000000"/>
              </a:solidFill>
              <a:latin typeface="Arial"/>
              <a:ea typeface="Arial"/>
              <a:cs typeface="Arial"/>
              <a:sym typeface="Arial"/>
            </a:endParaRPr>
          </a:p>
        </p:txBody>
      </p:sp>
      <p:sp>
        <p:nvSpPr>
          <p:cNvPr id="305" name="Google Shape;305;g2bdc27f2e26_1_281"/>
          <p:cNvSpPr txBox="1"/>
          <p:nvPr/>
        </p:nvSpPr>
        <p:spPr>
          <a:xfrm>
            <a:off x="1585918" y="3952860"/>
            <a:ext cx="537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Calibri"/>
                <a:ea typeface="Calibri"/>
                <a:cs typeface="Calibri"/>
                <a:sym typeface="Calibri"/>
              </a:rPr>
              <a:t>Data</a:t>
            </a:r>
            <a:endParaRPr b="0" i="0" sz="1400" u="none" cap="none" strike="noStrike">
              <a:solidFill>
                <a:srgbClr val="000000"/>
              </a:solidFill>
              <a:latin typeface="Arial"/>
              <a:ea typeface="Arial"/>
              <a:cs typeface="Arial"/>
              <a:sym typeface="Arial"/>
            </a:endParaRPr>
          </a:p>
        </p:txBody>
      </p:sp>
      <p:sp>
        <p:nvSpPr>
          <p:cNvPr id="306" name="Google Shape;306;g2bdc27f2e26_1_281"/>
          <p:cNvSpPr txBox="1"/>
          <p:nvPr/>
        </p:nvSpPr>
        <p:spPr>
          <a:xfrm>
            <a:off x="6762801" y="3991260"/>
            <a:ext cx="537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Calibri"/>
                <a:ea typeface="Calibri"/>
                <a:cs typeface="Calibri"/>
                <a:sym typeface="Calibri"/>
              </a:rPr>
              <a:t>Data</a:t>
            </a:r>
            <a:endParaRPr b="0" i="0" sz="1400" u="none" cap="none" strike="noStrike">
              <a:solidFill>
                <a:srgbClr val="000000"/>
              </a:solidFill>
              <a:latin typeface="Arial"/>
              <a:ea typeface="Arial"/>
              <a:cs typeface="Arial"/>
              <a:sym typeface="Arial"/>
            </a:endParaRPr>
          </a:p>
        </p:txBody>
      </p:sp>
      <p:sp>
        <p:nvSpPr>
          <p:cNvPr id="307" name="Google Shape;307;g2bdc27f2e26_1_281"/>
          <p:cNvSpPr txBox="1"/>
          <p:nvPr/>
        </p:nvSpPr>
        <p:spPr>
          <a:xfrm>
            <a:off x="2014005" y="1907150"/>
            <a:ext cx="537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Calibri"/>
                <a:ea typeface="Calibri"/>
                <a:cs typeface="Calibri"/>
                <a:sym typeface="Calibri"/>
              </a:rPr>
              <a:t>ADE</a:t>
            </a:r>
            <a:endParaRPr b="0" i="0" sz="1400" u="none" cap="none" strike="noStrike">
              <a:solidFill>
                <a:srgbClr val="000000"/>
              </a:solidFill>
              <a:latin typeface="Arial"/>
              <a:ea typeface="Arial"/>
              <a:cs typeface="Arial"/>
              <a:sym typeface="Arial"/>
            </a:endParaRPr>
          </a:p>
        </p:txBody>
      </p:sp>
      <p:sp>
        <p:nvSpPr>
          <p:cNvPr id="308" name="Google Shape;308;g2bdc27f2e26_1_281"/>
          <p:cNvSpPr txBox="1"/>
          <p:nvPr/>
        </p:nvSpPr>
        <p:spPr>
          <a:xfrm>
            <a:off x="6267043" y="1866395"/>
            <a:ext cx="537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Calibri"/>
                <a:ea typeface="Calibri"/>
                <a:cs typeface="Calibri"/>
                <a:sym typeface="Calibri"/>
              </a:rPr>
              <a:t>ADE</a:t>
            </a:r>
            <a:endParaRPr b="0" i="0" sz="1400" u="none" cap="none" strike="noStrike">
              <a:solidFill>
                <a:srgbClr val="000000"/>
              </a:solidFill>
              <a:latin typeface="Arial"/>
              <a:ea typeface="Arial"/>
              <a:cs typeface="Arial"/>
              <a:sym typeface="Arial"/>
            </a:endParaRPr>
          </a:p>
        </p:txBody>
      </p:sp>
      <p:sp>
        <p:nvSpPr>
          <p:cNvPr id="309" name="Google Shape;309;g2bdc27f2e26_1_281"/>
          <p:cNvSpPr/>
          <p:nvPr/>
        </p:nvSpPr>
        <p:spPr>
          <a:xfrm>
            <a:off x="4353198" y="4092237"/>
            <a:ext cx="445800" cy="195900"/>
          </a:xfrm>
          <a:prstGeom prst="roundRect">
            <a:avLst>
              <a:gd fmla="val 16667" name="adj"/>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953734"/>
              </a:buClr>
              <a:buSzPts val="1200"/>
              <a:buFont typeface="Calibri"/>
              <a:buNone/>
            </a:pPr>
            <a:r>
              <a:rPr b="0" i="0" lang="en-US" sz="900" u="none" cap="none" strike="noStrike">
                <a:solidFill>
                  <a:srgbClr val="953734"/>
                </a:solidFill>
                <a:latin typeface="Calibri"/>
                <a:ea typeface="Calibri"/>
                <a:cs typeface="Calibri"/>
                <a:sym typeface="Calibri"/>
              </a:rPr>
              <a:t>STAC</a:t>
            </a:r>
            <a:endParaRPr b="0" i="0" sz="900" u="none" cap="none" strike="noStrike">
              <a:solidFill>
                <a:srgbClr val="953734"/>
              </a:solidFill>
              <a:latin typeface="Calibri"/>
              <a:ea typeface="Calibri"/>
              <a:cs typeface="Calibri"/>
              <a:sym typeface="Calibri"/>
            </a:endParaRPr>
          </a:p>
        </p:txBody>
      </p:sp>
      <p:sp>
        <p:nvSpPr>
          <p:cNvPr id="310" name="Google Shape;310;g2bdc27f2e26_1_281"/>
          <p:cNvSpPr txBox="1"/>
          <p:nvPr/>
        </p:nvSpPr>
        <p:spPr>
          <a:xfrm>
            <a:off x="577261" y="766598"/>
            <a:ext cx="1257000" cy="5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953734"/>
                </a:solidFill>
                <a:latin typeface="Calibri"/>
                <a:ea typeface="Calibri"/>
                <a:cs typeface="Calibri"/>
                <a:sym typeface="Calibri"/>
              </a:rPr>
              <a:t>OGC Interfaces for Open Science Interoperability</a:t>
            </a:r>
            <a:endParaRPr b="0" i="0" sz="1400" u="none" cap="none" strike="noStrike">
              <a:solidFill>
                <a:srgbClr val="000000"/>
              </a:solidFill>
              <a:latin typeface="Arial"/>
              <a:ea typeface="Arial"/>
              <a:cs typeface="Arial"/>
              <a:sym typeface="Arial"/>
            </a:endParaRPr>
          </a:p>
        </p:txBody>
      </p:sp>
      <p:cxnSp>
        <p:nvCxnSpPr>
          <p:cNvPr id="311" name="Google Shape;311;g2bdc27f2e26_1_281"/>
          <p:cNvCxnSpPr/>
          <p:nvPr/>
        </p:nvCxnSpPr>
        <p:spPr>
          <a:xfrm>
            <a:off x="311697" y="902454"/>
            <a:ext cx="185400" cy="0"/>
          </a:xfrm>
          <a:prstGeom prst="straightConnector1">
            <a:avLst/>
          </a:prstGeom>
          <a:noFill/>
          <a:ln cap="flat" cmpd="sng" w="38100">
            <a:solidFill>
              <a:srgbClr val="953734"/>
            </a:solidFill>
            <a:prstDash val="solid"/>
            <a:round/>
            <a:headEnd len="sm" w="sm" type="none"/>
            <a:tailEnd len="sm" w="sm" type="none"/>
          </a:ln>
          <a:effectLst>
            <a:outerShdw blurRad="40000" rotWithShape="0" dir="5400000" dist="20000">
              <a:srgbClr val="000000">
                <a:alpha val="34901"/>
              </a:srgbClr>
            </a:outerShdw>
          </a:effectLst>
        </p:spPr>
      </p:cxnSp>
      <p:sp>
        <p:nvSpPr>
          <p:cNvPr id="312" name="Google Shape;312;g2bdc27f2e26_1_281"/>
          <p:cNvSpPr/>
          <p:nvPr/>
        </p:nvSpPr>
        <p:spPr>
          <a:xfrm>
            <a:off x="3794875" y="638025"/>
            <a:ext cx="1316100" cy="4474200"/>
          </a:xfrm>
          <a:prstGeom prst="roundRect">
            <a:avLst>
              <a:gd fmla="val 5709" name="adj"/>
            </a:avLst>
          </a:prstGeom>
          <a:noFill/>
          <a:ln cap="flat" cmpd="sng" w="38100">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2bdc27f2e26_1_34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600"/>
              <a:buNone/>
            </a:pPr>
            <a:r>
              <a:rPr lang="en-US"/>
              <a:t>MAAP Foundational Use Cases</a:t>
            </a:r>
            <a:endParaRPr/>
          </a:p>
        </p:txBody>
      </p:sp>
      <p:sp>
        <p:nvSpPr>
          <p:cNvPr id="318" name="Google Shape;318;g2bdc27f2e26_1_3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2519b359318_0_0"/>
          <p:cNvSpPr/>
          <p:nvPr/>
        </p:nvSpPr>
        <p:spPr>
          <a:xfrm>
            <a:off x="1941850" y="1763275"/>
            <a:ext cx="4216500" cy="1941600"/>
          </a:xfrm>
          <a:prstGeom prst="roundRect">
            <a:avLst>
              <a:gd fmla="val 6760" name="adj"/>
            </a:avLst>
          </a:prstGeom>
          <a:noFill/>
          <a:ln cap="flat" cmpd="sng" w="9525">
            <a:solidFill>
              <a:srgbClr val="366092"/>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0C0"/>
              </a:solidFill>
              <a:latin typeface="Calibri"/>
              <a:ea typeface="Calibri"/>
              <a:cs typeface="Calibri"/>
              <a:sym typeface="Calibri"/>
            </a:endParaRPr>
          </a:p>
        </p:txBody>
      </p:sp>
      <p:sp>
        <p:nvSpPr>
          <p:cNvPr id="324" name="Google Shape;324;g2519b359318_0_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Foundational Use Case - Algorithm Development</a:t>
            </a:r>
            <a:endParaRPr/>
          </a:p>
        </p:txBody>
      </p:sp>
      <p:sp>
        <p:nvSpPr>
          <p:cNvPr id="325" name="Google Shape;325;g2519b359318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26" name="Google Shape;326;g2519b359318_0_0"/>
          <p:cNvSpPr/>
          <p:nvPr/>
        </p:nvSpPr>
        <p:spPr>
          <a:xfrm>
            <a:off x="7695650" y="70800"/>
            <a:ext cx="431100" cy="4311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1</a:t>
            </a:r>
            <a:endParaRPr b="0" i="0" sz="1900" u="none" cap="none" strike="noStrike">
              <a:solidFill>
                <a:schemeClr val="lt1"/>
              </a:solidFill>
              <a:latin typeface="Arial"/>
              <a:ea typeface="Arial"/>
              <a:cs typeface="Arial"/>
              <a:sym typeface="Arial"/>
            </a:endParaRPr>
          </a:p>
        </p:txBody>
      </p:sp>
      <p:pic>
        <p:nvPicPr>
          <p:cNvPr descr="Eclipse Che | Next-Generation Eclipse IDE, Cloud IDE, and Workspace Server" id="327" name="Google Shape;327;g2519b359318_0_0"/>
          <p:cNvPicPr preferRelativeResize="0"/>
          <p:nvPr/>
        </p:nvPicPr>
        <p:blipFill rotWithShape="1">
          <a:blip r:embed="rId3">
            <a:alphaModFix/>
          </a:blip>
          <a:srcRect b="0" l="0" r="0" t="0"/>
          <a:stretch/>
        </p:blipFill>
        <p:spPr>
          <a:xfrm>
            <a:off x="2118734" y="2449372"/>
            <a:ext cx="1021186" cy="497960"/>
          </a:xfrm>
          <a:prstGeom prst="rect">
            <a:avLst/>
          </a:prstGeom>
          <a:noFill/>
          <a:ln>
            <a:noFill/>
          </a:ln>
        </p:spPr>
      </p:pic>
      <p:sp>
        <p:nvSpPr>
          <p:cNvPr id="328" name="Google Shape;328;g2519b359318_0_0"/>
          <p:cNvSpPr txBox="1"/>
          <p:nvPr/>
        </p:nvSpPr>
        <p:spPr>
          <a:xfrm>
            <a:off x="2022427" y="2184432"/>
            <a:ext cx="13677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rgbClr val="0070C0"/>
                </a:solidFill>
                <a:latin typeface="Calibri"/>
                <a:ea typeface="Calibri"/>
                <a:cs typeface="Calibri"/>
                <a:sym typeface="Calibri"/>
              </a:rPr>
              <a:t>Algorithm Development Environment (ADE)</a:t>
            </a:r>
            <a:endParaRPr b="0" i="0" sz="1100" u="none" cap="none" strike="noStrike">
              <a:solidFill>
                <a:srgbClr val="000000"/>
              </a:solidFill>
              <a:latin typeface="Arial"/>
              <a:ea typeface="Arial"/>
              <a:cs typeface="Arial"/>
              <a:sym typeface="Arial"/>
            </a:endParaRPr>
          </a:p>
        </p:txBody>
      </p:sp>
      <p:grpSp>
        <p:nvGrpSpPr>
          <p:cNvPr id="329" name="Google Shape;329;g2519b359318_0_0"/>
          <p:cNvGrpSpPr/>
          <p:nvPr/>
        </p:nvGrpSpPr>
        <p:grpSpPr>
          <a:xfrm>
            <a:off x="2503220" y="1037835"/>
            <a:ext cx="1731979" cy="399160"/>
            <a:chOff x="4888666" y="7036619"/>
            <a:chExt cx="1731979" cy="532213"/>
          </a:xfrm>
        </p:grpSpPr>
        <p:pic>
          <p:nvPicPr>
            <p:cNvPr id="330" name="Google Shape;330;g2519b359318_0_0"/>
            <p:cNvPicPr preferRelativeResize="0"/>
            <p:nvPr/>
          </p:nvPicPr>
          <p:blipFill rotWithShape="1">
            <a:blip r:embed="rId4">
              <a:alphaModFix/>
            </a:blip>
            <a:srcRect b="0" l="0" r="0" t="0"/>
            <a:stretch/>
          </p:blipFill>
          <p:spPr>
            <a:xfrm>
              <a:off x="4888666" y="7036619"/>
              <a:ext cx="412924" cy="532213"/>
            </a:xfrm>
            <a:prstGeom prst="rect">
              <a:avLst/>
            </a:prstGeom>
            <a:noFill/>
            <a:ln>
              <a:noFill/>
            </a:ln>
          </p:spPr>
        </p:pic>
        <p:sp>
          <p:nvSpPr>
            <p:cNvPr id="331" name="Google Shape;331;g2519b359318_0_0"/>
            <p:cNvSpPr txBox="1"/>
            <p:nvPr/>
          </p:nvSpPr>
          <p:spPr>
            <a:xfrm>
              <a:off x="5399945" y="7085485"/>
              <a:ext cx="1220700" cy="4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900"/>
                <a:buFont typeface="Arial"/>
                <a:buNone/>
              </a:pPr>
              <a:r>
                <a:rPr b="0" i="0" lang="en-US" sz="900" u="none" cap="none" strike="noStrike">
                  <a:solidFill>
                    <a:srgbClr val="205867"/>
                  </a:solidFill>
                  <a:latin typeface="Calibri"/>
                  <a:ea typeface="Calibri"/>
                  <a:cs typeface="Calibri"/>
                  <a:sym typeface="Calibri"/>
                </a:rPr>
                <a:t>Algorithm Developers, Science Teams</a:t>
              </a:r>
              <a:endParaRPr b="0" i="0" sz="900" u="none" cap="none" strike="noStrike">
                <a:solidFill>
                  <a:srgbClr val="205867"/>
                </a:solidFill>
                <a:latin typeface="Calibri"/>
                <a:ea typeface="Calibri"/>
                <a:cs typeface="Calibri"/>
                <a:sym typeface="Calibri"/>
              </a:endParaRPr>
            </a:p>
          </p:txBody>
        </p:sp>
      </p:grpSp>
      <p:cxnSp>
        <p:nvCxnSpPr>
          <p:cNvPr id="332" name="Google Shape;332;g2519b359318_0_0"/>
          <p:cNvCxnSpPr>
            <a:stCxn id="328" idx="0"/>
            <a:endCxn id="330" idx="2"/>
          </p:cNvCxnSpPr>
          <p:nvPr/>
        </p:nvCxnSpPr>
        <p:spPr>
          <a:xfrm rot="-5400000">
            <a:off x="2334277" y="1809132"/>
            <a:ext cx="747300" cy="3300"/>
          </a:xfrm>
          <a:prstGeom prst="curvedConnector3">
            <a:avLst>
              <a:gd fmla="val 50009" name="adj1"/>
            </a:avLst>
          </a:prstGeom>
          <a:noFill/>
          <a:ln cap="flat" cmpd="sng" w="28575">
            <a:solidFill>
              <a:srgbClr val="538CD5"/>
            </a:solidFill>
            <a:prstDash val="solid"/>
            <a:round/>
            <a:headEnd len="med" w="med" type="triangle"/>
            <a:tailEnd len="med" w="med" type="triangle"/>
          </a:ln>
        </p:spPr>
      </p:cxnSp>
      <p:sp>
        <p:nvSpPr>
          <p:cNvPr id="333" name="Google Shape;333;g2519b359318_0_0"/>
          <p:cNvSpPr txBox="1"/>
          <p:nvPr/>
        </p:nvSpPr>
        <p:spPr>
          <a:xfrm>
            <a:off x="3789523" y="2631725"/>
            <a:ext cx="14076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7F7F7F"/>
                </a:solidFill>
                <a:latin typeface="Calibri"/>
                <a:ea typeface="Calibri"/>
                <a:cs typeface="Calibri"/>
                <a:sym typeface="Calibri"/>
              </a:rPr>
              <a:t>Data access (including ARDs) and use of analysis services</a:t>
            </a:r>
            <a:endParaRPr b="0" i="0" sz="1100" u="none" cap="none" strike="noStrike">
              <a:solidFill>
                <a:srgbClr val="000000"/>
              </a:solidFill>
              <a:latin typeface="Arial"/>
              <a:ea typeface="Arial"/>
              <a:cs typeface="Arial"/>
              <a:sym typeface="Arial"/>
            </a:endParaRPr>
          </a:p>
        </p:txBody>
      </p:sp>
      <p:cxnSp>
        <p:nvCxnSpPr>
          <p:cNvPr id="334" name="Google Shape;334;g2519b359318_0_0"/>
          <p:cNvCxnSpPr>
            <a:stCxn id="327" idx="3"/>
            <a:endCxn id="335" idx="1"/>
          </p:cNvCxnSpPr>
          <p:nvPr/>
        </p:nvCxnSpPr>
        <p:spPr>
          <a:xfrm flipH="1" rot="10800000">
            <a:off x="3139920" y="2119352"/>
            <a:ext cx="1930800" cy="579000"/>
          </a:xfrm>
          <a:prstGeom prst="curvedConnector3">
            <a:avLst>
              <a:gd fmla="val 50000" name="adj1"/>
            </a:avLst>
          </a:prstGeom>
          <a:noFill/>
          <a:ln cap="flat" cmpd="sng" w="28575">
            <a:solidFill>
              <a:srgbClr val="0070C0"/>
            </a:solidFill>
            <a:prstDash val="solid"/>
            <a:round/>
            <a:headEnd len="sm" w="sm" type="none"/>
            <a:tailEnd len="lg" w="lg" type="triangle"/>
          </a:ln>
        </p:spPr>
      </p:cxnSp>
      <p:pic>
        <p:nvPicPr>
          <p:cNvPr descr="https://scihub.copernicus.eu/twiki/pub/TWiki/DataHubSkin/esa-logo-white_150.png" id="336" name="Google Shape;336;g2519b359318_0_0"/>
          <p:cNvPicPr preferRelativeResize="0"/>
          <p:nvPr/>
        </p:nvPicPr>
        <p:blipFill rotWithShape="1">
          <a:blip r:embed="rId5">
            <a:alphaModFix/>
          </a:blip>
          <a:srcRect b="0" l="0" r="0" t="0"/>
          <a:stretch/>
        </p:blipFill>
        <p:spPr>
          <a:xfrm>
            <a:off x="5685495" y="3931047"/>
            <a:ext cx="575011" cy="218504"/>
          </a:xfrm>
          <a:prstGeom prst="rect">
            <a:avLst/>
          </a:prstGeom>
          <a:solidFill>
            <a:srgbClr val="A5A5A5"/>
          </a:solidFill>
          <a:ln>
            <a:noFill/>
          </a:ln>
        </p:spPr>
      </p:pic>
      <p:pic>
        <p:nvPicPr>
          <p:cNvPr descr="https://duckduckgo.com/i/81eb9e12.png" id="337" name="Google Shape;337;g2519b359318_0_0"/>
          <p:cNvPicPr preferRelativeResize="0"/>
          <p:nvPr/>
        </p:nvPicPr>
        <p:blipFill rotWithShape="1">
          <a:blip r:embed="rId6">
            <a:alphaModFix/>
          </a:blip>
          <a:srcRect b="0" l="0" r="0" t="0"/>
          <a:stretch/>
        </p:blipFill>
        <p:spPr>
          <a:xfrm>
            <a:off x="5607583" y="1941474"/>
            <a:ext cx="462367" cy="355778"/>
          </a:xfrm>
          <a:prstGeom prst="rect">
            <a:avLst/>
          </a:prstGeom>
          <a:noFill/>
          <a:ln>
            <a:noFill/>
          </a:ln>
        </p:spPr>
      </p:pic>
      <p:pic>
        <p:nvPicPr>
          <p:cNvPr id="335" name="Google Shape;335;g2519b359318_0_0"/>
          <p:cNvPicPr preferRelativeResize="0"/>
          <p:nvPr/>
        </p:nvPicPr>
        <p:blipFill rotWithShape="1">
          <a:blip r:embed="rId7">
            <a:alphaModFix/>
          </a:blip>
          <a:srcRect b="0" l="0" r="0" t="0"/>
          <a:stretch/>
        </p:blipFill>
        <p:spPr>
          <a:xfrm>
            <a:off x="5070725" y="1922573"/>
            <a:ext cx="408522" cy="393600"/>
          </a:xfrm>
          <a:prstGeom prst="rect">
            <a:avLst/>
          </a:prstGeom>
          <a:noFill/>
          <a:ln>
            <a:noFill/>
          </a:ln>
        </p:spPr>
      </p:pic>
      <p:pic>
        <p:nvPicPr>
          <p:cNvPr id="338" name="Google Shape;338;g2519b359318_0_0"/>
          <p:cNvPicPr preferRelativeResize="0"/>
          <p:nvPr/>
        </p:nvPicPr>
        <p:blipFill rotWithShape="1">
          <a:blip r:embed="rId7">
            <a:alphaModFix/>
          </a:blip>
          <a:srcRect b="0" l="0" r="0" t="0"/>
          <a:stretch/>
        </p:blipFill>
        <p:spPr>
          <a:xfrm>
            <a:off x="5080850" y="3843498"/>
            <a:ext cx="408522" cy="393600"/>
          </a:xfrm>
          <a:prstGeom prst="rect">
            <a:avLst/>
          </a:prstGeom>
          <a:noFill/>
          <a:ln>
            <a:noFill/>
          </a:ln>
        </p:spPr>
      </p:pic>
      <p:cxnSp>
        <p:nvCxnSpPr>
          <p:cNvPr id="339" name="Google Shape;339;g2519b359318_0_0"/>
          <p:cNvCxnSpPr/>
          <p:nvPr/>
        </p:nvCxnSpPr>
        <p:spPr>
          <a:xfrm>
            <a:off x="3166325" y="2909598"/>
            <a:ext cx="1904400" cy="933900"/>
          </a:xfrm>
          <a:prstGeom prst="curvedConnector3">
            <a:avLst>
              <a:gd fmla="val 50000" name="adj1"/>
            </a:avLst>
          </a:prstGeom>
          <a:noFill/>
          <a:ln cap="flat" cmpd="sng" w="28575">
            <a:solidFill>
              <a:srgbClr val="0070C0"/>
            </a:solidFill>
            <a:prstDash val="solid"/>
            <a:round/>
            <a:headEnd len="sm" w="sm" type="none"/>
            <a:tailEnd len="lg" w="lg" type="triangle"/>
          </a:ln>
        </p:spPr>
      </p:cxnSp>
      <p:pic>
        <p:nvPicPr>
          <p:cNvPr id="340" name="Google Shape;340;g2519b359318_0_0"/>
          <p:cNvPicPr preferRelativeResize="0"/>
          <p:nvPr/>
        </p:nvPicPr>
        <p:blipFill rotWithShape="1">
          <a:blip r:embed="rId8">
            <a:alphaModFix/>
          </a:blip>
          <a:srcRect b="0" l="0" r="0" t="0"/>
          <a:stretch/>
        </p:blipFill>
        <p:spPr>
          <a:xfrm>
            <a:off x="1584553" y="1566554"/>
            <a:ext cx="574999" cy="356010"/>
          </a:xfrm>
          <a:prstGeom prst="rect">
            <a:avLst/>
          </a:prstGeom>
          <a:noFill/>
          <a:ln>
            <a:noFill/>
          </a:ln>
        </p:spPr>
      </p:pic>
      <p:pic>
        <p:nvPicPr>
          <p:cNvPr id="341" name="Google Shape;341;g2519b359318_0_0"/>
          <p:cNvPicPr preferRelativeResize="0"/>
          <p:nvPr/>
        </p:nvPicPr>
        <p:blipFill rotWithShape="1">
          <a:blip r:embed="rId9">
            <a:alphaModFix/>
          </a:blip>
          <a:srcRect b="0" l="0" r="0" t="0"/>
          <a:stretch/>
        </p:blipFill>
        <p:spPr>
          <a:xfrm>
            <a:off x="3139928" y="3285712"/>
            <a:ext cx="649595" cy="358033"/>
          </a:xfrm>
          <a:prstGeom prst="rect">
            <a:avLst/>
          </a:prstGeom>
          <a:noFill/>
          <a:ln>
            <a:noFill/>
          </a:ln>
        </p:spPr>
      </p:pic>
      <p:cxnSp>
        <p:nvCxnSpPr>
          <p:cNvPr id="342" name="Google Shape;342;g2519b359318_0_0"/>
          <p:cNvCxnSpPr>
            <a:stCxn id="327" idx="2"/>
            <a:endCxn id="341" idx="1"/>
          </p:cNvCxnSpPr>
          <p:nvPr/>
        </p:nvCxnSpPr>
        <p:spPr>
          <a:xfrm flipH="1" rot="-5400000">
            <a:off x="2625877" y="2950782"/>
            <a:ext cx="517500" cy="510600"/>
          </a:xfrm>
          <a:prstGeom prst="curvedConnector2">
            <a:avLst/>
          </a:prstGeom>
          <a:noFill/>
          <a:ln cap="flat" cmpd="sng" w="19050">
            <a:solidFill>
              <a:srgbClr val="0070C0"/>
            </a:solidFill>
            <a:prstDash val="solid"/>
            <a:round/>
            <a:headEnd len="sm" w="sm" type="none"/>
            <a:tailEnd len="lg" w="lg" type="triangle"/>
          </a:ln>
        </p:spPr>
      </p:cxnSp>
      <p:sp>
        <p:nvSpPr>
          <p:cNvPr id="343" name="Google Shape;343;g2519b359318_0_0"/>
          <p:cNvSpPr txBox="1"/>
          <p:nvPr/>
        </p:nvSpPr>
        <p:spPr>
          <a:xfrm>
            <a:off x="2420149" y="3406088"/>
            <a:ext cx="8415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7F7F7F"/>
                </a:solidFill>
                <a:latin typeface="Calibri"/>
                <a:ea typeface="Calibri"/>
                <a:cs typeface="Calibri"/>
                <a:sym typeface="Calibri"/>
              </a:rPr>
              <a:t>Versionized Algorithms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51df0108c8_0_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Foundational Use Case - Data Product Generation</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349" name="Google Shape;349;g251df0108c8_0_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50" name="Google Shape;350;g251df0108c8_0_1"/>
          <p:cNvSpPr/>
          <p:nvPr/>
        </p:nvSpPr>
        <p:spPr>
          <a:xfrm>
            <a:off x="7828900" y="70800"/>
            <a:ext cx="431100" cy="4311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2</a:t>
            </a:r>
            <a:endParaRPr b="0" i="0" sz="1900" u="none" cap="none" strike="noStrike">
              <a:solidFill>
                <a:schemeClr val="lt1"/>
              </a:solidFill>
              <a:latin typeface="Arial"/>
              <a:ea typeface="Arial"/>
              <a:cs typeface="Arial"/>
              <a:sym typeface="Arial"/>
            </a:endParaRPr>
          </a:p>
        </p:txBody>
      </p:sp>
      <p:sp>
        <p:nvSpPr>
          <p:cNvPr id="351" name="Google Shape;351;g251df0108c8_0_1"/>
          <p:cNvSpPr/>
          <p:nvPr/>
        </p:nvSpPr>
        <p:spPr>
          <a:xfrm>
            <a:off x="1963525" y="1434064"/>
            <a:ext cx="4300800" cy="2584800"/>
          </a:xfrm>
          <a:prstGeom prst="roundRect">
            <a:avLst>
              <a:gd fmla="val 6760" name="adj"/>
            </a:avLst>
          </a:prstGeom>
          <a:noFill/>
          <a:ln cap="flat" cmpd="sng" w="9525">
            <a:solidFill>
              <a:srgbClr val="366092"/>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0C0"/>
              </a:solidFill>
              <a:latin typeface="Calibri"/>
              <a:ea typeface="Calibri"/>
              <a:cs typeface="Calibri"/>
              <a:sym typeface="Calibri"/>
            </a:endParaRPr>
          </a:p>
        </p:txBody>
      </p:sp>
      <p:pic>
        <p:nvPicPr>
          <p:cNvPr descr="Eclipse Che | Next-Generation Eclipse IDE, Cloud IDE, and Workspace Server" id="352" name="Google Shape;352;g251df0108c8_0_1"/>
          <p:cNvPicPr preferRelativeResize="0"/>
          <p:nvPr/>
        </p:nvPicPr>
        <p:blipFill rotWithShape="1">
          <a:blip r:embed="rId3">
            <a:alphaModFix/>
          </a:blip>
          <a:srcRect b="0" l="0" r="0" t="0"/>
          <a:stretch/>
        </p:blipFill>
        <p:spPr>
          <a:xfrm>
            <a:off x="2224634" y="1829322"/>
            <a:ext cx="1021186" cy="497960"/>
          </a:xfrm>
          <a:prstGeom prst="rect">
            <a:avLst/>
          </a:prstGeom>
          <a:noFill/>
          <a:ln>
            <a:noFill/>
          </a:ln>
        </p:spPr>
      </p:pic>
      <p:sp>
        <p:nvSpPr>
          <p:cNvPr id="353" name="Google Shape;353;g251df0108c8_0_1"/>
          <p:cNvSpPr txBox="1"/>
          <p:nvPr/>
        </p:nvSpPr>
        <p:spPr>
          <a:xfrm>
            <a:off x="2128327" y="1564382"/>
            <a:ext cx="1367700" cy="315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1" lang="en-US" sz="800" u="none" cap="none" strike="noStrike">
                <a:solidFill>
                  <a:srgbClr val="0070C0"/>
                </a:solidFill>
                <a:latin typeface="Calibri"/>
                <a:ea typeface="Calibri"/>
                <a:cs typeface="Calibri"/>
                <a:sym typeface="Calibri"/>
              </a:rPr>
              <a:t>Algorithm Development Environment (ADE)</a:t>
            </a:r>
            <a:endParaRPr b="0" i="0" sz="1100" u="none" cap="none" strike="noStrike">
              <a:solidFill>
                <a:srgbClr val="000000"/>
              </a:solidFill>
              <a:latin typeface="Arial"/>
              <a:ea typeface="Arial"/>
              <a:cs typeface="Arial"/>
              <a:sym typeface="Arial"/>
            </a:endParaRPr>
          </a:p>
        </p:txBody>
      </p:sp>
      <p:grpSp>
        <p:nvGrpSpPr>
          <p:cNvPr id="354" name="Google Shape;354;g251df0108c8_0_1"/>
          <p:cNvGrpSpPr/>
          <p:nvPr/>
        </p:nvGrpSpPr>
        <p:grpSpPr>
          <a:xfrm>
            <a:off x="2589970" y="662100"/>
            <a:ext cx="1701004" cy="419579"/>
            <a:chOff x="4888666" y="7036619"/>
            <a:chExt cx="1701004" cy="559439"/>
          </a:xfrm>
        </p:grpSpPr>
        <p:pic>
          <p:nvPicPr>
            <p:cNvPr id="355" name="Google Shape;355;g251df0108c8_0_1"/>
            <p:cNvPicPr preferRelativeResize="0"/>
            <p:nvPr/>
          </p:nvPicPr>
          <p:blipFill rotWithShape="1">
            <a:blip r:embed="rId4">
              <a:alphaModFix/>
            </a:blip>
            <a:srcRect b="0" l="0" r="0" t="0"/>
            <a:stretch/>
          </p:blipFill>
          <p:spPr>
            <a:xfrm>
              <a:off x="4888666" y="7036619"/>
              <a:ext cx="412924" cy="532213"/>
            </a:xfrm>
            <a:prstGeom prst="rect">
              <a:avLst/>
            </a:prstGeom>
            <a:noFill/>
            <a:ln>
              <a:noFill/>
            </a:ln>
          </p:spPr>
        </p:pic>
        <p:sp>
          <p:nvSpPr>
            <p:cNvPr id="356" name="Google Shape;356;g251df0108c8_0_1"/>
            <p:cNvSpPr txBox="1"/>
            <p:nvPr/>
          </p:nvSpPr>
          <p:spPr>
            <a:xfrm>
              <a:off x="5407370" y="7134358"/>
              <a:ext cx="1182300" cy="4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205867"/>
                  </a:solidFill>
                  <a:latin typeface="Calibri"/>
                  <a:ea typeface="Calibri"/>
                  <a:cs typeface="Calibri"/>
                  <a:sym typeface="Calibri"/>
                </a:rPr>
                <a:t>Algorithm Developers, Science Teams</a:t>
              </a:r>
              <a:endParaRPr b="0" i="0" sz="1100" u="none" cap="none" strike="noStrike">
                <a:solidFill>
                  <a:srgbClr val="000000"/>
                </a:solidFill>
                <a:latin typeface="Arial"/>
                <a:ea typeface="Arial"/>
                <a:cs typeface="Arial"/>
                <a:sym typeface="Arial"/>
              </a:endParaRPr>
            </a:p>
          </p:txBody>
        </p:sp>
      </p:grpSp>
      <p:cxnSp>
        <p:nvCxnSpPr>
          <p:cNvPr id="357" name="Google Shape;357;g251df0108c8_0_1"/>
          <p:cNvCxnSpPr>
            <a:stCxn id="353" idx="0"/>
            <a:endCxn id="355" idx="2"/>
          </p:cNvCxnSpPr>
          <p:nvPr/>
        </p:nvCxnSpPr>
        <p:spPr>
          <a:xfrm flipH="1" rot="5400000">
            <a:off x="2552827" y="1305032"/>
            <a:ext cx="503100" cy="15600"/>
          </a:xfrm>
          <a:prstGeom prst="curvedConnector3">
            <a:avLst>
              <a:gd fmla="val 50009" name="adj1"/>
            </a:avLst>
          </a:prstGeom>
          <a:noFill/>
          <a:ln cap="flat" cmpd="sng" w="28575">
            <a:solidFill>
              <a:srgbClr val="538CD5"/>
            </a:solidFill>
            <a:prstDash val="solid"/>
            <a:round/>
            <a:headEnd len="med" w="med" type="triangle"/>
            <a:tailEnd len="med" w="med" type="triangle"/>
          </a:ln>
        </p:spPr>
      </p:cxnSp>
      <p:sp>
        <p:nvSpPr>
          <p:cNvPr id="358" name="Google Shape;358;g251df0108c8_0_1"/>
          <p:cNvSpPr txBox="1"/>
          <p:nvPr/>
        </p:nvSpPr>
        <p:spPr>
          <a:xfrm>
            <a:off x="3820823" y="1798075"/>
            <a:ext cx="14076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7F7F7F"/>
                </a:solidFill>
                <a:latin typeface="Calibri"/>
                <a:ea typeface="Calibri"/>
                <a:cs typeface="Calibri"/>
                <a:sym typeface="Calibri"/>
              </a:rPr>
              <a:t>Data access (including ARDs) and use of analysis services</a:t>
            </a:r>
            <a:endParaRPr b="0" i="0" sz="1100" u="none" cap="none" strike="noStrike">
              <a:solidFill>
                <a:srgbClr val="000000"/>
              </a:solidFill>
              <a:latin typeface="Arial"/>
              <a:ea typeface="Arial"/>
              <a:cs typeface="Arial"/>
              <a:sym typeface="Arial"/>
            </a:endParaRPr>
          </a:p>
        </p:txBody>
      </p:sp>
      <p:cxnSp>
        <p:nvCxnSpPr>
          <p:cNvPr id="359" name="Google Shape;359;g251df0108c8_0_1"/>
          <p:cNvCxnSpPr>
            <a:stCxn id="352" idx="3"/>
            <a:endCxn id="360" idx="0"/>
          </p:cNvCxnSpPr>
          <p:nvPr/>
        </p:nvCxnSpPr>
        <p:spPr>
          <a:xfrm>
            <a:off x="3245820" y="2078302"/>
            <a:ext cx="2039100" cy="486300"/>
          </a:xfrm>
          <a:prstGeom prst="curvedConnector2">
            <a:avLst/>
          </a:prstGeom>
          <a:noFill/>
          <a:ln cap="flat" cmpd="sng" w="28575">
            <a:solidFill>
              <a:srgbClr val="0070C0"/>
            </a:solidFill>
            <a:prstDash val="solid"/>
            <a:round/>
            <a:headEnd len="sm" w="sm" type="none"/>
            <a:tailEnd len="lg" w="lg" type="triangle"/>
          </a:ln>
        </p:spPr>
      </p:cxnSp>
      <p:pic>
        <p:nvPicPr>
          <p:cNvPr descr="https://duckduckgo.com/i/81eb9e12.png" id="361" name="Google Shape;361;g251df0108c8_0_1"/>
          <p:cNvPicPr preferRelativeResize="0"/>
          <p:nvPr/>
        </p:nvPicPr>
        <p:blipFill rotWithShape="1">
          <a:blip r:embed="rId5">
            <a:alphaModFix/>
          </a:blip>
          <a:srcRect b="0" l="0" r="0" t="0"/>
          <a:stretch/>
        </p:blipFill>
        <p:spPr>
          <a:xfrm>
            <a:off x="5569808" y="2404887"/>
            <a:ext cx="462367" cy="355778"/>
          </a:xfrm>
          <a:prstGeom prst="rect">
            <a:avLst/>
          </a:prstGeom>
          <a:noFill/>
          <a:ln>
            <a:noFill/>
          </a:ln>
        </p:spPr>
      </p:pic>
      <p:pic>
        <p:nvPicPr>
          <p:cNvPr id="360" name="Google Shape;360;g251df0108c8_0_1"/>
          <p:cNvPicPr preferRelativeResize="0"/>
          <p:nvPr/>
        </p:nvPicPr>
        <p:blipFill rotWithShape="1">
          <a:blip r:embed="rId6">
            <a:alphaModFix/>
          </a:blip>
          <a:srcRect b="0" l="0" r="0" t="0"/>
          <a:stretch/>
        </p:blipFill>
        <p:spPr>
          <a:xfrm>
            <a:off x="5080700" y="2564498"/>
            <a:ext cx="408522" cy="393600"/>
          </a:xfrm>
          <a:prstGeom prst="rect">
            <a:avLst/>
          </a:prstGeom>
          <a:noFill/>
          <a:ln>
            <a:noFill/>
          </a:ln>
        </p:spPr>
      </p:pic>
      <p:pic>
        <p:nvPicPr>
          <p:cNvPr id="362" name="Google Shape;362;g251df0108c8_0_1"/>
          <p:cNvPicPr preferRelativeResize="0"/>
          <p:nvPr/>
        </p:nvPicPr>
        <p:blipFill rotWithShape="1">
          <a:blip r:embed="rId7">
            <a:alphaModFix/>
          </a:blip>
          <a:srcRect b="0" l="0" r="0" t="0"/>
          <a:stretch/>
        </p:blipFill>
        <p:spPr>
          <a:xfrm>
            <a:off x="1649628" y="1208354"/>
            <a:ext cx="574999" cy="356010"/>
          </a:xfrm>
          <a:prstGeom prst="rect">
            <a:avLst/>
          </a:prstGeom>
          <a:noFill/>
          <a:ln>
            <a:noFill/>
          </a:ln>
        </p:spPr>
      </p:pic>
      <p:sp>
        <p:nvSpPr>
          <p:cNvPr id="363" name="Google Shape;363;g251df0108c8_0_1"/>
          <p:cNvSpPr/>
          <p:nvPr/>
        </p:nvSpPr>
        <p:spPr>
          <a:xfrm>
            <a:off x="4601117" y="3455825"/>
            <a:ext cx="1367700" cy="473700"/>
          </a:xfrm>
          <a:prstGeom prst="roundRect">
            <a:avLst>
              <a:gd fmla="val 16667" name="adj"/>
            </a:avLst>
          </a:prstGeom>
          <a:solidFill>
            <a:srgbClr val="C2D59B"/>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0" i="0" lang="en-US" sz="1100" u="none" cap="none" strike="noStrike">
                <a:solidFill>
                  <a:srgbClr val="0070C0"/>
                </a:solidFill>
                <a:latin typeface="Calibri"/>
                <a:ea typeface="Calibri"/>
                <a:cs typeface="Calibri"/>
                <a:sym typeface="Calibri"/>
              </a:rPr>
              <a:t>Science Data Processing Service</a:t>
            </a:r>
            <a:endParaRPr b="0" i="0" sz="1400" u="none" cap="none" strike="noStrike">
              <a:solidFill>
                <a:srgbClr val="000000"/>
              </a:solidFill>
              <a:latin typeface="Arial"/>
              <a:ea typeface="Arial"/>
              <a:cs typeface="Arial"/>
              <a:sym typeface="Arial"/>
            </a:endParaRPr>
          </a:p>
        </p:txBody>
      </p:sp>
      <p:pic>
        <p:nvPicPr>
          <p:cNvPr id="364" name="Google Shape;364;g251df0108c8_0_1"/>
          <p:cNvPicPr preferRelativeResize="0"/>
          <p:nvPr/>
        </p:nvPicPr>
        <p:blipFill rotWithShape="1">
          <a:blip r:embed="rId8">
            <a:alphaModFix/>
          </a:blip>
          <a:srcRect b="0" l="0" r="0" t="0"/>
          <a:stretch/>
        </p:blipFill>
        <p:spPr>
          <a:xfrm>
            <a:off x="3739003" y="2403762"/>
            <a:ext cx="649595" cy="358033"/>
          </a:xfrm>
          <a:prstGeom prst="rect">
            <a:avLst/>
          </a:prstGeom>
          <a:noFill/>
          <a:ln>
            <a:noFill/>
          </a:ln>
        </p:spPr>
      </p:pic>
      <p:cxnSp>
        <p:nvCxnSpPr>
          <p:cNvPr id="365" name="Google Shape;365;g251df0108c8_0_1"/>
          <p:cNvCxnSpPr>
            <a:endCxn id="360" idx="3"/>
          </p:cNvCxnSpPr>
          <p:nvPr/>
        </p:nvCxnSpPr>
        <p:spPr>
          <a:xfrm flipH="1" rot="5400000">
            <a:off x="5242322" y="3008198"/>
            <a:ext cx="693900" cy="200100"/>
          </a:xfrm>
          <a:prstGeom prst="curvedConnector2">
            <a:avLst/>
          </a:prstGeom>
          <a:noFill/>
          <a:ln cap="flat" cmpd="sng" w="28575">
            <a:solidFill>
              <a:srgbClr val="0070C0"/>
            </a:solidFill>
            <a:prstDash val="solid"/>
            <a:round/>
            <a:headEnd len="sm" w="sm" type="none"/>
            <a:tailEnd len="lg" w="lg" type="triangle"/>
          </a:ln>
        </p:spPr>
      </p:cxnSp>
      <p:sp>
        <p:nvSpPr>
          <p:cNvPr id="366" name="Google Shape;366;g251df0108c8_0_1"/>
          <p:cNvSpPr txBox="1"/>
          <p:nvPr/>
        </p:nvSpPr>
        <p:spPr>
          <a:xfrm>
            <a:off x="5754398" y="3063550"/>
            <a:ext cx="14076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7F7F7F"/>
                </a:solidFill>
                <a:latin typeface="Calibri"/>
                <a:ea typeface="Calibri"/>
                <a:cs typeface="Calibri"/>
                <a:sym typeface="Calibri"/>
              </a:rPr>
              <a:t>Generates Data for Analysis</a:t>
            </a:r>
            <a:endParaRPr b="0" i="0" sz="1100" u="none" cap="none" strike="noStrike">
              <a:solidFill>
                <a:srgbClr val="000000"/>
              </a:solidFill>
              <a:latin typeface="Arial"/>
              <a:ea typeface="Arial"/>
              <a:cs typeface="Arial"/>
              <a:sym typeface="Arial"/>
            </a:endParaRPr>
          </a:p>
        </p:txBody>
      </p:sp>
      <p:cxnSp>
        <p:nvCxnSpPr>
          <p:cNvPr id="367" name="Google Shape;367;g251df0108c8_0_1"/>
          <p:cNvCxnSpPr>
            <a:stCxn id="352" idx="2"/>
            <a:endCxn id="364" idx="1"/>
          </p:cNvCxnSpPr>
          <p:nvPr/>
        </p:nvCxnSpPr>
        <p:spPr>
          <a:xfrm flipH="1" rot="-5400000">
            <a:off x="3109327" y="1953182"/>
            <a:ext cx="255600" cy="1003800"/>
          </a:xfrm>
          <a:prstGeom prst="curvedConnector2">
            <a:avLst/>
          </a:prstGeom>
          <a:noFill/>
          <a:ln cap="flat" cmpd="sng" w="19050">
            <a:solidFill>
              <a:srgbClr val="0070C0"/>
            </a:solidFill>
            <a:prstDash val="solid"/>
            <a:round/>
            <a:headEnd len="sm" w="sm" type="none"/>
            <a:tailEnd len="lg" w="lg" type="triangle"/>
          </a:ln>
        </p:spPr>
      </p:cxnSp>
      <p:cxnSp>
        <p:nvCxnSpPr>
          <p:cNvPr id="368" name="Google Shape;368;g251df0108c8_0_1"/>
          <p:cNvCxnSpPr>
            <a:stCxn id="364" idx="2"/>
            <a:endCxn id="363" idx="1"/>
          </p:cNvCxnSpPr>
          <p:nvPr/>
        </p:nvCxnSpPr>
        <p:spPr>
          <a:xfrm flipH="1" rot="-5400000">
            <a:off x="3867001" y="2958595"/>
            <a:ext cx="930900" cy="537300"/>
          </a:xfrm>
          <a:prstGeom prst="curvedConnector2">
            <a:avLst/>
          </a:prstGeom>
          <a:noFill/>
          <a:ln cap="flat" cmpd="sng" w="19050">
            <a:solidFill>
              <a:srgbClr val="0070C0"/>
            </a:solidFill>
            <a:prstDash val="solid"/>
            <a:round/>
            <a:headEnd len="sm" w="sm" type="none"/>
            <a:tailEnd len="lg" w="lg" type="triangle"/>
          </a:ln>
        </p:spPr>
      </p:cxnSp>
      <p:cxnSp>
        <p:nvCxnSpPr>
          <p:cNvPr id="369" name="Google Shape;369;g251df0108c8_0_1"/>
          <p:cNvCxnSpPr>
            <a:stCxn id="360" idx="1"/>
          </p:cNvCxnSpPr>
          <p:nvPr/>
        </p:nvCxnSpPr>
        <p:spPr>
          <a:xfrm flipH="1">
            <a:off x="4932800" y="2761298"/>
            <a:ext cx="147900" cy="674700"/>
          </a:xfrm>
          <a:prstGeom prst="curvedConnector2">
            <a:avLst/>
          </a:prstGeom>
          <a:noFill/>
          <a:ln cap="flat" cmpd="sng" w="28575">
            <a:solidFill>
              <a:srgbClr val="0070C0"/>
            </a:solidFill>
            <a:prstDash val="solid"/>
            <a:round/>
            <a:headEnd len="sm" w="sm" type="none"/>
            <a:tailEnd len="lg" w="lg" type="triangle"/>
          </a:ln>
        </p:spPr>
      </p:cxnSp>
      <p:sp>
        <p:nvSpPr>
          <p:cNvPr id="370" name="Google Shape;370;g251df0108c8_0_1"/>
          <p:cNvSpPr txBox="1"/>
          <p:nvPr/>
        </p:nvSpPr>
        <p:spPr>
          <a:xfrm>
            <a:off x="4388600" y="2852408"/>
            <a:ext cx="6921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7F7F7F"/>
                </a:solidFill>
                <a:latin typeface="Calibri"/>
                <a:ea typeface="Calibri"/>
                <a:cs typeface="Calibri"/>
                <a:sym typeface="Calibri"/>
              </a:rPr>
              <a:t>Accesses Input Data</a:t>
            </a:r>
            <a:endParaRPr b="0" i="0" sz="1100" u="none" cap="none" strike="noStrike">
              <a:solidFill>
                <a:srgbClr val="000000"/>
              </a:solidFill>
              <a:latin typeface="Arial"/>
              <a:ea typeface="Arial"/>
              <a:cs typeface="Arial"/>
              <a:sym typeface="Arial"/>
            </a:endParaRPr>
          </a:p>
        </p:txBody>
      </p:sp>
      <p:cxnSp>
        <p:nvCxnSpPr>
          <p:cNvPr id="371" name="Google Shape;371;g251df0108c8_0_1"/>
          <p:cNvCxnSpPr>
            <a:stCxn id="352" idx="2"/>
            <a:endCxn id="363" idx="1"/>
          </p:cNvCxnSpPr>
          <p:nvPr/>
        </p:nvCxnSpPr>
        <p:spPr>
          <a:xfrm flipH="1" rot="-5400000">
            <a:off x="2985577" y="2076932"/>
            <a:ext cx="1365300" cy="1866000"/>
          </a:xfrm>
          <a:prstGeom prst="curvedConnector2">
            <a:avLst/>
          </a:prstGeom>
          <a:noFill/>
          <a:ln cap="flat" cmpd="sng" w="19050">
            <a:solidFill>
              <a:srgbClr val="0070C0"/>
            </a:solidFill>
            <a:prstDash val="solid"/>
            <a:round/>
            <a:headEnd len="sm" w="sm" type="none"/>
            <a:tailEnd len="lg" w="lg" type="triangle"/>
          </a:ln>
        </p:spPr>
      </p:cxnSp>
      <p:sp>
        <p:nvSpPr>
          <p:cNvPr id="372" name="Google Shape;372;g251df0108c8_0_1"/>
          <p:cNvSpPr txBox="1"/>
          <p:nvPr/>
        </p:nvSpPr>
        <p:spPr>
          <a:xfrm>
            <a:off x="6338676" y="3450275"/>
            <a:ext cx="17967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900" u="none" cap="none" strike="noStrike">
                <a:solidFill>
                  <a:srgbClr val="7F7F7F"/>
                </a:solidFill>
                <a:latin typeface="Calibri"/>
                <a:ea typeface="Calibri"/>
                <a:cs typeface="Calibri"/>
                <a:sym typeface="Calibri"/>
              </a:rPr>
              <a:t>Backend DPS shares heritage with NISAR, SWOT, OPERA, SMAP with HySDS, OCO-2 L2 FP, Unity, etc.</a:t>
            </a:r>
            <a:endParaRPr b="0" i="0" sz="1200" u="none" cap="none" strike="noStrike">
              <a:solidFill>
                <a:srgbClr val="000000"/>
              </a:solidFill>
              <a:latin typeface="Arial"/>
              <a:ea typeface="Arial"/>
              <a:cs typeface="Arial"/>
              <a:sym typeface="Arial"/>
            </a:endParaRPr>
          </a:p>
        </p:txBody>
      </p:sp>
      <p:sp>
        <p:nvSpPr>
          <p:cNvPr id="373" name="Google Shape;373;g251df0108c8_0_1"/>
          <p:cNvSpPr txBox="1"/>
          <p:nvPr/>
        </p:nvSpPr>
        <p:spPr>
          <a:xfrm>
            <a:off x="3221225" y="2762913"/>
            <a:ext cx="8940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7F7F7F"/>
                </a:solidFill>
                <a:latin typeface="Calibri"/>
                <a:ea typeface="Calibri"/>
                <a:cs typeface="Calibri"/>
                <a:sym typeface="Calibri"/>
              </a:rPr>
              <a:t>Build Algorithms to run at large-scale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51df0108c8_0_28"/>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Foundational Use Case - Analysis of Data Products</a:t>
            </a:r>
            <a:endParaRPr/>
          </a:p>
        </p:txBody>
      </p:sp>
      <p:sp>
        <p:nvSpPr>
          <p:cNvPr id="379" name="Google Shape;379;g251df0108c8_0_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80" name="Google Shape;380;g251df0108c8_0_28"/>
          <p:cNvSpPr/>
          <p:nvPr/>
        </p:nvSpPr>
        <p:spPr>
          <a:xfrm>
            <a:off x="8001300" y="70800"/>
            <a:ext cx="431100" cy="4311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3</a:t>
            </a:r>
            <a:endParaRPr b="0" i="0" sz="1900" u="none" cap="none" strike="noStrike">
              <a:solidFill>
                <a:schemeClr val="lt1"/>
              </a:solidFill>
              <a:latin typeface="Arial"/>
              <a:ea typeface="Arial"/>
              <a:cs typeface="Arial"/>
              <a:sym typeface="Arial"/>
            </a:endParaRPr>
          </a:p>
        </p:txBody>
      </p:sp>
      <p:sp>
        <p:nvSpPr>
          <p:cNvPr id="381" name="Google Shape;381;g251df0108c8_0_28"/>
          <p:cNvSpPr/>
          <p:nvPr/>
        </p:nvSpPr>
        <p:spPr>
          <a:xfrm>
            <a:off x="1980700" y="1711050"/>
            <a:ext cx="4216500" cy="1842000"/>
          </a:xfrm>
          <a:prstGeom prst="roundRect">
            <a:avLst>
              <a:gd fmla="val 6760" name="adj"/>
            </a:avLst>
          </a:prstGeom>
          <a:noFill/>
          <a:ln cap="flat" cmpd="sng" w="9525">
            <a:solidFill>
              <a:srgbClr val="366092"/>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0C0"/>
              </a:solidFill>
              <a:latin typeface="Calibri"/>
              <a:ea typeface="Calibri"/>
              <a:cs typeface="Calibri"/>
              <a:sym typeface="Calibri"/>
            </a:endParaRPr>
          </a:p>
        </p:txBody>
      </p:sp>
      <p:pic>
        <p:nvPicPr>
          <p:cNvPr descr="Eclipse Che | Next-Generation Eclipse IDE, Cloud IDE, and Workspace Server" id="382" name="Google Shape;382;g251df0108c8_0_28"/>
          <p:cNvPicPr preferRelativeResize="0"/>
          <p:nvPr/>
        </p:nvPicPr>
        <p:blipFill rotWithShape="1">
          <a:blip r:embed="rId3">
            <a:alphaModFix/>
          </a:blip>
          <a:srcRect b="0" l="0" r="0" t="0"/>
          <a:stretch/>
        </p:blipFill>
        <p:spPr>
          <a:xfrm>
            <a:off x="2157584" y="2397147"/>
            <a:ext cx="1021186" cy="497960"/>
          </a:xfrm>
          <a:prstGeom prst="rect">
            <a:avLst/>
          </a:prstGeom>
          <a:noFill/>
          <a:ln>
            <a:noFill/>
          </a:ln>
        </p:spPr>
      </p:pic>
      <p:sp>
        <p:nvSpPr>
          <p:cNvPr id="383" name="Google Shape;383;g251df0108c8_0_28"/>
          <p:cNvSpPr txBox="1"/>
          <p:nvPr/>
        </p:nvSpPr>
        <p:spPr>
          <a:xfrm>
            <a:off x="2061277" y="2132207"/>
            <a:ext cx="13677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rgbClr val="0070C0"/>
                </a:solidFill>
                <a:latin typeface="Calibri"/>
                <a:ea typeface="Calibri"/>
                <a:cs typeface="Calibri"/>
                <a:sym typeface="Calibri"/>
              </a:rPr>
              <a:t>Algorithm Development Environment (ADE)</a:t>
            </a:r>
            <a:endParaRPr b="0" i="0" sz="1100" u="none" cap="none" strike="noStrike">
              <a:solidFill>
                <a:srgbClr val="000000"/>
              </a:solidFill>
              <a:latin typeface="Arial"/>
              <a:ea typeface="Arial"/>
              <a:cs typeface="Arial"/>
              <a:sym typeface="Arial"/>
            </a:endParaRPr>
          </a:p>
        </p:txBody>
      </p:sp>
      <p:grpSp>
        <p:nvGrpSpPr>
          <p:cNvPr id="384" name="Google Shape;384;g251df0108c8_0_28"/>
          <p:cNvGrpSpPr/>
          <p:nvPr/>
        </p:nvGrpSpPr>
        <p:grpSpPr>
          <a:xfrm>
            <a:off x="2542070" y="985613"/>
            <a:ext cx="1731979" cy="399160"/>
            <a:chOff x="4888666" y="7036619"/>
            <a:chExt cx="1731979" cy="532213"/>
          </a:xfrm>
        </p:grpSpPr>
        <p:pic>
          <p:nvPicPr>
            <p:cNvPr id="385" name="Google Shape;385;g251df0108c8_0_28"/>
            <p:cNvPicPr preferRelativeResize="0"/>
            <p:nvPr/>
          </p:nvPicPr>
          <p:blipFill rotWithShape="1">
            <a:blip r:embed="rId4">
              <a:alphaModFix/>
            </a:blip>
            <a:srcRect b="0" l="0" r="0" t="0"/>
            <a:stretch/>
          </p:blipFill>
          <p:spPr>
            <a:xfrm>
              <a:off x="4888666" y="7036619"/>
              <a:ext cx="412924" cy="532213"/>
            </a:xfrm>
            <a:prstGeom prst="rect">
              <a:avLst/>
            </a:prstGeom>
            <a:noFill/>
            <a:ln>
              <a:noFill/>
            </a:ln>
          </p:spPr>
        </p:pic>
        <p:sp>
          <p:nvSpPr>
            <p:cNvPr id="386" name="Google Shape;386;g251df0108c8_0_28"/>
            <p:cNvSpPr txBox="1"/>
            <p:nvPr/>
          </p:nvSpPr>
          <p:spPr>
            <a:xfrm>
              <a:off x="5399945" y="7085485"/>
              <a:ext cx="1220700" cy="4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900"/>
                <a:buFont typeface="Arial"/>
                <a:buNone/>
              </a:pPr>
              <a:r>
                <a:rPr b="0" i="0" lang="en-US" sz="900" u="none" cap="none" strike="noStrike">
                  <a:solidFill>
                    <a:srgbClr val="205867"/>
                  </a:solidFill>
                  <a:latin typeface="Calibri"/>
                  <a:ea typeface="Calibri"/>
                  <a:cs typeface="Calibri"/>
                  <a:sym typeface="Calibri"/>
                </a:rPr>
                <a:t>Algorithm Developers, Science Teams</a:t>
              </a:r>
              <a:endParaRPr b="0" i="0" sz="900" u="none" cap="none" strike="noStrike">
                <a:solidFill>
                  <a:srgbClr val="205867"/>
                </a:solidFill>
                <a:latin typeface="Calibri"/>
                <a:ea typeface="Calibri"/>
                <a:cs typeface="Calibri"/>
                <a:sym typeface="Calibri"/>
              </a:endParaRPr>
            </a:p>
          </p:txBody>
        </p:sp>
      </p:grpSp>
      <p:cxnSp>
        <p:nvCxnSpPr>
          <p:cNvPr id="387" name="Google Shape;387;g251df0108c8_0_28"/>
          <p:cNvCxnSpPr>
            <a:stCxn id="383" idx="0"/>
            <a:endCxn id="385" idx="2"/>
          </p:cNvCxnSpPr>
          <p:nvPr/>
        </p:nvCxnSpPr>
        <p:spPr>
          <a:xfrm rot="-5400000">
            <a:off x="2373127" y="1756907"/>
            <a:ext cx="747300" cy="3300"/>
          </a:xfrm>
          <a:prstGeom prst="curvedConnector3">
            <a:avLst>
              <a:gd fmla="val 50009" name="adj1"/>
            </a:avLst>
          </a:prstGeom>
          <a:noFill/>
          <a:ln cap="flat" cmpd="sng" w="28575">
            <a:solidFill>
              <a:srgbClr val="538CD5"/>
            </a:solidFill>
            <a:prstDash val="solid"/>
            <a:round/>
            <a:headEnd len="med" w="med" type="triangle"/>
            <a:tailEnd len="med" w="med" type="triangle"/>
          </a:ln>
        </p:spPr>
      </p:cxnSp>
      <p:cxnSp>
        <p:nvCxnSpPr>
          <p:cNvPr id="388" name="Google Shape;388;g251df0108c8_0_28"/>
          <p:cNvCxnSpPr>
            <a:stCxn id="382" idx="3"/>
            <a:endCxn id="389" idx="1"/>
          </p:cNvCxnSpPr>
          <p:nvPr/>
        </p:nvCxnSpPr>
        <p:spPr>
          <a:xfrm flipH="1" rot="10800000">
            <a:off x="3178770" y="2067127"/>
            <a:ext cx="1930800" cy="579000"/>
          </a:xfrm>
          <a:prstGeom prst="curvedConnector3">
            <a:avLst>
              <a:gd fmla="val 50000" name="adj1"/>
            </a:avLst>
          </a:prstGeom>
          <a:noFill/>
          <a:ln cap="flat" cmpd="sng" w="28575">
            <a:solidFill>
              <a:srgbClr val="0070C0"/>
            </a:solidFill>
            <a:prstDash val="solid"/>
            <a:round/>
            <a:headEnd len="sm" w="sm" type="none"/>
            <a:tailEnd len="lg" w="lg" type="triangle"/>
          </a:ln>
        </p:spPr>
      </p:cxnSp>
      <p:pic>
        <p:nvPicPr>
          <p:cNvPr descr="https://duckduckgo.com/i/81eb9e12.png" id="390" name="Google Shape;390;g251df0108c8_0_28"/>
          <p:cNvPicPr preferRelativeResize="0"/>
          <p:nvPr/>
        </p:nvPicPr>
        <p:blipFill rotWithShape="1">
          <a:blip r:embed="rId5">
            <a:alphaModFix/>
          </a:blip>
          <a:srcRect b="0" l="0" r="0" t="0"/>
          <a:stretch/>
        </p:blipFill>
        <p:spPr>
          <a:xfrm>
            <a:off x="5646433" y="1889249"/>
            <a:ext cx="462367" cy="355778"/>
          </a:xfrm>
          <a:prstGeom prst="rect">
            <a:avLst/>
          </a:prstGeom>
          <a:noFill/>
          <a:ln>
            <a:noFill/>
          </a:ln>
        </p:spPr>
      </p:pic>
      <p:pic>
        <p:nvPicPr>
          <p:cNvPr id="389" name="Google Shape;389;g251df0108c8_0_28"/>
          <p:cNvPicPr preferRelativeResize="0"/>
          <p:nvPr/>
        </p:nvPicPr>
        <p:blipFill rotWithShape="1">
          <a:blip r:embed="rId6">
            <a:alphaModFix/>
          </a:blip>
          <a:srcRect b="0" l="0" r="0" t="0"/>
          <a:stretch/>
        </p:blipFill>
        <p:spPr>
          <a:xfrm>
            <a:off x="5109575" y="1870348"/>
            <a:ext cx="408522" cy="393600"/>
          </a:xfrm>
          <a:prstGeom prst="rect">
            <a:avLst/>
          </a:prstGeom>
          <a:noFill/>
          <a:ln>
            <a:noFill/>
          </a:ln>
        </p:spPr>
      </p:pic>
      <p:pic>
        <p:nvPicPr>
          <p:cNvPr id="391" name="Google Shape;391;g251df0108c8_0_28"/>
          <p:cNvPicPr preferRelativeResize="0"/>
          <p:nvPr/>
        </p:nvPicPr>
        <p:blipFill rotWithShape="1">
          <a:blip r:embed="rId7">
            <a:alphaModFix/>
          </a:blip>
          <a:srcRect b="0" l="0" r="0" t="0"/>
          <a:stretch/>
        </p:blipFill>
        <p:spPr>
          <a:xfrm>
            <a:off x="1623403" y="1514329"/>
            <a:ext cx="574999" cy="356010"/>
          </a:xfrm>
          <a:prstGeom prst="rect">
            <a:avLst/>
          </a:prstGeom>
          <a:noFill/>
          <a:ln>
            <a:noFill/>
          </a:ln>
        </p:spPr>
      </p:pic>
      <p:sp>
        <p:nvSpPr>
          <p:cNvPr id="392" name="Google Shape;392;g251df0108c8_0_28"/>
          <p:cNvSpPr/>
          <p:nvPr/>
        </p:nvSpPr>
        <p:spPr>
          <a:xfrm>
            <a:off x="4630000" y="2975200"/>
            <a:ext cx="1367700" cy="393600"/>
          </a:xfrm>
          <a:prstGeom prst="roundRect">
            <a:avLst>
              <a:gd fmla="val 16667" name="adj"/>
            </a:avLst>
          </a:prstGeom>
          <a:solidFill>
            <a:srgbClr val="C2D59B"/>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0" i="0" lang="en-US" sz="1100" u="none" cap="none" strike="noStrike">
                <a:solidFill>
                  <a:srgbClr val="0070C0"/>
                </a:solidFill>
                <a:latin typeface="Calibri"/>
                <a:ea typeface="Calibri"/>
                <a:cs typeface="Calibri"/>
                <a:sym typeface="Calibri"/>
              </a:rPr>
              <a:t>Data Analysis Services</a:t>
            </a:r>
            <a:endParaRPr b="0" i="0" sz="1400" u="none" cap="none" strike="noStrike">
              <a:solidFill>
                <a:srgbClr val="000000"/>
              </a:solidFill>
              <a:latin typeface="Arial"/>
              <a:ea typeface="Arial"/>
              <a:cs typeface="Arial"/>
              <a:sym typeface="Arial"/>
            </a:endParaRPr>
          </a:p>
        </p:txBody>
      </p:sp>
      <p:cxnSp>
        <p:nvCxnSpPr>
          <p:cNvPr id="393" name="Google Shape;393;g251df0108c8_0_28"/>
          <p:cNvCxnSpPr/>
          <p:nvPr/>
        </p:nvCxnSpPr>
        <p:spPr>
          <a:xfrm flipH="1" rot="5400000">
            <a:off x="5271047" y="2546073"/>
            <a:ext cx="693900" cy="200100"/>
          </a:xfrm>
          <a:prstGeom prst="curvedConnector2">
            <a:avLst/>
          </a:prstGeom>
          <a:noFill/>
          <a:ln cap="flat" cmpd="sng" w="28575">
            <a:solidFill>
              <a:srgbClr val="0070C0"/>
            </a:solidFill>
            <a:prstDash val="solid"/>
            <a:round/>
            <a:headEnd len="sm" w="sm" type="none"/>
            <a:tailEnd len="lg" w="lg" type="triangle"/>
          </a:ln>
        </p:spPr>
      </p:cxnSp>
      <p:sp>
        <p:nvSpPr>
          <p:cNvPr id="394" name="Google Shape;394;g251df0108c8_0_28"/>
          <p:cNvSpPr txBox="1"/>
          <p:nvPr/>
        </p:nvSpPr>
        <p:spPr>
          <a:xfrm>
            <a:off x="5783123" y="2601425"/>
            <a:ext cx="14076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7F7F7F"/>
                </a:solidFill>
                <a:latin typeface="Calibri"/>
                <a:ea typeface="Calibri"/>
                <a:cs typeface="Calibri"/>
                <a:sym typeface="Calibri"/>
              </a:rPr>
              <a:t>Generates Data for Analysis</a:t>
            </a:r>
            <a:endParaRPr b="0" i="0" sz="1100" u="none" cap="none" strike="noStrike">
              <a:solidFill>
                <a:srgbClr val="000000"/>
              </a:solidFill>
              <a:latin typeface="Arial"/>
              <a:ea typeface="Arial"/>
              <a:cs typeface="Arial"/>
              <a:sym typeface="Arial"/>
            </a:endParaRPr>
          </a:p>
        </p:txBody>
      </p:sp>
      <p:cxnSp>
        <p:nvCxnSpPr>
          <p:cNvPr id="395" name="Google Shape;395;g251df0108c8_0_28"/>
          <p:cNvCxnSpPr/>
          <p:nvPr/>
        </p:nvCxnSpPr>
        <p:spPr>
          <a:xfrm rot="5400000">
            <a:off x="4698125" y="2562573"/>
            <a:ext cx="674700" cy="147900"/>
          </a:xfrm>
          <a:prstGeom prst="curvedConnector2">
            <a:avLst/>
          </a:prstGeom>
          <a:noFill/>
          <a:ln cap="flat" cmpd="sng" w="28575">
            <a:solidFill>
              <a:srgbClr val="0070C0"/>
            </a:solidFill>
            <a:prstDash val="solid"/>
            <a:round/>
            <a:headEnd len="sm" w="sm" type="none"/>
            <a:tailEnd len="lg" w="lg" type="triangle"/>
          </a:ln>
        </p:spPr>
      </p:cxnSp>
      <p:sp>
        <p:nvSpPr>
          <p:cNvPr id="396" name="Google Shape;396;g251df0108c8_0_28"/>
          <p:cNvSpPr txBox="1"/>
          <p:nvPr/>
        </p:nvSpPr>
        <p:spPr>
          <a:xfrm>
            <a:off x="4417325" y="2390283"/>
            <a:ext cx="6921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7F7F7F"/>
                </a:solidFill>
                <a:latin typeface="Calibri"/>
                <a:ea typeface="Calibri"/>
                <a:cs typeface="Calibri"/>
                <a:sym typeface="Calibri"/>
              </a:rPr>
              <a:t>Accesses Input Data</a:t>
            </a:r>
            <a:endParaRPr b="0" i="0" sz="1100" u="none" cap="none" strike="noStrike">
              <a:solidFill>
                <a:srgbClr val="000000"/>
              </a:solidFill>
              <a:latin typeface="Arial"/>
              <a:ea typeface="Arial"/>
              <a:cs typeface="Arial"/>
              <a:sym typeface="Arial"/>
            </a:endParaRPr>
          </a:p>
        </p:txBody>
      </p:sp>
      <p:cxnSp>
        <p:nvCxnSpPr>
          <p:cNvPr id="397" name="Google Shape;397;g251df0108c8_0_28"/>
          <p:cNvCxnSpPr>
            <a:stCxn id="382" idx="3"/>
            <a:endCxn id="392" idx="1"/>
          </p:cNvCxnSpPr>
          <p:nvPr/>
        </p:nvCxnSpPr>
        <p:spPr>
          <a:xfrm>
            <a:off x="3178770" y="2646127"/>
            <a:ext cx="1451100" cy="525900"/>
          </a:xfrm>
          <a:prstGeom prst="curvedConnector3">
            <a:avLst>
              <a:gd fmla="val 50004" name="adj1"/>
            </a:avLst>
          </a:prstGeom>
          <a:noFill/>
          <a:ln cap="flat" cmpd="sng" w="19050">
            <a:solidFill>
              <a:srgbClr val="0070C0"/>
            </a:solidFill>
            <a:prstDash val="solid"/>
            <a:round/>
            <a:headEnd len="sm" w="sm" type="none"/>
            <a:tailEnd len="lg" w="lg"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