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63" r:id="rId3"/>
    <p:sldId id="262" r:id="rId4"/>
    <p:sldId id="265" r:id="rId5"/>
    <p:sldId id="264" r:id="rId6"/>
    <p:sldId id="261" r:id="rId7"/>
  </p:sldIdLst>
  <p:sldSz cx="9144000" cy="5143500" type="screen16x9"/>
  <p:notesSz cx="6858000" cy="9144000"/>
  <p:embeddedFontLst>
    <p:embeddedFont>
      <p:font typeface="Montserrat Medium" panose="020B0604020202020204" charset="0"/>
      <p:regular r:id="rId9"/>
      <p:bold r:id="rId10"/>
      <p:italic r:id="rId11"/>
      <p:boldItalic r:id="rId12"/>
    </p:embeddedFont>
    <p:embeddedFont>
      <p:font typeface="Microsoft JhengHei UI" panose="020B0604030504040204" pitchFamily="34" charset="-12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79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89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861273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Knowledge Graphs</a:t>
            </a:r>
            <a:r>
              <a:rPr lang="en-US" sz="3600" dirty="0"/>
              <a:t/>
            </a:r>
            <a:br>
              <a:rPr lang="en-US" sz="3600" dirty="0"/>
            </a:br>
            <a:endParaRPr sz="3600" b="1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Dube, ISRO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5.8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1150" y="959175"/>
            <a:ext cx="8621700" cy="3497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Web (2.0)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Linked documents (mainly readable by humans)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Semantic Web (3.0)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Extension of Web, which makes data as machine readable</a:t>
            </a:r>
          </a:p>
          <a:p>
            <a:pPr lvl="1"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Linked Data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Sharing and linking of machine readable data on web (http/https)</a:t>
            </a:r>
          </a:p>
          <a:p>
            <a:pPr lvl="2"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Uniform Resource Identifier (URI)</a:t>
            </a:r>
          </a:p>
          <a:p>
            <a:pPr lvl="2"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Resource Description Framework (RDF) 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Syntax used for representing data (Subject Predicate and Object)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RDF is stored in a </a:t>
            </a: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Graph Database 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(Neo4j..)</a:t>
            </a:r>
          </a:p>
          <a:p>
            <a:pPr lvl="2"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SPARQL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Standard Language for querying RDF data</a:t>
            </a:r>
          </a:p>
          <a:p>
            <a:pPr lvl="1">
              <a:lnSpc>
                <a:spcPct val="100000"/>
              </a:lnSpc>
            </a:pP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Ontology: 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Generalized data Model for defining objects and their relationships; RDF is used to define ontology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Graph of Interconnected real world objects created using ontologies is called as </a:t>
            </a: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Knowledge Graph </a:t>
            </a:r>
            <a:endParaRPr 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Knowledge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2071" y="1455290"/>
            <a:ext cx="2013358" cy="1694576"/>
            <a:chOff x="1275127" y="1904301"/>
            <a:chExt cx="2013358" cy="1694576"/>
          </a:xfrm>
        </p:grpSpPr>
        <p:sp>
          <p:nvSpPr>
            <p:cNvPr id="4" name="Oval 3"/>
            <p:cNvSpPr/>
            <p:nvPr/>
          </p:nvSpPr>
          <p:spPr>
            <a:xfrm>
              <a:off x="1275127" y="1904301"/>
              <a:ext cx="2013358" cy="16945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52631" y="2256639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14209" y="2684478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1806" y="2223083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52987" y="2903990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94413" y="2718033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0798" y="3088547"/>
              <a:ext cx="293615" cy="1845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20427" y="1455290"/>
            <a:ext cx="2013358" cy="1694576"/>
            <a:chOff x="1275127" y="1904301"/>
            <a:chExt cx="2013358" cy="1694576"/>
          </a:xfrm>
        </p:grpSpPr>
        <p:sp>
          <p:nvSpPr>
            <p:cNvPr id="13" name="Oval 12"/>
            <p:cNvSpPr/>
            <p:nvPr/>
          </p:nvSpPr>
          <p:spPr>
            <a:xfrm>
              <a:off x="1275127" y="1904301"/>
              <a:ext cx="2013358" cy="16945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52631" y="2256639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14209" y="2684478"/>
              <a:ext cx="293615" cy="1845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81806" y="2223083"/>
              <a:ext cx="293615" cy="18455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52987" y="2903990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94413" y="2718033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00798" y="3088547"/>
              <a:ext cx="293615" cy="18455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8783" y="1455290"/>
            <a:ext cx="2013358" cy="1694576"/>
            <a:chOff x="1275127" y="1904301"/>
            <a:chExt cx="2013358" cy="1694576"/>
          </a:xfrm>
        </p:grpSpPr>
        <p:sp>
          <p:nvSpPr>
            <p:cNvPr id="29" name="Oval 28"/>
            <p:cNvSpPr/>
            <p:nvPr/>
          </p:nvSpPr>
          <p:spPr>
            <a:xfrm>
              <a:off x="1275127" y="1904301"/>
              <a:ext cx="2013358" cy="16945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52631" y="2256639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14209" y="2684478"/>
              <a:ext cx="293615" cy="1845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281806" y="2223083"/>
              <a:ext cx="293615" cy="18455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52987" y="2903990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94413" y="2718033"/>
              <a:ext cx="293615" cy="18455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0798" y="3088547"/>
              <a:ext cx="293615" cy="18455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30" idx="6"/>
            <a:endCxn id="34" idx="1"/>
          </p:cNvCxnSpPr>
          <p:nvPr/>
        </p:nvCxnSpPr>
        <p:spPr>
          <a:xfrm>
            <a:off x="6179902" y="1899907"/>
            <a:ext cx="291166" cy="39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5"/>
            <a:endCxn id="33" idx="2"/>
          </p:cNvCxnSpPr>
          <p:nvPr/>
        </p:nvCxnSpPr>
        <p:spPr>
          <a:xfrm>
            <a:off x="6678685" y="2426551"/>
            <a:ext cx="307958" cy="120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2"/>
            <a:endCxn id="31" idx="7"/>
          </p:cNvCxnSpPr>
          <p:nvPr/>
        </p:nvCxnSpPr>
        <p:spPr>
          <a:xfrm flipH="1">
            <a:off x="5998481" y="1866351"/>
            <a:ext cx="516981" cy="3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04603" y="1483681"/>
            <a:ext cx="132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44738" y="1494078"/>
            <a:ext cx="132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41480" y="1483073"/>
            <a:ext cx="132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34848"/>
              </p:ext>
            </p:extLst>
          </p:nvPr>
        </p:nvGraphicFramePr>
        <p:xfrm>
          <a:off x="332073" y="3334471"/>
          <a:ext cx="7563711" cy="82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1237"/>
                <a:gridCol w="2521237"/>
                <a:gridCol w="25212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Satellite Infrared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Images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Derived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Rainfall and its categorization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Labelling and Linkages between Rainfall events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Metadata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Product Types (L1, L2, L3, L4)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keywords, linkages…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599582" y="1067441"/>
            <a:ext cx="183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 Edges</a:t>
            </a:r>
            <a:r>
              <a:rPr lang="en-US" dirty="0"/>
              <a:t> </a:t>
            </a:r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9" name="Oval Callout 48"/>
          <p:cNvSpPr/>
          <p:nvPr/>
        </p:nvSpPr>
        <p:spPr>
          <a:xfrm>
            <a:off x="7522141" y="2646201"/>
            <a:ext cx="897604" cy="566416"/>
          </a:xfrm>
          <a:prstGeom prst="wedgeEllipseCallout">
            <a:avLst>
              <a:gd name="adj1" fmla="val -83503"/>
              <a:gd name="adj2" fmla="val -562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Flooding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0562" y="2020023"/>
            <a:ext cx="110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 mm/hr.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96050" y="2022587"/>
            <a:ext cx="612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 mm/hr.</a:t>
            </a:r>
            <a:endParaRPr lang="en-US" sz="800" dirty="0"/>
          </a:p>
        </p:txBody>
      </p:sp>
      <p:sp>
        <p:nvSpPr>
          <p:cNvPr id="2" name="Right Arrow 1"/>
          <p:cNvSpPr/>
          <p:nvPr/>
        </p:nvSpPr>
        <p:spPr>
          <a:xfrm>
            <a:off x="2345429" y="2235467"/>
            <a:ext cx="515216" cy="21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4963676" y="2193522"/>
            <a:ext cx="515216" cy="21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543133" y="2235467"/>
            <a:ext cx="321565" cy="176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85690" y="2073485"/>
            <a:ext cx="1174420" cy="47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Recommender Systems</a:t>
            </a:r>
          </a:p>
          <a:p>
            <a:r>
              <a:rPr lang="en-US" dirty="0" smtClean="0"/>
              <a:t>Knowledge Graph Based Question-Answering Systems</a:t>
            </a:r>
          </a:p>
          <a:p>
            <a:r>
              <a:rPr lang="en-US" dirty="0" smtClean="0"/>
              <a:t>Natural Language based Metadata search</a:t>
            </a:r>
          </a:p>
          <a:p>
            <a:r>
              <a:rPr lang="en-US" dirty="0" smtClean="0"/>
              <a:t>AI/ML </a:t>
            </a:r>
          </a:p>
          <a:p>
            <a:pPr lvl="1"/>
            <a:r>
              <a:rPr lang="en-US" dirty="0" smtClean="0"/>
              <a:t>Auto training</a:t>
            </a:r>
          </a:p>
          <a:p>
            <a:r>
              <a:rPr lang="en-US" dirty="0" smtClean="0"/>
              <a:t>Deeper Insights about data    ………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2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discovery and access from heterogeneous sources (New Space Initiative)</a:t>
            </a:r>
          </a:p>
          <a:p>
            <a:r>
              <a:rPr lang="en-US" dirty="0" smtClean="0"/>
              <a:t>Data collocation from different sources</a:t>
            </a:r>
          </a:p>
          <a:p>
            <a:pPr lvl="1"/>
            <a:r>
              <a:rPr lang="en-US" dirty="0" smtClean="0"/>
              <a:t>Inter sensor Satellite Calibration </a:t>
            </a:r>
          </a:p>
          <a:p>
            <a:pPr lvl="1"/>
            <a:r>
              <a:rPr lang="en-US" dirty="0" smtClean="0"/>
              <a:t>Validation of products using Ground observations</a:t>
            </a:r>
          </a:p>
          <a:p>
            <a:r>
              <a:rPr lang="en-US" dirty="0" smtClean="0"/>
              <a:t>API Service Integration and composition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Knowledge Graphs &amp; Interoperability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86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 algn="ctr">
              <a:buNone/>
            </a:pPr>
            <a:endParaRPr lang="en-US" dirty="0" smtClean="0"/>
          </a:p>
          <a:p>
            <a:pPr marL="95250" indent="0" algn="ctr">
              <a:buNone/>
            </a:pPr>
            <a:r>
              <a:rPr lang="en-US" b="1" dirty="0" smtClean="0"/>
              <a:t>Thanks</a:t>
            </a:r>
            <a:endParaRPr lang="en-US" b="1" dirty="0"/>
          </a:p>
          <a:p>
            <a:pPr marL="95250" indent="0" algn="ctr">
              <a:buNone/>
            </a:pPr>
            <a:r>
              <a:rPr lang="en-US" b="1" dirty="0"/>
              <a:t>n</a:t>
            </a:r>
            <a:r>
              <a:rPr lang="en-US" b="1" dirty="0" smtClean="0"/>
              <a:t>itant@sac.isro.gov.in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81" y="1382353"/>
            <a:ext cx="54868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059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244</Words>
  <Application>Microsoft Office PowerPoint</Application>
  <PresentationFormat>On-screen Show 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 Medium</vt:lpstr>
      <vt:lpstr>Microsoft JhengHei UI</vt:lpstr>
      <vt:lpstr>Montserrat</vt:lpstr>
      <vt:lpstr>Arial</vt:lpstr>
      <vt:lpstr>ceos</vt:lpstr>
      <vt:lpstr>Knowledge Graphs </vt:lpstr>
      <vt:lpstr>Quick Recap..</vt:lpstr>
      <vt:lpstr>Data to Knowledge</vt:lpstr>
      <vt:lpstr>Applications</vt:lpstr>
      <vt:lpstr>Knowledge Graphs &amp; Interoperability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WGISS-57 Presentation Template</dc:title>
  <dc:creator>Nitant Dube</dc:creator>
  <cp:lastModifiedBy>Nitant</cp:lastModifiedBy>
  <cp:revision>44</cp:revision>
  <dcterms:modified xsi:type="dcterms:W3CDTF">2024-03-01T10:08:24Z</dcterms:modified>
</cp:coreProperties>
</file>