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3"/>
  </p:notesMasterIdLst>
  <p:handoutMasterIdLst>
    <p:handoutMasterId r:id="rId24"/>
  </p:handoutMasterIdLst>
  <p:sldIdLst>
    <p:sldId id="256" r:id="rId9"/>
    <p:sldId id="875" r:id="rId10"/>
    <p:sldId id="430" r:id="rId11"/>
    <p:sldId id="1063" r:id="rId12"/>
    <p:sldId id="1061" r:id="rId13"/>
    <p:sldId id="866" r:id="rId14"/>
    <p:sldId id="1064" r:id="rId15"/>
    <p:sldId id="922" r:id="rId16"/>
    <p:sldId id="923" r:id="rId17"/>
    <p:sldId id="1014" r:id="rId18"/>
    <p:sldId id="1062" r:id="rId19"/>
    <p:sldId id="1047" r:id="rId20"/>
    <p:sldId id="463" r:id="rId21"/>
    <p:sldId id="1065" r:id="rId22"/>
  </p:sldIdLst>
  <p:sldSz cx="12225338" cy="6858000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8" autoAdjust="0"/>
    <p:restoredTop sz="94607" autoAdjust="0"/>
  </p:normalViewPr>
  <p:slideViewPr>
    <p:cSldViewPr snapToGrid="0">
      <p:cViewPr varScale="1">
        <p:scale>
          <a:sx n="166" d="100"/>
          <a:sy n="166" d="100"/>
        </p:scale>
        <p:origin x="1566" y="15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t" anchorCtr="0" compatLnSpc="1">
            <a:prstTxWarp prst="textNoShape">
              <a:avLst/>
            </a:prstTxWarp>
          </a:bodyPr>
          <a:lstStyle>
            <a:lvl1pPr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53" y="0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t" anchorCtr="0" compatLnSpc="1">
            <a:prstTxWarp prst="textNoShape">
              <a:avLst/>
            </a:prstTxWarp>
          </a:bodyPr>
          <a:lstStyle>
            <a:lvl1pPr algn="r"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312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b" anchorCtr="0" compatLnSpc="1">
            <a:prstTxWarp prst="textNoShape">
              <a:avLst/>
            </a:prstTxWarp>
          </a:bodyPr>
          <a:lstStyle>
            <a:lvl1pPr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53" y="8830312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b" anchorCtr="0" compatLnSpc="1">
            <a:prstTxWarp prst="textNoShape">
              <a:avLst/>
            </a:prstTxWarp>
          </a:bodyPr>
          <a:lstStyle>
            <a:lvl1pPr algn="r"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794" cy="4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t" anchorCtr="0" compatLnSpc="1">
            <a:prstTxWarp prst="textNoShape">
              <a:avLst/>
            </a:prstTxWarp>
          </a:bodyPr>
          <a:lstStyle>
            <a:lvl1pPr defTabSz="85261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806" y="1"/>
            <a:ext cx="2943793" cy="4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t" anchorCtr="0" compatLnSpc="1">
            <a:prstTxWarp prst="textNoShape">
              <a:avLst/>
            </a:prstTxWarp>
          </a:bodyPr>
          <a:lstStyle>
            <a:lvl1pPr algn="r" defTabSz="852617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2/29/2024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4650" y="692150"/>
            <a:ext cx="616902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3603" y="4429424"/>
            <a:ext cx="5078392" cy="415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8848"/>
            <a:ext cx="2943794" cy="4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b" anchorCtr="0" compatLnSpc="1">
            <a:prstTxWarp prst="textNoShape">
              <a:avLst/>
            </a:prstTxWarp>
          </a:bodyPr>
          <a:lstStyle>
            <a:lvl1pPr defTabSz="85261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806" y="8858848"/>
            <a:ext cx="2943793" cy="4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b" anchorCtr="0" compatLnSpc="1">
            <a:prstTxWarp prst="textNoShape">
              <a:avLst/>
            </a:prstTxWarp>
          </a:bodyPr>
          <a:lstStyle>
            <a:lvl1pPr algn="r" defTabSz="852617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2150"/>
            <a:ext cx="6169025" cy="346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83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https://fedeo.ceos.org/collections/series/items/TropForest?httpAccept=application/ld%2Bjson;profile=%22https://schema.org%22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1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4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emwebcompany/introduction-to-knowledge-graphs-and-semantic-ai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hyperlink" Target="https://www.zdnet.com/article/rebooting-ai-deep-learning-meet-knowledge-graph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3429000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Knowledge Graphs and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461760" y="5224145"/>
            <a:ext cx="55776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 for ESA), Mattia Stipa (ESA)</a:t>
            </a:r>
            <a:br>
              <a:rPr lang="en-GB" sz="1200" dirty="0">
                <a:solidFill>
                  <a:schemeClr val="bg1"/>
                </a:solidFill>
              </a:rPr>
            </a:b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WGISS #57, Sydney (Australia) 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5: Interoperability, 05/03/2024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114A9-64F5-47D3-A640-1DCC0E2A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GraphQL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1B1B3-3668-4A37-99E9-7E29DA5DE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0A485-B524-4691-B266-9DA806AB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08" y="5751"/>
            <a:ext cx="8781197" cy="5591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C5DBD-377E-4EA1-A1D0-35338EED8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25" y="5886225"/>
            <a:ext cx="11944350" cy="485775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4AB00FE3-7D62-44D8-9DA4-421F50777F99}"/>
              </a:ext>
            </a:extLst>
          </p:cNvPr>
          <p:cNvSpPr/>
          <p:nvPr/>
        </p:nvSpPr>
        <p:spPr>
          <a:xfrm>
            <a:off x="2029326" y="2334126"/>
            <a:ext cx="355307" cy="314425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8C718-2098-4288-BCDC-0D71953D0748}"/>
              </a:ext>
            </a:extLst>
          </p:cNvPr>
          <p:cNvSpPr txBox="1"/>
          <p:nvPr/>
        </p:nvSpPr>
        <p:spPr>
          <a:xfrm>
            <a:off x="129825" y="3259921"/>
            <a:ext cx="18053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OGC 17-084r1 </a:t>
            </a:r>
            <a:b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encoding requested </a:t>
            </a:r>
            <a:b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limited </a:t>
            </a:r>
            <a:b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 subset of fields</a:t>
            </a:r>
          </a:p>
          <a:p>
            <a:pPr algn="l"/>
            <a:endParaRPr lang="en-US" sz="14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endParaRPr lang="en-US" sz="14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Response can be </a:t>
            </a:r>
            <a:b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very compact: only </a:t>
            </a:r>
            <a:b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what client needs</a:t>
            </a:r>
            <a:endParaRPr lang="en-BE" sz="14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C656F5-FE5D-42E3-AAE4-F9734B1F9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38" y="882000"/>
            <a:ext cx="1190831" cy="1195856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E576648-4C99-4A59-8F72-B51A4D2B3FE6}"/>
              </a:ext>
            </a:extLst>
          </p:cNvPr>
          <p:cNvSpPr/>
          <p:nvPr/>
        </p:nvSpPr>
        <p:spPr>
          <a:xfrm>
            <a:off x="4290591" y="2012279"/>
            <a:ext cx="2193336" cy="1416721"/>
          </a:xfrm>
          <a:prstGeom prst="wedgeEllipseCallout">
            <a:avLst>
              <a:gd name="adj1" fmla="val -23607"/>
              <a:gd name="adj2" fmla="val -69400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Enter </a:t>
            </a:r>
            <a:r>
              <a:rPr lang="en-US" sz="1400" dirty="0" err="1">
                <a:solidFill>
                  <a:schemeClr val="tx1"/>
                </a:solidFill>
              </a:rPr>
              <a:t>GraphQL</a:t>
            </a:r>
            <a:r>
              <a:rPr lang="en-US" sz="1400" dirty="0">
                <a:solidFill>
                  <a:schemeClr val="tx1"/>
                </a:solidFill>
              </a:rPr>
              <a:t> query with context sensitive help</a:t>
            </a:r>
            <a:endParaRPr lang="en-BE" sz="1400" dirty="0">
              <a:solidFill>
                <a:schemeClr val="tx1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51A9D7D-2A6C-4AC9-BAC2-72D3B9E43972}"/>
              </a:ext>
            </a:extLst>
          </p:cNvPr>
          <p:cNvSpPr/>
          <p:nvPr/>
        </p:nvSpPr>
        <p:spPr>
          <a:xfrm>
            <a:off x="9901918" y="1851955"/>
            <a:ext cx="2258378" cy="864013"/>
          </a:xfrm>
          <a:prstGeom prst="wedgeEllipseCallout">
            <a:avLst>
              <a:gd name="adj1" fmla="val -58991"/>
              <a:gd name="adj2" fmla="val -47004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Example </a:t>
            </a:r>
            <a:r>
              <a:rPr lang="en-US" sz="1400" dirty="0" err="1">
                <a:solidFill>
                  <a:schemeClr val="tx1"/>
                </a:solidFill>
              </a:rPr>
              <a:t>GraphQL</a:t>
            </a:r>
            <a:r>
              <a:rPr lang="en-US" sz="1400" dirty="0">
                <a:solidFill>
                  <a:schemeClr val="tx1"/>
                </a:solidFill>
              </a:rPr>
              <a:t> response</a:t>
            </a:r>
            <a:endParaRPr lang="en-B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8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C7AF-B66A-4578-82B6-3D4D2849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GraphQL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60B84-EF06-45D0-8328-FFAD794B292E}"/>
              </a:ext>
            </a:extLst>
          </p:cNvPr>
          <p:cNvSpPr txBox="1">
            <a:spLocks/>
          </p:cNvSpPr>
          <p:nvPr/>
        </p:nvSpPr>
        <p:spPr bwMode="auto">
          <a:xfrm>
            <a:off x="240938" y="881866"/>
            <a:ext cx="6982690" cy="46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 baseline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/>
              <a:t>Example 2: STAC as </a:t>
            </a:r>
            <a:r>
              <a:rPr lang="fr-FR" kern="0" dirty="0" err="1"/>
              <a:t>response</a:t>
            </a:r>
            <a:r>
              <a:rPr lang="fr-FR" kern="0" dirty="0"/>
              <a:t> model for </a:t>
            </a:r>
            <a:r>
              <a:rPr lang="fr-FR" kern="0" dirty="0" err="1"/>
              <a:t>GraphQL</a:t>
            </a:r>
            <a:endParaRPr lang="fr-FR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805A0-271F-4935-8C45-77BB28176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3" y="1349100"/>
            <a:ext cx="2161327" cy="5399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87CC0-3139-45E5-AE4B-4ACA431A6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735" y="1349100"/>
            <a:ext cx="2161327" cy="5458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002B9C-2FCA-445F-8540-3DE23FD38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037" y="2637613"/>
            <a:ext cx="7232352" cy="34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6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2B8C-130F-43D9-ABA0-129F5853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D322-B31D-455A-AB6E-B49FA441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Knowledge Graph features being explored in </a:t>
            </a:r>
            <a:r>
              <a:rPr lang="en-US" dirty="0" err="1"/>
              <a:t>FedEO</a:t>
            </a:r>
            <a:r>
              <a:rPr lang="en-US" dirty="0"/>
              <a:t>-related activities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RDF (Semantic Web, Linked Data)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GraphQL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Implementations require further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RDF/SPARQL and </a:t>
            </a:r>
            <a:r>
              <a:rPr lang="en-US" dirty="0" err="1"/>
              <a:t>GraphQL</a:t>
            </a:r>
            <a:r>
              <a:rPr lang="en-US" dirty="0"/>
              <a:t> not sufficient to achieve interoperability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Same (RDF) vocabularies to be used to express relations/properties.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Same SDL schemas (</a:t>
            </a:r>
            <a:r>
              <a:rPr lang="en-US" dirty="0" err="1"/>
              <a:t>GraphQL</a:t>
            </a:r>
            <a:r>
              <a:rPr lang="en-US" dirty="0"/>
              <a:t>) to be used.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9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12E9-53B3-4163-BD79-8CBEF797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143E-5734-44CE-A6C0-D317AD53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5B2F2-054B-4EA8-BF88-CBA9B56E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9" y="1104901"/>
            <a:ext cx="5105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90B0-3077-4B27-8D4B-0A435F8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5464-6287-43ED-8DB9-121181E10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Source: </a:t>
            </a:r>
            <a:r>
              <a:rPr lang="en-GB" altLang="en-US" sz="1400" dirty="0"/>
              <a:t>https://publications.jrc.ec.europa.eu/repository/bitstream/JRC118163/jrc118163_ai_watch._defining_artificial_intelligence_1.pdf</a:t>
            </a:r>
            <a:endParaRPr lang="en-BE" sz="1400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25BDA4A-F326-404B-9719-0B23D089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7" y="1860987"/>
            <a:ext cx="5015693" cy="24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B20C0225-71FA-46BB-966B-8A5A7B10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8" y="4522838"/>
            <a:ext cx="6463858" cy="159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EEF546-A319-4DA1-98FF-5FC395E18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943" y="1206910"/>
            <a:ext cx="3493883" cy="49112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B5BAB4-F89F-4C79-9870-8D111011D639}"/>
              </a:ext>
            </a:extLst>
          </p:cNvPr>
          <p:cNvSpPr/>
          <p:nvPr/>
        </p:nvSpPr>
        <p:spPr>
          <a:xfrm>
            <a:off x="2894288" y="2399071"/>
            <a:ext cx="2306977" cy="213904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979916-C19E-43D4-A02A-9F9574564069}"/>
              </a:ext>
            </a:extLst>
          </p:cNvPr>
          <p:cNvSpPr/>
          <p:nvPr/>
        </p:nvSpPr>
        <p:spPr>
          <a:xfrm>
            <a:off x="4397819" y="5579807"/>
            <a:ext cx="2306977" cy="213904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9D35ED-3F9F-4C19-8D30-3C9097E9B2C3}"/>
              </a:ext>
            </a:extLst>
          </p:cNvPr>
          <p:cNvSpPr/>
          <p:nvPr/>
        </p:nvSpPr>
        <p:spPr>
          <a:xfrm>
            <a:off x="4397818" y="5230442"/>
            <a:ext cx="2306977" cy="213904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144278-E661-4C16-8D5D-BA8BE76D253A}"/>
              </a:ext>
            </a:extLst>
          </p:cNvPr>
          <p:cNvSpPr/>
          <p:nvPr/>
        </p:nvSpPr>
        <p:spPr>
          <a:xfrm>
            <a:off x="1295742" y="4873381"/>
            <a:ext cx="1162323" cy="495031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4263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RDF Knowledge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GraphQL</a:t>
            </a:r>
            <a:endParaRPr lang="en-GB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7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B81D5-8205-4357-BE02-C52D37A5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: part of WGISS Connected Data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DA6383-5413-4FDC-97E4-29A089B07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251" y="1354888"/>
            <a:ext cx="3716486" cy="4382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DB50B-44D1-4DE2-BFB8-C6ABA77EB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4" y="1220184"/>
            <a:ext cx="6393948" cy="52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F970-105D-434C-8B35-3C150AEE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6F3F-1A26-46FF-94A2-B4BE46D9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projects related to </a:t>
            </a:r>
            <a:r>
              <a:rPr lang="en-US" dirty="0">
                <a:solidFill>
                  <a:srgbClr val="FF0000"/>
                </a:solidFill>
              </a:rPr>
              <a:t>Knowledge Graphs </a:t>
            </a:r>
            <a:r>
              <a:rPr lang="en-US" dirty="0"/>
              <a:t>(KG) in the context of </a:t>
            </a:r>
            <a:r>
              <a:rPr lang="en-US" dirty="0" err="1"/>
              <a:t>FedEO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Considered by some as rebranding of the </a:t>
            </a:r>
            <a:r>
              <a:rPr lang="en-US" dirty="0">
                <a:solidFill>
                  <a:srgbClr val="FF0000"/>
                </a:solidFill>
              </a:rPr>
              <a:t>Semantic Web**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EOVOC and E-MC projects supported by BELSPO: exploring </a:t>
            </a:r>
            <a:r>
              <a:rPr lang="en-US" dirty="0">
                <a:solidFill>
                  <a:srgbClr val="FF0000"/>
                </a:solidFill>
              </a:rPr>
              <a:t>RDF Graphs</a:t>
            </a:r>
            <a:r>
              <a:rPr lang="en-US" dirty="0"/>
              <a:t> and </a:t>
            </a:r>
            <a:r>
              <a:rPr lang="en-US" dirty="0" err="1">
                <a:solidFill>
                  <a:srgbClr val="FF0000"/>
                </a:solidFill>
              </a:rPr>
              <a:t>GraphQL</a:t>
            </a:r>
            <a:endParaRPr lang="en-US" dirty="0">
              <a:solidFill>
                <a:srgbClr val="FF0000"/>
              </a:solidFill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Aim to provide Semantic Layer/Knowledge Graph on top of </a:t>
            </a:r>
            <a:r>
              <a:rPr lang="en-US" dirty="0" err="1"/>
              <a:t>FedEO</a:t>
            </a:r>
            <a:r>
              <a:rPr lang="en-US" dirty="0"/>
              <a:t> metadata layer</a:t>
            </a:r>
            <a:br>
              <a:rPr lang="en-US" dirty="0"/>
            </a:br>
            <a:r>
              <a:rPr lang="en-US" dirty="0"/>
              <a:t>as per below 4-layer model*. 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0D0C5-4ED2-4084-87EF-9C046401C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16" y="2960002"/>
            <a:ext cx="5877098" cy="3002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593D91-57D6-419F-A6BC-572303E9E5F2}"/>
              </a:ext>
            </a:extLst>
          </p:cNvPr>
          <p:cNvSpPr txBox="1"/>
          <p:nvPr/>
        </p:nvSpPr>
        <p:spPr>
          <a:xfrm>
            <a:off x="2261063" y="6124289"/>
            <a:ext cx="750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Sources: * </a:t>
            </a: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hlinkClick r:id="rId3"/>
              </a:rPr>
              <a:t>https://www.slideshare.net/semwebcompany/introduction-to-knowledge-graphs-and-semantic-ai</a:t>
            </a: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b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** </a:t>
            </a:r>
            <a:r>
              <a:rPr lang="en-US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hlinkClick r:id="rId4"/>
              </a:rPr>
              <a:t>https://www.zdnet.com/article/rebooting-ai-deep-learning-meet-knowledge-graphs/</a:t>
            </a:r>
            <a:endParaRPr lang="en-US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endParaRPr lang="en-BE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5BD8366-63C8-40DF-B7CE-04442DDAF766}"/>
              </a:ext>
            </a:extLst>
          </p:cNvPr>
          <p:cNvSpPr/>
          <p:nvPr/>
        </p:nvSpPr>
        <p:spPr>
          <a:xfrm rot="10800000">
            <a:off x="9412999" y="4060282"/>
            <a:ext cx="926757" cy="6054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1ACC1-3B6F-4434-9B7B-3271BFA60D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0281" y="799921"/>
            <a:ext cx="1131842" cy="9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37BA-3321-44FA-BBC5-E4F8CE51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Knowledge Graphs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EDF7D-05DC-4B80-A36A-814D558A9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supports RDF Knowledge Graph representations for its resources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Part of Linked Open Data cloud (triples)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All resources identified by URI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Linked Data (RDF/XML, Turtle, JSON-LD)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(Geo)SPARQL interface (subset), LDP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Knowledge Graph(s) use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GeoDCAT</a:t>
            </a:r>
            <a:r>
              <a:rPr lang="en-US" dirty="0"/>
              <a:t>-AP vocabularies/properties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Schema.org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External interconnections: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ESA Thesaurus (SKOS)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GCMD (SKOS)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 err="1"/>
              <a:t>DBpedia</a:t>
            </a:r>
            <a:r>
              <a:rPr lang="en-US" dirty="0"/>
              <a:t>, </a:t>
            </a:r>
            <a:r>
              <a:rPr lang="en-US" dirty="0" err="1"/>
              <a:t>Yago</a:t>
            </a:r>
            <a:r>
              <a:rPr lang="en-US" dirty="0"/>
              <a:t>, INSPIRE, OGC, DOI, …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84878-3530-4244-9945-9005ACA00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283" y="1046342"/>
            <a:ext cx="3918856" cy="2618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79293B-625F-4684-86B8-9B7523A5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146" y="4006266"/>
            <a:ext cx="5746254" cy="2203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EF8BDF-5214-48E9-8A44-2521D9205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89" y="4006266"/>
            <a:ext cx="1457864" cy="4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JSON-LD-logo-64">
            <a:extLst>
              <a:ext uri="{FF2B5EF4-FFF2-40B4-BE49-F238E27FC236}">
                <a16:creationId xmlns:a16="http://schemas.microsoft.com/office/drawing/2014/main" id="{5BDC4B95-8853-4387-834C-036E863C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23" y="1739318"/>
            <a:ext cx="636707" cy="6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DF5679-F1BE-4A0C-9C82-09842862F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325" y="3219963"/>
            <a:ext cx="726675" cy="705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CF3382-996D-4429-BF7D-7BCAD9A31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415" y="1669627"/>
            <a:ext cx="726676" cy="762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C18E7A-5467-4B5B-A297-6C5A15CBB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8771" y="2432164"/>
            <a:ext cx="794225" cy="5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2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D03A1C-E48B-482F-BD98-CF7A7A286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640" y="1763579"/>
            <a:ext cx="4639828" cy="4124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76854-B262-4C5F-953D-C6E8BC59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Knowledge Graphs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2DBAB-F3ED-4A8F-834F-D18A61A0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Linked Data Clients (e.g. </a:t>
            </a:r>
            <a:r>
              <a:rPr lang="en-US" dirty="0" err="1"/>
              <a:t>LodView</a:t>
            </a:r>
            <a:r>
              <a:rPr lang="en-US" dirty="0"/>
              <a:t>) access </a:t>
            </a:r>
            <a:r>
              <a:rPr lang="en-US" dirty="0" err="1"/>
              <a:t>FedEO</a:t>
            </a:r>
            <a:r>
              <a:rPr lang="en-US" dirty="0"/>
              <a:t> as Linked Data (RDF/XML+Schema.org):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Collections, granules, services (interlinked)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ESA SKOS thesauri: platform, instrument, earth topics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Also URI for </a:t>
            </a:r>
            <a:r>
              <a:rPr lang="en-US" dirty="0" err="1"/>
              <a:t>organisations</a:t>
            </a:r>
            <a:r>
              <a:rPr lang="en-US" dirty="0"/>
              <a:t>, languages, …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613CC-44B2-4B81-B012-4C5781E3A72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4137" y="2420983"/>
            <a:ext cx="6731725" cy="37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6351-DF41-4797-B50B-D950B9DB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Knowledge Graphs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CAB8-0B3B-4C62-861F-0943219B9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“feeds” search engine’s (e.g. Google) Knowledge Graph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Via “Structured data”: JSON-LD representation of RDF (schema.org)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EO resource encoding with schema.org documented at https://github.com/eovoc/eo-on-schema.org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8400C-C12A-468E-84B8-62D0648D96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4337" y="2508176"/>
            <a:ext cx="4907915" cy="3790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CCA3D-FEA9-4C73-9937-9EDA5D8D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84" y="1207225"/>
            <a:ext cx="1457864" cy="4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ABA61-47BA-4CD6-966F-3AC21DCE6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316" y="3660150"/>
            <a:ext cx="5253422" cy="2711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E62D1-99D9-4B09-B763-C08706D89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311" y="2127943"/>
            <a:ext cx="4636447" cy="16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1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B4D8-670B-412A-8007-40CFF84F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GraphQL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D6CFE-5F36-4FF4-8575-F99545F1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Originated @Facebook (2012)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 APIs: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GitHub, </a:t>
            </a:r>
            <a:r>
              <a:rPr lang="en-US" dirty="0" err="1"/>
              <a:t>DataCite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Schema Definition Language (SDL)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Defines request and response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GraphQL</a:t>
            </a:r>
            <a:r>
              <a:rPr lang="en-US" dirty="0"/>
              <a:t> over HTTP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graphql</a:t>
            </a:r>
            <a:r>
              <a:rPr lang="en-US" dirty="0"/>
              <a:t> endpoint GET with application/json responses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graphql</a:t>
            </a:r>
            <a:r>
              <a:rPr lang="en-US" dirty="0"/>
              <a:t> POST application/</a:t>
            </a:r>
            <a:r>
              <a:rPr lang="en-US" dirty="0" err="1"/>
              <a:t>graphql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Supports “introspection”, i.e. is self-describing.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3C9D8-ECFA-4D41-B08E-172A137A0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89" y="3345489"/>
            <a:ext cx="4248150" cy="78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6D6B7-9A2F-4428-ADEA-EF5189D00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374" y="2051820"/>
            <a:ext cx="3915708" cy="2043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568A5C-08DB-4A4B-80ED-F507433D2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228" y="4431605"/>
            <a:ext cx="3305175" cy="2085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AF012-85FC-428A-A29F-213348392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569" y="882000"/>
            <a:ext cx="1190831" cy="11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6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C7AF-B66A-4578-82B6-3D4D2849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GraphQL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3935B-E23D-48CB-9DB4-96F826439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12948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interoperable if same model is used for interface with Schema Definition Language (SDL)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E.g. Response model based on OGC 17-084r1, schema.org, STAC, …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E.g. Query model as per OpenSearch, STAC API, …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F7545-9021-44EA-84A3-11EF6D1F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04" y="2084157"/>
            <a:ext cx="6001920" cy="440978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60B84-EF06-45D0-8328-FFAD794B292E}"/>
              </a:ext>
            </a:extLst>
          </p:cNvPr>
          <p:cNvSpPr txBox="1">
            <a:spLocks/>
          </p:cNvSpPr>
          <p:nvPr/>
        </p:nvSpPr>
        <p:spPr bwMode="auto">
          <a:xfrm>
            <a:off x="3790473" y="2108682"/>
            <a:ext cx="6982690" cy="46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 baseline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/>
              <a:t>Example 1: OGC 17-084r1 as </a:t>
            </a:r>
            <a:r>
              <a:rPr lang="fr-FR" kern="0" dirty="0" err="1"/>
              <a:t>response</a:t>
            </a:r>
            <a:r>
              <a:rPr lang="fr-FR" kern="0" dirty="0"/>
              <a:t> model for </a:t>
            </a:r>
            <a:r>
              <a:rPr lang="fr-FR" kern="0" dirty="0" err="1"/>
              <a:t>GraphQL</a:t>
            </a:r>
            <a:r>
              <a:rPr lang="fr-FR" kern="0" dirty="0"/>
              <a:t>, </a:t>
            </a:r>
            <a:r>
              <a:rPr lang="fr-FR" kern="0" dirty="0" err="1"/>
              <a:t>Query</a:t>
            </a:r>
            <a:r>
              <a:rPr lang="fr-FR" kern="0" dirty="0"/>
              <a:t> </a:t>
            </a:r>
            <a:r>
              <a:rPr lang="fr-FR" kern="0" dirty="0" err="1"/>
              <a:t>based</a:t>
            </a:r>
            <a:r>
              <a:rPr lang="fr-FR" kern="0" dirty="0"/>
              <a:t> on </a:t>
            </a:r>
            <a:r>
              <a:rPr lang="fr-FR" kern="0" dirty="0" err="1"/>
              <a:t>OpenSearch</a:t>
            </a:r>
            <a:r>
              <a:rPr lang="fr-FR" kern="0" dirty="0"/>
              <a:t> / API </a:t>
            </a:r>
            <a:r>
              <a:rPr lang="fr-FR" kern="0" dirty="0" err="1"/>
              <a:t>Features</a:t>
            </a:r>
            <a:r>
              <a:rPr lang="fr-FR" kern="0" dirty="0"/>
              <a:t> interface</a:t>
            </a:r>
          </a:p>
        </p:txBody>
      </p:sp>
    </p:spTree>
    <p:extLst>
      <p:ext uri="{BB962C8B-B14F-4D97-AF65-F5344CB8AC3E}">
        <p14:creationId xmlns:p14="http://schemas.microsoft.com/office/powerpoint/2010/main" val="2770053730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documentManagement/types"/>
    <ds:schemaRef ds:uri="ddc99d1b-0883-4f2c-a8e6-6d8ebaa0e5d6"/>
    <ds:schemaRef ds:uri="http://schemas.microsoft.com/sharepoint/v4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sharepoint/v3/field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14811</TotalTime>
  <Words>620</Words>
  <Application>Microsoft Office PowerPoint</Application>
  <PresentationFormat>Custom</PresentationFormat>
  <Paragraphs>98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Introduction</vt:lpstr>
      <vt:lpstr>Introduction</vt:lpstr>
      <vt:lpstr>RDF Knowledge Graphs</vt:lpstr>
      <vt:lpstr>RDF Knowledge Graphs</vt:lpstr>
      <vt:lpstr>RDF Knowledge Graphs</vt:lpstr>
      <vt:lpstr>GraphQL</vt:lpstr>
      <vt:lpstr>GraphQL</vt:lpstr>
      <vt:lpstr>GraphQL</vt:lpstr>
      <vt:lpstr>GraphQL</vt:lpstr>
      <vt:lpstr>Conclusion</vt:lpstr>
      <vt:lpstr>PowerPoint Presentation</vt:lpstr>
      <vt:lpstr>SPARE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FedEO Report</dc:title>
  <dc:subject>WGISS-56, ESA, OGC, STAC</dc:subject>
  <dc:creator>Yves Coene</dc:creator>
  <cp:keywords>ESA</cp:keywords>
  <dc:description/>
  <cp:lastModifiedBy>Yves Coene</cp:lastModifiedBy>
  <cp:revision>516</cp:revision>
  <cp:lastPrinted>2023-10-23T14:30:42Z</cp:lastPrinted>
  <dcterms:created xsi:type="dcterms:W3CDTF">2022-03-18T14:00:45Z</dcterms:created>
  <dcterms:modified xsi:type="dcterms:W3CDTF">2024-02-29T09:15:20Z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