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embeddedFontLst>
    <p:embeddedFont>
      <p:font typeface="Montserrat"/>
      <p:regular r:id="rId26"/>
      <p:bold r:id="rId27"/>
      <p:italic r:id="rId28"/>
      <p:boldItalic r:id="rId29"/>
    </p:embeddedFont>
    <p:embeddedFont>
      <p:font typeface="Montserrat Medium"/>
      <p:regular r:id="rId30"/>
      <p:bold r:id="rId31"/>
      <p:italic r:id="rId32"/>
      <p:boldItalic r:id="rId33"/>
    </p:embeddedFont>
    <p:embeddedFont>
      <p:font typeface="Helvetica Neue"/>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38" roundtripDataSignature="AMtx7mgHS1cDUAWZTqTpzHv24tTWAPtd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Medium-bold.fntdata"/><Relationship Id="rId30" Type="http://schemas.openxmlformats.org/officeDocument/2006/relationships/font" Target="fonts/MontserratMedium-regular.fntdata"/><Relationship Id="rId11" Type="http://schemas.openxmlformats.org/officeDocument/2006/relationships/slide" Target="slides/slide6.xml"/><Relationship Id="rId33" Type="http://schemas.openxmlformats.org/officeDocument/2006/relationships/font" Target="fonts/MontserratMedium-boldItalic.fntdata"/><Relationship Id="rId10" Type="http://schemas.openxmlformats.org/officeDocument/2006/relationships/slide" Target="slides/slide5.xml"/><Relationship Id="rId32" Type="http://schemas.openxmlformats.org/officeDocument/2006/relationships/font" Target="fonts/MontserratMedium-italic.fntdata"/><Relationship Id="rId13" Type="http://schemas.openxmlformats.org/officeDocument/2006/relationships/slide" Target="slides/slide8.xml"/><Relationship Id="rId35" Type="http://schemas.openxmlformats.org/officeDocument/2006/relationships/font" Target="fonts/HelveticaNeue-bold.fntdata"/><Relationship Id="rId12" Type="http://schemas.openxmlformats.org/officeDocument/2006/relationships/slide" Target="slides/slide7.xml"/><Relationship Id="rId34" Type="http://schemas.openxmlformats.org/officeDocument/2006/relationships/font" Target="fonts/HelveticaNeue-regular.fntdata"/><Relationship Id="rId15" Type="http://schemas.openxmlformats.org/officeDocument/2006/relationships/slide" Target="slides/slide10.xml"/><Relationship Id="rId37" Type="http://schemas.openxmlformats.org/officeDocument/2006/relationships/font" Target="fonts/HelveticaNeue-boldItalic.fntdata"/><Relationship Id="rId14" Type="http://schemas.openxmlformats.org/officeDocument/2006/relationships/slide" Target="slides/slide9.xml"/><Relationship Id="rId36" Type="http://schemas.openxmlformats.org/officeDocument/2006/relationships/font" Target="fonts/HelveticaNeue-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2: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59" name="Google Shape;59;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 name="Google Shape;6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
        <p:nvSpPr>
          <p:cNvPr id="111" name="Google Shape;111;p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2.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22"/>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22"/>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22"/>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22"/>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22"/>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22"/>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22"/>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22"/>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22"/>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type="titleOnly">
  <p:cSld name="TITLE_ONLY">
    <p:spTree>
      <p:nvGrpSpPr>
        <p:cNvPr id="21" name="Shape 21"/>
        <p:cNvGrpSpPr/>
        <p:nvPr/>
      </p:nvGrpSpPr>
      <p:grpSpPr>
        <a:xfrm>
          <a:off x="0" y="0"/>
          <a:ext cx="0" cy="0"/>
          <a:chOff x="0" y="0"/>
          <a:chExt cx="0" cy="0"/>
        </a:xfrm>
      </p:grpSpPr>
      <p:sp>
        <p:nvSpPr>
          <p:cNvPr id="22" name="Google Shape;22;p2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23" name="Shape 23"/>
        <p:cNvGrpSpPr/>
        <p:nvPr/>
      </p:nvGrpSpPr>
      <p:grpSpPr>
        <a:xfrm>
          <a:off x="0" y="0"/>
          <a:ext cx="0" cy="0"/>
          <a:chOff x="0" y="0"/>
          <a:chExt cx="0" cy="0"/>
        </a:xfrm>
      </p:grpSpPr>
      <p:sp>
        <p:nvSpPr>
          <p:cNvPr id="24" name="Google Shape;24;p2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5" name="Google Shape;25;p2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6" name="Shape 26"/>
        <p:cNvGrpSpPr/>
        <p:nvPr/>
      </p:nvGrpSpPr>
      <p:grpSpPr>
        <a:xfrm>
          <a:off x="0" y="0"/>
          <a:ext cx="0" cy="0"/>
          <a:chOff x="0" y="0"/>
          <a:chExt cx="0" cy="0"/>
        </a:xfrm>
      </p:grpSpPr>
      <p:sp>
        <p:nvSpPr>
          <p:cNvPr id="27" name="Google Shape;27;p25"/>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8" name="Google Shape;28;p25"/>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9" name="Google Shape;29;p25"/>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0" name="Google Shape;30;p25"/>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1" name="Google Shape;31;p25"/>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2" name="Google Shape;32;p25"/>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3" name="Google Shape;33;p25"/>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4" name="Google Shape;34;p25"/>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5" name="Google Shape;35;p25"/>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36" name="Google Shape;36;p25"/>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7" name="Shape 37"/>
        <p:cNvGrpSpPr/>
        <p:nvPr/>
      </p:nvGrpSpPr>
      <p:grpSpPr>
        <a:xfrm>
          <a:off x="0" y="0"/>
          <a:ext cx="0" cy="0"/>
          <a:chOff x="0" y="0"/>
          <a:chExt cx="0" cy="0"/>
        </a:xfrm>
      </p:grpSpPr>
      <p:sp>
        <p:nvSpPr>
          <p:cNvPr id="38" name="Google Shape;38;p2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9" name="Google Shape;39;p26"/>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0" name="Google Shape;40;p26"/>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1" name="Google Shape;41;p2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2" name="Google Shape;42;p2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3" name="Google Shape;43;p26"/>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US" sz="1100" u="none" cap="none" strike="noStrike">
                <a:solidFill>
                  <a:schemeClr val="accent1"/>
                </a:solidFill>
                <a:latin typeface="Montserrat"/>
                <a:ea typeface="Montserrat"/>
                <a:cs typeface="Montserrat"/>
                <a:sym typeface="Montserrat"/>
              </a:rPr>
              <a:t>Slide </a:t>
            </a:r>
            <a:fld id="{00000000-1234-1234-1234-123412341234}" type="slidenum">
              <a:rPr b="1" i="0" lang="en-US"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4" name="Google Shape;44;p26"/>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p26"/>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6" name="Shape 46"/>
        <p:cNvGrpSpPr/>
        <p:nvPr/>
      </p:nvGrpSpPr>
      <p:grpSpPr>
        <a:xfrm>
          <a:off x="0" y="0"/>
          <a:ext cx="0" cy="0"/>
          <a:chOff x="0" y="0"/>
          <a:chExt cx="0" cy="0"/>
        </a:xfrm>
      </p:grpSpPr>
      <p:sp>
        <p:nvSpPr>
          <p:cNvPr id="47" name="Google Shape;47;p27"/>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5200"/>
              <a:buFont typeface="Arial"/>
              <a:buChar char="■"/>
              <a:defRPr b="0" i="0" sz="5200" u="none" cap="none" strike="noStrike">
                <a:solidFill>
                  <a:srgbClr val="000000"/>
                </a:solidFill>
                <a:latin typeface="Arial"/>
                <a:ea typeface="Arial"/>
                <a:cs typeface="Arial"/>
                <a:sym typeface="Arial"/>
              </a:defRPr>
            </a:lvl9pPr>
          </a:lstStyle>
          <a:p/>
        </p:txBody>
      </p:sp>
      <p:sp>
        <p:nvSpPr>
          <p:cNvPr id="48" name="Google Shape;48;p27"/>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49" name="Google Shape;49;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 name="Google Shape;50;p27"/>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chemeClr val="dk2"/>
                </a:solidFill>
                <a:latin typeface="Montserrat"/>
                <a:ea typeface="Montserrat"/>
                <a:cs typeface="Montserrat"/>
                <a:sym typeface="Montserrat"/>
              </a:rPr>
              <a:t>WGISS-57, 4-7 March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1"/>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21"/>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21"/>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21"/>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21"/>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6000"/>
              <a:buFont typeface="Montserrat Medium"/>
              <a:buNone/>
            </a:pPr>
            <a:r>
              <a:rPr lang="en-US">
                <a:latin typeface="Helvetica Neue"/>
                <a:ea typeface="Helvetica Neue"/>
                <a:cs typeface="Helvetica Neue"/>
                <a:sym typeface="Helvetica Neue"/>
              </a:rPr>
              <a:t>Geospatial Standards and their role in Interoperability</a:t>
            </a:r>
            <a:endParaRPr/>
          </a:p>
        </p:txBody>
      </p:sp>
      <p:sp>
        <p:nvSpPr>
          <p:cNvPr id="56" name="Google Shape;56;p1"/>
          <p:cNvSpPr txBox="1"/>
          <p:nvPr/>
        </p:nvSpPr>
        <p:spPr>
          <a:xfrm>
            <a:off x="5566200" y="3328416"/>
            <a:ext cx="3577800" cy="1691834"/>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Liping Di, Liying Guo</a:t>
            </a:r>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George Mason University</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Agenda Item 5.4</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WGISS-57</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4-7 March 2023</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Clr>
                <a:srgbClr val="000000"/>
              </a:buClr>
              <a:buSzPts val="1700"/>
              <a:buFont typeface="Arial"/>
              <a:buNone/>
            </a:pPr>
            <a:r>
              <a:rPr b="1" i="0" lang="en-US" sz="1700" u="none" cap="none" strike="noStrike">
                <a:solidFill>
                  <a:schemeClr val="accent1"/>
                </a:solidFill>
                <a:latin typeface="Montserrat"/>
                <a:ea typeface="Montserrat"/>
                <a:cs typeface="Montserrat"/>
                <a:sym typeface="Montserrat"/>
              </a:rPr>
              <a:t>Sydney, Australia</a:t>
            </a:r>
            <a:endParaRPr b="1" i="0" sz="17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The Definition of Standards</a:t>
            </a:r>
            <a:endParaRPr/>
          </a:p>
        </p:txBody>
      </p:sp>
      <p:sp>
        <p:nvSpPr>
          <p:cNvPr id="152" name="Google Shape;152;p10"/>
          <p:cNvSpPr txBox="1"/>
          <p:nvPr>
            <p:ph idx="1" type="body"/>
          </p:nvPr>
        </p:nvSpPr>
        <p:spPr>
          <a:xfrm>
            <a:off x="521208" y="914400"/>
            <a:ext cx="8183880" cy="3657600"/>
          </a:xfrm>
          <a:prstGeom prst="rect">
            <a:avLst/>
          </a:prstGeom>
          <a:noFill/>
          <a:ln>
            <a:noFill/>
          </a:ln>
        </p:spPr>
        <p:txBody>
          <a:bodyPr anchorCtr="0" anchor="t" bIns="45700" lIns="91425" spcFirstLastPara="1" rIns="91425" wrap="square" tIns="45700">
            <a:noAutofit/>
          </a:bodyPr>
          <a:lstStyle/>
          <a:p>
            <a:pPr indent="-285750" lvl="1" marL="285750" rtl="0" algn="l">
              <a:lnSpc>
                <a:spcPct val="100000"/>
              </a:lnSpc>
              <a:spcBef>
                <a:spcPts val="0"/>
              </a:spcBef>
              <a:spcAft>
                <a:spcPts val="0"/>
              </a:spcAft>
              <a:buSzPts val="1800"/>
              <a:buFont typeface="Noto Sans Symbols"/>
              <a:buChar char="❖"/>
            </a:pPr>
            <a:r>
              <a:rPr lang="en-US" sz="1800"/>
              <a:t>Standards are statements of fact, quality, procedures, or content, to which applicable entities are compared for purposes of acceptance and/or use. </a:t>
            </a:r>
            <a:endParaRPr/>
          </a:p>
          <a:p>
            <a:pPr indent="-285750" lvl="1" marL="285750" rtl="0" algn="l">
              <a:lnSpc>
                <a:spcPct val="100000"/>
              </a:lnSpc>
              <a:spcBef>
                <a:spcPts val="0"/>
              </a:spcBef>
              <a:spcAft>
                <a:spcPts val="0"/>
              </a:spcAft>
              <a:buSzPts val="1800"/>
              <a:buFont typeface="Noto Sans Symbols"/>
              <a:buChar char="❖"/>
            </a:pPr>
            <a:r>
              <a:rPr lang="en-US" sz="1800"/>
              <a:t>They are documented agreements that contain or specify technical or other specific criteria to ensure that processes, products, or services meet their intended purpose.</a:t>
            </a:r>
            <a:endParaRPr/>
          </a:p>
          <a:p>
            <a:pPr indent="-285750" lvl="0" marL="285750" rtl="0" algn="l">
              <a:lnSpc>
                <a:spcPct val="100000"/>
              </a:lnSpc>
              <a:spcBef>
                <a:spcPts val="0"/>
              </a:spcBef>
              <a:spcAft>
                <a:spcPts val="0"/>
              </a:spcAft>
              <a:buSzPts val="2000"/>
              <a:buFont typeface="Noto Sans Symbols"/>
              <a:buChar char="❖"/>
            </a:pPr>
            <a:r>
              <a:rPr lang="en-US" sz="2000"/>
              <a:t>Standards can be designated as either voluntary or mandatory with respect to usage. </a:t>
            </a:r>
            <a:endParaRPr sz="1800"/>
          </a:p>
          <a:p>
            <a:pPr indent="-285750" lvl="0" marL="285750" rtl="0" algn="l">
              <a:lnSpc>
                <a:spcPct val="100000"/>
              </a:lnSpc>
              <a:spcBef>
                <a:spcPts val="0"/>
              </a:spcBef>
              <a:spcAft>
                <a:spcPts val="0"/>
              </a:spcAft>
              <a:buSzPts val="2000"/>
              <a:buFont typeface="Noto Sans Symbols"/>
              <a:buChar char="❖"/>
            </a:pPr>
            <a:r>
              <a:rPr lang="en-US" sz="2000"/>
              <a:t>Using common standards increases the sharability, reliability, and effectiveness of geospatial data. </a:t>
            </a:r>
            <a:endParaRPr/>
          </a:p>
          <a:p>
            <a:pPr indent="-285750" lvl="0" marL="285750" rtl="0" algn="l">
              <a:lnSpc>
                <a:spcPct val="100000"/>
              </a:lnSpc>
              <a:spcBef>
                <a:spcPts val="0"/>
              </a:spcBef>
              <a:spcAft>
                <a:spcPts val="0"/>
              </a:spcAft>
              <a:buSzPts val="2000"/>
              <a:buFont typeface="Noto Sans Symbols"/>
              <a:buChar char="❖"/>
            </a:pPr>
            <a:r>
              <a:rPr lang="en-US" sz="2000"/>
              <a:t>FAIR principle- findable, accessible, Interoperable, and reusable</a:t>
            </a:r>
            <a:endParaRPr/>
          </a:p>
        </p:txBody>
      </p:sp>
      <p:sp>
        <p:nvSpPr>
          <p:cNvPr id="153" name="Google Shape;153;p10"/>
          <p:cNvSpPr txBox="1"/>
          <p:nvPr/>
        </p:nvSpPr>
        <p:spPr>
          <a:xfrm>
            <a:off x="-54864" y="0"/>
            <a:ext cx="462686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Definition of Standards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1"/>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Specifications</a:t>
            </a:r>
            <a:endParaRPr/>
          </a:p>
        </p:txBody>
      </p:sp>
      <p:sp>
        <p:nvSpPr>
          <p:cNvPr id="159" name="Google Shape;159;p11"/>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60" name="Google Shape;160;p11"/>
          <p:cNvSpPr txBox="1"/>
          <p:nvPr/>
        </p:nvSpPr>
        <p:spPr>
          <a:xfrm>
            <a:off x="374904" y="1078992"/>
            <a:ext cx="8494776"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Sometimes, specifications are also called standards. However, there are some small differences between them.</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Specifications are statements prescribing particular content, inclusion, or usage requirements, or instructions for implementing standards. </a:t>
            </a:r>
            <a:endParaRPr/>
          </a:p>
          <a:p>
            <a:pPr indent="-285750" lvl="0" marL="28575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Product specifications contain all the elements required to completely describe a geographic data product. </a:t>
            </a:r>
            <a:endParaRPr/>
          </a:p>
        </p:txBody>
      </p:sp>
      <p:sp>
        <p:nvSpPr>
          <p:cNvPr id="161" name="Google Shape;161;p11"/>
          <p:cNvSpPr txBox="1"/>
          <p:nvPr/>
        </p:nvSpPr>
        <p:spPr>
          <a:xfrm>
            <a:off x="0" y="179868"/>
            <a:ext cx="65562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Standards vs. Specifications</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2"/>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67" name="Google Shape;167;p12"/>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None/>
            </a:pPr>
            <a:r>
              <a:t/>
            </a:r>
            <a:endParaRPr/>
          </a:p>
        </p:txBody>
      </p:sp>
      <p:sp>
        <p:nvSpPr>
          <p:cNvPr id="168" name="Google Shape;168;p12"/>
          <p:cNvSpPr txBox="1"/>
          <p:nvPr/>
        </p:nvSpPr>
        <p:spPr>
          <a:xfrm>
            <a:off x="676656" y="1315498"/>
            <a:ext cx="7680960" cy="286232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According to the principle of information engineering, the geospatial standards can be classified into four general categories based on the subject a standard tries to address:</a:t>
            </a:r>
            <a:endParaRPr/>
          </a:p>
          <a:p>
            <a:pPr indent="-342900" lvl="1" marL="52578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Data</a:t>
            </a:r>
            <a:endParaRPr/>
          </a:p>
          <a:p>
            <a:pPr indent="-342900" lvl="1" marL="52578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Processes</a:t>
            </a:r>
            <a:endParaRPr/>
          </a:p>
          <a:p>
            <a:pPr indent="-342900" lvl="1" marL="52578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Organizations</a:t>
            </a:r>
            <a:endParaRPr/>
          </a:p>
          <a:p>
            <a:pPr indent="-342900" lvl="1" marL="52578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Technology</a:t>
            </a:r>
            <a:endParaRPr/>
          </a:p>
          <a:p>
            <a:pPr indent="-342900" lvl="0" marL="34290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A geospatial standard may only address one category of the standards or may contain several categories of standards.</a:t>
            </a:r>
            <a:endParaRPr/>
          </a:p>
        </p:txBody>
      </p:sp>
      <p:sp>
        <p:nvSpPr>
          <p:cNvPr id="169" name="Google Shape;169;p12"/>
          <p:cNvSpPr txBox="1"/>
          <p:nvPr/>
        </p:nvSpPr>
        <p:spPr>
          <a:xfrm>
            <a:off x="-82296" y="216444"/>
            <a:ext cx="705002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Classification of Geospatial Standards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75" name="Google Shape;175;p13"/>
          <p:cNvSpPr txBox="1"/>
          <p:nvPr>
            <p:ph idx="1" type="body"/>
          </p:nvPr>
        </p:nvSpPr>
        <p:spPr>
          <a:xfrm>
            <a:off x="914400" y="1200150"/>
            <a:ext cx="7525512" cy="337185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1600"/>
              <a:buFont typeface="Noto Sans Symbols"/>
              <a:buChar char="❖"/>
            </a:pPr>
            <a:r>
              <a:rPr b="1" lang="en-US" sz="1600"/>
              <a:t>Data Classification </a:t>
            </a:r>
            <a:r>
              <a:rPr lang="en-US" sz="1600"/>
              <a:t>- Data classification standards provide groups or categories of data that serve an application.</a:t>
            </a:r>
            <a:endParaRPr/>
          </a:p>
          <a:p>
            <a:pPr indent="-285750" lvl="0" marL="285750" rtl="0" algn="l">
              <a:lnSpc>
                <a:spcPct val="100000"/>
              </a:lnSpc>
              <a:spcBef>
                <a:spcPts val="0"/>
              </a:spcBef>
              <a:spcAft>
                <a:spcPts val="0"/>
              </a:spcAft>
              <a:buSzPts val="1600"/>
              <a:buFont typeface="Noto Sans Symbols"/>
              <a:buChar char="❖"/>
            </a:pPr>
            <a:r>
              <a:rPr b="1" lang="en-US" sz="1600"/>
              <a:t>Data Content </a:t>
            </a:r>
            <a:r>
              <a:rPr lang="en-US" sz="1600"/>
              <a:t>- Data content standards provide semantic definitions of a set of objects.</a:t>
            </a:r>
            <a:endParaRPr/>
          </a:p>
          <a:p>
            <a:pPr indent="-285750" lvl="0" marL="285750" rtl="0" algn="l">
              <a:lnSpc>
                <a:spcPct val="100000"/>
              </a:lnSpc>
              <a:spcBef>
                <a:spcPts val="0"/>
              </a:spcBef>
              <a:spcAft>
                <a:spcPts val="0"/>
              </a:spcAft>
              <a:buSzPts val="1600"/>
              <a:buFont typeface="Noto Sans Symbols"/>
              <a:buChar char="❖"/>
            </a:pPr>
            <a:r>
              <a:rPr b="1" lang="en-US" sz="1600"/>
              <a:t>Data Symbology or Presentation </a:t>
            </a:r>
            <a:r>
              <a:rPr lang="en-US" sz="1600"/>
              <a:t>- Data symbology or presentation standards define graphic symbols.</a:t>
            </a:r>
            <a:endParaRPr/>
          </a:p>
          <a:p>
            <a:pPr indent="-285750" lvl="0" marL="285750" rtl="0" algn="l">
              <a:lnSpc>
                <a:spcPct val="100000"/>
              </a:lnSpc>
              <a:spcBef>
                <a:spcPts val="0"/>
              </a:spcBef>
              <a:spcAft>
                <a:spcPts val="0"/>
              </a:spcAft>
              <a:buSzPts val="1600"/>
              <a:buFont typeface="Noto Sans Symbols"/>
              <a:buChar char="❖"/>
            </a:pPr>
            <a:r>
              <a:rPr b="1" lang="en-US" sz="1600"/>
              <a:t>Data Transfer </a:t>
            </a:r>
            <a:r>
              <a:rPr lang="en-US" sz="1600"/>
              <a:t>- Data transfer standards are independent of technology and applications and facilitate moving data among systems, without prior specification of the intended end use of the data.</a:t>
            </a:r>
            <a:endParaRPr/>
          </a:p>
          <a:p>
            <a:pPr indent="-285750" lvl="0" marL="285750" rtl="0" algn="l">
              <a:lnSpc>
                <a:spcPct val="100000"/>
              </a:lnSpc>
              <a:spcBef>
                <a:spcPts val="0"/>
              </a:spcBef>
              <a:spcAft>
                <a:spcPts val="0"/>
              </a:spcAft>
              <a:buSzPts val="1600"/>
              <a:buFont typeface="Noto Sans Symbols"/>
              <a:buChar char="❖"/>
            </a:pPr>
            <a:r>
              <a:rPr b="1" lang="en-US" sz="1600"/>
              <a:t>Data Useabilit</a:t>
            </a:r>
            <a:r>
              <a:rPr lang="en-US" sz="1600"/>
              <a:t>y- Data Useability standards describe how to express the applicability or essence of a data set or data element and include data quality, assessment, accuracy, and reporting or documentation standards.</a:t>
            </a:r>
            <a:endParaRPr/>
          </a:p>
        </p:txBody>
      </p:sp>
      <p:sp>
        <p:nvSpPr>
          <p:cNvPr id="176" name="Google Shape;176;p13"/>
          <p:cNvSpPr txBox="1"/>
          <p:nvPr/>
        </p:nvSpPr>
        <p:spPr>
          <a:xfrm>
            <a:off x="-6858" y="181427"/>
            <a:ext cx="46268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Data Standards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4"/>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82" name="Google Shape;182;p1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83" name="Google Shape;183;p14"/>
          <p:cNvSpPr txBox="1"/>
          <p:nvPr/>
        </p:nvSpPr>
        <p:spPr>
          <a:xfrm>
            <a:off x="237744" y="1315498"/>
            <a:ext cx="8558784" cy="255454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Processes or functions describe tasks and how information and technology are used to accomplish organizational goals. </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Process standards may also be called service standards. </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They describe how to do something, procedures to follow, methodologies to apply, procedures to present information, or business process rules to follow to implement other standards. </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Most current standard efforts are concentrated on developing this type of standards. </a:t>
            </a:r>
            <a:endParaRPr/>
          </a:p>
        </p:txBody>
      </p:sp>
      <p:sp>
        <p:nvSpPr>
          <p:cNvPr id="184" name="Google Shape;184;p14"/>
          <p:cNvSpPr txBox="1"/>
          <p:nvPr/>
        </p:nvSpPr>
        <p:spPr>
          <a:xfrm>
            <a:off x="0" y="143292"/>
            <a:ext cx="46268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Process Standards</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5"/>
          <p:cNvSpPr txBox="1"/>
          <p:nvPr>
            <p:ph type="title"/>
          </p:nvPr>
        </p:nvSpPr>
        <p:spPr>
          <a:xfrm>
            <a:off x="0" y="171450"/>
            <a:ext cx="5829300" cy="6286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2400">
                <a:solidFill>
                  <a:schemeClr val="lt1"/>
                </a:solidFill>
              </a:rPr>
              <a:t>Major type of process standards</a:t>
            </a:r>
            <a:endParaRPr/>
          </a:p>
        </p:txBody>
      </p:sp>
      <p:sp>
        <p:nvSpPr>
          <p:cNvPr id="190" name="Google Shape;190;p15"/>
          <p:cNvSpPr txBox="1"/>
          <p:nvPr>
            <p:ph idx="1" type="body"/>
          </p:nvPr>
        </p:nvSpPr>
        <p:spPr>
          <a:xfrm>
            <a:off x="502920" y="800100"/>
            <a:ext cx="8174736" cy="3771900"/>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1800"/>
              <a:buFont typeface="Noto Sans Symbols"/>
              <a:buChar char="❖"/>
            </a:pPr>
            <a:r>
              <a:rPr lang="en-US" sz="1800"/>
              <a:t>General Data Transfer Procedures</a:t>
            </a:r>
            <a:r>
              <a:rPr b="1" lang="en-US" sz="1800"/>
              <a:t> </a:t>
            </a:r>
            <a:r>
              <a:rPr lang="en-US" sz="1800"/>
              <a:t>- the activities required to convert data to a general data format, such as SDTS, for general access.</a:t>
            </a:r>
            <a:endParaRPr/>
          </a:p>
          <a:p>
            <a:pPr indent="-285750" lvl="0" marL="285750" rtl="0" algn="l">
              <a:lnSpc>
                <a:spcPct val="100000"/>
              </a:lnSpc>
              <a:spcBef>
                <a:spcPts val="0"/>
              </a:spcBef>
              <a:spcAft>
                <a:spcPts val="0"/>
              </a:spcAft>
              <a:buSzPts val="1800"/>
              <a:buFont typeface="Noto Sans Symbols"/>
              <a:buChar char="❖"/>
            </a:pPr>
            <a:r>
              <a:rPr lang="en-US" sz="1800"/>
              <a:t>Data access – standard for accessing data.</a:t>
            </a:r>
            <a:endParaRPr/>
          </a:p>
          <a:p>
            <a:pPr indent="-285750" lvl="0" marL="285750" rtl="0" algn="l">
              <a:lnSpc>
                <a:spcPct val="100000"/>
              </a:lnSpc>
              <a:spcBef>
                <a:spcPts val="0"/>
              </a:spcBef>
              <a:spcAft>
                <a:spcPts val="0"/>
              </a:spcAft>
              <a:buSzPts val="1800"/>
              <a:buFont typeface="Noto Sans Symbols"/>
              <a:buChar char="❖"/>
            </a:pPr>
            <a:r>
              <a:rPr lang="en-US" sz="1800"/>
              <a:t>Data analysis procedure --methods for computing, comparing, contrasting, assembling, or evaluating a data set for an application or specified product.</a:t>
            </a:r>
            <a:endParaRPr/>
          </a:p>
          <a:p>
            <a:pPr indent="-285750" lvl="0" marL="285750" rtl="0" algn="l">
              <a:lnSpc>
                <a:spcPct val="100000"/>
              </a:lnSpc>
              <a:spcBef>
                <a:spcPts val="0"/>
              </a:spcBef>
              <a:spcAft>
                <a:spcPts val="0"/>
              </a:spcAft>
              <a:buSzPts val="1800"/>
              <a:buFont typeface="Noto Sans Symbols"/>
              <a:buChar char="❖"/>
            </a:pPr>
            <a:r>
              <a:rPr lang="en-US" sz="1800"/>
              <a:t>Geospatial services – standards on service declaration, description,  discovery, binding, and execution.</a:t>
            </a:r>
            <a:endParaRPr/>
          </a:p>
          <a:p>
            <a:pPr indent="-285750" lvl="0" marL="285750" rtl="0" algn="l">
              <a:lnSpc>
                <a:spcPct val="100000"/>
              </a:lnSpc>
              <a:spcBef>
                <a:spcPts val="0"/>
              </a:spcBef>
              <a:spcAft>
                <a:spcPts val="0"/>
              </a:spcAft>
              <a:buSzPts val="1800"/>
              <a:buFont typeface="Noto Sans Symbols"/>
              <a:buChar char="❖"/>
            </a:pPr>
            <a:r>
              <a:rPr lang="en-US" sz="1800"/>
              <a:t>Data Integration</a:t>
            </a:r>
            <a:r>
              <a:rPr b="1" lang="en-US" sz="1800"/>
              <a:t> </a:t>
            </a:r>
            <a:r>
              <a:rPr lang="en-US" sz="1800"/>
              <a:t>- Data integration procedures are the methods for combining various data sets into a unified, geographically harmonious data set. </a:t>
            </a:r>
            <a:endParaRPr/>
          </a:p>
          <a:p>
            <a:pPr indent="-285750" lvl="0" marL="285750" rtl="0" algn="l">
              <a:lnSpc>
                <a:spcPct val="100000"/>
              </a:lnSpc>
              <a:spcBef>
                <a:spcPts val="0"/>
              </a:spcBef>
              <a:spcAft>
                <a:spcPts val="0"/>
              </a:spcAft>
              <a:buSzPts val="1800"/>
              <a:buFont typeface="Noto Sans Symbols"/>
              <a:buChar char="❖"/>
            </a:pPr>
            <a:r>
              <a:rPr lang="en-US" sz="1800"/>
              <a:t>Quality Control and Quality Assurance</a:t>
            </a:r>
            <a:r>
              <a:rPr b="1" lang="en-US" sz="1800"/>
              <a:t> </a:t>
            </a:r>
            <a:r>
              <a:rPr lang="en-US" sz="1800"/>
              <a:t>- the methods followed to achieve a specified quality and the methods to check the quality of an existing data set.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b="0"/>
          </a:p>
        </p:txBody>
      </p:sp>
      <p:sp>
        <p:nvSpPr>
          <p:cNvPr id="196" name="Google Shape;196;p16"/>
          <p:cNvSpPr txBox="1"/>
          <p:nvPr>
            <p:ph idx="1" type="body"/>
          </p:nvPr>
        </p:nvSpPr>
        <p:spPr>
          <a:xfrm>
            <a:off x="660654" y="1024128"/>
            <a:ext cx="7760970" cy="3429000"/>
          </a:xfrm>
          <a:prstGeom prst="rect">
            <a:avLst/>
          </a:prstGeom>
          <a:noFill/>
          <a:ln>
            <a:noFill/>
          </a:ln>
        </p:spPr>
        <p:txBody>
          <a:bodyPr anchorCtr="0" anchor="t" bIns="45700" lIns="91425" spcFirstLastPara="1" rIns="91425" wrap="square" tIns="45700">
            <a:noAutofit/>
          </a:bodyPr>
          <a:lstStyle/>
          <a:p>
            <a:pPr indent="-285750" lvl="0" marL="285750" rtl="0" algn="l">
              <a:lnSpc>
                <a:spcPct val="90000"/>
              </a:lnSpc>
              <a:spcBef>
                <a:spcPts val="0"/>
              </a:spcBef>
              <a:spcAft>
                <a:spcPts val="0"/>
              </a:spcAft>
              <a:buSzPts val="1800"/>
              <a:buFont typeface="Noto Sans Symbols"/>
              <a:buChar char="❖"/>
            </a:pPr>
            <a:r>
              <a:rPr lang="en-US" sz="1800"/>
              <a:t>The organizational component of information engineering consists of the rules for assigning responsibilities and authorities for the people who perform tasks and use technology.</a:t>
            </a:r>
            <a:endParaRPr/>
          </a:p>
          <a:p>
            <a:pPr indent="-285750" lvl="0" marL="285750" rtl="0" algn="l">
              <a:lnSpc>
                <a:spcPct val="90000"/>
              </a:lnSpc>
              <a:spcBef>
                <a:spcPts val="0"/>
              </a:spcBef>
              <a:spcAft>
                <a:spcPts val="0"/>
              </a:spcAft>
              <a:buSzPts val="1800"/>
              <a:buFont typeface="Noto Sans Symbols"/>
              <a:buChar char="❖"/>
            </a:pPr>
            <a:r>
              <a:rPr lang="en-US" sz="1800"/>
              <a:t>These include things like who does which tasks, what data do they need, and what are the attendant skill requirements.</a:t>
            </a:r>
            <a:endParaRPr/>
          </a:p>
          <a:p>
            <a:pPr indent="-285750" lvl="0" marL="285750" rtl="0" algn="l">
              <a:lnSpc>
                <a:spcPct val="90000"/>
              </a:lnSpc>
              <a:spcBef>
                <a:spcPts val="0"/>
              </a:spcBef>
              <a:spcAft>
                <a:spcPts val="0"/>
              </a:spcAft>
              <a:buSzPts val="1800"/>
              <a:buFont typeface="Noto Sans Symbols"/>
              <a:buChar char="❖"/>
            </a:pPr>
            <a:r>
              <a:rPr lang="en-US" sz="1800"/>
              <a:t>Organizational standards are the specifications for communication among communities. These are the human and institutional interactions necessary to carry out data, activity, and technology standards. Ways to organize, communicate, identify responsible parties, and coordinate roles are examples of organizational standards.</a:t>
            </a:r>
            <a:endParaRPr/>
          </a:p>
          <a:p>
            <a:pPr indent="-285750" lvl="0" marL="285750" rtl="0" algn="l">
              <a:lnSpc>
                <a:spcPct val="90000"/>
              </a:lnSpc>
              <a:spcBef>
                <a:spcPts val="0"/>
              </a:spcBef>
              <a:spcAft>
                <a:spcPts val="0"/>
              </a:spcAft>
              <a:buSzPts val="1800"/>
              <a:buFont typeface="Noto Sans Symbols"/>
              <a:buChar char="❖"/>
            </a:pPr>
            <a:r>
              <a:rPr lang="en-US" sz="1800"/>
              <a:t>ISO has done some preliminary study on developing the organization standards</a:t>
            </a:r>
            <a:endParaRPr/>
          </a:p>
          <a:p>
            <a:pPr indent="-285750" lvl="1" marL="468630" rtl="0" algn="l">
              <a:lnSpc>
                <a:spcPct val="90000"/>
              </a:lnSpc>
              <a:spcBef>
                <a:spcPts val="0"/>
              </a:spcBef>
              <a:spcAft>
                <a:spcPts val="0"/>
              </a:spcAft>
              <a:buSzPts val="1600"/>
              <a:buFont typeface="Noto Sans Symbols"/>
              <a:buChar char="⮚"/>
            </a:pPr>
            <a:r>
              <a:rPr lang="en-US" sz="1600"/>
              <a:t>certification of personnel, Information Community, etc.</a:t>
            </a:r>
            <a:endParaRPr/>
          </a:p>
          <a:p>
            <a:pPr indent="0" lvl="0" marL="0" rtl="0" algn="l">
              <a:lnSpc>
                <a:spcPct val="90000"/>
              </a:lnSpc>
              <a:spcBef>
                <a:spcPts val="0"/>
              </a:spcBef>
              <a:spcAft>
                <a:spcPts val="0"/>
              </a:spcAft>
              <a:buSzPts val="1500"/>
              <a:buFont typeface="Arial"/>
              <a:buNone/>
            </a:pPr>
            <a:r>
              <a:rPr lang="en-US" sz="1500"/>
              <a:t> </a:t>
            </a:r>
            <a:endParaRPr/>
          </a:p>
        </p:txBody>
      </p:sp>
      <p:sp>
        <p:nvSpPr>
          <p:cNvPr id="197" name="Google Shape;197;p16"/>
          <p:cNvSpPr txBox="1"/>
          <p:nvPr/>
        </p:nvSpPr>
        <p:spPr>
          <a:xfrm>
            <a:off x="82296" y="179868"/>
            <a:ext cx="4626864"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Organization Standards</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03" name="Google Shape;203;p17"/>
          <p:cNvSpPr txBox="1"/>
          <p:nvPr>
            <p:ph idx="1" type="body"/>
          </p:nvPr>
        </p:nvSpPr>
        <p:spPr>
          <a:xfrm>
            <a:off x="704088" y="1161288"/>
            <a:ext cx="7927848" cy="3410712"/>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000"/>
              <a:buFont typeface="Noto Sans Symbols"/>
              <a:buChar char="❖"/>
            </a:pPr>
            <a:r>
              <a:rPr lang="en-US" sz="2000"/>
              <a:t>Technology includes things like software, hardware, and system protocols. </a:t>
            </a:r>
            <a:endParaRPr/>
          </a:p>
          <a:p>
            <a:pPr indent="-285750" lvl="0" marL="285750" rtl="0" algn="l">
              <a:lnSpc>
                <a:spcPct val="100000"/>
              </a:lnSpc>
              <a:spcBef>
                <a:spcPts val="0"/>
              </a:spcBef>
              <a:spcAft>
                <a:spcPts val="0"/>
              </a:spcAft>
              <a:buSzPts val="2000"/>
              <a:buFont typeface="Noto Sans Symbols"/>
              <a:buChar char="❖"/>
            </a:pPr>
            <a:r>
              <a:rPr lang="en-US" sz="2000"/>
              <a:t>Technology standards relate to the tools, environment, and interfaces among systems, and are often called information technology specifications. </a:t>
            </a:r>
            <a:endParaRPr/>
          </a:p>
          <a:p>
            <a:pPr indent="-285750" lvl="0" marL="285750" rtl="0" algn="l">
              <a:lnSpc>
                <a:spcPct val="100000"/>
              </a:lnSpc>
              <a:spcBef>
                <a:spcPts val="0"/>
              </a:spcBef>
              <a:spcAft>
                <a:spcPts val="0"/>
              </a:spcAft>
              <a:buSzPts val="2000"/>
              <a:buFont typeface="Noto Sans Symbols"/>
              <a:buChar char="❖"/>
            </a:pPr>
            <a:r>
              <a:rPr lang="en-US" sz="2000"/>
              <a:t>They are the tools to produce, manipulate, manage, organize, disseminate, or otherwise implement activity or data standards.</a:t>
            </a:r>
            <a:endParaRPr/>
          </a:p>
          <a:p>
            <a:pPr indent="-285750" lvl="0" marL="285750" rtl="0" algn="l">
              <a:lnSpc>
                <a:spcPct val="100000"/>
              </a:lnSpc>
              <a:spcBef>
                <a:spcPts val="0"/>
              </a:spcBef>
              <a:spcAft>
                <a:spcPts val="0"/>
              </a:spcAft>
              <a:buSzPts val="2000"/>
              <a:buFont typeface="Noto Sans Symbols"/>
              <a:buChar char="❖"/>
            </a:pPr>
            <a:r>
              <a:rPr lang="en-US" sz="2000"/>
              <a:t>A lot of OGC standards belong to this category.</a:t>
            </a:r>
            <a:endParaRPr/>
          </a:p>
          <a:p>
            <a:pPr indent="0" lvl="1" marL="0" rtl="0" algn="l">
              <a:lnSpc>
                <a:spcPct val="100000"/>
              </a:lnSpc>
              <a:spcBef>
                <a:spcPts val="0"/>
              </a:spcBef>
              <a:spcAft>
                <a:spcPts val="0"/>
              </a:spcAft>
              <a:buNone/>
            </a:pPr>
            <a:r>
              <a:t/>
            </a:r>
            <a:endParaRPr sz="2000"/>
          </a:p>
        </p:txBody>
      </p:sp>
      <p:sp>
        <p:nvSpPr>
          <p:cNvPr id="204" name="Google Shape;204;p17"/>
          <p:cNvSpPr txBox="1"/>
          <p:nvPr/>
        </p:nvSpPr>
        <p:spPr>
          <a:xfrm>
            <a:off x="0" y="170724"/>
            <a:ext cx="462686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Technology Standards</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8"/>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10" name="Google Shape;210;p18"/>
          <p:cNvSpPr txBox="1"/>
          <p:nvPr>
            <p:ph idx="1" type="body"/>
          </p:nvPr>
        </p:nvSpPr>
        <p:spPr>
          <a:xfrm>
            <a:off x="283464" y="923544"/>
            <a:ext cx="8037576" cy="3877056"/>
          </a:xfrm>
          <a:prstGeom prst="rect">
            <a:avLst/>
          </a:prstGeom>
          <a:noFill/>
          <a:ln>
            <a:noFill/>
          </a:ln>
        </p:spPr>
        <p:txBody>
          <a:bodyPr anchorCtr="0" anchor="t" bIns="45700" lIns="91425" spcFirstLastPara="1" rIns="91425" wrap="square" tIns="45700">
            <a:noAutofit/>
          </a:bodyPr>
          <a:lstStyle/>
          <a:p>
            <a:pPr indent="-285750" lvl="0" marL="285750" rtl="0" algn="l">
              <a:lnSpc>
                <a:spcPct val="100000"/>
              </a:lnSpc>
              <a:spcBef>
                <a:spcPts val="0"/>
              </a:spcBef>
              <a:spcAft>
                <a:spcPts val="0"/>
              </a:spcAft>
              <a:buSzPts val="2400"/>
              <a:buFont typeface="Noto Sans Symbols"/>
              <a:buChar char="❖"/>
            </a:pPr>
            <a:r>
              <a:rPr lang="en-US" sz="2400"/>
              <a:t>Individual agencies—such as NASA, USGS, DOD etc. </a:t>
            </a:r>
            <a:endParaRPr/>
          </a:p>
          <a:p>
            <a:pPr indent="-285750" lvl="0" marL="285750" rtl="0" algn="l">
              <a:lnSpc>
                <a:spcPct val="100000"/>
              </a:lnSpc>
              <a:spcBef>
                <a:spcPts val="0"/>
              </a:spcBef>
              <a:spcAft>
                <a:spcPts val="0"/>
              </a:spcAft>
              <a:buSzPts val="2400"/>
              <a:buFont typeface="Noto Sans Symbols"/>
              <a:buChar char="❖"/>
            </a:pPr>
            <a:r>
              <a:rPr lang="en-US" sz="2400"/>
              <a:t>The Federal Geographic Data Committee (FGDC)</a:t>
            </a:r>
            <a:endParaRPr/>
          </a:p>
          <a:p>
            <a:pPr indent="-285750" lvl="0" marL="285750" rtl="0" algn="l">
              <a:lnSpc>
                <a:spcPct val="100000"/>
              </a:lnSpc>
              <a:spcBef>
                <a:spcPts val="0"/>
              </a:spcBef>
              <a:spcAft>
                <a:spcPts val="0"/>
              </a:spcAft>
              <a:buSzPts val="2400"/>
              <a:buFont typeface="Noto Sans Symbols"/>
              <a:buChar char="❖"/>
            </a:pPr>
            <a:r>
              <a:rPr lang="en-US" sz="2400"/>
              <a:t>The American National Standard Institute (ANSI)</a:t>
            </a:r>
            <a:endParaRPr/>
          </a:p>
          <a:p>
            <a:pPr indent="-285750" lvl="0" marL="285750" rtl="0" algn="l">
              <a:lnSpc>
                <a:spcPct val="100000"/>
              </a:lnSpc>
              <a:spcBef>
                <a:spcPts val="0"/>
              </a:spcBef>
              <a:spcAft>
                <a:spcPts val="0"/>
              </a:spcAft>
              <a:buSzPts val="2400"/>
              <a:buFont typeface="Noto Sans Symbols"/>
              <a:buChar char="❖"/>
            </a:pPr>
            <a:r>
              <a:rPr lang="en-US" sz="2400"/>
              <a:t>The InterNational Committee on Information Technology Standards (INCITS) Technical Committee L1 (INCITS/L1)</a:t>
            </a:r>
            <a:endParaRPr/>
          </a:p>
          <a:p>
            <a:pPr indent="-285750" lvl="0" marL="285750" rtl="0" algn="l">
              <a:lnSpc>
                <a:spcPct val="100000"/>
              </a:lnSpc>
              <a:spcBef>
                <a:spcPts val="0"/>
              </a:spcBef>
              <a:spcAft>
                <a:spcPts val="0"/>
              </a:spcAft>
              <a:buSzPts val="2400"/>
              <a:buFont typeface="Noto Sans Symbols"/>
              <a:buChar char="❖"/>
            </a:pPr>
            <a:r>
              <a:rPr lang="en-US" sz="2400"/>
              <a:t>The Open Geospatial Consortium (OGC)</a:t>
            </a:r>
            <a:endParaRPr/>
          </a:p>
          <a:p>
            <a:pPr indent="-285750" lvl="0" marL="285750" rtl="0" algn="l">
              <a:lnSpc>
                <a:spcPct val="100000"/>
              </a:lnSpc>
              <a:spcBef>
                <a:spcPts val="0"/>
              </a:spcBef>
              <a:spcAft>
                <a:spcPts val="0"/>
              </a:spcAft>
              <a:buSzPts val="2400"/>
              <a:buFont typeface="Noto Sans Symbols"/>
              <a:buChar char="❖"/>
            </a:pPr>
            <a:r>
              <a:rPr lang="en-US" sz="2400"/>
              <a:t>The International Organization for Standards (ISO) Technical Committee 211 (ISO/TC 211). </a:t>
            </a:r>
            <a:endParaRPr/>
          </a:p>
        </p:txBody>
      </p:sp>
      <p:sp>
        <p:nvSpPr>
          <p:cNvPr id="211" name="Google Shape;211;p18"/>
          <p:cNvSpPr txBox="1"/>
          <p:nvPr/>
        </p:nvSpPr>
        <p:spPr>
          <a:xfrm>
            <a:off x="73152" y="50512"/>
            <a:ext cx="663854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Who are the major players (U.S.)</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1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17" name="Google Shape;217;p1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1" marL="0" rtl="0" algn="l">
              <a:lnSpc>
                <a:spcPct val="100000"/>
              </a:lnSpc>
              <a:spcBef>
                <a:spcPts val="0"/>
              </a:spcBef>
              <a:spcAft>
                <a:spcPts val="0"/>
              </a:spcAft>
              <a:buNone/>
            </a:pPr>
            <a:r>
              <a:t/>
            </a:r>
            <a:endParaRPr/>
          </a:p>
        </p:txBody>
      </p:sp>
      <p:sp>
        <p:nvSpPr>
          <p:cNvPr id="218" name="Google Shape;218;p19"/>
          <p:cNvSpPr txBox="1"/>
          <p:nvPr/>
        </p:nvSpPr>
        <p:spPr>
          <a:xfrm>
            <a:off x="393192" y="1051560"/>
            <a:ext cx="8366760" cy="267765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Agency standards:  e.g., NASA EOS data model, format, and metadata</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Federal standards: e.g., FGDC standards</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National standards: e.g., ANSI standards</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International standards: e.g., ISO standards</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rgbClr val="000000"/>
                </a:solidFill>
                <a:latin typeface="Arial"/>
                <a:ea typeface="Arial"/>
                <a:cs typeface="Arial"/>
                <a:sym typeface="Arial"/>
              </a:rPr>
              <a:t>Industry standards: e.g., OGC standards </a:t>
            </a:r>
            <a:endParaRPr/>
          </a:p>
        </p:txBody>
      </p:sp>
      <p:sp>
        <p:nvSpPr>
          <p:cNvPr id="219" name="Google Shape;219;p19"/>
          <p:cNvSpPr txBox="1"/>
          <p:nvPr/>
        </p:nvSpPr>
        <p:spPr>
          <a:xfrm>
            <a:off x="0" y="225588"/>
            <a:ext cx="635508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Applicable scope of standards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p:nvPr/>
        </p:nvSpPr>
        <p:spPr>
          <a:xfrm>
            <a:off x="1885950" y="3714750"/>
            <a:ext cx="742950" cy="857250"/>
          </a:xfrm>
          <a:prstGeom prst="can">
            <a:avLst>
              <a:gd fmla="val 28846" name="adj"/>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63" name="Google Shape;63;p2"/>
          <p:cNvSpPr txBox="1"/>
          <p:nvPr/>
        </p:nvSpPr>
        <p:spPr>
          <a:xfrm>
            <a:off x="1771650" y="4629151"/>
            <a:ext cx="10858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Data Provider</a:t>
            </a:r>
            <a:endParaRPr/>
          </a:p>
        </p:txBody>
      </p:sp>
      <p:sp>
        <p:nvSpPr>
          <p:cNvPr id="64" name="Google Shape;64;p2"/>
          <p:cNvSpPr/>
          <p:nvPr/>
        </p:nvSpPr>
        <p:spPr>
          <a:xfrm>
            <a:off x="6457950" y="3657600"/>
            <a:ext cx="742950" cy="857250"/>
          </a:xfrm>
          <a:prstGeom prst="can">
            <a:avLst>
              <a:gd fmla="val 28846" name="adj"/>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65" name="Google Shape;65;p2"/>
          <p:cNvSpPr txBox="1"/>
          <p:nvPr/>
        </p:nvSpPr>
        <p:spPr>
          <a:xfrm>
            <a:off x="6343650" y="4572001"/>
            <a:ext cx="10858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Data Provider</a:t>
            </a:r>
            <a:endParaRPr/>
          </a:p>
        </p:txBody>
      </p:sp>
      <p:sp>
        <p:nvSpPr>
          <p:cNvPr id="66" name="Google Shape;66;p2"/>
          <p:cNvSpPr/>
          <p:nvPr/>
        </p:nvSpPr>
        <p:spPr>
          <a:xfrm>
            <a:off x="2857500" y="3829050"/>
            <a:ext cx="514350" cy="742950"/>
          </a:xfrm>
          <a:prstGeom prst="can">
            <a:avLst>
              <a:gd fmla="val 36111" name="adj"/>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67" name="Google Shape;67;p2"/>
          <p:cNvSpPr txBox="1"/>
          <p:nvPr/>
        </p:nvSpPr>
        <p:spPr>
          <a:xfrm>
            <a:off x="2686050" y="4629151"/>
            <a:ext cx="1085850"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Times New Roman"/>
                <a:ea typeface="Times New Roman"/>
                <a:cs typeface="Times New Roman"/>
                <a:sym typeface="Times New Roman"/>
              </a:rPr>
              <a:t>Data Provider</a:t>
            </a:r>
            <a:endParaRPr/>
          </a:p>
        </p:txBody>
      </p:sp>
      <p:sp>
        <p:nvSpPr>
          <p:cNvPr id="68" name="Google Shape;68;p2"/>
          <p:cNvSpPr/>
          <p:nvPr/>
        </p:nvSpPr>
        <p:spPr>
          <a:xfrm>
            <a:off x="3543300" y="3943350"/>
            <a:ext cx="1428750" cy="285750"/>
          </a:xfrm>
          <a:prstGeom prst="parallelogram">
            <a:avLst>
              <a:gd fmla="val 125000"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69" name="Google Shape;69;p2"/>
          <p:cNvSpPr txBox="1"/>
          <p:nvPr/>
        </p:nvSpPr>
        <p:spPr>
          <a:xfrm>
            <a:off x="3543300" y="4457700"/>
            <a:ext cx="971550"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New Roman"/>
                <a:ea typeface="Times New Roman"/>
                <a:cs typeface="Times New Roman"/>
                <a:sym typeface="Times New Roman"/>
              </a:rPr>
              <a:t>Service provider</a:t>
            </a:r>
            <a:endParaRPr/>
          </a:p>
        </p:txBody>
      </p:sp>
      <p:sp>
        <p:nvSpPr>
          <p:cNvPr id="70" name="Google Shape;70;p2"/>
          <p:cNvSpPr/>
          <p:nvPr/>
        </p:nvSpPr>
        <p:spPr>
          <a:xfrm>
            <a:off x="5200650" y="4229101"/>
            <a:ext cx="758429" cy="545306"/>
          </a:xfrm>
          <a:prstGeom prst="can">
            <a:avLst>
              <a:gd fmla="val 25000" name="adj"/>
            </a:avLst>
          </a:prstGeom>
          <a:solidFill>
            <a:schemeClr val="dk2"/>
          </a:solidFill>
          <a:ln cap="flat" cmpd="sng" w="9525">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1" name="Google Shape;71;p2"/>
          <p:cNvSpPr/>
          <p:nvPr/>
        </p:nvSpPr>
        <p:spPr>
          <a:xfrm>
            <a:off x="4914900" y="3771900"/>
            <a:ext cx="1600200" cy="285750"/>
          </a:xfrm>
          <a:prstGeom prst="parallelogram">
            <a:avLst>
              <a:gd fmla="val 140000" name="adj"/>
            </a:avLst>
          </a:prstGeom>
          <a:solidFill>
            <a:schemeClr val="accen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2" name="Google Shape;72;p2"/>
          <p:cNvSpPr/>
          <p:nvPr/>
        </p:nvSpPr>
        <p:spPr>
          <a:xfrm>
            <a:off x="5600700" y="4114800"/>
            <a:ext cx="167879" cy="103585"/>
          </a:xfrm>
          <a:prstGeom prst="upDownArrow">
            <a:avLst>
              <a:gd fmla="val 50000" name="adj1"/>
              <a:gd fmla="val 20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cxnSp>
        <p:nvCxnSpPr>
          <p:cNvPr id="73" name="Google Shape;73;p2"/>
          <p:cNvCxnSpPr/>
          <p:nvPr/>
        </p:nvCxnSpPr>
        <p:spPr>
          <a:xfrm>
            <a:off x="1543050" y="3257550"/>
            <a:ext cx="6000750" cy="0"/>
          </a:xfrm>
          <a:prstGeom prst="straightConnector1">
            <a:avLst/>
          </a:prstGeom>
          <a:noFill/>
          <a:ln cap="flat" cmpd="sng" w="57150">
            <a:solidFill>
              <a:schemeClr val="dk1"/>
            </a:solidFill>
            <a:prstDash val="solid"/>
            <a:round/>
            <a:headEnd len="med" w="med" type="none"/>
            <a:tailEnd len="med" w="med" type="none"/>
          </a:ln>
        </p:spPr>
      </p:cxnSp>
      <p:sp>
        <p:nvSpPr>
          <p:cNvPr id="74" name="Google Shape;74;p2"/>
          <p:cNvSpPr txBox="1"/>
          <p:nvPr/>
        </p:nvSpPr>
        <p:spPr>
          <a:xfrm>
            <a:off x="6515100" y="2857500"/>
            <a:ext cx="11430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Times New Roman"/>
                <a:ea typeface="Times New Roman"/>
                <a:cs typeface="Times New Roman"/>
                <a:sym typeface="Times New Roman"/>
              </a:rPr>
              <a:t>Internet</a:t>
            </a:r>
            <a:endParaRPr/>
          </a:p>
        </p:txBody>
      </p:sp>
      <p:sp>
        <p:nvSpPr>
          <p:cNvPr id="75" name="Google Shape;75;p2"/>
          <p:cNvSpPr/>
          <p:nvPr/>
        </p:nvSpPr>
        <p:spPr>
          <a:xfrm>
            <a:off x="2114550" y="33147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6" name="Google Shape;76;p2"/>
          <p:cNvSpPr/>
          <p:nvPr/>
        </p:nvSpPr>
        <p:spPr>
          <a:xfrm>
            <a:off x="3371850" y="2057400"/>
            <a:ext cx="285750" cy="285750"/>
          </a:xfrm>
          <a:prstGeom prst="upDownArrow">
            <a:avLst>
              <a:gd fmla="val 50000" name="adj1"/>
              <a:gd fmla="val 20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7" name="Google Shape;77;p2"/>
          <p:cNvSpPr/>
          <p:nvPr/>
        </p:nvSpPr>
        <p:spPr>
          <a:xfrm>
            <a:off x="4114800" y="337185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8" name="Google Shape;78;p2"/>
          <p:cNvSpPr/>
          <p:nvPr/>
        </p:nvSpPr>
        <p:spPr>
          <a:xfrm>
            <a:off x="5600700" y="33147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79" name="Google Shape;79;p2"/>
          <p:cNvSpPr/>
          <p:nvPr/>
        </p:nvSpPr>
        <p:spPr>
          <a:xfrm>
            <a:off x="6743700" y="325755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0" name="Google Shape;80;p2"/>
          <p:cNvSpPr/>
          <p:nvPr/>
        </p:nvSpPr>
        <p:spPr>
          <a:xfrm>
            <a:off x="1771650" y="1885950"/>
            <a:ext cx="671513" cy="800100"/>
          </a:xfrm>
          <a:custGeom>
            <a:rect b="b" l="l" r="r" t="t"/>
            <a:pathLst>
              <a:path extrusionOk="0" h="21600" w="2160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extrusionOk="0" h="21600" w="21600">
                <a:moveTo>
                  <a:pt x="85" y="17509"/>
                </a:moveTo>
                <a:lnTo>
                  <a:pt x="5187" y="17509"/>
                </a:lnTo>
                <a:lnTo>
                  <a:pt x="5187" y="21632"/>
                </a:lnTo>
                <a:lnTo>
                  <a:pt x="85" y="17509"/>
                </a:lnTo>
                <a:close/>
              </a:path>
              <a:path extrusionOk="0" h="21600" w="2160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extrusionOk="0" h="21600" w="2160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1" name="Google Shape;81;p2"/>
          <p:cNvSpPr txBox="1"/>
          <p:nvPr/>
        </p:nvSpPr>
        <p:spPr>
          <a:xfrm>
            <a:off x="1543050" y="1600200"/>
            <a:ext cx="914400" cy="5078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50"/>
              <a:buFont typeface="Arial"/>
              <a:buNone/>
            </a:pPr>
            <a:r>
              <a:rPr b="0" i="0" lang="en-US" sz="1350" u="none" cap="none" strike="noStrike">
                <a:solidFill>
                  <a:schemeClr val="dk1"/>
                </a:solidFill>
                <a:latin typeface="Times New Roman"/>
                <a:ea typeface="Times New Roman"/>
                <a:cs typeface="Times New Roman"/>
                <a:sym typeface="Times New Roman"/>
              </a:rPr>
              <a:t>GIS Client</a:t>
            </a:r>
            <a:endParaRPr/>
          </a:p>
        </p:txBody>
      </p:sp>
      <p:sp>
        <p:nvSpPr>
          <p:cNvPr id="82" name="Google Shape;82;p2"/>
          <p:cNvSpPr/>
          <p:nvPr/>
        </p:nvSpPr>
        <p:spPr>
          <a:xfrm>
            <a:off x="2000250" y="27432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3" name="Google Shape;83;p2"/>
          <p:cNvSpPr/>
          <p:nvPr/>
        </p:nvSpPr>
        <p:spPr>
          <a:xfrm>
            <a:off x="2971800" y="2343150"/>
            <a:ext cx="1085850" cy="342900"/>
          </a:xfrm>
          <a:prstGeom prst="rect">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4" name="Google Shape;84;p2"/>
          <p:cNvSpPr txBox="1"/>
          <p:nvPr/>
        </p:nvSpPr>
        <p:spPr>
          <a:xfrm>
            <a:off x="3086100" y="2400300"/>
            <a:ext cx="9144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New Roman"/>
                <a:ea typeface="Times New Roman"/>
                <a:cs typeface="Times New Roman"/>
                <a:sym typeface="Times New Roman"/>
              </a:rPr>
              <a:t>Intelligent agent</a:t>
            </a:r>
            <a:endParaRPr/>
          </a:p>
        </p:txBody>
      </p:sp>
      <p:sp>
        <p:nvSpPr>
          <p:cNvPr id="85" name="Google Shape;85;p2"/>
          <p:cNvSpPr/>
          <p:nvPr/>
        </p:nvSpPr>
        <p:spPr>
          <a:xfrm>
            <a:off x="2914650" y="337185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6" name="Google Shape;86;p2"/>
          <p:cNvSpPr/>
          <p:nvPr/>
        </p:nvSpPr>
        <p:spPr>
          <a:xfrm>
            <a:off x="3143250" y="1200150"/>
            <a:ext cx="671513" cy="800100"/>
          </a:xfrm>
          <a:custGeom>
            <a:rect b="b" l="l" r="r" t="t"/>
            <a:pathLst>
              <a:path extrusionOk="0" h="21600" w="21600">
                <a:moveTo>
                  <a:pt x="9184" y="949"/>
                </a:moveTo>
                <a:lnTo>
                  <a:pt x="9758" y="1309"/>
                </a:lnTo>
                <a:lnTo>
                  <a:pt x="11544" y="1292"/>
                </a:lnTo>
                <a:lnTo>
                  <a:pt x="12437" y="1292"/>
                </a:lnTo>
                <a:lnTo>
                  <a:pt x="13414" y="1161"/>
                </a:lnTo>
                <a:lnTo>
                  <a:pt x="13648" y="1243"/>
                </a:lnTo>
                <a:lnTo>
                  <a:pt x="13542" y="1390"/>
                </a:lnTo>
                <a:lnTo>
                  <a:pt x="13967" y="1849"/>
                </a:lnTo>
                <a:lnTo>
                  <a:pt x="14562" y="2520"/>
                </a:lnTo>
                <a:lnTo>
                  <a:pt x="14669" y="3223"/>
                </a:lnTo>
                <a:lnTo>
                  <a:pt x="14796" y="3518"/>
                </a:lnTo>
                <a:lnTo>
                  <a:pt x="15264" y="3665"/>
                </a:lnTo>
                <a:lnTo>
                  <a:pt x="15753" y="3518"/>
                </a:lnTo>
                <a:lnTo>
                  <a:pt x="15902" y="2978"/>
                </a:lnTo>
                <a:lnTo>
                  <a:pt x="16008" y="2323"/>
                </a:lnTo>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extrusionOk="0" h="21600" w="21600">
                <a:moveTo>
                  <a:pt x="85" y="17509"/>
                </a:moveTo>
                <a:lnTo>
                  <a:pt x="5187" y="17509"/>
                </a:lnTo>
                <a:lnTo>
                  <a:pt x="5187" y="21632"/>
                </a:lnTo>
                <a:lnTo>
                  <a:pt x="85" y="17509"/>
                </a:lnTo>
                <a:close/>
              </a:path>
              <a:path extrusionOk="0" h="21600" w="21600">
                <a:moveTo>
                  <a:pt x="5591" y="10620"/>
                </a:moveTo>
                <a:lnTo>
                  <a:pt x="6122" y="10996"/>
                </a:lnTo>
                <a:lnTo>
                  <a:pt x="6696" y="11340"/>
                </a:lnTo>
                <a:lnTo>
                  <a:pt x="7313" y="11618"/>
                </a:lnTo>
                <a:lnTo>
                  <a:pt x="7972" y="11863"/>
                </a:lnTo>
                <a:lnTo>
                  <a:pt x="8652" y="12060"/>
                </a:lnTo>
                <a:lnTo>
                  <a:pt x="9396" y="12190"/>
                </a:lnTo>
                <a:lnTo>
                  <a:pt x="10119" y="12272"/>
                </a:lnTo>
                <a:lnTo>
                  <a:pt x="10906" y="12305"/>
                </a:lnTo>
                <a:lnTo>
                  <a:pt x="11650" y="12272"/>
                </a:lnTo>
                <a:lnTo>
                  <a:pt x="12373" y="12190"/>
                </a:lnTo>
                <a:lnTo>
                  <a:pt x="13117" y="12060"/>
                </a:lnTo>
                <a:lnTo>
                  <a:pt x="13797" y="11863"/>
                </a:lnTo>
                <a:lnTo>
                  <a:pt x="14456" y="11618"/>
                </a:lnTo>
                <a:lnTo>
                  <a:pt x="15073" y="11340"/>
                </a:lnTo>
                <a:lnTo>
                  <a:pt x="15647" y="11029"/>
                </a:lnTo>
                <a:lnTo>
                  <a:pt x="16178" y="10652"/>
                </a:lnTo>
                <a:lnTo>
                  <a:pt x="16667" y="10243"/>
                </a:lnTo>
                <a:lnTo>
                  <a:pt x="17071" y="9801"/>
                </a:lnTo>
                <a:lnTo>
                  <a:pt x="17475" y="9327"/>
                </a:lnTo>
                <a:lnTo>
                  <a:pt x="17815" y="8820"/>
                </a:lnTo>
                <a:lnTo>
                  <a:pt x="18049" y="8296"/>
                </a:lnTo>
                <a:lnTo>
                  <a:pt x="18262" y="7723"/>
                </a:lnTo>
                <a:lnTo>
                  <a:pt x="18347" y="7134"/>
                </a:lnTo>
                <a:lnTo>
                  <a:pt x="18389" y="6561"/>
                </a:lnTo>
                <a:lnTo>
                  <a:pt x="18347" y="5956"/>
                </a:lnTo>
                <a:lnTo>
                  <a:pt x="18262" y="5400"/>
                </a:lnTo>
                <a:lnTo>
                  <a:pt x="18049" y="4827"/>
                </a:lnTo>
                <a:lnTo>
                  <a:pt x="17815" y="4303"/>
                </a:lnTo>
                <a:lnTo>
                  <a:pt x="17475" y="3796"/>
                </a:lnTo>
                <a:lnTo>
                  <a:pt x="17114" y="3321"/>
                </a:lnTo>
                <a:lnTo>
                  <a:pt x="16710" y="2880"/>
                </a:lnTo>
                <a:lnTo>
                  <a:pt x="16221" y="2470"/>
                </a:lnTo>
                <a:lnTo>
                  <a:pt x="15689" y="2094"/>
                </a:lnTo>
                <a:lnTo>
                  <a:pt x="15115" y="1750"/>
                </a:lnTo>
                <a:lnTo>
                  <a:pt x="14499" y="1472"/>
                </a:lnTo>
                <a:lnTo>
                  <a:pt x="13797" y="1227"/>
                </a:lnTo>
                <a:lnTo>
                  <a:pt x="13117" y="1030"/>
                </a:lnTo>
                <a:lnTo>
                  <a:pt x="12415" y="883"/>
                </a:lnTo>
                <a:lnTo>
                  <a:pt x="11650" y="818"/>
                </a:lnTo>
                <a:lnTo>
                  <a:pt x="10906" y="785"/>
                </a:lnTo>
                <a:lnTo>
                  <a:pt x="10119" y="818"/>
                </a:lnTo>
                <a:lnTo>
                  <a:pt x="9396" y="883"/>
                </a:lnTo>
                <a:lnTo>
                  <a:pt x="8652" y="1030"/>
                </a:lnTo>
                <a:lnTo>
                  <a:pt x="8014" y="1227"/>
                </a:lnTo>
                <a:lnTo>
                  <a:pt x="7355" y="1440"/>
                </a:lnTo>
                <a:lnTo>
                  <a:pt x="6739" y="1750"/>
                </a:lnTo>
                <a:lnTo>
                  <a:pt x="6122" y="2061"/>
                </a:lnTo>
                <a:lnTo>
                  <a:pt x="5591" y="2438"/>
                </a:lnTo>
                <a:lnTo>
                  <a:pt x="5102" y="2847"/>
                </a:lnTo>
                <a:lnTo>
                  <a:pt x="4698" y="3289"/>
                </a:lnTo>
                <a:lnTo>
                  <a:pt x="4294" y="3763"/>
                </a:lnTo>
                <a:lnTo>
                  <a:pt x="3996" y="4270"/>
                </a:lnTo>
                <a:lnTo>
                  <a:pt x="3720" y="4794"/>
                </a:lnTo>
                <a:lnTo>
                  <a:pt x="3550" y="5367"/>
                </a:lnTo>
                <a:lnTo>
                  <a:pt x="3422" y="5956"/>
                </a:lnTo>
                <a:lnTo>
                  <a:pt x="3380" y="6561"/>
                </a:lnTo>
                <a:lnTo>
                  <a:pt x="3422" y="7134"/>
                </a:lnTo>
                <a:lnTo>
                  <a:pt x="3550" y="7690"/>
                </a:lnTo>
                <a:lnTo>
                  <a:pt x="3720" y="8263"/>
                </a:lnTo>
                <a:lnTo>
                  <a:pt x="3954" y="8787"/>
                </a:lnTo>
                <a:lnTo>
                  <a:pt x="4294" y="9294"/>
                </a:lnTo>
                <a:lnTo>
                  <a:pt x="4655" y="9769"/>
                </a:lnTo>
                <a:lnTo>
                  <a:pt x="5102" y="10210"/>
                </a:lnTo>
                <a:lnTo>
                  <a:pt x="5591" y="10620"/>
                </a:lnTo>
                <a:close/>
              </a:path>
              <a:path extrusionOk="0" h="21600" w="21600">
                <a:moveTo>
                  <a:pt x="3401" y="6021"/>
                </a:moveTo>
                <a:lnTo>
                  <a:pt x="4039" y="5530"/>
                </a:lnTo>
                <a:lnTo>
                  <a:pt x="4294" y="4892"/>
                </a:lnTo>
                <a:lnTo>
                  <a:pt x="4677" y="4156"/>
                </a:lnTo>
                <a:lnTo>
                  <a:pt x="5166" y="3763"/>
                </a:lnTo>
                <a:lnTo>
                  <a:pt x="5378" y="3354"/>
                </a:lnTo>
                <a:lnTo>
                  <a:pt x="5293" y="2732"/>
                </a:lnTo>
                <a:moveTo>
                  <a:pt x="3507" y="7380"/>
                </a:moveTo>
                <a:lnTo>
                  <a:pt x="3890" y="7200"/>
                </a:lnTo>
                <a:lnTo>
                  <a:pt x="4103" y="7249"/>
                </a:lnTo>
                <a:lnTo>
                  <a:pt x="4400" y="7527"/>
                </a:lnTo>
                <a:lnTo>
                  <a:pt x="4719" y="7674"/>
                </a:lnTo>
                <a:lnTo>
                  <a:pt x="5293" y="7641"/>
                </a:lnTo>
                <a:lnTo>
                  <a:pt x="5740" y="7543"/>
                </a:lnTo>
                <a:lnTo>
                  <a:pt x="6144" y="7543"/>
                </a:lnTo>
                <a:lnTo>
                  <a:pt x="6526" y="7821"/>
                </a:lnTo>
                <a:lnTo>
                  <a:pt x="6569" y="8312"/>
                </a:lnTo>
                <a:lnTo>
                  <a:pt x="6059" y="8852"/>
                </a:lnTo>
                <a:lnTo>
                  <a:pt x="5803" y="8967"/>
                </a:lnTo>
                <a:lnTo>
                  <a:pt x="5803" y="9147"/>
                </a:lnTo>
                <a:lnTo>
                  <a:pt x="5421" y="9294"/>
                </a:lnTo>
                <a:lnTo>
                  <a:pt x="4868" y="9163"/>
                </a:lnTo>
                <a:lnTo>
                  <a:pt x="4337" y="9049"/>
                </a:lnTo>
                <a:lnTo>
                  <a:pt x="4081" y="9000"/>
                </a:lnTo>
                <a:moveTo>
                  <a:pt x="14988" y="11372"/>
                </a:moveTo>
                <a:lnTo>
                  <a:pt x="15115" y="10865"/>
                </a:lnTo>
                <a:lnTo>
                  <a:pt x="16072" y="10096"/>
                </a:lnTo>
                <a:lnTo>
                  <a:pt x="16455" y="9605"/>
                </a:lnTo>
                <a:lnTo>
                  <a:pt x="16455" y="8329"/>
                </a:lnTo>
                <a:lnTo>
                  <a:pt x="17156" y="7969"/>
                </a:lnTo>
                <a:lnTo>
                  <a:pt x="17879" y="7870"/>
                </a:lnTo>
                <a:lnTo>
                  <a:pt x="18177" y="7821"/>
                </a:lnTo>
                <a:moveTo>
                  <a:pt x="18368" y="6840"/>
                </a:moveTo>
                <a:lnTo>
                  <a:pt x="18049" y="6610"/>
                </a:lnTo>
                <a:lnTo>
                  <a:pt x="17411" y="6512"/>
                </a:lnTo>
                <a:lnTo>
                  <a:pt x="16859" y="6545"/>
                </a:lnTo>
                <a:lnTo>
                  <a:pt x="16603" y="6201"/>
                </a:lnTo>
                <a:lnTo>
                  <a:pt x="16731" y="5874"/>
                </a:lnTo>
                <a:lnTo>
                  <a:pt x="17241" y="5465"/>
                </a:lnTo>
                <a:lnTo>
                  <a:pt x="17858" y="5236"/>
                </a:lnTo>
                <a:lnTo>
                  <a:pt x="18007" y="5089"/>
                </a:lnTo>
                <a:lnTo>
                  <a:pt x="18049" y="4892"/>
                </a:lnTo>
                <a:moveTo>
                  <a:pt x="8100" y="1260"/>
                </a:moveTo>
                <a:cubicBezTo>
                  <a:pt x="8333" y="1276"/>
                  <a:pt x="8206" y="1554"/>
                  <a:pt x="8695" y="1652"/>
                </a:cubicBezTo>
                <a:cubicBezTo>
                  <a:pt x="9184" y="1750"/>
                  <a:pt x="10481" y="1685"/>
                  <a:pt x="10991" y="1881"/>
                </a:cubicBezTo>
                <a:cubicBezTo>
                  <a:pt x="11501" y="2078"/>
                  <a:pt x="11629" y="2503"/>
                  <a:pt x="11799" y="2830"/>
                </a:cubicBezTo>
                <a:cubicBezTo>
                  <a:pt x="11969" y="3158"/>
                  <a:pt x="11905" y="3910"/>
                  <a:pt x="12054" y="3894"/>
                </a:cubicBezTo>
                <a:cubicBezTo>
                  <a:pt x="12203" y="3878"/>
                  <a:pt x="12351" y="2880"/>
                  <a:pt x="12649" y="2683"/>
                </a:cubicBezTo>
                <a:cubicBezTo>
                  <a:pt x="12947" y="2487"/>
                  <a:pt x="13670" y="2536"/>
                  <a:pt x="13840" y="2683"/>
                </a:cubicBezTo>
                <a:cubicBezTo>
                  <a:pt x="14010" y="2830"/>
                  <a:pt x="13733" y="3370"/>
                  <a:pt x="13648" y="3616"/>
                </a:cubicBezTo>
                <a:cubicBezTo>
                  <a:pt x="13563" y="3861"/>
                  <a:pt x="13457" y="4058"/>
                  <a:pt x="13351" y="4156"/>
                </a:cubicBezTo>
                <a:cubicBezTo>
                  <a:pt x="13244" y="4254"/>
                  <a:pt x="13096" y="4221"/>
                  <a:pt x="12947" y="4254"/>
                </a:cubicBezTo>
                <a:cubicBezTo>
                  <a:pt x="12777" y="4303"/>
                  <a:pt x="12585" y="4369"/>
                  <a:pt x="12394" y="4401"/>
                </a:cubicBezTo>
                <a:cubicBezTo>
                  <a:pt x="12139" y="4500"/>
                  <a:pt x="12054" y="4614"/>
                  <a:pt x="11862" y="4647"/>
                </a:cubicBezTo>
                <a:cubicBezTo>
                  <a:pt x="11650" y="4761"/>
                  <a:pt x="11671" y="4680"/>
                  <a:pt x="11437" y="4778"/>
                </a:cubicBezTo>
                <a:cubicBezTo>
                  <a:pt x="11352" y="4827"/>
                  <a:pt x="11225" y="4974"/>
                  <a:pt x="11246" y="5072"/>
                </a:cubicBezTo>
                <a:cubicBezTo>
                  <a:pt x="11225" y="5154"/>
                  <a:pt x="11267" y="5220"/>
                  <a:pt x="11310" y="5269"/>
                </a:cubicBezTo>
                <a:cubicBezTo>
                  <a:pt x="11352" y="5318"/>
                  <a:pt x="11480" y="5383"/>
                  <a:pt x="11565" y="5416"/>
                </a:cubicBezTo>
                <a:cubicBezTo>
                  <a:pt x="11629" y="5400"/>
                  <a:pt x="11820" y="5465"/>
                  <a:pt x="11862" y="5432"/>
                </a:cubicBezTo>
                <a:cubicBezTo>
                  <a:pt x="11905" y="5416"/>
                  <a:pt x="11926" y="5269"/>
                  <a:pt x="11884" y="5236"/>
                </a:cubicBezTo>
                <a:cubicBezTo>
                  <a:pt x="11841" y="5203"/>
                  <a:pt x="11629" y="5269"/>
                  <a:pt x="11565" y="5220"/>
                </a:cubicBezTo>
                <a:cubicBezTo>
                  <a:pt x="11480" y="5187"/>
                  <a:pt x="11459" y="5040"/>
                  <a:pt x="11480" y="4974"/>
                </a:cubicBezTo>
                <a:cubicBezTo>
                  <a:pt x="11501" y="4909"/>
                  <a:pt x="11607" y="4860"/>
                  <a:pt x="11692" y="4843"/>
                </a:cubicBezTo>
                <a:cubicBezTo>
                  <a:pt x="11905" y="4876"/>
                  <a:pt x="11820" y="4876"/>
                  <a:pt x="12054" y="4876"/>
                </a:cubicBezTo>
                <a:cubicBezTo>
                  <a:pt x="12075" y="5040"/>
                  <a:pt x="12096" y="5269"/>
                  <a:pt x="12139" y="5416"/>
                </a:cubicBezTo>
                <a:cubicBezTo>
                  <a:pt x="12160" y="5465"/>
                  <a:pt x="12330" y="5465"/>
                  <a:pt x="12373" y="5416"/>
                </a:cubicBezTo>
                <a:cubicBezTo>
                  <a:pt x="12415" y="5367"/>
                  <a:pt x="12330" y="4974"/>
                  <a:pt x="12394" y="4892"/>
                </a:cubicBezTo>
                <a:cubicBezTo>
                  <a:pt x="12458" y="4810"/>
                  <a:pt x="12692" y="4925"/>
                  <a:pt x="12755" y="4892"/>
                </a:cubicBezTo>
                <a:cubicBezTo>
                  <a:pt x="12798" y="4860"/>
                  <a:pt x="12840" y="4761"/>
                  <a:pt x="12755" y="4729"/>
                </a:cubicBezTo>
                <a:cubicBezTo>
                  <a:pt x="12670" y="4696"/>
                  <a:pt x="12118" y="4745"/>
                  <a:pt x="12203" y="4696"/>
                </a:cubicBezTo>
                <a:cubicBezTo>
                  <a:pt x="12543" y="4549"/>
                  <a:pt x="12819" y="4434"/>
                  <a:pt x="13266" y="4401"/>
                </a:cubicBezTo>
                <a:cubicBezTo>
                  <a:pt x="13436" y="4385"/>
                  <a:pt x="13585" y="4500"/>
                  <a:pt x="13776" y="4532"/>
                </a:cubicBezTo>
                <a:cubicBezTo>
                  <a:pt x="13967" y="4630"/>
                  <a:pt x="13861" y="4843"/>
                  <a:pt x="13712" y="4925"/>
                </a:cubicBezTo>
                <a:cubicBezTo>
                  <a:pt x="13648" y="5023"/>
                  <a:pt x="13521" y="5121"/>
                  <a:pt x="13414" y="5187"/>
                </a:cubicBezTo>
                <a:cubicBezTo>
                  <a:pt x="13351" y="5285"/>
                  <a:pt x="13287" y="5334"/>
                  <a:pt x="13159" y="5383"/>
                </a:cubicBezTo>
                <a:cubicBezTo>
                  <a:pt x="13117" y="5563"/>
                  <a:pt x="12862" y="5743"/>
                  <a:pt x="12649" y="5809"/>
                </a:cubicBezTo>
                <a:cubicBezTo>
                  <a:pt x="12543" y="5907"/>
                  <a:pt x="12437" y="5940"/>
                  <a:pt x="12309" y="6005"/>
                </a:cubicBezTo>
                <a:cubicBezTo>
                  <a:pt x="12245" y="6120"/>
                  <a:pt x="12139" y="6185"/>
                  <a:pt x="12075" y="6300"/>
                </a:cubicBezTo>
                <a:cubicBezTo>
                  <a:pt x="12118" y="6561"/>
                  <a:pt x="12075" y="6643"/>
                  <a:pt x="12373" y="6741"/>
                </a:cubicBezTo>
                <a:cubicBezTo>
                  <a:pt x="12500" y="6840"/>
                  <a:pt x="12522" y="6970"/>
                  <a:pt x="12330" y="7036"/>
                </a:cubicBezTo>
                <a:cubicBezTo>
                  <a:pt x="12011" y="6987"/>
                  <a:pt x="12033" y="6823"/>
                  <a:pt x="11799" y="6692"/>
                </a:cubicBezTo>
                <a:cubicBezTo>
                  <a:pt x="11714" y="6529"/>
                  <a:pt x="11459" y="6430"/>
                  <a:pt x="11246" y="6398"/>
                </a:cubicBezTo>
                <a:cubicBezTo>
                  <a:pt x="11076" y="6332"/>
                  <a:pt x="11182" y="6365"/>
                  <a:pt x="10906" y="6365"/>
                </a:cubicBezTo>
                <a:cubicBezTo>
                  <a:pt x="10608" y="6512"/>
                  <a:pt x="10544" y="7347"/>
                  <a:pt x="11246" y="7478"/>
                </a:cubicBezTo>
                <a:cubicBezTo>
                  <a:pt x="12394" y="7429"/>
                  <a:pt x="13329" y="7772"/>
                  <a:pt x="13733" y="7985"/>
                </a:cubicBezTo>
                <a:cubicBezTo>
                  <a:pt x="13840" y="8410"/>
                  <a:pt x="13329" y="8901"/>
                  <a:pt x="12500" y="9343"/>
                </a:cubicBezTo>
                <a:cubicBezTo>
                  <a:pt x="11629" y="9736"/>
                  <a:pt x="11480" y="10194"/>
                  <a:pt x="11246" y="10980"/>
                </a:cubicBezTo>
                <a:cubicBezTo>
                  <a:pt x="10991" y="11372"/>
                  <a:pt x="10481" y="10930"/>
                  <a:pt x="10289" y="10096"/>
                </a:cubicBezTo>
                <a:cubicBezTo>
                  <a:pt x="10140" y="9196"/>
                  <a:pt x="9907" y="8165"/>
                  <a:pt x="10459" y="7576"/>
                </a:cubicBezTo>
                <a:cubicBezTo>
                  <a:pt x="9375" y="6790"/>
                  <a:pt x="9269" y="6070"/>
                  <a:pt x="9056" y="6218"/>
                </a:cubicBezTo>
                <a:cubicBezTo>
                  <a:pt x="9205" y="6987"/>
                  <a:pt x="8929" y="6660"/>
                  <a:pt x="8737" y="6021"/>
                </a:cubicBezTo>
                <a:cubicBezTo>
                  <a:pt x="8822" y="5023"/>
                  <a:pt x="8610" y="4385"/>
                  <a:pt x="8440" y="3550"/>
                </a:cubicBezTo>
                <a:lnTo>
                  <a:pt x="7844" y="2290"/>
                </a:lnTo>
                <a:lnTo>
                  <a:pt x="6654" y="1849"/>
                </a:lnTo>
              </a:path>
            </a:pathLst>
          </a:custGeom>
          <a:solidFill>
            <a:srgbClr val="D8EBB3"/>
          </a:solid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87" name="Google Shape;87;p2"/>
          <p:cNvSpPr/>
          <p:nvPr/>
        </p:nvSpPr>
        <p:spPr>
          <a:xfrm>
            <a:off x="4972050" y="27432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8" name="Google Shape;88;p2"/>
          <p:cNvSpPr/>
          <p:nvPr/>
        </p:nvSpPr>
        <p:spPr>
          <a:xfrm>
            <a:off x="4572000" y="2343150"/>
            <a:ext cx="1428750" cy="285750"/>
          </a:xfrm>
          <a:prstGeom prst="parallelogram">
            <a:avLst>
              <a:gd fmla="val 125000" name="adj"/>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89" name="Google Shape;89;p2"/>
          <p:cNvSpPr txBox="1"/>
          <p:nvPr/>
        </p:nvSpPr>
        <p:spPr>
          <a:xfrm>
            <a:off x="4572000" y="2400300"/>
            <a:ext cx="148590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en-US" sz="900" u="none" cap="none" strike="noStrike">
                <a:solidFill>
                  <a:schemeClr val="dk1"/>
                </a:solidFill>
                <a:latin typeface="Times New Roman"/>
                <a:ea typeface="Times New Roman"/>
                <a:cs typeface="Times New Roman"/>
                <a:sym typeface="Times New Roman"/>
              </a:rPr>
              <a:t>Value-added service provider</a:t>
            </a:r>
            <a:endParaRPr/>
          </a:p>
        </p:txBody>
      </p:sp>
      <p:sp>
        <p:nvSpPr>
          <p:cNvPr id="90" name="Google Shape;90;p2"/>
          <p:cNvSpPr/>
          <p:nvPr/>
        </p:nvSpPr>
        <p:spPr>
          <a:xfrm>
            <a:off x="5143500" y="1257300"/>
            <a:ext cx="342900" cy="614363"/>
          </a:xfrm>
          <a:custGeom>
            <a:rect b="b" l="l" r="r" t="t"/>
            <a:pathLst>
              <a:path extrusionOk="0" h="21600" w="2160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extrusionOk="0" h="21600" w="21600">
                <a:moveTo>
                  <a:pt x="3486" y="1428"/>
                </a:moveTo>
                <a:lnTo>
                  <a:pt x="19954" y="1428"/>
                </a:lnTo>
                <a:lnTo>
                  <a:pt x="19954" y="20214"/>
                </a:lnTo>
                <a:lnTo>
                  <a:pt x="18256" y="20214"/>
                </a:lnTo>
                <a:lnTo>
                  <a:pt x="18256" y="2800"/>
                </a:lnTo>
                <a:lnTo>
                  <a:pt x="1645" y="2800"/>
                </a:lnTo>
                <a:lnTo>
                  <a:pt x="1645" y="1428"/>
                </a:lnTo>
                <a:lnTo>
                  <a:pt x="3486" y="1428"/>
                </a:lnTo>
                <a:close/>
              </a:path>
              <a:path extrusionOk="0" h="21600" w="21600">
                <a:moveTo>
                  <a:pt x="0" y="18014"/>
                </a:moveTo>
                <a:lnTo>
                  <a:pt x="4434" y="18000"/>
                </a:lnTo>
                <a:lnTo>
                  <a:pt x="4434" y="21600"/>
                </a:lnTo>
                <a:lnTo>
                  <a:pt x="0" y="18014"/>
                </a:lnTo>
                <a:close/>
              </a:path>
            </a:pathLst>
          </a:custGeom>
          <a:solidFill>
            <a:srgbClr val="D8EBB3"/>
          </a:solidFill>
          <a:ln cap="flat" cmpd="sng" w="9525">
            <a:solidFill>
              <a:srgbClr val="000000"/>
            </a:solidFill>
            <a:prstDash val="solid"/>
            <a:miter lim="800000"/>
            <a:headEnd len="sm" w="sm" type="none"/>
            <a:tailEnd len="sm" w="sm" type="none"/>
          </a:ln>
          <a:effectLst>
            <a:outerShdw blurRad="63500" rotWithShape="0" algn="ctr" dir="2700000" dist="107763">
              <a:srgbClr val="808080"/>
            </a:outerShdw>
          </a:effectLst>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91" name="Google Shape;91;p2"/>
          <p:cNvSpPr/>
          <p:nvPr/>
        </p:nvSpPr>
        <p:spPr>
          <a:xfrm>
            <a:off x="3371850" y="27432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92" name="Google Shape;92;p2"/>
          <p:cNvSpPr/>
          <p:nvPr/>
        </p:nvSpPr>
        <p:spPr>
          <a:xfrm>
            <a:off x="5200650" y="1943100"/>
            <a:ext cx="285750" cy="400050"/>
          </a:xfrm>
          <a:prstGeom prst="upDownArrow">
            <a:avLst>
              <a:gd fmla="val 50000" name="adj1"/>
              <a:gd fmla="val 28000" name="adj2"/>
            </a:avLst>
          </a:prstGeom>
          <a:solidFill>
            <a:schemeClr val="lt1"/>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50"/>
              <a:buFont typeface="Arial"/>
              <a:buNone/>
            </a:pPr>
            <a:r>
              <a:t/>
            </a:r>
            <a:endParaRPr b="0" i="0" sz="1050" u="none" cap="none" strike="noStrike">
              <a:solidFill>
                <a:schemeClr val="dk1"/>
              </a:solidFill>
              <a:latin typeface="Comic Sans MS"/>
              <a:ea typeface="Comic Sans MS"/>
              <a:cs typeface="Comic Sans MS"/>
              <a:sym typeface="Comic Sans MS"/>
            </a:endParaRPr>
          </a:p>
        </p:txBody>
      </p:sp>
      <p:sp>
        <p:nvSpPr>
          <p:cNvPr id="93" name="Google Shape;93;p2"/>
          <p:cNvSpPr txBox="1"/>
          <p:nvPr/>
        </p:nvSpPr>
        <p:spPr>
          <a:xfrm>
            <a:off x="5600700" y="1600200"/>
            <a:ext cx="571500" cy="4385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50"/>
              <a:buFont typeface="Arial"/>
              <a:buNone/>
            </a:pPr>
            <a:r>
              <a:rPr b="0" i="0" lang="en-US" sz="750" u="none" cap="none" strike="noStrike">
                <a:solidFill>
                  <a:schemeClr val="dk1"/>
                </a:solidFill>
                <a:latin typeface="Times New Roman"/>
                <a:ea typeface="Times New Roman"/>
                <a:cs typeface="Times New Roman"/>
                <a:sym typeface="Times New Roman"/>
              </a:rPr>
              <a:t>Simple web interface</a:t>
            </a:r>
            <a:endParaRPr/>
          </a:p>
        </p:txBody>
      </p:sp>
      <p:cxnSp>
        <p:nvCxnSpPr>
          <p:cNvPr id="94" name="Google Shape;94;p2"/>
          <p:cNvCxnSpPr/>
          <p:nvPr/>
        </p:nvCxnSpPr>
        <p:spPr>
          <a:xfrm>
            <a:off x="6400800" y="2400300"/>
            <a:ext cx="685800" cy="0"/>
          </a:xfrm>
          <a:prstGeom prst="straightConnector1">
            <a:avLst/>
          </a:prstGeom>
          <a:noFill/>
          <a:ln cap="flat" cmpd="sng" w="76200">
            <a:solidFill>
              <a:schemeClr val="dk1"/>
            </a:solidFill>
            <a:prstDash val="dot"/>
            <a:round/>
            <a:headEnd len="med" w="med" type="none"/>
            <a:tailEnd len="med" w="med" type="none"/>
          </a:ln>
        </p:spPr>
      </p:cxnSp>
      <p:sp>
        <p:nvSpPr>
          <p:cNvPr id="95" name="Google Shape;95;p2"/>
          <p:cNvSpPr txBox="1"/>
          <p:nvPr/>
        </p:nvSpPr>
        <p:spPr>
          <a:xfrm>
            <a:off x="-67437" y="-17681"/>
            <a:ext cx="596417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Internet GIS Architecture</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0"/>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25" name="Google Shape;225;p20"/>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226" name="Google Shape;226;p20"/>
          <p:cNvSpPr txBox="1"/>
          <p:nvPr/>
        </p:nvSpPr>
        <p:spPr>
          <a:xfrm>
            <a:off x="676656" y="1315498"/>
            <a:ext cx="7872984" cy="255454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The standard approval process used by standard-setting organizations are very similar.</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The purpose of the process is to build consensus among the stakeholder on a specific subject the standard is addressed.</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The process normally involves the development, public comments, and approval stages.</a:t>
            </a:r>
            <a:endParaRPr/>
          </a:p>
          <a:p>
            <a:pPr indent="-285750" lvl="0" marL="285750" marR="0" rtl="0" algn="l">
              <a:lnSpc>
                <a:spcPct val="100000"/>
              </a:lnSpc>
              <a:spcBef>
                <a:spcPts val="0"/>
              </a:spcBef>
              <a:spcAft>
                <a:spcPts val="0"/>
              </a:spcAft>
              <a:buClr>
                <a:srgbClr val="000000"/>
              </a:buClr>
              <a:buSzPts val="2000"/>
              <a:buFont typeface="Noto Sans Symbols"/>
              <a:buChar char="❖"/>
            </a:pPr>
            <a:r>
              <a:rPr b="0" i="0" lang="en-US" sz="2000" u="none" cap="none" strike="noStrike">
                <a:solidFill>
                  <a:srgbClr val="000000"/>
                </a:solidFill>
                <a:latin typeface="Arial"/>
                <a:ea typeface="Arial"/>
                <a:cs typeface="Arial"/>
                <a:sym typeface="Arial"/>
              </a:rPr>
              <a:t>The standard process normally takes long time to finish, e.g., 2-3 years and cost a lot of money.</a:t>
            </a:r>
            <a:endParaRPr/>
          </a:p>
        </p:txBody>
      </p:sp>
      <p:sp>
        <p:nvSpPr>
          <p:cNvPr id="227" name="Google Shape;227;p20"/>
          <p:cNvSpPr txBox="1"/>
          <p:nvPr/>
        </p:nvSpPr>
        <p:spPr>
          <a:xfrm>
            <a:off x="73152" y="170724"/>
            <a:ext cx="65013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Standards Approval Process</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3"/>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4800">
              <a:solidFill>
                <a:schemeClr val="lt1"/>
              </a:solidFill>
            </a:endParaRPr>
          </a:p>
        </p:txBody>
      </p:sp>
      <p:pic>
        <p:nvPicPr>
          <p:cNvPr id="101" name="Google Shape;101;p3"/>
          <p:cNvPicPr preferRelativeResize="0"/>
          <p:nvPr/>
        </p:nvPicPr>
        <p:blipFill rotWithShape="1">
          <a:blip r:embed="rId3">
            <a:alphaModFix/>
          </a:blip>
          <a:srcRect b="0" l="0" r="0" t="0"/>
          <a:stretch/>
        </p:blipFill>
        <p:spPr>
          <a:xfrm>
            <a:off x="1860804" y="1015508"/>
            <a:ext cx="5943600" cy="3757613"/>
          </a:xfrm>
          <a:prstGeom prst="rect">
            <a:avLst/>
          </a:prstGeom>
          <a:noFill/>
          <a:ln>
            <a:noFill/>
          </a:ln>
        </p:spPr>
      </p:pic>
      <p:sp>
        <p:nvSpPr>
          <p:cNvPr id="102" name="Google Shape;102;p3"/>
          <p:cNvSpPr txBox="1"/>
          <p:nvPr/>
        </p:nvSpPr>
        <p:spPr>
          <a:xfrm>
            <a:off x="123444" y="123491"/>
            <a:ext cx="6295644"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600" u="none" cap="none" strike="noStrike">
                <a:solidFill>
                  <a:schemeClr val="lt1"/>
                </a:solidFill>
                <a:latin typeface="Arial"/>
                <a:ea typeface="Arial"/>
                <a:cs typeface="Arial"/>
                <a:sym typeface="Arial"/>
              </a:rPr>
              <a:t>Cloud GIS Architecture</a:t>
            </a:r>
            <a:endParaRPr b="0" i="0" sz="36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4"/>
          <p:cNvSpPr txBox="1"/>
          <p:nvPr/>
        </p:nvSpPr>
        <p:spPr>
          <a:xfrm>
            <a:off x="758952" y="867442"/>
            <a:ext cx="7845552" cy="313932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Geospatial resources include </a:t>
            </a:r>
            <a:endParaRPr/>
          </a:p>
          <a:p>
            <a:pPr indent="-285750" lvl="1"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Hardware</a:t>
            </a:r>
            <a:endParaRPr/>
          </a:p>
          <a:p>
            <a:pPr indent="-285750" lvl="1"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Software (process)</a:t>
            </a:r>
            <a:endParaRPr/>
          </a:p>
          <a:p>
            <a:pPr indent="-285750" lvl="1"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Geospatial data and information</a:t>
            </a:r>
            <a:endParaRPr/>
          </a:p>
          <a:p>
            <a:pPr indent="-285750" lvl="1"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Geospatial knowledge (process modeling, workflow, ontology, etc)</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Most of the resources are reusable by many different individuals and organizations</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Sharing those resources is the best choice for maximizing the return of investments.</a:t>
            </a:r>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000000"/>
                </a:solidFill>
                <a:latin typeface="Arial"/>
                <a:ea typeface="Arial"/>
                <a:cs typeface="Arial"/>
                <a:sym typeface="Arial"/>
              </a:rPr>
              <a:t>With the development and popularization of the Web technology, it is natural choice to select the Web as the media to share the resources.</a:t>
            </a:r>
            <a:endParaRPr/>
          </a:p>
        </p:txBody>
      </p:sp>
      <p:sp>
        <p:nvSpPr>
          <p:cNvPr id="108" name="Google Shape;108;p4"/>
          <p:cNvSpPr txBox="1"/>
          <p:nvPr/>
        </p:nvSpPr>
        <p:spPr>
          <a:xfrm>
            <a:off x="0" y="88428"/>
            <a:ext cx="701344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Sharing geospatial resources </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5"/>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4800">
              <a:solidFill>
                <a:schemeClr val="lt1"/>
              </a:solidFill>
            </a:endParaRPr>
          </a:p>
        </p:txBody>
      </p:sp>
      <p:sp>
        <p:nvSpPr>
          <p:cNvPr id="115" name="Google Shape;115;p5"/>
          <p:cNvSpPr txBox="1"/>
          <p:nvPr>
            <p:ph idx="1" type="body"/>
          </p:nvPr>
        </p:nvSpPr>
        <p:spPr>
          <a:xfrm>
            <a:off x="896112" y="971550"/>
            <a:ext cx="7827264"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Noto Sans Symbols"/>
              <a:buChar char="❖"/>
            </a:pPr>
            <a:r>
              <a:rPr lang="en-US" sz="2400"/>
              <a:t>Interoperability: The ability of two or more systems from multiple vendors to communicate (i.e., exchange information and/or services) with each other meaningfully.</a:t>
            </a:r>
            <a:endParaRPr/>
          </a:p>
          <a:p>
            <a:pPr indent="-342900" lvl="0" marL="342900" rtl="0" algn="l">
              <a:lnSpc>
                <a:spcPct val="100000"/>
              </a:lnSpc>
              <a:spcBef>
                <a:spcPts val="0"/>
              </a:spcBef>
              <a:spcAft>
                <a:spcPts val="0"/>
              </a:spcAft>
              <a:buSzPts val="2400"/>
              <a:buFont typeface="Noto Sans Symbols"/>
              <a:buChar char="❖"/>
            </a:pPr>
            <a:r>
              <a:rPr lang="en-US" sz="2400"/>
              <a:t>The geospatial interoperability means that geospatial systems from different vendors can communicate and collaborate to fulfill a geospatial analysis task.</a:t>
            </a:r>
            <a:endParaRPr/>
          </a:p>
          <a:p>
            <a:pPr indent="-342900" lvl="0" marL="525780" rtl="0" algn="l">
              <a:lnSpc>
                <a:spcPct val="100000"/>
              </a:lnSpc>
              <a:spcBef>
                <a:spcPts val="0"/>
              </a:spcBef>
              <a:spcAft>
                <a:spcPts val="0"/>
              </a:spcAft>
              <a:buSzPts val="2400"/>
              <a:buFont typeface="Noto Sans Symbols"/>
              <a:buChar char="⮚"/>
            </a:pPr>
            <a:r>
              <a:rPr lang="en-US" sz="2400"/>
              <a:t>Geospatial data/information interoperability</a:t>
            </a:r>
            <a:endParaRPr/>
          </a:p>
          <a:p>
            <a:pPr indent="-342900" lvl="0" marL="525780" rtl="0" algn="l">
              <a:lnSpc>
                <a:spcPct val="100000"/>
              </a:lnSpc>
              <a:spcBef>
                <a:spcPts val="0"/>
              </a:spcBef>
              <a:spcAft>
                <a:spcPts val="0"/>
              </a:spcAft>
              <a:buSzPts val="2400"/>
              <a:buFont typeface="Noto Sans Symbols"/>
              <a:buChar char="⮚"/>
            </a:pPr>
            <a:r>
              <a:rPr lang="en-US" sz="2400"/>
              <a:t>Geospatial process/service interoperability</a:t>
            </a:r>
            <a:endParaRPr/>
          </a:p>
          <a:p>
            <a:pPr indent="-342900" lvl="0" marL="525780" rtl="0" algn="l">
              <a:lnSpc>
                <a:spcPct val="100000"/>
              </a:lnSpc>
              <a:spcBef>
                <a:spcPts val="0"/>
              </a:spcBef>
              <a:spcAft>
                <a:spcPts val="0"/>
              </a:spcAft>
              <a:buSzPts val="2400"/>
              <a:buFont typeface="Noto Sans Symbols"/>
              <a:buChar char="⮚"/>
            </a:pPr>
            <a:r>
              <a:rPr lang="en-US" sz="2400"/>
              <a:t>Geospatial knowledge interoperability</a:t>
            </a:r>
            <a:endParaRPr/>
          </a:p>
          <a:p>
            <a:pPr indent="-190500" lvl="0" marL="525780" rtl="0" algn="l">
              <a:lnSpc>
                <a:spcPct val="100000"/>
              </a:lnSpc>
              <a:spcBef>
                <a:spcPts val="0"/>
              </a:spcBef>
              <a:spcAft>
                <a:spcPts val="0"/>
              </a:spcAft>
              <a:buSzPts val="2400"/>
              <a:buFont typeface="Noto Sans Symbols"/>
              <a:buNone/>
            </a:pPr>
            <a:r>
              <a:t/>
            </a:r>
            <a:endParaRPr sz="2400"/>
          </a:p>
          <a:p>
            <a:pPr indent="-190500" lvl="1" marL="342900" rtl="0" algn="l">
              <a:lnSpc>
                <a:spcPct val="100000"/>
              </a:lnSpc>
              <a:spcBef>
                <a:spcPts val="0"/>
              </a:spcBef>
              <a:spcAft>
                <a:spcPts val="0"/>
              </a:spcAft>
              <a:buSzPts val="2400"/>
              <a:buFont typeface="Noto Sans Symbols"/>
              <a:buNone/>
            </a:pPr>
            <a:r>
              <a:t/>
            </a:r>
            <a:endParaRPr sz="2400"/>
          </a:p>
        </p:txBody>
      </p:sp>
      <p:sp>
        <p:nvSpPr>
          <p:cNvPr id="116" name="Google Shape;116;p5"/>
          <p:cNvSpPr txBox="1"/>
          <p:nvPr/>
        </p:nvSpPr>
        <p:spPr>
          <a:xfrm>
            <a:off x="-91440" y="0"/>
            <a:ext cx="687628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lt1"/>
                </a:solidFill>
                <a:latin typeface="Arial"/>
                <a:ea typeface="Arial"/>
                <a:cs typeface="Arial"/>
                <a:sym typeface="Arial"/>
              </a:rPr>
              <a:t>Geospatial Interoperability</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22" name="Google Shape;122;p6"/>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a:t>D</a:t>
            </a:r>
            <a:endParaRPr/>
          </a:p>
        </p:txBody>
      </p:sp>
      <p:sp>
        <p:nvSpPr>
          <p:cNvPr id="123" name="Google Shape;123;p6"/>
          <p:cNvSpPr txBox="1"/>
          <p:nvPr/>
        </p:nvSpPr>
        <p:spPr>
          <a:xfrm>
            <a:off x="320040" y="856060"/>
            <a:ext cx="8311896" cy="3693319"/>
          </a:xfrm>
          <a:prstGeom prst="rect">
            <a:avLst/>
          </a:prstGeom>
          <a:noFill/>
          <a:ln>
            <a:noFill/>
          </a:ln>
        </p:spPr>
        <p:txBody>
          <a:bodyPr anchorCtr="0" anchor="t" bIns="45700" lIns="91425" spcFirstLastPara="1" rIns="91425" wrap="square" tIns="45700">
            <a:spAutoFit/>
          </a:bodyPr>
          <a:lstStyle/>
          <a:p>
            <a:pPr indent="-285750" lvl="1" marL="285750" marR="0" rtl="0" algn="l">
              <a:lnSpc>
                <a:spcPct val="100000"/>
              </a:lnSpc>
              <a:spcBef>
                <a:spcPts val="0"/>
              </a:spcBef>
              <a:spcAft>
                <a:spcPts val="0"/>
              </a:spcAft>
              <a:buClr>
                <a:srgbClr val="000000"/>
              </a:buClr>
              <a:buSzPts val="1800"/>
              <a:buFont typeface="Noto Sans Symbols"/>
              <a:buChar char="❖"/>
            </a:pPr>
            <a:r>
              <a:rPr b="1" i="0" lang="en-US" sz="1800" u="none" cap="none" strike="noStrike">
                <a:solidFill>
                  <a:srgbClr val="252525"/>
                </a:solidFill>
                <a:latin typeface="Arial"/>
                <a:ea typeface="Arial"/>
                <a:cs typeface="Arial"/>
                <a:sym typeface="Arial"/>
              </a:rPr>
              <a:t>Syntactic</a:t>
            </a:r>
            <a:r>
              <a:rPr b="0" i="0" lang="en-US" sz="1800" u="none" cap="none" strike="noStrike">
                <a:solidFill>
                  <a:srgbClr val="252525"/>
                </a:solidFill>
                <a:latin typeface="Arial"/>
                <a:ea typeface="Arial"/>
                <a:cs typeface="Arial"/>
                <a:sym typeface="Arial"/>
              </a:rPr>
              <a:t> data interoperability: two or more systems capable of communicating and exchanging data. </a:t>
            </a:r>
            <a:endParaRPr/>
          </a:p>
          <a:p>
            <a:pPr indent="-285750" lvl="1" marL="468630" marR="0" rtl="0" algn="l">
              <a:lnSpc>
                <a:spcPct val="100000"/>
              </a:lnSpc>
              <a:spcBef>
                <a:spcPts val="0"/>
              </a:spcBef>
              <a:spcAft>
                <a:spcPts val="0"/>
              </a:spcAft>
              <a:buClr>
                <a:srgbClr val="000000"/>
              </a:buClr>
              <a:buSzPts val="1800"/>
              <a:buFont typeface="Courier New"/>
              <a:buChar char="o"/>
            </a:pPr>
            <a:r>
              <a:rPr b="0" i="0" lang="en-US" sz="1800" u="none" cap="none" strike="noStrike">
                <a:solidFill>
                  <a:srgbClr val="252525"/>
                </a:solidFill>
                <a:latin typeface="Arial"/>
                <a:ea typeface="Arial"/>
                <a:cs typeface="Arial"/>
                <a:sym typeface="Arial"/>
              </a:rPr>
              <a:t>Specified data formats (e.g., XML, SQL)</a:t>
            </a:r>
            <a:endParaRPr/>
          </a:p>
          <a:p>
            <a:pPr indent="-285750" lvl="1" marL="468630" marR="0" rtl="0" algn="l">
              <a:lnSpc>
                <a:spcPct val="100000"/>
              </a:lnSpc>
              <a:spcBef>
                <a:spcPts val="0"/>
              </a:spcBef>
              <a:spcAft>
                <a:spcPts val="0"/>
              </a:spcAft>
              <a:buClr>
                <a:srgbClr val="000000"/>
              </a:buClr>
              <a:buSzPts val="1800"/>
              <a:buFont typeface="Courier New"/>
              <a:buChar char="o"/>
            </a:pPr>
            <a:r>
              <a:rPr b="0" i="0" lang="en-US" sz="1800" u="none" cap="none" strike="noStrike">
                <a:solidFill>
                  <a:srgbClr val="252525"/>
                </a:solidFill>
                <a:latin typeface="Arial"/>
                <a:ea typeface="Arial"/>
                <a:cs typeface="Arial"/>
                <a:sym typeface="Arial"/>
              </a:rPr>
              <a:t>Communication protocols are fundamental to this type of interoperability. </a:t>
            </a:r>
            <a:endParaRPr b="0" i="0" sz="1800" u="none" cap="none" strike="noStrike">
              <a:solidFill>
                <a:srgbClr val="252525"/>
              </a:solidFill>
              <a:latin typeface="Arial"/>
              <a:ea typeface="Arial"/>
              <a:cs typeface="Arial"/>
              <a:sym typeface="Arial"/>
            </a:endParaRPr>
          </a:p>
          <a:p>
            <a:pPr indent="-285750" lvl="1" marL="468630" marR="0" rtl="0" algn="l">
              <a:lnSpc>
                <a:spcPct val="100000"/>
              </a:lnSpc>
              <a:spcBef>
                <a:spcPts val="0"/>
              </a:spcBef>
              <a:spcAft>
                <a:spcPts val="0"/>
              </a:spcAft>
              <a:buClr>
                <a:srgbClr val="000000"/>
              </a:buClr>
              <a:buSzPts val="1800"/>
              <a:buFont typeface="Courier New"/>
              <a:buChar char="o"/>
            </a:pPr>
            <a:r>
              <a:rPr b="0" i="0" lang="en-US" sz="1800" u="none" cap="none" strike="noStrike">
                <a:solidFill>
                  <a:srgbClr val="252525"/>
                </a:solidFill>
                <a:latin typeface="Arial"/>
                <a:ea typeface="Arial"/>
                <a:cs typeface="Arial"/>
                <a:sym typeface="Arial"/>
              </a:rPr>
              <a:t>Syntactical interoperability is a prerequisite for achieving any further interoperability.</a:t>
            </a:r>
            <a:endParaRPr/>
          </a:p>
          <a:p>
            <a:pPr indent="-285750" lvl="0" marL="285750" marR="0" rtl="0" algn="l">
              <a:lnSpc>
                <a:spcPct val="100000"/>
              </a:lnSpc>
              <a:spcBef>
                <a:spcPts val="0"/>
              </a:spcBef>
              <a:spcAft>
                <a:spcPts val="0"/>
              </a:spcAft>
              <a:buClr>
                <a:srgbClr val="000000"/>
              </a:buClr>
              <a:buSzPts val="1800"/>
              <a:buFont typeface="Noto Sans Symbols"/>
              <a:buChar char="❖"/>
            </a:pPr>
            <a:r>
              <a:rPr b="1" i="0" lang="en-US" sz="1800" u="none" cap="none" strike="noStrike">
                <a:solidFill>
                  <a:srgbClr val="252525"/>
                </a:solidFill>
                <a:latin typeface="Arial"/>
                <a:ea typeface="Arial"/>
                <a:cs typeface="Arial"/>
                <a:sym typeface="Arial"/>
              </a:rPr>
              <a:t>Semantic</a:t>
            </a:r>
            <a:r>
              <a:rPr b="0" i="0" lang="en-US" sz="1800" u="none" cap="none" strike="noStrike">
                <a:solidFill>
                  <a:srgbClr val="252525"/>
                </a:solidFill>
                <a:latin typeface="Arial"/>
                <a:ea typeface="Arial"/>
                <a:cs typeface="Arial"/>
                <a:sym typeface="Arial"/>
              </a:rPr>
              <a:t> data interoperability: the ability of two or more computer systems to automatically interpret information exchanged between them meaningfully and accurately in order to produce useful results as defined by the end users of both systems.</a:t>
            </a:r>
            <a:endParaRPr/>
          </a:p>
          <a:p>
            <a:pPr indent="-285750" lvl="0"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252525"/>
                </a:solidFill>
                <a:latin typeface="Arial"/>
                <a:ea typeface="Arial"/>
                <a:cs typeface="Arial"/>
                <a:sym typeface="Arial"/>
              </a:rPr>
              <a:t>a common information exchange reference model. </a:t>
            </a:r>
            <a:endParaRPr/>
          </a:p>
          <a:p>
            <a:pPr indent="-285750" lvl="0" marL="468630" marR="0" rtl="0" algn="l">
              <a:lnSpc>
                <a:spcPct val="100000"/>
              </a:lnSpc>
              <a:spcBef>
                <a:spcPts val="0"/>
              </a:spcBef>
              <a:spcAft>
                <a:spcPts val="0"/>
              </a:spcAft>
              <a:buClr>
                <a:srgbClr val="000000"/>
              </a:buClr>
              <a:buSzPts val="1800"/>
              <a:buFont typeface="Noto Sans Symbols"/>
              <a:buChar char="❖"/>
            </a:pPr>
            <a:r>
              <a:rPr b="0" i="0" lang="en-US" sz="1800" u="none" cap="none" strike="noStrike">
                <a:solidFill>
                  <a:srgbClr val="252525"/>
                </a:solidFill>
                <a:latin typeface="Arial"/>
                <a:ea typeface="Arial"/>
                <a:cs typeface="Arial"/>
                <a:sym typeface="Arial"/>
              </a:rPr>
              <a:t>The content of the information exchange requests are unambiguously defined: what is sent is the same as what is understood.</a:t>
            </a:r>
            <a:endParaRPr/>
          </a:p>
        </p:txBody>
      </p:sp>
      <p:sp>
        <p:nvSpPr>
          <p:cNvPr id="124" name="Google Shape;124;p6"/>
          <p:cNvSpPr txBox="1"/>
          <p:nvPr/>
        </p:nvSpPr>
        <p:spPr>
          <a:xfrm>
            <a:off x="320040" y="143292"/>
            <a:ext cx="462686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Data</a:t>
            </a:r>
            <a:r>
              <a:rPr b="0" i="0" lang="en-US" sz="2800" u="none" cap="none" strike="noStrike">
                <a:solidFill>
                  <a:schemeClr val="lt1"/>
                </a:solidFill>
                <a:latin typeface="Arial"/>
                <a:ea typeface="Arial"/>
                <a:cs typeface="Arial"/>
                <a:sym typeface="Arial"/>
              </a:rPr>
              <a:t> Interoperability </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7"/>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30" name="Google Shape;130;p7"/>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p>
        </p:txBody>
      </p:sp>
      <p:sp>
        <p:nvSpPr>
          <p:cNvPr id="131" name="Google Shape;131;p7"/>
          <p:cNvSpPr txBox="1"/>
          <p:nvPr/>
        </p:nvSpPr>
        <p:spPr>
          <a:xfrm>
            <a:off x="0" y="115860"/>
            <a:ext cx="678484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Service (process) Interoperability</a:t>
            </a:r>
            <a:endParaRPr b="0" i="0" sz="2800" u="none" cap="none" strike="noStrike">
              <a:solidFill>
                <a:schemeClr val="lt1"/>
              </a:solidFill>
              <a:latin typeface="Arial"/>
              <a:ea typeface="Arial"/>
              <a:cs typeface="Arial"/>
              <a:sym typeface="Arial"/>
            </a:endParaRPr>
          </a:p>
        </p:txBody>
      </p:sp>
      <p:sp>
        <p:nvSpPr>
          <p:cNvPr id="132" name="Google Shape;132;p7"/>
          <p:cNvSpPr txBox="1"/>
          <p:nvPr/>
        </p:nvSpPr>
        <p:spPr>
          <a:xfrm>
            <a:off x="548640" y="859536"/>
            <a:ext cx="8165592" cy="26776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dk1"/>
                </a:solidFill>
                <a:latin typeface="arial"/>
                <a:ea typeface="arial"/>
                <a:cs typeface="arial"/>
                <a:sym typeface="arial"/>
              </a:rPr>
              <a:t>Service Interoperability</a:t>
            </a:r>
            <a:r>
              <a:rPr b="0" i="0" lang="en-US" sz="2800" u="none" cap="none" strike="noStrike">
                <a:solidFill>
                  <a:schemeClr val="dk1"/>
                </a:solidFill>
                <a:latin typeface="arial"/>
                <a:ea typeface="arial"/>
                <a:cs typeface="arial"/>
                <a:sym typeface="arial"/>
              </a:rPr>
              <a:t>:  The ability of systems to provide services to and accept services from other systems, and to use the services exchanged</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chemeClr val="dk1"/>
                </a:solidFill>
                <a:latin typeface="arial"/>
                <a:ea typeface="arial"/>
                <a:cs typeface="arial"/>
                <a:sym typeface="arial"/>
              </a:rPr>
              <a:t>Service function definition</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chemeClr val="dk1"/>
                </a:solidFill>
                <a:latin typeface="arial"/>
                <a:ea typeface="arial"/>
                <a:cs typeface="arial"/>
                <a:sym typeface="arial"/>
              </a:rPr>
              <a:t>Service interfaces</a:t>
            </a:r>
            <a:endParaRPr/>
          </a:p>
          <a:p>
            <a:pPr indent="-285750" lvl="0" marL="285750" marR="0" rtl="0" algn="l">
              <a:lnSpc>
                <a:spcPct val="100000"/>
              </a:lnSpc>
              <a:spcBef>
                <a:spcPts val="0"/>
              </a:spcBef>
              <a:spcAft>
                <a:spcPts val="0"/>
              </a:spcAft>
              <a:buClr>
                <a:srgbClr val="000000"/>
              </a:buClr>
              <a:buSzPts val="2800"/>
              <a:buFont typeface="Noto Sans Symbols"/>
              <a:buChar char="⮚"/>
            </a:pPr>
            <a:r>
              <a:rPr b="0" i="0" lang="en-US" sz="2800" u="none" cap="none" strike="noStrike">
                <a:solidFill>
                  <a:schemeClr val="dk1"/>
                </a:solidFill>
                <a:latin typeface="arial"/>
                <a:ea typeface="arial"/>
                <a:cs typeface="arial"/>
                <a:sym typeface="arial"/>
              </a:rPr>
              <a:t>Service invocation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0" y="0"/>
            <a:ext cx="7429500" cy="8572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lang="en-US" sz="3200">
                <a:solidFill>
                  <a:schemeClr val="lt1"/>
                </a:solidFill>
              </a:rPr>
              <a:t>Knowledge Interoperability</a:t>
            </a:r>
            <a:endParaRPr/>
          </a:p>
        </p:txBody>
      </p:sp>
      <p:sp>
        <p:nvSpPr>
          <p:cNvPr id="138" name="Google Shape;138;p8"/>
          <p:cNvSpPr txBox="1"/>
          <p:nvPr>
            <p:ph idx="1" type="body"/>
          </p:nvPr>
        </p:nvSpPr>
        <p:spPr>
          <a:xfrm>
            <a:off x="338328" y="971550"/>
            <a:ext cx="8156448" cy="37147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Noto Sans Symbols"/>
              <a:buChar char="❖"/>
            </a:pPr>
            <a:r>
              <a:rPr b="0" i="0" lang="en-US" sz="2400" u="none" strike="noStrike">
                <a:solidFill>
                  <a:srgbClr val="333333"/>
                </a:solidFill>
                <a:latin typeface="Helvetica Neue"/>
                <a:ea typeface="Helvetica Neue"/>
                <a:cs typeface="Helvetica Neue"/>
                <a:sym typeface="Helvetica Neue"/>
              </a:rPr>
              <a:t>The knowledge interoperability is the transfer of knowledge between heterogeneous environments</a:t>
            </a:r>
            <a:endParaRPr sz="2400">
              <a:solidFill>
                <a:srgbClr val="333333"/>
              </a:solidFill>
              <a:latin typeface="Helvetica Neue"/>
              <a:ea typeface="Helvetica Neue"/>
              <a:cs typeface="Helvetica Neue"/>
              <a:sym typeface="Helvetica Neue"/>
            </a:endParaRPr>
          </a:p>
          <a:p>
            <a:pPr indent="-342900" lvl="0" marL="342900" rtl="0" algn="l">
              <a:lnSpc>
                <a:spcPct val="100000"/>
              </a:lnSpc>
              <a:spcBef>
                <a:spcPts val="0"/>
              </a:spcBef>
              <a:spcAft>
                <a:spcPts val="0"/>
              </a:spcAft>
              <a:buSzPts val="2400"/>
              <a:buFont typeface="Noto Sans Symbols"/>
              <a:buChar char="❖"/>
            </a:pPr>
            <a:r>
              <a:rPr b="0" i="0" lang="en-US" sz="2400" u="none" strike="noStrike">
                <a:solidFill>
                  <a:srgbClr val="333333"/>
                </a:solidFill>
                <a:latin typeface="Helvetica Neue"/>
                <a:ea typeface="Helvetica Neue"/>
                <a:cs typeface="Helvetica Neue"/>
                <a:sym typeface="Helvetica Neue"/>
              </a:rPr>
              <a:t>it is a powerful tool for the acquisition of new knowledge</a:t>
            </a:r>
            <a:endParaRPr/>
          </a:p>
          <a:p>
            <a:pPr indent="-342900" lvl="1" marL="525780" rtl="0" algn="l">
              <a:lnSpc>
                <a:spcPct val="100000"/>
              </a:lnSpc>
              <a:spcBef>
                <a:spcPts val="0"/>
              </a:spcBef>
              <a:spcAft>
                <a:spcPts val="0"/>
              </a:spcAft>
              <a:buSzPts val="2000"/>
              <a:buFont typeface="Noto Sans Symbols"/>
              <a:buChar char="✔"/>
            </a:pPr>
            <a:r>
              <a:rPr lang="en-US" sz="2000"/>
              <a:t>Machine-understandable knowledge representation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3600">
              <a:solidFill>
                <a:schemeClr val="lt1"/>
              </a:solidFill>
            </a:endParaRPr>
          </a:p>
        </p:txBody>
      </p:sp>
      <p:sp>
        <p:nvSpPr>
          <p:cNvPr id="144" name="Google Shape;144;p9"/>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a:solidFill>
                <a:schemeClr val="lt1"/>
              </a:solidFill>
            </a:endParaRPr>
          </a:p>
        </p:txBody>
      </p:sp>
      <p:sp>
        <p:nvSpPr>
          <p:cNvPr id="145" name="Google Shape;145;p9"/>
          <p:cNvSpPr txBox="1"/>
          <p:nvPr/>
        </p:nvSpPr>
        <p:spPr>
          <a:xfrm>
            <a:off x="265176" y="1051560"/>
            <a:ext cx="8430768" cy="341632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Interoperability means that diverse geospatial systems can talk to each other meaningfully.</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In order to make them talking to each other meaningfully, individual parties involved should agree on the common methods for communication among them</a:t>
            </a:r>
            <a:endParaRPr/>
          </a:p>
          <a:p>
            <a:pPr indent="-342900" lvl="1"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The common methods that everybody agrees upon are the standards.</a:t>
            </a:r>
            <a:endParaRPr/>
          </a:p>
          <a:p>
            <a:pPr indent="-342900" lvl="0" marL="342900" marR="0" rtl="0" algn="l">
              <a:lnSpc>
                <a:spcPct val="10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Therefore, standards are the key for geospatial  Interoperability</a:t>
            </a:r>
            <a:r>
              <a:rPr b="0" i="0" lang="en-US" sz="1400" u="none" cap="none" strike="noStrike">
                <a:solidFill>
                  <a:srgbClr val="000000"/>
                </a:solidFill>
                <a:latin typeface="Arial"/>
                <a:ea typeface="Arial"/>
                <a:cs typeface="Arial"/>
                <a:sym typeface="Arial"/>
              </a:rPr>
              <a:t>.</a:t>
            </a:r>
            <a:endParaRPr/>
          </a:p>
        </p:txBody>
      </p:sp>
      <p:sp>
        <p:nvSpPr>
          <p:cNvPr id="146" name="Google Shape;146;p9"/>
          <p:cNvSpPr txBox="1"/>
          <p:nvPr/>
        </p:nvSpPr>
        <p:spPr>
          <a:xfrm>
            <a:off x="0" y="184440"/>
            <a:ext cx="646480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chemeClr val="lt1"/>
                </a:solidFill>
                <a:latin typeface="Arial"/>
                <a:ea typeface="Arial"/>
                <a:cs typeface="Arial"/>
                <a:sym typeface="Arial"/>
              </a:rPr>
              <a:t>How to Make GIS Interoperable</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