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6858000" cx="12192000"/>
  <p:notesSz cx="6858000" cy="9144000"/>
  <p:embeddedFontLst>
    <p:embeddedFont>
      <p:font typeface="ADLaM Display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799">
          <p15:clr>
            <a:srgbClr val="A4A3A4"/>
          </p15:clr>
        </p15:guide>
        <p15:guide id="2" pos="7446">
          <p15:clr>
            <a:srgbClr val="A4A3A4"/>
          </p15:clr>
        </p15:guide>
      </p15:sldGuideLst>
    </p:ext>
    <p:ext uri="GoogleSlidesCustomDataVersion2">
      <go:slidesCustomData xmlns:go="http://customooxmlschemas.google.com/" r:id="rId24" roundtripDataSignature="AMtx7miNCMDUgwV965FD9VwD3JXiybEa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6FC98E6-D59E-48F4-AA5C-EA2994BD0C73}">
  <a:tblStyle styleId="{26FC98E6-D59E-48F4-AA5C-EA2994BD0C73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8E9"/>
          </a:solidFill>
        </a:fill>
      </a:tcStyle>
    </a:wholeTbl>
    <a:band1H>
      <a:tcTxStyle/>
      <a:tcStyle>
        <a:fill>
          <a:solidFill>
            <a:srgbClr val="CCCDD1"/>
          </a:solidFill>
        </a:fill>
      </a:tcStyle>
    </a:band1H>
    <a:band2H>
      <a:tcTxStyle/>
    </a:band2H>
    <a:band1V>
      <a:tcTxStyle/>
      <a:tcStyle>
        <a:fill>
          <a:solidFill>
            <a:srgbClr val="CCCDD1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99" orient="horz"/>
        <p:guide pos="744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font" Target="fonts/ADLaMDisplay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7" name="Google Shape;4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4.jpg"/><Relationship Id="rId4" Type="http://schemas.openxmlformats.org/officeDocument/2006/relationships/image" Target="../media/image1.jpg"/><Relationship Id="rId5" Type="http://schemas.openxmlformats.org/officeDocument/2006/relationships/image" Target="../media/image18.png"/><Relationship Id="rId6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8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8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8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8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8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8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9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WGISS-57, 4-7 March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9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2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2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0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WGISS-57, 4-7 March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 2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/>
          <p:nvPr>
            <p:ph idx="1" type="body"/>
          </p:nvPr>
        </p:nvSpPr>
        <p:spPr>
          <a:xfrm>
            <a:off x="838199" y="1825625"/>
            <a:ext cx="10905699" cy="3881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21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43" name="Google Shape;43;p21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21"/>
          <p:cNvSpPr txBox="1"/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7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image" Target="../media/image12.png"/><Relationship Id="rId6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7.png"/><Relationship Id="rId5" Type="http://schemas.openxmlformats.org/officeDocument/2006/relationships/image" Target="../media/image16.png"/><Relationship Id="rId6" Type="http://schemas.openxmlformats.org/officeDocument/2006/relationships/image" Target="../media/image11.png"/><Relationship Id="rId7" Type="http://schemas.openxmlformats.org/officeDocument/2006/relationships/image" Target="../media/image5.png"/><Relationship Id="rId8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br>
              <a:rPr lang="en-GB" sz="6000"/>
            </a:br>
            <a:br>
              <a:rPr lang="en-GB" sz="6000"/>
            </a:br>
            <a:r>
              <a:rPr lang="en-GB" sz="6000"/>
              <a:t>CEOS Common Online Dictionary</a:t>
            </a:r>
            <a:endParaRPr sz="6000"/>
          </a:p>
        </p:txBody>
      </p:sp>
      <p:sp>
        <p:nvSpPr>
          <p:cNvPr id="50" name="Google Shape;50;p1"/>
          <p:cNvSpPr/>
          <p:nvPr/>
        </p:nvSpPr>
        <p:spPr>
          <a:xfrm>
            <a:off x="7222284" y="3905026"/>
            <a:ext cx="4832943" cy="29529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Peter Strobl, EC-JRC</a:t>
            </a:r>
            <a:b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Emma Woolliams, NPL</a:t>
            </a:r>
            <a:b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1800" u="sng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Katrin Molch,</a:t>
            </a:r>
            <a:r>
              <a:rPr b="1" i="0" lang="en-GB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DLR</a:t>
            </a:r>
            <a:endParaRPr b="0" i="0" sz="1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Item 5.3</a:t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4-7 March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Sydney, Australia</a:t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Additional material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/>
              <a:t>Simple lists of words are not used often – structure is important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/>
              <a:t>Rare to have versioning (or keep older definitions) – and definitions change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/>
              <a:t>Very large number of definitions for some terms – e.g. in ISO online browsing platform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/>
              <a:t>Inconsistent definitions (e.g. in-situ, observation, sample, …)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/>
              <a:t>Superficial definitions (e.g. interoperability) lacking full framework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/>
              <a:t>Circular definitions – and poor use of the foundational ‘base terms’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/>
              <a:t>Development process – isolated efforts – creates these problems</a:t>
            </a:r>
            <a:endParaRPr/>
          </a:p>
        </p:txBody>
      </p:sp>
      <p:sp>
        <p:nvSpPr>
          <p:cNvPr id="130" name="Google Shape;130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Problems found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2"/>
          <p:cNvSpPr txBox="1"/>
          <p:nvPr>
            <p:ph idx="1" type="body"/>
          </p:nvPr>
        </p:nvSpPr>
        <p:spPr>
          <a:xfrm>
            <a:off x="176048" y="1076137"/>
            <a:ext cx="11495400" cy="47191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/>
              <a:t>Process / result distinction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Observation: process of observing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Observation value : the result (including associated uncertainty)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/>
              <a:t>Continuum from measurement to simulation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 sz="2000"/>
              <a:t>Bokulich 2020 (philosopher) defined increasing ‘model ladenness’ of data – as below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 sz="2000"/>
              <a:t>(but other splits possible!)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 sz="2400"/>
              <a:t>Distinction hard – but we disagree with ISO approach of considering simulation as a form of observation based only on an algorithm as observer</a:t>
            </a:r>
            <a:endParaRPr/>
          </a:p>
          <a:p>
            <a: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36" name="Google Shape;136;p1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Observation</a:t>
            </a:r>
            <a:endParaRPr/>
          </a:p>
        </p:txBody>
      </p:sp>
      <p:grpSp>
        <p:nvGrpSpPr>
          <p:cNvPr id="137" name="Google Shape;137;p12"/>
          <p:cNvGrpSpPr/>
          <p:nvPr/>
        </p:nvGrpSpPr>
        <p:grpSpPr>
          <a:xfrm>
            <a:off x="176048" y="4896793"/>
            <a:ext cx="11807880" cy="898498"/>
            <a:chOff x="149298" y="4720250"/>
            <a:chExt cx="11807880" cy="898498"/>
          </a:xfrm>
        </p:grpSpPr>
        <p:sp>
          <p:nvSpPr>
            <p:cNvPr id="138" name="Google Shape;138;p12"/>
            <p:cNvSpPr/>
            <p:nvPr/>
          </p:nvSpPr>
          <p:spPr>
            <a:xfrm>
              <a:off x="149298" y="4720250"/>
              <a:ext cx="1305784" cy="898498"/>
            </a:xfrm>
            <a:prstGeom prst="rect">
              <a:avLst/>
            </a:prstGeom>
            <a:solidFill>
              <a:schemeClr val="accent6"/>
            </a:solidFill>
            <a:ln cap="flat" cmpd="sng" w="25400">
              <a:solidFill>
                <a:srgbClr val="581D1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Raw measurement</a:t>
              </a:r>
              <a:endParaRPr/>
            </a:p>
          </p:txBody>
        </p:sp>
        <p:sp>
          <p:nvSpPr>
            <p:cNvPr id="139" name="Google Shape;139;p12"/>
            <p:cNvSpPr/>
            <p:nvPr/>
          </p:nvSpPr>
          <p:spPr>
            <a:xfrm>
              <a:off x="10651394" y="4720250"/>
              <a:ext cx="1305784" cy="898498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rgbClr val="151C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Simulation</a:t>
              </a:r>
              <a:endParaRPr/>
            </a:p>
          </p:txBody>
        </p:sp>
        <p:sp>
          <p:nvSpPr>
            <p:cNvPr id="140" name="Google Shape;140;p12"/>
            <p:cNvSpPr/>
            <p:nvPr/>
          </p:nvSpPr>
          <p:spPr>
            <a:xfrm>
              <a:off x="1455082" y="4720250"/>
              <a:ext cx="1305784" cy="898498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rgbClr val="FF6600"/>
                </a:gs>
              </a:gsLst>
              <a:lin ang="0" scaled="0"/>
            </a:gradFill>
            <a:ln cap="flat" cmpd="sng" w="25400">
              <a:solidFill>
                <a:srgbClr val="581D1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Data conversion / calibration</a:t>
              </a:r>
              <a:endParaRPr/>
            </a:p>
          </p:txBody>
        </p:sp>
        <p:sp>
          <p:nvSpPr>
            <p:cNvPr id="141" name="Google Shape;141;p12"/>
            <p:cNvSpPr/>
            <p:nvPr/>
          </p:nvSpPr>
          <p:spPr>
            <a:xfrm>
              <a:off x="2760866" y="4720250"/>
              <a:ext cx="1305784" cy="898498"/>
            </a:xfrm>
            <a:prstGeom prst="rect">
              <a:avLst/>
            </a:prstGeom>
            <a:gradFill>
              <a:gsLst>
                <a:gs pos="0">
                  <a:srgbClr val="FF6600"/>
                </a:gs>
                <a:gs pos="100000">
                  <a:srgbClr val="FFC000"/>
                </a:gs>
              </a:gsLst>
              <a:lin ang="0" scaled="0"/>
            </a:gradFill>
            <a:ln cap="flat" cmpd="sng" w="25400">
              <a:solidFill>
                <a:srgbClr val="581D1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Data correction</a:t>
              </a:r>
              <a:endParaRPr/>
            </a:p>
          </p:txBody>
        </p:sp>
        <p:sp>
          <p:nvSpPr>
            <p:cNvPr id="142" name="Google Shape;142;p12"/>
            <p:cNvSpPr/>
            <p:nvPr/>
          </p:nvSpPr>
          <p:spPr>
            <a:xfrm>
              <a:off x="4041652" y="4720250"/>
              <a:ext cx="1305784" cy="898498"/>
            </a:xfrm>
            <a:prstGeom prst="rect">
              <a:avLst/>
            </a:prstGeom>
            <a:gradFill>
              <a:gsLst>
                <a:gs pos="0">
                  <a:srgbClr val="FFC000"/>
                </a:gs>
                <a:gs pos="100000">
                  <a:schemeClr val="accent2"/>
                </a:gs>
              </a:gsLst>
              <a:lin ang="0" scaled="0"/>
            </a:gradFill>
            <a:ln cap="flat" cmpd="sng" w="25400">
              <a:solidFill>
                <a:srgbClr val="581D1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Data scaling</a:t>
              </a:r>
              <a:endParaRPr/>
            </a:p>
          </p:txBody>
        </p:sp>
        <p:sp>
          <p:nvSpPr>
            <p:cNvPr id="143" name="Google Shape;143;p12"/>
            <p:cNvSpPr/>
            <p:nvPr/>
          </p:nvSpPr>
          <p:spPr>
            <a:xfrm>
              <a:off x="5347436" y="4720250"/>
              <a:ext cx="1305784" cy="89849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rgbClr val="00FFCC"/>
                </a:gs>
              </a:gsLst>
              <a:lin ang="0" scaled="0"/>
            </a:gradFill>
            <a:ln cap="flat" cmpd="sng" w="25400">
              <a:solidFill>
                <a:srgbClr val="581D1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Interpolation</a:t>
              </a:r>
              <a:endParaRPr/>
            </a:p>
          </p:txBody>
        </p:sp>
        <p:sp>
          <p:nvSpPr>
            <p:cNvPr id="144" name="Google Shape;144;p12"/>
            <p:cNvSpPr/>
            <p:nvPr/>
          </p:nvSpPr>
          <p:spPr>
            <a:xfrm>
              <a:off x="6653220" y="4720250"/>
              <a:ext cx="1305784" cy="898498"/>
            </a:xfrm>
            <a:prstGeom prst="rect">
              <a:avLst/>
            </a:prstGeom>
            <a:gradFill>
              <a:gsLst>
                <a:gs pos="0">
                  <a:srgbClr val="00FFCC"/>
                </a:gs>
                <a:gs pos="100000">
                  <a:schemeClr val="accent5"/>
                </a:gs>
              </a:gsLst>
              <a:lin ang="0" scaled="0"/>
            </a:gradFill>
            <a:ln cap="flat" cmpd="sng" w="25400">
              <a:solidFill>
                <a:srgbClr val="581D1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Data scaling / regridding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2"/>
            <p:cNvSpPr/>
            <p:nvPr/>
          </p:nvSpPr>
          <p:spPr>
            <a:xfrm>
              <a:off x="7945362" y="4720250"/>
              <a:ext cx="1305784" cy="898498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rgbClr val="276B81"/>
                </a:gs>
              </a:gsLst>
              <a:lin ang="0" scaled="0"/>
            </a:gradFill>
            <a:ln cap="flat" cmpd="sng" w="25400">
              <a:solidFill>
                <a:srgbClr val="581D1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Data fusion</a:t>
              </a:r>
              <a:endParaRPr/>
            </a:p>
          </p:txBody>
        </p:sp>
        <p:sp>
          <p:nvSpPr>
            <p:cNvPr id="146" name="Google Shape;146;p12"/>
            <p:cNvSpPr/>
            <p:nvPr/>
          </p:nvSpPr>
          <p:spPr>
            <a:xfrm>
              <a:off x="9251146" y="4720250"/>
              <a:ext cx="1305784" cy="898498"/>
            </a:xfrm>
            <a:prstGeom prst="rect">
              <a:avLst/>
            </a:prstGeom>
            <a:gradFill>
              <a:gsLst>
                <a:gs pos="0">
                  <a:srgbClr val="276B81"/>
                </a:gs>
                <a:gs pos="100000">
                  <a:schemeClr val="accent1"/>
                </a:gs>
              </a:gsLst>
              <a:lin ang="0" scaled="0"/>
            </a:gradFill>
            <a:ln cap="flat" cmpd="sng" w="25400">
              <a:solidFill>
                <a:srgbClr val="581D1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Data assimilation</a:t>
              </a:r>
              <a:endParaRPr/>
            </a:p>
          </p:txBody>
        </p:sp>
      </p:grpSp>
      <p:sp>
        <p:nvSpPr>
          <p:cNvPr id="147" name="Google Shape;147;p12"/>
          <p:cNvSpPr/>
          <p:nvPr/>
        </p:nvSpPr>
        <p:spPr>
          <a:xfrm rot="5400000">
            <a:off x="981597" y="5285873"/>
            <a:ext cx="307991" cy="1569222"/>
          </a:xfrm>
          <a:prstGeom prst="rightBrace">
            <a:avLst>
              <a:gd fmla="val 41666" name="adj1"/>
              <a:gd fmla="val 50000" name="adj2"/>
            </a:avLst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2"/>
          <p:cNvSpPr txBox="1"/>
          <p:nvPr/>
        </p:nvSpPr>
        <p:spPr>
          <a:xfrm>
            <a:off x="734803" y="6208287"/>
            <a:ext cx="7617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Level 1</a:t>
            </a:r>
            <a:endParaRPr/>
          </a:p>
        </p:txBody>
      </p:sp>
      <p:sp>
        <p:nvSpPr>
          <p:cNvPr id="149" name="Google Shape;149;p12"/>
          <p:cNvSpPr txBox="1"/>
          <p:nvPr/>
        </p:nvSpPr>
        <p:spPr>
          <a:xfrm>
            <a:off x="1900287" y="6232820"/>
            <a:ext cx="7617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Level 2</a:t>
            </a:r>
            <a:endParaRPr/>
          </a:p>
        </p:txBody>
      </p:sp>
      <p:sp>
        <p:nvSpPr>
          <p:cNvPr id="150" name="Google Shape;150;p12"/>
          <p:cNvSpPr/>
          <p:nvPr/>
        </p:nvSpPr>
        <p:spPr>
          <a:xfrm rot="5400000">
            <a:off x="2146976" y="5218196"/>
            <a:ext cx="443346" cy="1569222"/>
          </a:xfrm>
          <a:prstGeom prst="rightBrace">
            <a:avLst>
              <a:gd fmla="val 41666" name="adj1"/>
              <a:gd fmla="val 50000" name="adj2"/>
            </a:avLst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2"/>
          <p:cNvSpPr/>
          <p:nvPr/>
        </p:nvSpPr>
        <p:spPr>
          <a:xfrm rot="5400000">
            <a:off x="4651265" y="3853700"/>
            <a:ext cx="443346" cy="4421809"/>
          </a:xfrm>
          <a:prstGeom prst="rightBrace">
            <a:avLst>
              <a:gd fmla="val 41666" name="adj1"/>
              <a:gd fmla="val 50000" name="adj2"/>
            </a:avLst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2"/>
          <p:cNvSpPr txBox="1"/>
          <p:nvPr/>
        </p:nvSpPr>
        <p:spPr>
          <a:xfrm>
            <a:off x="4490109" y="6218856"/>
            <a:ext cx="91082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Level 3/4</a:t>
            </a:r>
            <a:endParaRPr/>
          </a:p>
        </p:txBody>
      </p:sp>
      <p:sp>
        <p:nvSpPr>
          <p:cNvPr id="153" name="Google Shape;153;p12"/>
          <p:cNvSpPr txBox="1"/>
          <p:nvPr/>
        </p:nvSpPr>
        <p:spPr>
          <a:xfrm>
            <a:off x="635623" y="4627480"/>
            <a:ext cx="13773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Measurement?</a:t>
            </a:r>
            <a:endParaRPr/>
          </a:p>
        </p:txBody>
      </p:sp>
      <p:sp>
        <p:nvSpPr>
          <p:cNvPr id="154" name="Google Shape;154;p12"/>
          <p:cNvSpPr txBox="1"/>
          <p:nvPr/>
        </p:nvSpPr>
        <p:spPr>
          <a:xfrm>
            <a:off x="3205679" y="4605809"/>
            <a:ext cx="12490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Observation?</a:t>
            </a:r>
            <a:endParaRPr/>
          </a:p>
        </p:txBody>
      </p:sp>
      <p:sp>
        <p:nvSpPr>
          <p:cNvPr id="155" name="Google Shape;155;p12"/>
          <p:cNvSpPr txBox="1"/>
          <p:nvPr/>
        </p:nvSpPr>
        <p:spPr>
          <a:xfrm>
            <a:off x="10342154" y="4587336"/>
            <a:ext cx="77136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/>
              <a:t>Formal ‘thesaurus’ (controlled and structured vocabulary, with explicit relationship between terms)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/>
              <a:t>Collaboration between standard-setting and good-practice setting organisations to develop a collective-effort wiki-style vocabulary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Long-term commitment to collaborative working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Oversight editorial teams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/>
              <a:t>Terminology in documents linked to central reference (with version control at the individual definition level)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Conflicts handled through separate ‘branches’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More complete frameworks (e.g. CEOS interoperability / CEOS FRM etc) connected to the terminology alongside higher level definitions</a:t>
            </a:r>
            <a:endParaRPr/>
          </a:p>
        </p:txBody>
      </p:sp>
      <p:sp>
        <p:nvSpPr>
          <p:cNvPr id="161" name="Google Shape;161;p1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Suggested approach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>
                <a:solidFill>
                  <a:schemeClr val="dk1"/>
                </a:solidFill>
              </a:rPr>
              <a:t>Hierarchical – with perhaps different types of hierarchy simultaneously available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>
                <a:solidFill>
                  <a:schemeClr val="dk1"/>
                </a:solidFill>
              </a:rPr>
              <a:t>Definitional (definition uses another word in thesaurus)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>
                <a:solidFill>
                  <a:schemeClr val="dk1"/>
                </a:solidFill>
              </a:rPr>
              <a:t>Contextual (hierarchical on subject)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>
                <a:solidFill>
                  <a:schemeClr val="dk1"/>
                </a:solidFill>
              </a:rPr>
              <a:t>Ontological (formal parent/child relationships, ‘is a’ and ‘has a’)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>
                <a:solidFill>
                  <a:schemeClr val="dk1"/>
                </a:solidFill>
              </a:rPr>
              <a:t>Structured around base and core terms (simple, easily agreed definitions)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>
                <a:solidFill>
                  <a:schemeClr val="dk1"/>
                </a:solidFill>
              </a:rPr>
              <a:t>With ‘controversial’ terms highlighted where there are disagreements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>
                <a:solidFill>
                  <a:schemeClr val="dk1"/>
                </a:solidFill>
              </a:rPr>
              <a:t>With ‘high impact’ terms highlighted where frameworks are more valuable than definitions</a:t>
            </a:r>
            <a:endParaRPr/>
          </a:p>
          <a:p>
            <a:pPr indent="0" lvl="1" marL="533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7" name="Google Shape;167;p1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Suggested structure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Categories of terms</a:t>
            </a:r>
            <a:endParaRPr/>
          </a:p>
        </p:txBody>
      </p:sp>
      <p:graphicFrame>
        <p:nvGraphicFramePr>
          <p:cNvPr id="173" name="Google Shape;173;p15"/>
          <p:cNvGraphicFramePr/>
          <p:nvPr/>
        </p:nvGraphicFramePr>
        <p:xfrm>
          <a:off x="46675" y="113429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{26FC98E6-D59E-48F4-AA5C-EA2994BD0C73}</a:tableStyleId>
              </a:tblPr>
              <a:tblGrid>
                <a:gridCol w="977800"/>
                <a:gridCol w="3793075"/>
                <a:gridCol w="3594000"/>
                <a:gridCol w="3733800"/>
              </a:tblGrid>
              <a:tr h="3024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5275" marL="652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Category of term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5275" marL="652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Examples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5275" marL="652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5275" marL="65275"/>
                </a:tc>
              </a:tr>
              <a:tr h="959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5275" marL="65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/>
                        <a:t>Base terms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5275" marL="652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chemeClr val="accent1"/>
                          </a:solidFill>
                        </a:rPr>
                        <a:t>Data, entity, phenomenon, property</a:t>
                      </a:r>
                      <a:endParaRPr sz="2000" u="none" cap="none" strike="noStrike">
                        <a:solidFill>
                          <a:schemeClr val="accen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5275" marL="652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/>
                        <a:t>Underpinning terms – small committee to create list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5275" marL="65275" anchor="ctr"/>
                </a:tc>
              </a:tr>
              <a:tr h="134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5275" marL="65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/>
                        <a:t>Core terms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5275" marL="652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chemeClr val="accent1"/>
                          </a:solidFill>
                        </a:rPr>
                        <a:t>Uncertainty, leaf area index, data centre, spectral resolution, accuracy, precision, measurement</a:t>
                      </a:r>
                      <a:endParaRPr sz="2000" u="none" cap="none" strike="noStrike">
                        <a:solidFill>
                          <a:schemeClr val="accen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5275" marL="652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/>
                        <a:t>Basic vocabulary for Earth sciences – small committee to create list and collate existing definitions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5275" marL="65275" anchor="ctr"/>
                </a:tc>
              </a:tr>
              <a:tr h="1344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5275" marL="65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/>
                        <a:t>Controversial terms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5275" marL="652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chemeClr val="accent1"/>
                          </a:solidFill>
                        </a:rPr>
                        <a:t>Sampling, observation, in-situ, processing level, model, confidence</a:t>
                      </a:r>
                      <a:endParaRPr sz="2000" u="none" cap="none" strike="noStrike">
                        <a:solidFill>
                          <a:schemeClr val="accen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5275" marL="652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/>
                        <a:t>Terms different communities use differently. Facilitated discussions or disambiguation pages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5275" marL="65275" anchor="ctr"/>
                </a:tc>
              </a:tr>
              <a:tr h="1344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5275" marL="65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/>
                        <a:t>High impact terms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5275" marL="652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chemeClr val="accent1"/>
                          </a:solidFill>
                        </a:rPr>
                        <a:t>Interoperability, analysis ready data, data assimilation, real-time, operational</a:t>
                      </a:r>
                      <a:endParaRPr sz="2000" u="none" cap="none" strike="noStrike">
                        <a:solidFill>
                          <a:schemeClr val="accen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5275" marL="652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/>
                        <a:t>Terms that need a framework document – developed in the right committee. Link to simple, high-level definition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5275" marL="65275" anchor="ctr"/>
                </a:tc>
              </a:tr>
            </a:tbl>
          </a:graphicData>
        </a:graphic>
      </p:graphicFrame>
      <p:grpSp>
        <p:nvGrpSpPr>
          <p:cNvPr id="174" name="Google Shape;174;p15"/>
          <p:cNvGrpSpPr/>
          <p:nvPr/>
        </p:nvGrpSpPr>
        <p:grpSpPr>
          <a:xfrm>
            <a:off x="199047" y="1731457"/>
            <a:ext cx="766617" cy="4402595"/>
            <a:chOff x="163630" y="1551843"/>
            <a:chExt cx="766617" cy="4402595"/>
          </a:xfrm>
        </p:grpSpPr>
        <p:pic>
          <p:nvPicPr>
            <p:cNvPr descr="Symbol for base terms, looking like a brick wall, with lower bricks in black and upper bricks in white" id="175" name="Google Shape;175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7189" y="1551843"/>
              <a:ext cx="579499" cy="5403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ymbol for core terms, with a hexagonal symbol with a circle in the middle and two layers of hexagons around" id="176" name="Google Shape;176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63630" y="2551391"/>
              <a:ext cx="766617" cy="7666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ymbol for controversial terms, made of a multi-pointed star in black with a white exclamation mark in the middle" id="177" name="Google Shape;177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81975" y="3845663"/>
              <a:ext cx="729926" cy="7299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ymbol for high impact terms, made of a hexagonal structure that opens up with an explosion-like centre" id="178" name="Google Shape;178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81975" y="5224512"/>
              <a:ext cx="729926" cy="72992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A good thesaurus is:</a:t>
            </a:r>
            <a:endParaRPr/>
          </a:p>
        </p:txBody>
      </p:sp>
      <p:grpSp>
        <p:nvGrpSpPr>
          <p:cNvPr id="184" name="Google Shape;184;p16"/>
          <p:cNvGrpSpPr/>
          <p:nvPr/>
        </p:nvGrpSpPr>
        <p:grpSpPr>
          <a:xfrm>
            <a:off x="176048" y="1133771"/>
            <a:ext cx="11645838" cy="1012372"/>
            <a:chOff x="176048" y="1182757"/>
            <a:chExt cx="11645838" cy="1012372"/>
          </a:xfrm>
        </p:grpSpPr>
        <p:sp>
          <p:nvSpPr>
            <p:cNvPr id="185" name="Google Shape;185;p16"/>
            <p:cNvSpPr/>
            <p:nvPr/>
          </p:nvSpPr>
          <p:spPr>
            <a:xfrm>
              <a:off x="176048" y="1182758"/>
              <a:ext cx="3432566" cy="1012371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rgbClr val="151C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Consistent</a:t>
              </a:r>
              <a:endParaRPr/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3761014" y="1182757"/>
              <a:ext cx="8060872" cy="101237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0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On a foundation of base terms. No ambiguity. No circular or overlapping definitions. Clear preferred terms. Alternative definitions explained clearly.</a:t>
              </a:r>
              <a:endParaRPr/>
            </a:p>
          </p:txBody>
        </p:sp>
      </p:grpSp>
      <p:grpSp>
        <p:nvGrpSpPr>
          <p:cNvPr id="187" name="Google Shape;187;p16"/>
          <p:cNvGrpSpPr/>
          <p:nvPr/>
        </p:nvGrpSpPr>
        <p:grpSpPr>
          <a:xfrm>
            <a:off x="176048" y="2216873"/>
            <a:ext cx="11645838" cy="1012372"/>
            <a:chOff x="176048" y="2230036"/>
            <a:chExt cx="11645838" cy="1012372"/>
          </a:xfrm>
        </p:grpSpPr>
        <p:sp>
          <p:nvSpPr>
            <p:cNvPr id="188" name="Google Shape;188;p16"/>
            <p:cNvSpPr/>
            <p:nvPr/>
          </p:nvSpPr>
          <p:spPr>
            <a:xfrm>
              <a:off x="176048" y="2230037"/>
              <a:ext cx="3432566" cy="1012371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rgbClr val="151C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Hierarchical</a:t>
              </a:r>
              <a:endParaRPr/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3761014" y="2230036"/>
              <a:ext cx="8060872" cy="101237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0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Clearly shows relationships between terms – in a definitional, contextual and ontological way. Mutually exclusive parent / sibling / child relationships</a:t>
              </a:r>
              <a:endParaRPr/>
            </a:p>
          </p:txBody>
        </p:sp>
      </p:grpSp>
      <p:grpSp>
        <p:nvGrpSpPr>
          <p:cNvPr id="190" name="Google Shape;190;p16"/>
          <p:cNvGrpSpPr/>
          <p:nvPr/>
        </p:nvGrpSpPr>
        <p:grpSpPr>
          <a:xfrm>
            <a:off x="176048" y="3299975"/>
            <a:ext cx="11645838" cy="1012372"/>
            <a:chOff x="176048" y="3365886"/>
            <a:chExt cx="11645838" cy="1012372"/>
          </a:xfrm>
        </p:grpSpPr>
        <p:sp>
          <p:nvSpPr>
            <p:cNvPr id="191" name="Google Shape;191;p16"/>
            <p:cNvSpPr/>
            <p:nvPr/>
          </p:nvSpPr>
          <p:spPr>
            <a:xfrm>
              <a:off x="176048" y="3365887"/>
              <a:ext cx="3432566" cy="1012371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rgbClr val="151C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Understandable</a:t>
              </a:r>
              <a:endParaRPr/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3761014" y="3365886"/>
              <a:ext cx="8060872" cy="101237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0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Clear definitions, with differentiation/disambiguation of controversial terms. Checked for understandability by multidisciplinary teams</a:t>
              </a:r>
              <a:endParaRPr/>
            </a:p>
          </p:txBody>
        </p:sp>
      </p:grpSp>
      <p:grpSp>
        <p:nvGrpSpPr>
          <p:cNvPr id="193" name="Google Shape;193;p16"/>
          <p:cNvGrpSpPr/>
          <p:nvPr/>
        </p:nvGrpSpPr>
        <p:grpSpPr>
          <a:xfrm>
            <a:off x="176048" y="4383077"/>
            <a:ext cx="11645838" cy="1012372"/>
            <a:chOff x="176048" y="4693619"/>
            <a:chExt cx="11645838" cy="1012372"/>
          </a:xfrm>
        </p:grpSpPr>
        <p:sp>
          <p:nvSpPr>
            <p:cNvPr id="194" name="Google Shape;194;p16"/>
            <p:cNvSpPr/>
            <p:nvPr/>
          </p:nvSpPr>
          <p:spPr>
            <a:xfrm>
              <a:off x="176048" y="4693620"/>
              <a:ext cx="3432566" cy="1012371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rgbClr val="151C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Educational</a:t>
              </a:r>
              <a:endParaRPr/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3761014" y="4693619"/>
              <a:ext cx="8060872" cy="101237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0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Not just for computers! Promotes a conceptual framework, shows linkages, satisfies curiosity, helps communication of concepts. Links to detailed frameworks for high-impact terms.</a:t>
              </a:r>
              <a:endParaRPr/>
            </a:p>
          </p:txBody>
        </p:sp>
      </p:grpSp>
      <p:grpSp>
        <p:nvGrpSpPr>
          <p:cNvPr id="196" name="Google Shape;196;p16"/>
          <p:cNvGrpSpPr/>
          <p:nvPr/>
        </p:nvGrpSpPr>
        <p:grpSpPr>
          <a:xfrm>
            <a:off x="176048" y="5466180"/>
            <a:ext cx="11645838" cy="1012372"/>
            <a:chOff x="176048" y="5515166"/>
            <a:chExt cx="11645838" cy="1012372"/>
          </a:xfrm>
        </p:grpSpPr>
        <p:sp>
          <p:nvSpPr>
            <p:cNvPr id="197" name="Google Shape;197;p16"/>
            <p:cNvSpPr/>
            <p:nvPr/>
          </p:nvSpPr>
          <p:spPr>
            <a:xfrm>
              <a:off x="176048" y="5515167"/>
              <a:ext cx="3432566" cy="1012371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rgbClr val="151C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Updateable</a:t>
              </a:r>
              <a:endParaRPr/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3761014" y="5515166"/>
              <a:ext cx="8060872" cy="101237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0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Unified thesaurus with version control at the level of individual terms, methods for providing disambiguation links, and adding new terms. 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"/>
          <p:cNvSpPr txBox="1"/>
          <p:nvPr>
            <p:ph idx="1" type="body"/>
          </p:nvPr>
        </p:nvSpPr>
        <p:spPr>
          <a:xfrm>
            <a:off x="324233" y="1520825"/>
            <a:ext cx="11495400" cy="47005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 sz="2400">
                <a:solidFill>
                  <a:schemeClr val="dk1"/>
                </a:solidFill>
              </a:rPr>
              <a:t>Completed work to explore a CEOS common online dictionary (CEOS WGCV Action Item 49-06, 06/2021) 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 sz="2400"/>
              <a:t>Results summarized in a publication – currently in peer review 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 sz="2400"/>
              <a:t>Main findings</a:t>
            </a:r>
            <a:endParaRPr sz="2400"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Large interest in the topic; need, urgency, and effort are recognized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Many good but isolated dictionaries exist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Critical: Fundamental terms often defined inconsistently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 sz="2400"/>
              <a:t>Implementation needs a coordinated effort endorsed by all stakeholders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 sz="2400"/>
              <a:t>CEOS with its Interoperability Framework could be a suitable body to put this in place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400"/>
          </a:p>
        </p:txBody>
      </p:sp>
      <p:sp>
        <p:nvSpPr>
          <p:cNvPr id="56" name="Google Shape;56;p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Executive summary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/>
          <p:nvPr>
            <p:ph idx="1" type="body"/>
          </p:nvPr>
        </p:nvSpPr>
        <p:spPr>
          <a:xfrm>
            <a:off x="324233" y="1268413"/>
            <a:ext cx="11484027" cy="4952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 sz="2400">
                <a:solidFill>
                  <a:srgbClr val="0070C0"/>
                </a:solidFill>
              </a:rPr>
              <a:t>Recap of the problem:</a:t>
            </a:r>
            <a:r>
              <a:rPr lang="en-GB" sz="2400"/>
              <a:t> 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Inconsistent use of terminology by different communities hampers communication in interdisciplinary research and other collaborations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Project-specific glossaries with altered/new definitions to overcome the issue make things worse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 sz="2400">
                <a:solidFill>
                  <a:schemeClr val="dk1"/>
                </a:solidFill>
              </a:rPr>
              <a:t>CEOS WGCV Action Item 49-06 (06/2021) “</a:t>
            </a:r>
            <a:r>
              <a:rPr i="1" lang="en-GB" sz="2400"/>
              <a:t>[…] to advance the idea of a </a:t>
            </a:r>
            <a:r>
              <a:rPr i="1" lang="en-GB" sz="2400">
                <a:solidFill>
                  <a:srgbClr val="0070C0"/>
                </a:solidFill>
              </a:rPr>
              <a:t>CEOS common online dictionary</a:t>
            </a:r>
            <a:r>
              <a:rPr i="1" lang="en-GB" sz="2400"/>
              <a:t>, with a view to eventually reaching out to launch a broader community effort</a:t>
            </a:r>
            <a:r>
              <a:rPr lang="en-GB" sz="2400"/>
              <a:t>” 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 sz="2400"/>
              <a:t>Work considered completed; publication submitted to </a:t>
            </a:r>
            <a:r>
              <a:rPr i="1" lang="en-GB" sz="2400"/>
              <a:t>Surveys in Geophysics</a:t>
            </a:r>
            <a:r>
              <a:rPr lang="en-GB" sz="2400"/>
              <a:t> in 12/2023 to report on the activity and to summarize results </a:t>
            </a:r>
            <a:r>
              <a:rPr lang="en-GB" sz="2400">
                <a:solidFill>
                  <a:srgbClr val="0070C0"/>
                </a:solidFill>
              </a:rPr>
              <a:t>"Lost in translation: The need for common vocabularies and an interoperable thesaurus in Earth sciences"</a:t>
            </a:r>
            <a:r>
              <a:rPr lang="en-GB" sz="2400"/>
              <a:t>; in peer review, preprint available upon request</a:t>
            </a:r>
            <a:endParaRPr sz="2400"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 sz="2400"/>
              <a:t>Propose to close Action Item 49-06 when paper has been accepted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400"/>
          </a:p>
        </p:txBody>
      </p:sp>
      <p:sp>
        <p:nvSpPr>
          <p:cNvPr id="62" name="Google Shape;62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Introduction &amp; status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"/>
          <p:cNvSpPr txBox="1"/>
          <p:nvPr>
            <p:ph idx="1" type="body"/>
          </p:nvPr>
        </p:nvSpPr>
        <p:spPr>
          <a:xfrm>
            <a:off x="324233" y="1268413"/>
            <a:ext cx="11675856" cy="5233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 sz="2400"/>
              <a:t>Reviewed 12 existing dictionaries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Assessment of </a:t>
            </a:r>
            <a:r>
              <a:rPr lang="en-GB">
                <a:solidFill>
                  <a:srgbClr val="0070C0"/>
                </a:solidFill>
              </a:rPr>
              <a:t>useability</a:t>
            </a:r>
            <a:r>
              <a:rPr lang="en-GB"/>
              <a:t>​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Identification of </a:t>
            </a:r>
            <a:r>
              <a:rPr lang="en-GB">
                <a:solidFill>
                  <a:srgbClr val="0070C0"/>
                </a:solidFill>
              </a:rPr>
              <a:t>circular definitions and inconsistencies​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Assessment of </a:t>
            </a:r>
            <a:r>
              <a:rPr lang="en-GB">
                <a:solidFill>
                  <a:srgbClr val="0070C0"/>
                </a:solidFill>
              </a:rPr>
              <a:t>structure</a:t>
            </a:r>
            <a:r>
              <a:rPr lang="en-GB"/>
              <a:t>​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 sz="2400"/>
              <a:t>Reviewed </a:t>
            </a:r>
            <a:r>
              <a:rPr lang="en-GB" sz="2400">
                <a:solidFill>
                  <a:srgbClr val="0070C0"/>
                </a:solidFill>
              </a:rPr>
              <a:t>ISO 25964:2011 </a:t>
            </a:r>
            <a:r>
              <a:rPr lang="en-GB" sz="2400"/>
              <a:t>guidelines on ‘information and documentation:  thesauri and interoperability with other vocabularies’ ​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 sz="2400">
                <a:solidFill>
                  <a:srgbClr val="0070C0"/>
                </a:solidFill>
              </a:rPr>
              <a:t>Presentations</a:t>
            </a:r>
            <a:r>
              <a:rPr lang="en-GB" sz="2400"/>
              <a:t> to CEOS, ESA and WMO meetings​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 sz="2400"/>
              <a:t>Studied in detail selected sample terms​ - </a:t>
            </a:r>
            <a:r>
              <a:rPr lang="en-GB" sz="2400">
                <a:solidFill>
                  <a:srgbClr val="0070C0"/>
                </a:solidFill>
              </a:rPr>
              <a:t>observation, in-situ, interoperability</a:t>
            </a:r>
            <a:r>
              <a:rPr lang="en-GB" sz="2400"/>
              <a:t>​ - as examples of broader problems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 sz="2400"/>
              <a:t>Built a hierarchical set of </a:t>
            </a:r>
            <a:r>
              <a:rPr lang="en-GB" sz="2400">
                <a:solidFill>
                  <a:srgbClr val="0070C0"/>
                </a:solidFill>
              </a:rPr>
              <a:t>base and core terms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 sz="2400"/>
              <a:t>Compiled and submitted </a:t>
            </a:r>
            <a:r>
              <a:rPr lang="en-GB" sz="2400">
                <a:solidFill>
                  <a:srgbClr val="0070C0"/>
                </a:solidFill>
              </a:rPr>
              <a:t>draft paper </a:t>
            </a:r>
            <a:r>
              <a:rPr lang="en-GB" sz="2400"/>
              <a:t>for publication</a:t>
            </a:r>
            <a:endParaRPr/>
          </a:p>
        </p:txBody>
      </p:sp>
      <p:sp>
        <p:nvSpPr>
          <p:cNvPr id="68" name="Google Shape;68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Work performed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"/>
          <p:cNvSpPr txBox="1"/>
          <p:nvPr>
            <p:ph idx="1" type="body"/>
          </p:nvPr>
        </p:nvSpPr>
        <p:spPr>
          <a:xfrm>
            <a:off x="4477517" y="1133391"/>
            <a:ext cx="4336204" cy="5280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>
                <a:solidFill>
                  <a:schemeClr val="accent1"/>
                </a:solidFill>
              </a:rPr>
              <a:t>In-situ / Ex-situ</a:t>
            </a:r>
            <a:endParaRPr/>
          </a:p>
          <a:p>
            <a:pPr indent="0" lvl="1" marL="533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>
                <a:solidFill>
                  <a:schemeClr val="accent1"/>
                </a:solidFill>
              </a:rPr>
              <a:t>Observed in its original location vs brought back to laboratory for testing</a:t>
            </a:r>
            <a:endParaRPr/>
          </a:p>
          <a:p>
            <a:pPr indent="0" lvl="1" marL="533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>
                <a:solidFill>
                  <a:srgbClr val="3AA0C2"/>
                </a:solidFill>
              </a:rPr>
              <a:t>In-situ / satellite</a:t>
            </a:r>
            <a:endParaRPr/>
          </a:p>
          <a:p>
            <a:pPr indent="0" lvl="1" marL="533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>
                <a:solidFill>
                  <a:srgbClr val="3AA0C2"/>
                </a:solidFill>
              </a:rPr>
              <a:t>Observed e.g. ground-based, sea- or airborne vs from an orbiting platform</a:t>
            </a:r>
            <a:endParaRPr/>
          </a:p>
          <a:p>
            <a:pPr indent="0" lvl="1" marL="533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>
                <a:solidFill>
                  <a:srgbClr val="3AA0C2"/>
                </a:solidFill>
              </a:rPr>
              <a:t> 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>
                <a:solidFill>
                  <a:srgbClr val="7A9826"/>
                </a:solidFill>
              </a:rPr>
              <a:t>In-situ / remote</a:t>
            </a:r>
            <a:endParaRPr/>
          </a:p>
          <a:p>
            <a:pPr indent="0" lvl="1" marL="533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>
                <a:solidFill>
                  <a:srgbClr val="7A9826"/>
                </a:solidFill>
              </a:rPr>
              <a:t>Observed close to the location of the sample vs from a (significant) distance</a:t>
            </a:r>
            <a:endParaRPr/>
          </a:p>
        </p:txBody>
      </p:sp>
      <p:sp>
        <p:nvSpPr>
          <p:cNvPr id="74" name="Google Shape;74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“In-situ” - disambiguation</a:t>
            </a:r>
            <a:endParaRPr/>
          </a:p>
        </p:txBody>
      </p:sp>
      <p:grpSp>
        <p:nvGrpSpPr>
          <p:cNvPr id="75" name="Google Shape;75;p5"/>
          <p:cNvGrpSpPr/>
          <p:nvPr/>
        </p:nvGrpSpPr>
        <p:grpSpPr>
          <a:xfrm>
            <a:off x="201165" y="1352164"/>
            <a:ext cx="4131526" cy="1581912"/>
            <a:chOff x="176048" y="1067188"/>
            <a:chExt cx="4131526" cy="1581912"/>
          </a:xfrm>
        </p:grpSpPr>
        <p:pic>
          <p:nvPicPr>
            <p:cNvPr id="76" name="Google Shape;76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6048" y="1067188"/>
              <a:ext cx="1581912" cy="15819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" name="Google Shape;77;p5"/>
            <p:cNvSpPr txBox="1"/>
            <p:nvPr/>
          </p:nvSpPr>
          <p:spPr>
            <a:xfrm>
              <a:off x="1907270" y="1430256"/>
              <a:ext cx="809837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4800" u="none" cap="none" strike="noStrike">
                  <a:solidFill>
                    <a:schemeClr val="accent1"/>
                  </a:solidFill>
                  <a:latin typeface="ADLaM Display"/>
                  <a:ea typeface="ADLaM Display"/>
                  <a:cs typeface="ADLaM Display"/>
                  <a:sym typeface="ADLaM Display"/>
                </a:rPr>
                <a:t>vs</a:t>
              </a:r>
              <a:endParaRPr/>
            </a:p>
          </p:txBody>
        </p:sp>
        <p:pic>
          <p:nvPicPr>
            <p:cNvPr id="78" name="Google Shape;78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725662" y="1067188"/>
              <a:ext cx="1581912" cy="15819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9" name="Google Shape;79;p5"/>
          <p:cNvGrpSpPr/>
          <p:nvPr/>
        </p:nvGrpSpPr>
        <p:grpSpPr>
          <a:xfrm>
            <a:off x="301100" y="3234052"/>
            <a:ext cx="3935365" cy="1581912"/>
            <a:chOff x="372209" y="2690827"/>
            <a:chExt cx="3935365" cy="1581912"/>
          </a:xfrm>
        </p:grpSpPr>
        <p:pic>
          <p:nvPicPr>
            <p:cNvPr id="80" name="Google Shape;80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725662" y="2690827"/>
              <a:ext cx="1581912" cy="15819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5"/>
            <p:cNvSpPr txBox="1"/>
            <p:nvPr/>
          </p:nvSpPr>
          <p:spPr>
            <a:xfrm>
              <a:off x="1907270" y="3066285"/>
              <a:ext cx="809837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4800" u="none" cap="none" strike="noStrike">
                  <a:solidFill>
                    <a:srgbClr val="3AA0C2"/>
                  </a:solidFill>
                  <a:latin typeface="ADLaM Display"/>
                  <a:ea typeface="ADLaM Display"/>
                  <a:cs typeface="ADLaM Display"/>
                  <a:sym typeface="ADLaM Display"/>
                </a:rPr>
                <a:t>vs</a:t>
              </a:r>
              <a:endParaRPr/>
            </a:p>
          </p:txBody>
        </p:sp>
        <p:pic>
          <p:nvPicPr>
            <p:cNvPr id="82" name="Google Shape;82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72209" y="2886988"/>
              <a:ext cx="1189591" cy="118959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3" name="Google Shape;83;p5"/>
          <p:cNvGrpSpPr/>
          <p:nvPr/>
        </p:nvGrpSpPr>
        <p:grpSpPr>
          <a:xfrm>
            <a:off x="338575" y="5165500"/>
            <a:ext cx="3864958" cy="1353760"/>
            <a:chOff x="290124" y="4525682"/>
            <a:chExt cx="3864958" cy="1353760"/>
          </a:xfrm>
        </p:grpSpPr>
        <p:pic>
          <p:nvPicPr>
            <p:cNvPr id="84" name="Google Shape;84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90124" y="4525682"/>
              <a:ext cx="1353760" cy="1353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" name="Google Shape;85;p5"/>
            <p:cNvSpPr txBox="1"/>
            <p:nvPr/>
          </p:nvSpPr>
          <p:spPr>
            <a:xfrm>
              <a:off x="1907270" y="4787064"/>
              <a:ext cx="809837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4800" u="none" cap="none" strike="noStrike">
                  <a:solidFill>
                    <a:srgbClr val="7A9826"/>
                  </a:solidFill>
                  <a:latin typeface="ADLaM Display"/>
                  <a:ea typeface="ADLaM Display"/>
                  <a:cs typeface="ADLaM Display"/>
                  <a:sym typeface="ADLaM Display"/>
                </a:rPr>
                <a:t>vs</a:t>
              </a:r>
              <a:endParaRPr/>
            </a:p>
          </p:txBody>
        </p:sp>
        <p:pic>
          <p:nvPicPr>
            <p:cNvPr id="86" name="Google Shape;86;p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878155" y="4564099"/>
              <a:ext cx="1276927" cy="127692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5"/>
          <p:cNvSpPr/>
          <p:nvPr/>
        </p:nvSpPr>
        <p:spPr>
          <a:xfrm>
            <a:off x="8843771" y="1214970"/>
            <a:ext cx="3284608" cy="517761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Various communities use the term 'in-situ' in different ways – in contrast to different alternatives.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very important to be clear about which notion of ‘in-situ’ is referred to. Sometimes it relates more to location and sometimes to fidelity.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5"/>
          <p:cNvSpPr txBox="1"/>
          <p:nvPr/>
        </p:nvSpPr>
        <p:spPr>
          <a:xfrm>
            <a:off x="600903" y="1069266"/>
            <a:ext cx="3334627" cy="3990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b="0" i="0" lang="en-GB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Location of sample</a:t>
            </a:r>
            <a:endParaRPr/>
          </a:p>
        </p:txBody>
      </p:sp>
      <p:sp>
        <p:nvSpPr>
          <p:cNvPr id="89" name="Google Shape;89;p5"/>
          <p:cNvSpPr txBox="1"/>
          <p:nvPr/>
        </p:nvSpPr>
        <p:spPr>
          <a:xfrm>
            <a:off x="263624" y="2964975"/>
            <a:ext cx="4003699" cy="423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b="0" i="0" lang="en-GB" sz="2800" u="none" cap="none" strike="noStrike">
                <a:solidFill>
                  <a:srgbClr val="3AA0C2"/>
                </a:solidFill>
                <a:latin typeface="Arial"/>
                <a:ea typeface="Arial"/>
                <a:cs typeface="Arial"/>
                <a:sym typeface="Arial"/>
              </a:rPr>
              <a:t>Location of sensor</a:t>
            </a:r>
            <a:endParaRPr/>
          </a:p>
        </p:txBody>
      </p:sp>
      <p:sp>
        <p:nvSpPr>
          <p:cNvPr id="90" name="Google Shape;90;p5"/>
          <p:cNvSpPr txBox="1"/>
          <p:nvPr/>
        </p:nvSpPr>
        <p:spPr>
          <a:xfrm>
            <a:off x="32526" y="4829604"/>
            <a:ext cx="4482449" cy="5540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76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b="0" i="0" lang="en-GB" sz="2800" u="none" cap="none" strike="noStrike">
                <a:solidFill>
                  <a:srgbClr val="7A9826"/>
                </a:solidFill>
                <a:latin typeface="Arial"/>
                <a:ea typeface="Arial"/>
                <a:cs typeface="Arial"/>
                <a:sym typeface="Arial"/>
              </a:rPr>
              <a:t>Distance sensor to sample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 sz="2400">
                <a:solidFill>
                  <a:srgbClr val="0070C0"/>
                </a:solidFill>
              </a:rPr>
              <a:t>Wide interest </a:t>
            </a:r>
            <a:r>
              <a:rPr lang="en-GB" sz="2400"/>
              <a:t>in the topic wherever we discussed it; the </a:t>
            </a:r>
            <a:r>
              <a:rPr lang="en-GB" sz="2400">
                <a:solidFill>
                  <a:srgbClr val="0070C0"/>
                </a:solidFill>
              </a:rPr>
              <a:t>need and urgency </a:t>
            </a:r>
            <a:r>
              <a:rPr lang="en-GB" sz="2400"/>
              <a:t>are clearly recognized as is the </a:t>
            </a:r>
            <a:r>
              <a:rPr lang="en-GB" sz="2400">
                <a:solidFill>
                  <a:srgbClr val="0070C0"/>
                </a:solidFill>
              </a:rPr>
              <a:t>huge dimension </a:t>
            </a:r>
            <a:r>
              <a:rPr lang="en-GB" sz="2400"/>
              <a:t>of the undertaking – if it is to be done well </a:t>
            </a:r>
            <a:endParaRPr sz="2400"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 sz="2400"/>
              <a:t>Many individual, </a:t>
            </a:r>
            <a:r>
              <a:rPr lang="en-GB" sz="2400">
                <a:solidFill>
                  <a:srgbClr val="0070C0"/>
                </a:solidFill>
              </a:rPr>
              <a:t>well-designed dictionaries </a:t>
            </a:r>
            <a:r>
              <a:rPr lang="en-GB" sz="2400"/>
              <a:t>exist 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Examples: NASA GMCD, NOAA Data Management Lexicon, ISO Geolexica, NERC Vocabulary Server, OGC Rainbow, … 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Mostly existing in </a:t>
            </a:r>
            <a:r>
              <a:rPr lang="en-GB">
                <a:solidFill>
                  <a:srgbClr val="0070C0"/>
                </a:solidFill>
              </a:rPr>
              <a:t>isolation</a:t>
            </a:r>
            <a:r>
              <a:rPr lang="en-GB"/>
              <a:t>; not linked, no overarching effort or framework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 sz="2400"/>
              <a:t>Result of working in isolation:​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>
                <a:solidFill>
                  <a:srgbClr val="0070C0"/>
                </a:solidFill>
              </a:rPr>
              <a:t>Inconsistent</a:t>
            </a:r>
            <a:r>
              <a:rPr lang="en-GB"/>
              <a:t> definitions​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>
                <a:solidFill>
                  <a:srgbClr val="0070C0"/>
                </a:solidFill>
              </a:rPr>
              <a:t>Controversial</a:t>
            </a:r>
            <a:r>
              <a:rPr lang="en-GB"/>
              <a:t> definitions​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>
                <a:solidFill>
                  <a:srgbClr val="0070C0"/>
                </a:solidFill>
              </a:rPr>
              <a:t>Superficial</a:t>
            </a:r>
            <a:r>
              <a:rPr lang="en-GB"/>
              <a:t> definitions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400"/>
          </a:p>
        </p:txBody>
      </p:sp>
      <p:sp>
        <p:nvSpPr>
          <p:cNvPr id="96" name="Google Shape;96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Main findings I</a:t>
            </a:r>
            <a:endParaRPr/>
          </a:p>
        </p:txBody>
      </p:sp>
      <p:sp>
        <p:nvSpPr>
          <p:cNvPr descr="https://euc-powerpoint.officeapps.live.com/pods/GetClipboardImage.ashx?Id=2e982e0f-3677-497e-af57-368bb481dd38&amp;DC=GEU9&amp;pkey=45d498e3-d133-45c7-94fe-8a31baf38bb0&amp;wdwaccluster=GEU9" id="97" name="Google Shape;97;p6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 sz="2400">
                <a:solidFill>
                  <a:srgbClr val="000000"/>
                </a:solidFill>
              </a:rPr>
              <a:t>We propose criteria for a good dictionary; it should be </a:t>
            </a:r>
            <a:r>
              <a:rPr lang="en-GB" sz="2400">
                <a:solidFill>
                  <a:srgbClr val="0070C0"/>
                </a:solidFill>
              </a:rPr>
              <a:t>consistent, hierarchical, understandable, educational and updateable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 sz="2400">
                <a:solidFill>
                  <a:srgbClr val="0070C0"/>
                </a:solidFill>
              </a:rPr>
              <a:t>ISO 25964:2011 </a:t>
            </a:r>
            <a:r>
              <a:rPr lang="en-GB" sz="2400"/>
              <a:t>provides an excellent framework for building a consistent dictionary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 sz="2400">
                <a:solidFill>
                  <a:srgbClr val="0070C0"/>
                </a:solidFill>
              </a:rPr>
              <a:t>Federation </a:t>
            </a:r>
            <a:r>
              <a:rPr lang="en-GB" sz="2400"/>
              <a:t>of existing dictionaries a possibility? 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 sz="2400"/>
              <a:t>A </a:t>
            </a:r>
            <a:r>
              <a:rPr lang="en-GB" sz="2400">
                <a:solidFill>
                  <a:srgbClr val="0070C0"/>
                </a:solidFill>
              </a:rPr>
              <a:t>Wiki-like system</a:t>
            </a:r>
            <a:r>
              <a:rPr lang="en-GB" sz="2400"/>
              <a:t>, moderated by expert groups, might be the most suitable implementation</a:t>
            </a:r>
            <a:endParaRPr sz="2400"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Unique source, accessible, easy to reference, editable, moderated</a:t>
            </a:r>
            <a:endParaRPr sz="2400"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400"/>
          </a:p>
        </p:txBody>
      </p:sp>
      <p:sp>
        <p:nvSpPr>
          <p:cNvPr id="103" name="Google Shape;103;p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Main findings II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Possible way forward</a:t>
            </a:r>
            <a:endParaRPr/>
          </a:p>
        </p:txBody>
      </p:sp>
      <p:sp>
        <p:nvSpPr>
          <p:cNvPr id="109" name="Google Shape;109;p8"/>
          <p:cNvSpPr txBox="1"/>
          <p:nvPr/>
        </p:nvSpPr>
        <p:spPr>
          <a:xfrm>
            <a:off x="321410" y="1268413"/>
            <a:ext cx="11499115" cy="2160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 discussions about formulating a properly funded project to establish an example of a public dictionary</a:t>
            </a:r>
            <a:endParaRPr/>
          </a:p>
          <a:p>
            <a: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CEOS with its Interoperability Framework could be a suitable body to coordinate such an effort 🡪 Semantics is a key factor in the framework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" name="Google Shape;110;p8"/>
          <p:cNvGrpSpPr/>
          <p:nvPr/>
        </p:nvGrpSpPr>
        <p:grpSpPr>
          <a:xfrm>
            <a:off x="5596775" y="3199848"/>
            <a:ext cx="6585479" cy="3242718"/>
            <a:chOff x="4649188" y="2776882"/>
            <a:chExt cx="7494570" cy="3690358"/>
          </a:xfrm>
        </p:grpSpPr>
        <p:pic>
          <p:nvPicPr>
            <p:cNvPr id="111" name="Google Shape;111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49188" y="2776882"/>
              <a:ext cx="7494570" cy="36682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8"/>
            <p:cNvSpPr/>
            <p:nvPr/>
          </p:nvSpPr>
          <p:spPr>
            <a:xfrm>
              <a:off x="10167091" y="6221019"/>
              <a:ext cx="1967205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10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Illustration courtesy P. Strobl</a:t>
              </a:r>
              <a:endParaRPr/>
            </a:p>
          </p:txBody>
        </p:sp>
      </p:grpSp>
      <p:sp>
        <p:nvSpPr>
          <p:cNvPr id="113" name="Google Shape;113;p8"/>
          <p:cNvSpPr txBox="1"/>
          <p:nvPr/>
        </p:nvSpPr>
        <p:spPr>
          <a:xfrm>
            <a:off x="321410" y="2879678"/>
            <a:ext cx="5267113" cy="3449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Update the CEOS Cal/Val portal definitions with </a:t>
            </a:r>
            <a:endParaRPr/>
          </a:p>
          <a:p>
            <a: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Hierarchical framework for the 30 core terms defined so far as an example</a:t>
            </a:r>
            <a:endParaRPr/>
          </a:p>
          <a:p>
            <a: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Highlighting and linking core and base terms within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Connect to CEOS interoperability framework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"/>
          <p:cNvSpPr txBox="1"/>
          <p:nvPr>
            <p:ph type="title"/>
          </p:nvPr>
        </p:nvSpPr>
        <p:spPr>
          <a:xfrm>
            <a:off x="114940" y="2871371"/>
            <a:ext cx="5228827" cy="1310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b="1" lang="en-GB" sz="5400"/>
              <a:t>Thank you!</a:t>
            </a:r>
            <a:endParaRPr/>
          </a:p>
        </p:txBody>
      </p:sp>
      <p:sp>
        <p:nvSpPr>
          <p:cNvPr id="119" name="Google Shape;119;p9"/>
          <p:cNvSpPr txBox="1"/>
          <p:nvPr/>
        </p:nvSpPr>
        <p:spPr>
          <a:xfrm>
            <a:off x="7330087" y="5553933"/>
            <a:ext cx="4793673" cy="860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b="0" i="0" lang="en-GB" sz="5400" u="none" cap="none" strike="noStrike">
                <a:solidFill>
                  <a:srgbClr val="166B8A"/>
                </a:solidFill>
                <a:latin typeface="Arial"/>
                <a:ea typeface="Arial"/>
                <a:cs typeface="Arial"/>
                <a:sym typeface="Arial"/>
              </a:rPr>
              <a:t>any questions?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Michelle Piepgrass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0x01010089561CDEE72A644C89B9A1DF04C47A1E</vt:lpwstr>
  </property>
  <property fmtid="{D5CDD505-2E9C-101B-9397-08002B2CF9AE}" pid="3" name="MSIP_Label_9df4b5af-ab42-45d5-91e7-45583bed1b2a_Enabled">
    <vt:lpwstr>true</vt:lpwstr>
  </property>
  <property fmtid="{D5CDD505-2E9C-101B-9397-08002B2CF9AE}" pid="4" name="MSIP_Label_9df4b5af-ab42-45d5-91e7-45583bed1b2a_SetDate">
    <vt:lpwstr>2024-02-16T09:12:44Z</vt:lpwstr>
  </property>
  <property fmtid="{D5CDD505-2E9C-101B-9397-08002B2CF9AE}" pid="5" name="MSIP_Label_9df4b5af-ab42-45d5-91e7-45583bed1b2a_Method">
    <vt:lpwstr>Standard</vt:lpwstr>
  </property>
  <property fmtid="{D5CDD505-2E9C-101B-9397-08002B2CF9AE}" pid="6" name="MSIP_Label_9df4b5af-ab42-45d5-91e7-45583bed1b2a_Name">
    <vt:lpwstr>9df4b5af-ab42-45d5-91e7-45583bed1b2a</vt:lpwstr>
  </property>
  <property fmtid="{D5CDD505-2E9C-101B-9397-08002B2CF9AE}" pid="7" name="MSIP_Label_9df4b5af-ab42-45d5-91e7-45583bed1b2a_SiteId">
    <vt:lpwstr>601e5460-b1bf-49c0-bd2d-e76ffc186a8d</vt:lpwstr>
  </property>
  <property fmtid="{D5CDD505-2E9C-101B-9397-08002B2CF9AE}" pid="8" name="MSIP_Label_9df4b5af-ab42-45d5-91e7-45583bed1b2a_ActionId">
    <vt:lpwstr>88bfa636-fb50-47ee-ac9a-47720b5b6fd8</vt:lpwstr>
  </property>
  <property fmtid="{D5CDD505-2E9C-101B-9397-08002B2CF9AE}" pid="9" name="MSIP_Label_9df4b5af-ab42-45d5-91e7-45583bed1b2a_ContentBits">
    <vt:lpwstr>0</vt:lpwstr>
  </property>
</Properties>
</file>