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Inter"/>
      <p:regular r:id="rId26"/>
      <p:bold r:id="rId27"/>
    </p:embeddedFont>
    <p:embeddedFont>
      <p:font typeface="Montserrat Medium"/>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2" roundtripDataSignature="AMtx7mhw3NABsuoO2zwVfVwDWtXSgMiL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regular.fntdata"/><Relationship Id="rId25" Type="http://schemas.openxmlformats.org/officeDocument/2006/relationships/font" Target="fonts/Montserrat-boldItalic.fntdata"/><Relationship Id="rId28" Type="http://schemas.openxmlformats.org/officeDocument/2006/relationships/font" Target="fonts/MontserratMedium-regular.fntdata"/><Relationship Id="rId27"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13.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8"/>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8"/>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8"/>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8"/>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9"/>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1" name="Shape 31"/>
        <p:cNvGrpSpPr/>
        <p:nvPr/>
      </p:nvGrpSpPr>
      <p:grpSpPr>
        <a:xfrm>
          <a:off x="0" y="0"/>
          <a:ext cx="0" cy="0"/>
          <a:chOff x="0" y="0"/>
          <a:chExt cx="0" cy="0"/>
        </a:xfrm>
      </p:grpSpPr>
      <p:sp>
        <p:nvSpPr>
          <p:cNvPr id="32" name="Google Shape;32;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2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65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35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20"/>
          <p:cNvSpPr txBox="1"/>
          <p:nvPr>
            <p:ph idx="12" type="sldNum"/>
          </p:nvPr>
        </p:nvSpPr>
        <p:spPr>
          <a:xfrm>
            <a:off x="4479488" y="4863108"/>
            <a:ext cx="180338" cy="182742"/>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5" name="Shape 35"/>
        <p:cNvGrpSpPr/>
        <p:nvPr/>
      </p:nvGrpSpPr>
      <p:grpSpPr>
        <a:xfrm>
          <a:off x="0" y="0"/>
          <a:ext cx="0" cy="0"/>
          <a:chOff x="0" y="0"/>
          <a:chExt cx="0" cy="0"/>
        </a:xfrm>
      </p:grpSpPr>
      <p:sp>
        <p:nvSpPr>
          <p:cNvPr id="36" name="Google Shape;36;p2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1"/>
          <p:cNvSpPr txBox="1"/>
          <p:nvPr>
            <p:ph idx="1" type="body"/>
          </p:nvPr>
        </p:nvSpPr>
        <p:spPr>
          <a:xfrm>
            <a:off x="452438" y="1044649"/>
            <a:ext cx="8239125" cy="36445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3"/>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563"/>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563"/>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563"/>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563"/>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2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22"/>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1" name="Google Shape;41;p22"/>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2" name="Google Shape;42;p22"/>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3" name="Google Shape;43;p22"/>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22"/>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5" name="Google Shape;45;p22"/>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6" name="Google Shape;46;p22"/>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7" name="Google Shape;47;p2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22"/>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2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2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52" name="Google Shape;52;p2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3" name="Google Shape;53;p2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4" name="Google Shape;54;p2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5" name="Google Shape;55;p2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6" name="Google Shape;56;p2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7" name="Google Shape;57;p2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2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61" name="Google Shape;61;p24"/>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2" name="Google Shape;6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3" name="Google Shape;63;p2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32022" y="131950"/>
            <a:ext cx="6168194"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a:t>ISO TC 211 Liaison Report to CEOS WGISS</a:t>
            </a:r>
            <a:endParaRPr/>
          </a:p>
        </p:txBody>
      </p:sp>
      <p:sp>
        <p:nvSpPr>
          <p:cNvPr id="69" name="Google Shape;69;p1"/>
          <p:cNvSpPr txBox="1"/>
          <p:nvPr/>
        </p:nvSpPr>
        <p:spPr>
          <a:xfrm>
            <a:off x="4937760" y="3511250"/>
            <a:ext cx="420624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Liping Di, Liying Guo</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ISO TC 211/George Mason University</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3.3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4-7 March 2023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0"/>
          <p:cNvSpPr txBox="1"/>
          <p:nvPr>
            <p:ph type="title"/>
          </p:nvPr>
        </p:nvSpPr>
        <p:spPr>
          <a:xfrm>
            <a:off x="0" y="0"/>
            <a:ext cx="8239125" cy="80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latin typeface="Times New Roman"/>
                <a:ea typeface="Times New Roman"/>
                <a:cs typeface="Times New Roman"/>
                <a:sym typeface="Times New Roman"/>
              </a:rPr>
              <a:t>ISO 19176-1 development timeline</a:t>
            </a:r>
            <a:endParaRPr/>
          </a:p>
        </p:txBody>
      </p:sp>
      <p:pic>
        <p:nvPicPr>
          <p:cNvPr id="125" name="Google Shape;125;p10"/>
          <p:cNvPicPr preferRelativeResize="0"/>
          <p:nvPr/>
        </p:nvPicPr>
        <p:blipFill rotWithShape="1">
          <a:blip r:embed="rId3">
            <a:alphaModFix/>
          </a:blip>
          <a:srcRect b="0" l="0" r="0" t="0"/>
          <a:stretch/>
        </p:blipFill>
        <p:spPr>
          <a:xfrm>
            <a:off x="452438" y="1435893"/>
            <a:ext cx="8509073" cy="27539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ph type="title"/>
          </p:nvPr>
        </p:nvSpPr>
        <p:spPr>
          <a:xfrm>
            <a:off x="0" y="0"/>
            <a:ext cx="6821424" cy="76809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4000">
                <a:solidFill>
                  <a:schemeClr val="lt1"/>
                </a:solidFill>
              </a:rPr>
              <a:t>ISO 19176-1 Outline</a:t>
            </a:r>
            <a:endParaRPr/>
          </a:p>
        </p:txBody>
      </p:sp>
      <p:pic>
        <p:nvPicPr>
          <p:cNvPr id="131" name="Google Shape;131;p11"/>
          <p:cNvPicPr preferRelativeResize="0"/>
          <p:nvPr/>
        </p:nvPicPr>
        <p:blipFill rotWithShape="1">
          <a:blip r:embed="rId3">
            <a:alphaModFix/>
          </a:blip>
          <a:srcRect b="0" l="0" r="0" t="0"/>
          <a:stretch/>
        </p:blipFill>
        <p:spPr>
          <a:xfrm>
            <a:off x="684263" y="894624"/>
            <a:ext cx="7640587" cy="40473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2"/>
          <p:cNvPicPr preferRelativeResize="0"/>
          <p:nvPr/>
        </p:nvPicPr>
        <p:blipFill rotWithShape="1">
          <a:blip r:embed="rId3">
            <a:alphaModFix/>
          </a:blip>
          <a:srcRect b="0" l="0" r="0" t="0"/>
          <a:stretch/>
        </p:blipFill>
        <p:spPr>
          <a:xfrm>
            <a:off x="685800" y="984745"/>
            <a:ext cx="7772400" cy="3174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42" name="Google Shape;142;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43" name="Google Shape;143;p13"/>
          <p:cNvPicPr preferRelativeResize="0"/>
          <p:nvPr/>
        </p:nvPicPr>
        <p:blipFill rotWithShape="1">
          <a:blip r:embed="rId3">
            <a:alphaModFix/>
          </a:blip>
          <a:srcRect b="0" l="0" r="0" t="0"/>
          <a:stretch/>
        </p:blipFill>
        <p:spPr>
          <a:xfrm>
            <a:off x="1762924" y="795528"/>
            <a:ext cx="5618152" cy="39547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49" name="Google Shape;149;p1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pic>
        <p:nvPicPr>
          <p:cNvPr id="150" name="Google Shape;150;p14"/>
          <p:cNvPicPr preferRelativeResize="0"/>
          <p:nvPr/>
        </p:nvPicPr>
        <p:blipFill rotWithShape="1">
          <a:blip r:embed="rId3">
            <a:alphaModFix/>
          </a:blip>
          <a:srcRect b="0" l="0" r="0" t="0"/>
          <a:stretch/>
        </p:blipFill>
        <p:spPr>
          <a:xfrm>
            <a:off x="685800" y="1664970"/>
            <a:ext cx="7772400" cy="1813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5400">
                <a:solidFill>
                  <a:schemeClr val="lt1"/>
                </a:solidFill>
              </a:rPr>
              <a:t>Overall UML model</a:t>
            </a:r>
            <a:endParaRPr/>
          </a:p>
        </p:txBody>
      </p:sp>
      <p:pic>
        <p:nvPicPr>
          <p:cNvPr descr="A diagram of a product&#10;&#10;Description automatically generated" id="156" name="Google Shape;156;p15"/>
          <p:cNvPicPr preferRelativeResize="0"/>
          <p:nvPr/>
        </p:nvPicPr>
        <p:blipFill rotWithShape="1">
          <a:blip r:embed="rId3">
            <a:alphaModFix/>
          </a:blip>
          <a:srcRect b="0" l="0" r="0" t="0"/>
          <a:stretch/>
        </p:blipFill>
        <p:spPr>
          <a:xfrm>
            <a:off x="512064" y="904364"/>
            <a:ext cx="7772400" cy="37206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5400">
                <a:solidFill>
                  <a:schemeClr val="lt1"/>
                </a:solidFill>
              </a:rPr>
              <a:t>Future work</a:t>
            </a:r>
            <a:endParaRPr/>
          </a:p>
        </p:txBody>
      </p:sp>
      <p:sp>
        <p:nvSpPr>
          <p:cNvPr id="162" name="Google Shape;162;p16"/>
          <p:cNvSpPr txBox="1"/>
          <p:nvPr>
            <p:ph idx="1" type="body"/>
          </p:nvPr>
        </p:nvSpPr>
        <p:spPr>
          <a:xfrm>
            <a:off x="452438" y="1092994"/>
            <a:ext cx="8239125" cy="3596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t/>
            </a:r>
            <a:endParaRPr/>
          </a:p>
          <a:p>
            <a:pPr indent="-285750" lvl="0" marL="285750" rtl="0" algn="l">
              <a:lnSpc>
                <a:spcPct val="100000"/>
              </a:lnSpc>
              <a:spcBef>
                <a:spcPts val="0"/>
              </a:spcBef>
              <a:spcAft>
                <a:spcPts val="0"/>
              </a:spcAft>
              <a:buSzPts val="2400"/>
              <a:buFont typeface="Noto Sans Symbols"/>
              <a:buChar char="❖"/>
            </a:pPr>
            <a:r>
              <a:rPr lang="en-US" sz="2400"/>
              <a:t>Make the committee draft ready by end of May 2024</a:t>
            </a:r>
            <a:endParaRPr/>
          </a:p>
          <a:p>
            <a:pPr indent="0" lvl="0" marL="0" rtl="0" algn="l">
              <a:lnSpc>
                <a:spcPct val="100000"/>
              </a:lnSpc>
              <a:spcBef>
                <a:spcPts val="0"/>
              </a:spcBef>
              <a:spcAft>
                <a:spcPts val="0"/>
              </a:spcAft>
              <a:buNone/>
            </a:pPr>
            <a:r>
              <a:t/>
            </a:r>
            <a:endParaRPr sz="2400"/>
          </a:p>
          <a:p>
            <a:pPr indent="-285750" lvl="0" marL="285750" rtl="0" algn="l">
              <a:lnSpc>
                <a:spcPct val="100000"/>
              </a:lnSpc>
              <a:spcBef>
                <a:spcPts val="0"/>
              </a:spcBef>
              <a:spcAft>
                <a:spcPts val="0"/>
              </a:spcAft>
              <a:buSzPts val="2400"/>
              <a:buFont typeface="Noto Sans Symbols"/>
              <a:buChar char="❖"/>
            </a:pPr>
            <a:r>
              <a:rPr lang="en-US" sz="2400"/>
              <a:t>Community engagement/promotion </a:t>
            </a:r>
            <a:endParaRPr/>
          </a:p>
          <a:p>
            <a:pPr indent="-133350" lvl="0" marL="285750" rtl="0" algn="l">
              <a:lnSpc>
                <a:spcPct val="100000"/>
              </a:lnSpc>
              <a:spcBef>
                <a:spcPts val="0"/>
              </a:spcBef>
              <a:spcAft>
                <a:spcPts val="0"/>
              </a:spcAft>
              <a:buSzPts val="2400"/>
              <a:buFont typeface="Noto Sans Symbols"/>
              <a:buNone/>
            </a:pPr>
            <a:r>
              <a:t/>
            </a:r>
            <a:endParaRPr sz="2400"/>
          </a:p>
          <a:p>
            <a:pPr indent="-285750" lvl="0" marL="285750" rtl="0" algn="l">
              <a:lnSpc>
                <a:spcPct val="100000"/>
              </a:lnSpc>
              <a:spcBef>
                <a:spcPts val="0"/>
              </a:spcBef>
              <a:spcAft>
                <a:spcPts val="0"/>
              </a:spcAft>
              <a:buSzPts val="2400"/>
              <a:buFont typeface="Noto Sans Symbols"/>
              <a:buChar char="❖"/>
            </a:pPr>
            <a:r>
              <a:rPr lang="en-US" sz="2400"/>
              <a:t>Welcome CEOS WGISS members to join the development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idx="1" type="body"/>
          </p:nvPr>
        </p:nvSpPr>
        <p:spPr>
          <a:xfrm>
            <a:off x="243175" y="868680"/>
            <a:ext cx="8621700" cy="3797320"/>
          </a:xfrm>
          <a:prstGeom prst="rect">
            <a:avLst/>
          </a:prstGeom>
          <a:noFill/>
          <a:ln>
            <a:noFill/>
          </a:ln>
        </p:spPr>
        <p:txBody>
          <a:bodyPr anchorCtr="0" anchor="t" bIns="34275" lIns="68575" spcFirstLastPara="1" rIns="68575" wrap="square" tIns="34275">
            <a:noAutofit/>
          </a:bodyPr>
          <a:lstStyle/>
          <a:p>
            <a:pPr indent="-361950" lvl="0" marL="457200" rtl="0" algn="l">
              <a:lnSpc>
                <a:spcPct val="100000"/>
              </a:lnSpc>
              <a:spcBef>
                <a:spcPts val="0"/>
              </a:spcBef>
              <a:spcAft>
                <a:spcPts val="0"/>
              </a:spcAft>
              <a:buSzPts val="2100"/>
              <a:buFont typeface="Noto Sans Symbols"/>
              <a:buChar char="❖"/>
            </a:pPr>
            <a:r>
              <a:rPr lang="en-US">
                <a:latin typeface="Times New Roman"/>
                <a:ea typeface="Times New Roman"/>
                <a:cs typeface="Times New Roman"/>
                <a:sym typeface="Times New Roman"/>
              </a:rPr>
              <a:t>ISO Technical Committee 211 (TC 211) is responsible for setting international standards on geographic information/geomatics</a:t>
            </a:r>
            <a:endParaRPr/>
          </a:p>
          <a:p>
            <a:pPr indent="-361950" lvl="0" marL="640080" rtl="0" algn="l">
              <a:lnSpc>
                <a:spcPct val="100000"/>
              </a:lnSpc>
              <a:spcBef>
                <a:spcPts val="0"/>
              </a:spcBef>
              <a:spcAft>
                <a:spcPts val="0"/>
              </a:spcAft>
              <a:buSzPts val="2100"/>
              <a:buFont typeface="Noto Sans Symbols"/>
              <a:buChar char="⮚"/>
            </a:pPr>
            <a:r>
              <a:rPr lang="en-US">
                <a:latin typeface="Times New Roman"/>
                <a:ea typeface="Times New Roman"/>
                <a:cs typeface="Times New Roman"/>
                <a:sym typeface="Times New Roman"/>
              </a:rPr>
              <a:t>96 standards (including update) published</a:t>
            </a:r>
            <a:endParaRPr/>
          </a:p>
          <a:p>
            <a:pPr indent="-361950" lvl="0" marL="640080" rtl="0" algn="l">
              <a:lnSpc>
                <a:spcPct val="100000"/>
              </a:lnSpc>
              <a:spcBef>
                <a:spcPts val="0"/>
              </a:spcBef>
              <a:spcAft>
                <a:spcPts val="0"/>
              </a:spcAft>
              <a:buSzPts val="2100"/>
              <a:buFont typeface="Noto Sans Symbols"/>
              <a:buChar char="⮚"/>
            </a:pPr>
            <a:r>
              <a:rPr lang="en-US">
                <a:latin typeface="Times New Roman"/>
                <a:ea typeface="Times New Roman"/>
                <a:cs typeface="Times New Roman"/>
                <a:sym typeface="Times New Roman"/>
              </a:rPr>
              <a:t>22 standards under development</a:t>
            </a:r>
            <a:endParaRPr/>
          </a:p>
          <a:p>
            <a:pPr indent="-361950" lvl="0" marL="457200" rtl="0" algn="l">
              <a:lnSpc>
                <a:spcPct val="100000"/>
              </a:lnSpc>
              <a:spcBef>
                <a:spcPts val="0"/>
              </a:spcBef>
              <a:spcAft>
                <a:spcPts val="0"/>
              </a:spcAft>
              <a:buSzPts val="2100"/>
              <a:buChar char="❖"/>
            </a:pPr>
            <a:r>
              <a:rPr lang="en-US">
                <a:latin typeface="Times New Roman"/>
                <a:ea typeface="Times New Roman"/>
                <a:cs typeface="Times New Roman"/>
                <a:sym typeface="Times New Roman"/>
              </a:rPr>
              <a:t>Currently TC 211 has 39 participating member countries and 34 observing member countries</a:t>
            </a:r>
            <a:endParaRPr/>
          </a:p>
          <a:p>
            <a:pPr indent="-361950" lvl="0" marL="457200" rtl="0" algn="l">
              <a:lnSpc>
                <a:spcPct val="100000"/>
              </a:lnSpc>
              <a:spcBef>
                <a:spcPts val="0"/>
              </a:spcBef>
              <a:spcAft>
                <a:spcPts val="0"/>
              </a:spcAft>
              <a:buSzPts val="2100"/>
              <a:buChar char="❖"/>
            </a:pPr>
            <a:r>
              <a:rPr lang="en-US">
                <a:latin typeface="Times New Roman"/>
                <a:ea typeface="Times New Roman"/>
                <a:cs typeface="Times New Roman"/>
                <a:sym typeface="Times New Roman"/>
              </a:rPr>
              <a:t>ISO TC 211 has set up liaison relationship with many related external organizations, including CEOS WGISS</a:t>
            </a:r>
            <a:endParaRPr/>
          </a:p>
          <a:p>
            <a:pPr indent="-342900" lvl="1" marL="914400" rtl="0" algn="l">
              <a:lnSpc>
                <a:spcPct val="100000"/>
              </a:lnSpc>
              <a:spcBef>
                <a:spcPts val="0"/>
              </a:spcBef>
              <a:spcAft>
                <a:spcPts val="0"/>
              </a:spcAft>
              <a:buSzPts val="1800"/>
              <a:buChar char="▪"/>
            </a:pPr>
            <a:r>
              <a:rPr lang="en-US">
                <a:latin typeface="Times New Roman"/>
                <a:ea typeface="Times New Roman"/>
                <a:cs typeface="Times New Roman"/>
                <a:sym typeface="Times New Roman"/>
              </a:rPr>
              <a:t>CEOS WGISS is a class-A liaison of ISO TC 211</a:t>
            </a:r>
            <a:endParaRPr/>
          </a:p>
          <a:p>
            <a:pPr indent="-342900" lvl="1" marL="914400" rtl="0" algn="l">
              <a:lnSpc>
                <a:spcPct val="100000"/>
              </a:lnSpc>
              <a:spcBef>
                <a:spcPts val="0"/>
              </a:spcBef>
              <a:spcAft>
                <a:spcPts val="0"/>
              </a:spcAft>
              <a:buSzPts val="1800"/>
              <a:buChar char="▪"/>
            </a:pPr>
            <a:r>
              <a:rPr lang="en-US">
                <a:latin typeface="Times New Roman"/>
                <a:ea typeface="Times New Roman"/>
                <a:cs typeface="Times New Roman"/>
                <a:sym typeface="Times New Roman"/>
              </a:rPr>
              <a:t>ISO TC 211 appointed as its liaison to CEOS WGISS</a:t>
            </a:r>
            <a:endParaRPr/>
          </a:p>
          <a:p>
            <a:pPr indent="-342900" lvl="1" marL="914400" rtl="0" algn="l">
              <a:lnSpc>
                <a:spcPct val="100000"/>
              </a:lnSpc>
              <a:spcBef>
                <a:spcPts val="0"/>
              </a:spcBef>
              <a:spcAft>
                <a:spcPts val="0"/>
              </a:spcAft>
              <a:buSzPts val="1800"/>
              <a:buChar char="▪"/>
            </a:pPr>
            <a:r>
              <a:rPr lang="en-US">
                <a:latin typeface="Times New Roman"/>
                <a:ea typeface="Times New Roman"/>
                <a:cs typeface="Times New Roman"/>
                <a:sym typeface="Times New Roman"/>
              </a:rPr>
              <a:t>Currently, Dr. Liping Di as ISO TC 211 liaison to CEOS WGISS and also CEOS WGISS liaison to ISO TC 211 </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75" name="Google Shape;75;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ISO TC 211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b="0" i="0" lang="en-US" u="none" strike="noStrike">
                <a:solidFill>
                  <a:srgbClr val="000000"/>
                </a:solidFill>
                <a:latin typeface="Inter"/>
                <a:ea typeface="Inter"/>
                <a:cs typeface="Inter"/>
                <a:sym typeface="Inter"/>
              </a:rPr>
              <a:t>ISO 19124 Geographic information — Calibration and validation of remote sensing data and derived products </a:t>
            </a:r>
            <a:endParaRPr/>
          </a:p>
          <a:p>
            <a:pPr indent="-361950" lvl="0" marL="457200" marR="0" rtl="0" algn="l">
              <a:lnSpc>
                <a:spcPct val="150000"/>
              </a:lnSpc>
              <a:spcBef>
                <a:spcPts val="800"/>
              </a:spcBef>
              <a:spcAft>
                <a:spcPts val="0"/>
              </a:spcAft>
              <a:buClr>
                <a:schemeClr val="dk1"/>
              </a:buClr>
              <a:buSzPts val="2100"/>
              <a:buFont typeface="Montserrat"/>
              <a:buChar char="❖"/>
            </a:pPr>
            <a:r>
              <a:rPr b="0" i="0" lang="en-US" u="none" strike="noStrike">
                <a:solidFill>
                  <a:srgbClr val="000000"/>
                </a:solidFill>
                <a:latin typeface="Inter"/>
                <a:ea typeface="Inter"/>
                <a:cs typeface="Inter"/>
                <a:sym typeface="Inter"/>
              </a:rPr>
              <a:t>Part </a:t>
            </a:r>
            <a:r>
              <a:rPr lang="en-US">
                <a:solidFill>
                  <a:srgbClr val="000000"/>
                </a:solidFill>
                <a:latin typeface="Inter"/>
                <a:ea typeface="Inter"/>
                <a:cs typeface="Inter"/>
                <a:sym typeface="Inter"/>
              </a:rPr>
              <a:t>1</a:t>
            </a:r>
            <a:r>
              <a:rPr b="0" i="0" lang="en-US" u="none" strike="noStrike">
                <a:solidFill>
                  <a:srgbClr val="000000"/>
                </a:solidFill>
                <a:latin typeface="Inter"/>
                <a:ea typeface="Inter"/>
                <a:cs typeface="Inter"/>
                <a:sym typeface="Inter"/>
              </a:rPr>
              <a:t>: Fundamentals --- Published</a:t>
            </a:r>
            <a:endParaRPr/>
          </a:p>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Part 2: SAR --- In progress</a:t>
            </a:r>
            <a:endParaRPr/>
          </a:p>
          <a:p>
            <a:pPr indent="-361950" lvl="0" marL="457200" marR="0" rtl="0" algn="l">
              <a:lnSpc>
                <a:spcPct val="150000"/>
              </a:lnSpc>
              <a:spcBef>
                <a:spcPts val="800"/>
              </a:spcBef>
              <a:spcAft>
                <a:spcPts val="0"/>
              </a:spcAft>
              <a:buClr>
                <a:schemeClr val="dk1"/>
              </a:buClr>
              <a:buSzPts val="2100"/>
              <a:buFont typeface="Montserrat"/>
              <a:buChar char="❖"/>
            </a:pPr>
            <a:r>
              <a:rPr b="0" i="0" lang="en-US" u="none" strike="noStrike">
                <a:solidFill>
                  <a:srgbClr val="000000"/>
                </a:solidFill>
                <a:latin typeface="Inter"/>
                <a:ea typeface="Inter"/>
                <a:cs typeface="Inter"/>
                <a:sym typeface="Inter"/>
              </a:rPr>
              <a:t>Part 3: Optical --- To be started soon</a:t>
            </a:r>
            <a:endParaRPr/>
          </a:p>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Part 4: Calibration and validation sites --- To be started soon</a:t>
            </a:r>
            <a:r>
              <a:rPr b="0" i="0" lang="en-US" u="none" strike="noStrike">
                <a:solidFill>
                  <a:srgbClr val="000000"/>
                </a:solidFill>
                <a:latin typeface="Inter"/>
                <a:ea typeface="Inter"/>
                <a:cs typeface="Inter"/>
                <a:sym typeface="Inter"/>
              </a:rPr>
              <a:t> </a:t>
            </a:r>
            <a:endParaRPr/>
          </a:p>
        </p:txBody>
      </p:sp>
      <p:sp>
        <p:nvSpPr>
          <p:cNvPr id="81" name="Google Shape;81;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ISO 19124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b="0" i="0" lang="en-US" u="none" strike="noStrike">
                <a:solidFill>
                  <a:srgbClr val="000000"/>
                </a:solidFill>
                <a:latin typeface="Inter"/>
                <a:ea typeface="Inter"/>
                <a:cs typeface="Inter"/>
                <a:sym typeface="Inter"/>
              </a:rPr>
              <a:t>ISO 19130-2 Geographic information — Imagery sensor models for geopositioning — Part 2: SAR, InSAR, lidar and sonar</a:t>
            </a:r>
            <a:endParaRPr/>
          </a:p>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The previous version was published in 2014</a:t>
            </a:r>
            <a:endParaRPr/>
          </a:p>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This is the work to revise ISO 19130-2:2014</a:t>
            </a:r>
            <a:endParaRPr/>
          </a:p>
        </p:txBody>
      </p:sp>
      <p:sp>
        <p:nvSpPr>
          <p:cNvPr id="87" name="Google Shape;87;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ISO 19130-2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idx="1" type="body"/>
          </p:nvPr>
        </p:nvSpPr>
        <p:spPr>
          <a:xfrm>
            <a:off x="261150" y="894580"/>
            <a:ext cx="8621700" cy="3497100"/>
          </a:xfrm>
          <a:prstGeom prst="rect">
            <a:avLst/>
          </a:prstGeom>
          <a:noFill/>
          <a:ln>
            <a:noFill/>
          </a:ln>
        </p:spPr>
        <p:txBody>
          <a:bodyPr anchorCtr="0" anchor="t" bIns="34275" lIns="68575" spcFirstLastPara="1" rIns="68575" wrap="square" tIns="34275">
            <a:noAutofit/>
          </a:bodyPr>
          <a:lstStyle/>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ISO TC 211 and OGC, with the support of  CEOS, has joined together to  standardize Analysis Ready Data (ARD)</a:t>
            </a:r>
            <a:endParaRPr/>
          </a:p>
          <a:p>
            <a:pPr indent="-342900" lvl="1" marL="914400" rtl="0" algn="l">
              <a:lnSpc>
                <a:spcPct val="150000"/>
              </a:lnSpc>
              <a:spcBef>
                <a:spcPts val="400"/>
              </a:spcBef>
              <a:spcAft>
                <a:spcPts val="0"/>
              </a:spcAft>
              <a:buSzPts val="1800"/>
              <a:buChar char="▪"/>
            </a:pPr>
            <a:r>
              <a:rPr lang="en-US">
                <a:solidFill>
                  <a:srgbClr val="000000"/>
                </a:solidFill>
                <a:latin typeface="Inter"/>
                <a:ea typeface="Inter"/>
                <a:cs typeface="Inter"/>
                <a:sym typeface="Inter"/>
              </a:rPr>
              <a:t>Concept, terminology, architecture, framework, metadata, quality, and individual product specifications</a:t>
            </a:r>
            <a:endParaRPr/>
          </a:p>
          <a:p>
            <a:pPr indent="-361950" lvl="0" marL="457200" marR="0" rtl="0" algn="l">
              <a:lnSpc>
                <a:spcPct val="150000"/>
              </a:lnSpc>
              <a:spcBef>
                <a:spcPts val="800"/>
              </a:spcBef>
              <a:spcAft>
                <a:spcPts val="0"/>
              </a:spcAft>
              <a:buClr>
                <a:schemeClr val="dk1"/>
              </a:buClr>
              <a:buSzPts val="2100"/>
              <a:buFont typeface="Montserrat"/>
              <a:buChar char="❖"/>
            </a:pPr>
            <a:r>
              <a:rPr lang="en-US">
                <a:solidFill>
                  <a:srgbClr val="000000"/>
                </a:solidFill>
                <a:latin typeface="Inter"/>
                <a:ea typeface="Inter"/>
                <a:cs typeface="Inter"/>
                <a:sym typeface="Inter"/>
              </a:rPr>
              <a:t>ISO has designated the ARD standard to be ISO 19176</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93" name="Google Shape;93;p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ISO 19176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nvSpPr>
        <p:spPr>
          <a:xfrm>
            <a:off x="7699249" y="4930954"/>
            <a:ext cx="1444085" cy="230802"/>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1" i="0" lang="en-US" sz="1050" u="none" cap="none" strike="noStrike">
                <a:solidFill>
                  <a:schemeClr val="accent1"/>
                </a:solidFill>
                <a:latin typeface="Arial"/>
                <a:ea typeface="Arial"/>
                <a:cs typeface="Arial"/>
                <a:sym typeface="Arial"/>
              </a:rPr>
              <a:t>Slide </a:t>
            </a:r>
            <a:fld id="{00000000-1234-1234-1234-123412341234}" type="slidenum">
              <a:rPr b="1" i="0" lang="en-US" sz="1050" u="none" cap="none" strike="noStrike">
                <a:solidFill>
                  <a:schemeClr val="accent1"/>
                </a:solidFill>
                <a:latin typeface="Arial"/>
                <a:ea typeface="Arial"/>
                <a:cs typeface="Arial"/>
                <a:sym typeface="Arial"/>
              </a:rPr>
              <a:t>‹#›</a:t>
            </a:fld>
            <a:endParaRPr b="1" i="0" sz="1050" u="none" cap="none" strike="noStrike">
              <a:solidFill>
                <a:schemeClr val="accent1"/>
              </a:solidFill>
              <a:latin typeface="Arial"/>
              <a:ea typeface="Arial"/>
              <a:cs typeface="Arial"/>
              <a:sym typeface="Arial"/>
            </a:endParaRPr>
          </a:p>
        </p:txBody>
      </p:sp>
      <p:sp>
        <p:nvSpPr>
          <p:cNvPr id="99" name="Google Shape;99;p6"/>
          <p:cNvSpPr txBox="1"/>
          <p:nvPr>
            <p:ph type="title"/>
          </p:nvPr>
        </p:nvSpPr>
        <p:spPr>
          <a:xfrm>
            <a:off x="132036" y="131954"/>
            <a:ext cx="7366044" cy="584252"/>
          </a:xfrm>
          <a:prstGeom prst="rect">
            <a:avLst/>
          </a:prstGeom>
          <a:noFill/>
          <a:ln>
            <a:noFill/>
          </a:ln>
        </p:spPr>
        <p:txBody>
          <a:bodyPr anchorCtr="0" anchor="t" bIns="34275" lIns="68550" spcFirstLastPara="1" rIns="68550" wrap="square" tIns="34275">
            <a:noAutofit/>
          </a:bodyPr>
          <a:lstStyle/>
          <a:p>
            <a:pPr indent="0" lvl="0" marL="0" rtl="0" algn="l">
              <a:lnSpc>
                <a:spcPct val="90000"/>
              </a:lnSpc>
              <a:spcBef>
                <a:spcPts val="0"/>
              </a:spcBef>
              <a:spcAft>
                <a:spcPts val="0"/>
              </a:spcAft>
              <a:buSzPts val="4400"/>
              <a:buNone/>
            </a:pPr>
            <a:r>
              <a:rPr lang="en-US" sz="3200"/>
              <a:t>Multi-part ISO/OGC ARD standard</a:t>
            </a:r>
            <a:endParaRPr sz="3200"/>
          </a:p>
        </p:txBody>
      </p:sp>
      <p:sp>
        <p:nvSpPr>
          <p:cNvPr id="100" name="Google Shape;100;p6"/>
          <p:cNvSpPr txBox="1"/>
          <p:nvPr/>
        </p:nvSpPr>
        <p:spPr>
          <a:xfrm>
            <a:off x="552202" y="1149823"/>
            <a:ext cx="7935686" cy="363484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Times New Roman"/>
                <a:ea typeface="Times New Roman"/>
                <a:cs typeface="Times New Roman"/>
                <a:sym typeface="Times New Roman"/>
              </a:rPr>
              <a:t>Envisioned that ARD standard will be a multi-part ISO &amp; OGC standard</a:t>
            </a:r>
            <a:endParaRPr/>
          </a:p>
          <a:p>
            <a:pPr indent="-342900" lvl="1" marL="685800" marR="0" rtl="0" algn="l">
              <a:lnSpc>
                <a:spcPct val="100000"/>
              </a:lnSpc>
              <a:spcBef>
                <a:spcPts val="400"/>
              </a:spcBef>
              <a:spcAft>
                <a:spcPts val="0"/>
              </a:spcAft>
              <a:buClr>
                <a:srgbClr val="000000"/>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Part 1 -- ARD framework and fundamentals</a:t>
            </a:r>
            <a:endParaRPr/>
          </a:p>
          <a:p>
            <a:pPr indent="-342900" lvl="1" marL="685800" marR="0" rtl="0" algn="l">
              <a:lnSpc>
                <a:spcPct val="100000"/>
              </a:lnSpc>
              <a:spcBef>
                <a:spcPts val="400"/>
              </a:spcBef>
              <a:spcAft>
                <a:spcPts val="0"/>
              </a:spcAft>
              <a:buClr>
                <a:srgbClr val="000000"/>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Other parts will be defined in ISO 19176-1</a:t>
            </a:r>
            <a:endParaRPr/>
          </a:p>
          <a:p>
            <a:pPr indent="-342900" lvl="0" marL="342900" marR="0" rtl="0" algn="l">
              <a:lnSpc>
                <a:spcPct val="100000"/>
              </a:lnSpc>
              <a:spcBef>
                <a:spcPts val="480"/>
              </a:spcBef>
              <a:spcAft>
                <a:spcPts val="0"/>
              </a:spcAft>
              <a:buClr>
                <a:srgbClr val="000000"/>
              </a:buClr>
              <a:buSzPts val="2400"/>
              <a:buFont typeface="Noto Sans Symbols"/>
              <a:buChar char="❖"/>
            </a:pPr>
            <a:r>
              <a:rPr b="0" i="0" lang="en-US" sz="2400" u="none" cap="none" strike="noStrike">
                <a:solidFill>
                  <a:srgbClr val="000000"/>
                </a:solidFill>
                <a:latin typeface="Times New Roman"/>
                <a:ea typeface="Times New Roman"/>
                <a:cs typeface="Times New Roman"/>
                <a:sym typeface="Times New Roman"/>
              </a:rPr>
              <a:t> Dividing ARD into more homogeneous parts on which an ARD specification can be set </a:t>
            </a:r>
            <a:endParaRPr/>
          </a:p>
          <a:p>
            <a:pPr indent="-342900" lvl="0" marL="342900" marR="0" rtl="0" algn="l">
              <a:lnSpc>
                <a:spcPct val="100000"/>
              </a:lnSpc>
              <a:spcBef>
                <a:spcPts val="480"/>
              </a:spcBef>
              <a:spcAft>
                <a:spcPts val="0"/>
              </a:spcAft>
              <a:buClr>
                <a:srgbClr val="000000"/>
              </a:buClr>
              <a:buSzPts val="2400"/>
              <a:buFont typeface="Noto Sans Symbols"/>
              <a:buChar char="❖"/>
            </a:pPr>
            <a:r>
              <a:rPr b="0" i="0" lang="en-US" sz="2400" u="none" cap="none" strike="noStrike">
                <a:solidFill>
                  <a:srgbClr val="000000"/>
                </a:solidFill>
                <a:latin typeface="Times New Roman"/>
                <a:ea typeface="Times New Roman"/>
                <a:cs typeface="Times New Roman"/>
                <a:sym typeface="Times New Roman"/>
              </a:rPr>
              <a:t>Currently the joint project team of ISO TC 211 and OGC has been working on Part 1—ISO 19176-1</a:t>
            </a:r>
            <a:endParaRPr b="0" i="0" sz="2400" u="none" cap="none" strike="noStrike">
              <a:solidFill>
                <a:srgbClr val="000000"/>
              </a:solidFill>
              <a:latin typeface="Times New Roman"/>
              <a:ea typeface="Times New Roman"/>
              <a:cs typeface="Times New Roman"/>
              <a:sym typeface="Times New Roman"/>
            </a:endParaRPr>
          </a:p>
          <a:p>
            <a:pPr indent="-152400" lvl="0" marL="257175" marR="0" rtl="0" algn="l">
              <a:lnSpc>
                <a:spcPct val="100000"/>
              </a:lnSpc>
              <a:spcBef>
                <a:spcPts val="330"/>
              </a:spcBef>
              <a:spcAft>
                <a:spcPts val="0"/>
              </a:spcAft>
              <a:buClr>
                <a:srgbClr val="000000"/>
              </a:buClr>
              <a:buSzPts val="1650"/>
              <a:buFont typeface="Arial"/>
              <a:buNone/>
            </a:pPr>
            <a:r>
              <a:t/>
            </a:r>
            <a:endParaRPr b="0" i="0" sz="165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ISO 19176-1 -- ARD framework</a:t>
            </a:r>
            <a:endParaRPr/>
          </a:p>
        </p:txBody>
      </p:sp>
      <p:sp>
        <p:nvSpPr>
          <p:cNvPr id="106" name="Google Shape;106;p7"/>
          <p:cNvSpPr txBox="1"/>
          <p:nvPr/>
        </p:nvSpPr>
        <p:spPr>
          <a:xfrm>
            <a:off x="476250" y="742950"/>
            <a:ext cx="8180862" cy="3867150"/>
          </a:xfrm>
          <a:prstGeom prst="rect">
            <a:avLst/>
          </a:prstGeom>
          <a:noFill/>
          <a:ln>
            <a:noFill/>
          </a:ln>
        </p:spPr>
        <p:txBody>
          <a:bodyPr anchorCtr="0" anchor="t" bIns="34275" lIns="68550" spcFirstLastPara="1" rIns="68550" wrap="square" tIns="34275">
            <a:noAutofit/>
          </a:bodyPr>
          <a:lstStyle/>
          <a:p>
            <a:pPr indent="-406400" lvl="0" marL="457200" marR="0" rtl="0" algn="l">
              <a:lnSpc>
                <a:spcPct val="90000"/>
              </a:lnSpc>
              <a:spcBef>
                <a:spcPts val="1000"/>
              </a:spcBef>
              <a:spcAft>
                <a:spcPts val="0"/>
              </a:spcAft>
              <a:buClr>
                <a:schemeClr val="dk1"/>
              </a:buClr>
              <a:buSzPts val="2800"/>
              <a:buFont typeface="Noto Sans Symbols"/>
              <a:buChar char="❖"/>
            </a:pPr>
            <a:r>
              <a:rPr b="0" i="0" lang="en-US" sz="1800" u="none" cap="none" strike="noStrike">
                <a:solidFill>
                  <a:schemeClr val="dk1"/>
                </a:solidFill>
                <a:latin typeface="Arial"/>
                <a:ea typeface="Arial"/>
                <a:cs typeface="Arial"/>
                <a:sym typeface="Arial"/>
              </a:rPr>
              <a:t>ISO 19176-1: Geographic information — Analysis Ready Data — Part 1: Framework and Fundamentals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1800" u="none" cap="none" strike="noStrike">
                <a:solidFill>
                  <a:schemeClr val="dk1"/>
                </a:solidFill>
                <a:latin typeface="Arial"/>
                <a:ea typeface="Arial"/>
                <a:cs typeface="Arial"/>
                <a:sym typeface="Arial"/>
              </a:rPr>
              <a:t>Defining overall structure of ARD series, the common structure and metadata, common preprocess/format/etc requirements</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1500" u="none" cap="none" strike="noStrike">
                <a:solidFill>
                  <a:schemeClr val="dk1"/>
                </a:solidFill>
                <a:latin typeface="Arial"/>
                <a:ea typeface="Arial"/>
                <a:cs typeface="Arial"/>
                <a:sym typeface="Arial"/>
              </a:rPr>
              <a:t>Allows other parts to plug in</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1800" u="none" cap="none" strike="noStrike">
                <a:solidFill>
                  <a:schemeClr val="dk1"/>
                </a:solidFill>
                <a:latin typeface="Arial"/>
                <a:ea typeface="Arial"/>
                <a:cs typeface="Arial"/>
                <a:sym typeface="Arial"/>
              </a:rPr>
              <a:t>Using CEOS Analysis Ready Data Governance Framework as the basis</a:t>
            </a:r>
            <a:endParaRPr/>
          </a:p>
          <a:p>
            <a:pPr indent="-406400" lvl="0" marL="457200" marR="0" rtl="0" algn="l">
              <a:lnSpc>
                <a:spcPct val="90000"/>
              </a:lnSpc>
              <a:spcBef>
                <a:spcPts val="1000"/>
              </a:spcBef>
              <a:spcAft>
                <a:spcPts val="0"/>
              </a:spcAft>
              <a:buClr>
                <a:schemeClr val="dk1"/>
              </a:buClr>
              <a:buSzPts val="2800"/>
              <a:buFont typeface="Noto Sans Symbols"/>
              <a:buChar char="❖"/>
            </a:pPr>
            <a:r>
              <a:rPr b="0" i="0" lang="en-US" sz="1800" u="none" cap="none" strike="noStrike">
                <a:solidFill>
                  <a:schemeClr val="dk1"/>
                </a:solidFill>
                <a:latin typeface="Arial"/>
                <a:ea typeface="Arial"/>
                <a:cs typeface="Arial"/>
                <a:sym typeface="Arial"/>
              </a:rPr>
              <a:t>Two-year development period</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1500" u="none" cap="none" strike="noStrike">
                <a:solidFill>
                  <a:schemeClr val="dk1"/>
                </a:solidFill>
                <a:latin typeface="Arial"/>
                <a:ea typeface="Arial"/>
                <a:cs typeface="Arial"/>
                <a:sym typeface="Arial"/>
              </a:rPr>
              <a:t>Expected to be published as an ISO and OGC standard in June  2025</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1500" u="none" cap="none" strike="noStrike">
                <a:solidFill>
                  <a:schemeClr val="dk1"/>
                </a:solidFill>
                <a:latin typeface="Arial"/>
                <a:ea typeface="Arial"/>
                <a:cs typeface="Arial"/>
                <a:sym typeface="Arial"/>
              </a:rPr>
              <a:t>Part 2 work will start when part 1 working draft is ready for review (expected one year after part-1 project starts-2024)</a:t>
            </a:r>
            <a:endParaRPr/>
          </a:p>
          <a:p>
            <a:pPr indent="-381000" lvl="1" marL="914400" marR="0" rtl="0" algn="l">
              <a:lnSpc>
                <a:spcPct val="90000"/>
              </a:lnSpc>
              <a:spcBef>
                <a:spcPts val="500"/>
              </a:spcBef>
              <a:spcAft>
                <a:spcPts val="0"/>
              </a:spcAft>
              <a:buClr>
                <a:schemeClr val="dk1"/>
              </a:buClr>
              <a:buSzPts val="2400"/>
              <a:buFont typeface="Noto Sans Symbols"/>
              <a:buChar char="▪"/>
            </a:pPr>
            <a:r>
              <a:rPr b="0" i="0" lang="en-US" sz="1500" u="none" cap="none" strike="noStrike">
                <a:solidFill>
                  <a:schemeClr val="dk1"/>
                </a:solidFill>
                <a:latin typeface="Arial"/>
                <a:ea typeface="Arial"/>
                <a:cs typeface="Arial"/>
                <a:sym typeface="Arial"/>
              </a:rPr>
              <a:t>Other parts of the standards can start simultaneously if resources allow. </a:t>
            </a:r>
            <a:endParaRPr b="0" i="0" sz="1800" u="none" cap="none" strike="noStrike">
              <a:solidFill>
                <a:schemeClr val="dk1"/>
              </a:solidFill>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Noto Sans Symbols"/>
              <a:buNone/>
            </a:pPr>
            <a:r>
              <a:t/>
            </a:r>
            <a:endParaRPr b="0" i="0" sz="2100" u="none" cap="none" strike="noStrike">
              <a:solidFill>
                <a:schemeClr val="dk1"/>
              </a:solidFill>
              <a:latin typeface="Arial"/>
              <a:ea typeface="Arial"/>
              <a:cs typeface="Arial"/>
              <a:sym typeface="Arial"/>
            </a:endParaRPr>
          </a:p>
          <a:p>
            <a:pPr indent="-228600" lvl="0" marL="457200" marR="0" rtl="0" algn="l">
              <a:lnSpc>
                <a:spcPct val="90000"/>
              </a:lnSpc>
              <a:spcBef>
                <a:spcPts val="1000"/>
              </a:spcBef>
              <a:spcAft>
                <a:spcPts val="0"/>
              </a:spcAft>
              <a:buClr>
                <a:schemeClr val="dk1"/>
              </a:buClr>
              <a:buSzPts val="2800"/>
              <a:buFont typeface="Noto Sans Symbols"/>
              <a:buNone/>
            </a:pPr>
            <a:r>
              <a:t/>
            </a:r>
            <a:endParaRPr b="0" i="0" sz="21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8"/>
          <p:cNvSpPr txBox="1"/>
          <p:nvPr/>
        </p:nvSpPr>
        <p:spPr>
          <a:xfrm>
            <a:off x="70515" y="77436"/>
            <a:ext cx="6965615" cy="577051"/>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3300" u="none" cap="none" strike="noStrike">
                <a:solidFill>
                  <a:schemeClr val="lt1"/>
                </a:solidFill>
                <a:latin typeface="Arial"/>
                <a:ea typeface="Arial"/>
                <a:cs typeface="Arial"/>
                <a:sym typeface="Arial"/>
              </a:rPr>
              <a:t>CEOS ARD Definition</a:t>
            </a:r>
            <a:endParaRPr b="0" i="0" sz="1050" u="none" cap="none" strike="noStrike">
              <a:solidFill>
                <a:srgbClr val="000000"/>
              </a:solidFill>
              <a:latin typeface="Arial"/>
              <a:ea typeface="Arial"/>
              <a:cs typeface="Arial"/>
              <a:sym typeface="Arial"/>
            </a:endParaRPr>
          </a:p>
        </p:txBody>
      </p:sp>
      <p:sp>
        <p:nvSpPr>
          <p:cNvPr id="112" name="Google Shape;112;p8"/>
          <p:cNvSpPr txBox="1"/>
          <p:nvPr/>
        </p:nvSpPr>
        <p:spPr>
          <a:xfrm>
            <a:off x="7699249" y="4930954"/>
            <a:ext cx="1444085" cy="230802"/>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1" i="0" lang="en-US" sz="1050" u="none" cap="none" strike="noStrike">
                <a:solidFill>
                  <a:schemeClr val="accent1"/>
                </a:solidFill>
                <a:latin typeface="Arial"/>
                <a:ea typeface="Arial"/>
                <a:cs typeface="Arial"/>
                <a:sym typeface="Arial"/>
              </a:rPr>
              <a:t>Slide </a:t>
            </a:r>
            <a:fld id="{00000000-1234-1234-1234-123412341234}" type="slidenum">
              <a:rPr b="1" i="0" lang="en-US" sz="1050" u="none" cap="none" strike="noStrike">
                <a:solidFill>
                  <a:schemeClr val="accent1"/>
                </a:solidFill>
                <a:latin typeface="Arial"/>
                <a:ea typeface="Arial"/>
                <a:cs typeface="Arial"/>
                <a:sym typeface="Arial"/>
              </a:rPr>
              <a:t>‹#›</a:t>
            </a:fld>
            <a:endParaRPr b="1" i="0" sz="1050" u="none" cap="none" strike="noStrike">
              <a:solidFill>
                <a:schemeClr val="accent1"/>
              </a:solidFill>
              <a:latin typeface="Arial"/>
              <a:ea typeface="Arial"/>
              <a:cs typeface="Arial"/>
              <a:sym typeface="Arial"/>
            </a:endParaRPr>
          </a:p>
        </p:txBody>
      </p:sp>
      <p:sp>
        <p:nvSpPr>
          <p:cNvPr id="113" name="Google Shape;113;p8"/>
          <p:cNvSpPr txBox="1"/>
          <p:nvPr/>
        </p:nvSpPr>
        <p:spPr>
          <a:xfrm>
            <a:off x="400792" y="961902"/>
            <a:ext cx="8286008" cy="2636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650" u="none" cap="none" strike="noStrike">
              <a:solidFill>
                <a:srgbClr val="000000"/>
              </a:solidFill>
              <a:latin typeface="Arial"/>
              <a:ea typeface="Arial"/>
              <a:cs typeface="Arial"/>
              <a:sym typeface="Arial"/>
            </a:endParaRPr>
          </a:p>
          <a:p>
            <a:pPr indent="-285750" lvl="0" marL="628650" marR="0" rtl="0" algn="l">
              <a:lnSpc>
                <a:spcPct val="100000"/>
              </a:lnSpc>
              <a:spcBef>
                <a:spcPts val="48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CEOS Analysis Ready Data (CEOS ARD) are satellite data that have been processed to a minimum set of requirements and organized into a form that allows immediate analysis with a minimum of additional user effort and interoperability both through time and with other datasets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idx="1" type="body"/>
          </p:nvPr>
        </p:nvSpPr>
        <p:spPr>
          <a:xfrm>
            <a:off x="243175" y="877824"/>
            <a:ext cx="8621700" cy="3788176"/>
          </a:xfrm>
          <a:prstGeom prst="rect">
            <a:avLst/>
          </a:prstGeom>
          <a:noFill/>
          <a:ln>
            <a:noFill/>
          </a:ln>
        </p:spPr>
        <p:txBody>
          <a:bodyPr anchorCtr="0" anchor="t" bIns="34275" lIns="68575" spcFirstLastPara="1" rIns="68575" wrap="square" tIns="34275">
            <a:noAutofit/>
          </a:bodyPr>
          <a:lstStyle/>
          <a:p>
            <a:pPr indent="-361950" lvl="0" marL="457200" rtl="0" algn="l">
              <a:lnSpc>
                <a:spcPct val="100000"/>
              </a:lnSpc>
              <a:spcBef>
                <a:spcPts val="0"/>
              </a:spcBef>
              <a:spcAft>
                <a:spcPts val="0"/>
              </a:spcAft>
              <a:buSzPts val="2100"/>
              <a:buChar char="❖"/>
            </a:pPr>
            <a:r>
              <a:rPr lang="en-US" sz="1600">
                <a:latin typeface="Times New Roman"/>
                <a:ea typeface="Times New Roman"/>
                <a:cs typeface="Times New Roman"/>
                <a:sym typeface="Times New Roman"/>
              </a:rPr>
              <a:t>This ISO 19176 series specify threshold and goal requirements on metadata and pre-processes applied to geospatial data, including those collected by a sensor on-board a platform in a mission, and products derived in part or whole from the data, in order for the data to be certified as analysis ready data (ARD). The ISO 19176 series will be based upon the concepts of other International Standards in the ISO 19100 family of standards. Analysis Ready Data means geospatial data that have been processed to a minimum set of requirements and organized into a form that allows immediate analysis with a minimum of additional user effort and interoperability both through time and with other datasets.</a:t>
            </a:r>
            <a:endParaRPr/>
          </a:p>
          <a:p>
            <a:pPr indent="-361950" lvl="0" marL="457200" rtl="0" algn="l">
              <a:lnSpc>
                <a:spcPct val="100000"/>
              </a:lnSpc>
              <a:spcBef>
                <a:spcPts val="0"/>
              </a:spcBef>
              <a:spcAft>
                <a:spcPts val="0"/>
              </a:spcAft>
              <a:buSzPts val="2100"/>
              <a:buChar char="❖"/>
            </a:pPr>
            <a:r>
              <a:rPr lang="en-US" sz="1600">
                <a:latin typeface="Times New Roman"/>
                <a:ea typeface="Times New Roman"/>
                <a:cs typeface="Times New Roman"/>
                <a:sym typeface="Times New Roman"/>
              </a:rPr>
              <a:t>Part 1 addresses the overall framework, which defines the overall content requirements for ARD and division of geospatial data into more homogeneous subtypes, and common ARD requirements on metadata, pre-processes, and data organization.</a:t>
            </a:r>
            <a:endParaRPr/>
          </a:p>
          <a:p>
            <a:pPr indent="-361950" lvl="0" marL="457200" rtl="0" algn="l">
              <a:lnSpc>
                <a:spcPct val="100000"/>
              </a:lnSpc>
              <a:spcBef>
                <a:spcPts val="0"/>
              </a:spcBef>
              <a:spcAft>
                <a:spcPts val="0"/>
              </a:spcAft>
              <a:buSzPts val="2100"/>
              <a:buChar char="❖"/>
            </a:pPr>
            <a:r>
              <a:rPr lang="en-US" sz="1600">
                <a:latin typeface="Times New Roman"/>
                <a:ea typeface="Times New Roman"/>
                <a:cs typeface="Times New Roman"/>
                <a:sym typeface="Times New Roman"/>
              </a:rPr>
              <a:t>Subsequent parts will define the specific ARD requirements for subtypes of geospatial data defined in Part 1.</a:t>
            </a:r>
            <a:endParaRPr/>
          </a:p>
          <a:p>
            <a:pPr indent="-361950" lvl="0" marL="457200" rtl="0" algn="l">
              <a:lnSpc>
                <a:spcPct val="100000"/>
              </a:lnSpc>
              <a:spcBef>
                <a:spcPts val="0"/>
              </a:spcBef>
              <a:spcAft>
                <a:spcPts val="0"/>
              </a:spcAft>
              <a:buSzPts val="2100"/>
              <a:buChar char="❖"/>
            </a:pPr>
            <a:r>
              <a:rPr lang="en-US" sz="1600">
                <a:latin typeface="Times New Roman"/>
                <a:ea typeface="Times New Roman"/>
                <a:cs typeface="Times New Roman"/>
                <a:sym typeface="Times New Roman"/>
              </a:rPr>
              <a:t>This document is intended for use by data producers, data providers, service providers and potential users of data products.</a:t>
            </a:r>
            <a:endParaRPr/>
          </a:p>
          <a:p>
            <a:pPr indent="-228600" lvl="0" marL="457200" marR="0" rtl="0" algn="l">
              <a:lnSpc>
                <a:spcPct val="150000"/>
              </a:lnSpc>
              <a:spcBef>
                <a:spcPts val="800"/>
              </a:spcBef>
              <a:spcAft>
                <a:spcPts val="0"/>
              </a:spcAft>
              <a:buClr>
                <a:schemeClr val="dk1"/>
              </a:buClr>
              <a:buSzPts val="2100"/>
              <a:buFont typeface="Montserrat"/>
              <a:buNone/>
            </a:pPr>
            <a:r>
              <a:t/>
            </a:r>
            <a:endParaRPr/>
          </a:p>
        </p:txBody>
      </p:sp>
      <p:sp>
        <p:nvSpPr>
          <p:cNvPr id="119" name="Google Shape;119;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ISO 19176-1 Scope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