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Montserrat"/>
      <p:regular r:id="rId26"/>
      <p:bold r:id="rId27"/>
      <p:italic r:id="rId28"/>
      <p:boldItalic r:id="rId29"/>
    </p:embeddedFont>
    <p:embeddedFont>
      <p:font typeface="Montserrat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4" roundtripDataSignature="AMtx7mhj5lqfL9qgPUJTcSe6aoXHHyCu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67195F8-F75B-4A6B-9E6C-451681AAE325}">
  <a:tblStyle styleId="{E67195F8-F75B-4A6B-9E6C-451681AAE325}"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regular.fntdata"/><Relationship Id="rId25" Type="http://schemas.openxmlformats.org/officeDocument/2006/relationships/slide" Target="slides/slide19.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5.xml"/><Relationship Id="rId33" Type="http://schemas.openxmlformats.org/officeDocument/2006/relationships/font" Target="fonts/MontserratMedium-boldItalic.fntdata"/><Relationship Id="rId10" Type="http://schemas.openxmlformats.org/officeDocument/2006/relationships/slide" Target="slides/slide4.xml"/><Relationship Id="rId32" Type="http://schemas.openxmlformats.org/officeDocument/2006/relationships/font" Target="fonts/MontserratMedium-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gov.au/dea" TargetMode="External"/><Relationship Id="rId3" Type="http://schemas.openxmlformats.org/officeDocument/2006/relationships/hyperlink" Target="https://www.opendatacube.org/" TargetMode="External"/><Relationship Id="rId4" Type="http://schemas.openxmlformats.org/officeDocument/2006/relationships/hyperlink" Target="http://xarray.pydata.org/en/stabl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space.copernicus.eu/analyse/api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100"/>
              <a:buChar char="•"/>
            </a:pPr>
            <a:r>
              <a:rPr lang="en-US"/>
              <a:t>A very recent activity has been to consolidate our product information and transition away from Drupal based document management </a:t>
            </a:r>
            <a:endParaRPr/>
          </a:p>
          <a:p>
            <a:pPr indent="-285750" lvl="0" marL="285750" rtl="0" algn="l">
              <a:lnSpc>
                <a:spcPct val="100000"/>
              </a:lnSpc>
              <a:spcBef>
                <a:spcPts val="0"/>
              </a:spcBef>
              <a:spcAft>
                <a:spcPts val="0"/>
              </a:spcAft>
              <a:buSzPts val="1100"/>
              <a:buChar char="•"/>
            </a:pPr>
            <a:r>
              <a:rPr lang="en-US"/>
              <a:t>The knowledge hub brings together information about Digital Earth Australia’s products and services, allowing users to utilise our free and open-source satellite imagery archive.</a:t>
            </a:r>
            <a:endParaRPr/>
          </a:p>
          <a:p>
            <a:pPr indent="-285750" lvl="0" marL="285750" rtl="0" algn="l">
              <a:lnSpc>
                <a:spcPct val="100000"/>
              </a:lnSpc>
              <a:spcBef>
                <a:spcPts val="0"/>
              </a:spcBef>
              <a:spcAft>
                <a:spcPts val="0"/>
              </a:spcAft>
              <a:buSzPts val="1100"/>
              <a:buChar char="•"/>
            </a:pPr>
            <a:r>
              <a:rPr lang="en-US"/>
              <a:t>The Knowledge Hub provides a one stop shop for information about DEA products and services. Each of DEA's published data products has a dedicated metadata page, full of information about how to use, access and cite the product, as well as detailed information on how the product was developed, information on quality and accuracy and a history and product changelog. </a:t>
            </a:r>
            <a:endParaRPr/>
          </a:p>
          <a:p>
            <a:pPr indent="-285750" lvl="0" marL="285750" rtl="0" algn="l">
              <a:lnSpc>
                <a:spcPct val="100000"/>
              </a:lnSpc>
              <a:spcBef>
                <a:spcPts val="0"/>
              </a:spcBef>
              <a:spcAft>
                <a:spcPts val="0"/>
              </a:spcAft>
              <a:buSzPts val="1100"/>
              <a:buChar char="•"/>
            </a:pPr>
            <a:r>
              <a:rPr lang="en-US"/>
              <a:t>The User Guides section provides information on how to use and interact with DEA products and services, and acts as a helpful starting point for new users to DEA. </a:t>
            </a:r>
            <a:endParaRPr/>
          </a:p>
          <a:p>
            <a:pPr indent="-285750" lvl="0" marL="285750" rtl="0" algn="l">
              <a:lnSpc>
                <a:spcPct val="100000"/>
              </a:lnSpc>
              <a:spcBef>
                <a:spcPts val="0"/>
              </a:spcBef>
              <a:spcAft>
                <a:spcPts val="0"/>
              </a:spcAft>
              <a:buSzPts val="1100"/>
              <a:buChar char="•"/>
            </a:pPr>
            <a:r>
              <a:rPr lang="en-US"/>
              <a:t>DEA Notebooks provide step-by-step, interactive code examples that demonstrate how to utilise python and the open data cube to access and analyse DEA data. These Notebooks are written as a tutorial, and start with a beginners guide that introduces basic python code concepts. Examples increase in complexity and end with examples of real world applications of DEA data. </a:t>
            </a:r>
            <a:endParaRPr/>
          </a:p>
          <a:p>
            <a:pPr indent="-285750" lvl="0" marL="285750" rtl="0" algn="l">
              <a:lnSpc>
                <a:spcPct val="100000"/>
              </a:lnSpc>
              <a:spcBef>
                <a:spcPts val="0"/>
              </a:spcBef>
              <a:spcAft>
                <a:spcPts val="0"/>
              </a:spcAft>
              <a:buSzPts val="1100"/>
              <a:buChar char="•"/>
            </a:pPr>
            <a:r>
              <a:rPr lang="en-US"/>
              <a:t>A tech alerts and changelog is provided on the site for users to monitor to be notified of updates to DEA products and services, new releases and planned and unplanned outages. </a:t>
            </a:r>
            <a:endParaRPr/>
          </a:p>
          <a:p>
            <a:pPr indent="-215900" lvl="0" marL="285750" rtl="0" algn="l">
              <a:lnSpc>
                <a:spcPct val="100000"/>
              </a:lnSpc>
              <a:spcBef>
                <a:spcPts val="0"/>
              </a:spcBef>
              <a:spcAft>
                <a:spcPts val="0"/>
              </a:spcAft>
              <a:buSzPts val="1100"/>
              <a:buNone/>
            </a:pPr>
            <a:r>
              <a:t/>
            </a:r>
            <a:endParaRPr/>
          </a:p>
          <a:p>
            <a:pPr indent="-285750" lvl="0" marL="285750" rtl="0" algn="l">
              <a:lnSpc>
                <a:spcPct val="100000"/>
              </a:lnSpc>
              <a:spcBef>
                <a:spcPts val="0"/>
              </a:spcBef>
              <a:spcAft>
                <a:spcPts val="0"/>
              </a:spcAft>
              <a:buSzPts val="1100"/>
              <a:buChar char="•"/>
            </a:pPr>
            <a:r>
              <a:rPr lang="en-US"/>
              <a:t>The Knowledge Hub site has a public GitHub repository and is built using Sphinx. The site design has been templated to create a consistent look and feel, and to make the site easy to maintain and update. Hosting on github means that users within DEA with a github account can contribute content easily, removing a previous barrier to content maintenance created by the previous Drupal system. Migration of DEA's content to this platform has reduced the barrier for maintenance and upkeep, improved the flexibility of the site and reduced overall costs and resources required to maintain our public knowledge base. </a:t>
            </a:r>
            <a:endParaRPr/>
          </a:p>
          <a:p>
            <a:pPr indent="-298450" lvl="0" marL="457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r>
              <a:rPr lang="en-US"/>
              <a:t>Geoscience Australia maintains and continues to develop our free Jupyter sandbox environment which allows users run small scale process on our infrastructure and data. We also maintain a rich set of Jupyter notebooks and work hard to keep it up to date and relevant / reflective of our current product offerings.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r>
              <a:rPr lang="en-US"/>
              <a:t>The Digital Earth Australia notebooks and tools repository (dea-notebooks) hosts Jupyter Notebooks, Python scripts and workflows for analysing </a:t>
            </a:r>
            <a:r>
              <a:rPr lang="en-US" u="sng">
                <a:solidFill>
                  <a:schemeClr val="hlink"/>
                </a:solidFill>
                <a:hlinkClick r:id="rId2"/>
              </a:rPr>
              <a:t>Digital Earth Australia (DEA)</a:t>
            </a:r>
            <a:r>
              <a:rPr lang="en-US"/>
              <a:t> satellite data and derived products. This documentation is designed to provide a guide to getting started with DEA, and to showcase the wide range of geospatial analyses that can be achieved using DEA data and open-source software including </a:t>
            </a:r>
            <a:r>
              <a:rPr lang="en-US" u="sng">
                <a:solidFill>
                  <a:schemeClr val="hlink"/>
                </a:solidFill>
                <a:hlinkClick r:id="rId3"/>
              </a:rPr>
              <a:t>Open Data Cube</a:t>
            </a:r>
            <a:r>
              <a:rPr lang="en-US"/>
              <a:t> and </a:t>
            </a:r>
            <a:r>
              <a:rPr lang="en-US" u="sng">
                <a:solidFill>
                  <a:schemeClr val="hlink"/>
                </a:solidFill>
                <a:hlinkClick r:id="rId4"/>
              </a:rPr>
              <a:t>xarray</a:t>
            </a:r>
            <a:r>
              <a:rPr lang="en-US"/>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100"/>
              <a:buChar char="•"/>
            </a:pPr>
            <a:r>
              <a:rPr lang="en-US"/>
              <a:t>The Hub has been operating since 2016 and provides a local copy of Sentinel data in our region – hosted on The National Computational Infrastructure's supercomputer at the Australian National University. </a:t>
            </a:r>
            <a:endParaRPr/>
          </a:p>
          <a:p>
            <a:pPr indent="-285750" lvl="0" marL="285750" rtl="0" algn="l">
              <a:lnSpc>
                <a:spcPct val="100000"/>
              </a:lnSpc>
              <a:spcBef>
                <a:spcPts val="0"/>
              </a:spcBef>
              <a:spcAft>
                <a:spcPts val="0"/>
              </a:spcAft>
              <a:buSzPts val="1100"/>
              <a:buChar char="•"/>
            </a:pPr>
            <a:r>
              <a:rPr lang="en-US"/>
              <a:t> </a:t>
            </a:r>
            <a:endParaRPr/>
          </a:p>
          <a:p>
            <a:pPr indent="-285750" lvl="0" marL="285750" rtl="0" algn="l">
              <a:lnSpc>
                <a:spcPct val="100000"/>
              </a:lnSpc>
              <a:spcBef>
                <a:spcPts val="0"/>
              </a:spcBef>
              <a:spcAft>
                <a:spcPts val="0"/>
              </a:spcAft>
              <a:buSzPts val="1100"/>
              <a:buChar char="•"/>
            </a:pPr>
            <a:r>
              <a:rPr lang="en-US"/>
              <a:t>The Hub holds more than 6PB of Sentinel-1, 2, 3 and 5P satellite data, and is growing by 1PB/year.</a:t>
            </a:r>
            <a:endParaRPr/>
          </a:p>
          <a:p>
            <a:pPr indent="-285750" lvl="0" marL="285750" rtl="0" algn="l">
              <a:lnSpc>
                <a:spcPct val="100000"/>
              </a:lnSpc>
              <a:spcBef>
                <a:spcPts val="0"/>
              </a:spcBef>
              <a:spcAft>
                <a:spcPts val="0"/>
              </a:spcAft>
              <a:buSzPts val="1100"/>
              <a:buChar char="•"/>
            </a:pPr>
            <a:r>
              <a:rPr lang="en-US"/>
              <a:t> </a:t>
            </a:r>
            <a:endParaRPr/>
          </a:p>
          <a:p>
            <a:pPr indent="-285750" lvl="0" marL="285750" rtl="0" algn="l">
              <a:lnSpc>
                <a:spcPct val="100000"/>
              </a:lnSpc>
              <a:spcBef>
                <a:spcPts val="0"/>
              </a:spcBef>
              <a:spcAft>
                <a:spcPts val="0"/>
              </a:spcAft>
              <a:buSzPts val="1100"/>
              <a:buChar char="•"/>
            </a:pPr>
            <a:r>
              <a:rPr lang="en-US"/>
              <a:t>Current membership of the Hub includes Geoscience Australia (management), CSIRO, Queensland, New South Wales and the Western Australia government. </a:t>
            </a:r>
            <a:endParaRPr/>
          </a:p>
          <a:p>
            <a:pPr indent="-285750" lvl="0" marL="285750" rtl="0" algn="l">
              <a:lnSpc>
                <a:spcPct val="100000"/>
              </a:lnSpc>
              <a:spcBef>
                <a:spcPts val="0"/>
              </a:spcBef>
              <a:spcAft>
                <a:spcPts val="0"/>
              </a:spcAft>
              <a:buSzPts val="1100"/>
              <a:buChar char="•"/>
            </a:pPr>
            <a:r>
              <a:rPr lang="en-US"/>
              <a:t> </a:t>
            </a:r>
            <a:endParaRPr/>
          </a:p>
          <a:p>
            <a:pPr indent="-285750" lvl="0" marL="285750" rtl="0" algn="l">
              <a:lnSpc>
                <a:spcPct val="100000"/>
              </a:lnSpc>
              <a:spcBef>
                <a:spcPts val="0"/>
              </a:spcBef>
              <a:spcAft>
                <a:spcPts val="0"/>
              </a:spcAft>
              <a:buSzPts val="1100"/>
              <a:buChar char="•"/>
            </a:pPr>
            <a:r>
              <a:rPr lang="en-US"/>
              <a:t>From October 2023 until mid-2024, we will be undertaking major upgrades to migrate the Hub to the Copernicus Data Space Ecosystem platform in Europe.</a:t>
            </a:r>
            <a:endParaRPr/>
          </a:p>
          <a:p>
            <a:pPr indent="-285750" lvl="0" marL="285750" rtl="0" algn="l">
              <a:lnSpc>
                <a:spcPct val="100000"/>
              </a:lnSpc>
              <a:spcBef>
                <a:spcPts val="0"/>
              </a:spcBef>
              <a:spcAft>
                <a:spcPts val="0"/>
              </a:spcAft>
              <a:buSzPts val="1100"/>
              <a:buChar char="•"/>
            </a:pPr>
            <a:r>
              <a:rPr lang="en-US"/>
              <a:t> </a:t>
            </a:r>
            <a:endParaRPr/>
          </a:p>
          <a:p>
            <a:pPr indent="-285750" lvl="0" marL="285750" rtl="0" algn="l">
              <a:lnSpc>
                <a:spcPct val="100000"/>
              </a:lnSpc>
              <a:spcBef>
                <a:spcPts val="0"/>
              </a:spcBef>
              <a:spcAft>
                <a:spcPts val="0"/>
              </a:spcAft>
              <a:buSzPts val="1100"/>
              <a:buChar char="•"/>
            </a:pPr>
            <a:r>
              <a:rPr lang="en-US"/>
              <a:t>Integration of the Hub with the EUMETSAT Data Store has already been completed, providing optimal access to Sentinel Marine products.</a:t>
            </a:r>
            <a:endParaRPr/>
          </a:p>
          <a:p>
            <a:pPr indent="-285750" lvl="0" marL="285750" rtl="0" algn="l">
              <a:lnSpc>
                <a:spcPct val="100000"/>
              </a:lnSpc>
              <a:spcBef>
                <a:spcPts val="0"/>
              </a:spcBef>
              <a:spcAft>
                <a:spcPts val="0"/>
              </a:spcAft>
              <a:buSzPts val="1100"/>
              <a:buChar char="•"/>
            </a:pPr>
            <a:r>
              <a:rPr lang="en-US"/>
              <a:t> </a:t>
            </a:r>
            <a:endParaRPr/>
          </a:p>
          <a:p>
            <a:pPr indent="-285750" lvl="0" marL="285750" rtl="0" algn="l">
              <a:lnSpc>
                <a:spcPct val="100000"/>
              </a:lnSpc>
              <a:spcBef>
                <a:spcPts val="0"/>
              </a:spcBef>
              <a:spcAft>
                <a:spcPts val="0"/>
              </a:spcAft>
              <a:buSzPts val="1100"/>
              <a:buChar char="•"/>
            </a:pPr>
            <a:r>
              <a:rPr lang="en-US"/>
              <a:t>***</a:t>
            </a:r>
            <a:endParaRPr/>
          </a:p>
          <a:p>
            <a:pPr indent="-215900" lvl="0" marL="285750" rtl="0" algn="l">
              <a:lnSpc>
                <a:spcPct val="100000"/>
              </a:lnSpc>
              <a:spcBef>
                <a:spcPts val="0"/>
              </a:spcBef>
              <a:spcAft>
                <a:spcPts val="0"/>
              </a:spcAft>
              <a:buSzPts val="1100"/>
              <a:buNone/>
            </a:pPr>
            <a:r>
              <a:t/>
            </a:r>
            <a:endParaRPr/>
          </a:p>
          <a:p>
            <a:pPr indent="-285750" lvl="0" marL="285750" rtl="0" algn="l">
              <a:lnSpc>
                <a:spcPct val="100000"/>
              </a:lnSpc>
              <a:spcBef>
                <a:spcPts val="0"/>
              </a:spcBef>
              <a:spcAft>
                <a:spcPts val="0"/>
              </a:spcAft>
              <a:buSzPts val="1100"/>
              <a:buChar char="•"/>
            </a:pPr>
            <a:r>
              <a:rPr lang="en-US"/>
              <a:t>With our Steering Committee agreeing to continue the Copernicus Australasia Regional Data Hub (the Hub) beyond June 2024 when the current agreement ends, our focus has been to prepare for another five years of operation, particularly in light of the European Commission’s Copernicus Programme transitioning to the new Data Space Ecosystem platform (CDSE) this year. The CDSE will replace the current EU public access (Open/Sci/API) hubs due to be decommissioned during October 2023.</a:t>
            </a:r>
            <a:endParaRPr/>
          </a:p>
          <a:p>
            <a:pPr indent="-285750" lvl="0" marL="285750" rtl="0" algn="l">
              <a:lnSpc>
                <a:spcPct val="100000"/>
              </a:lnSpc>
              <a:spcBef>
                <a:spcPts val="0"/>
              </a:spcBef>
              <a:spcAft>
                <a:spcPts val="0"/>
              </a:spcAft>
              <a:buSzPts val="1100"/>
              <a:buChar char="•"/>
            </a:pPr>
            <a:r>
              <a:rPr lang="en-US"/>
              <a:t>Over the next 6-12 months, the Copernicus Australasia Regional Data Hub will be making significant upgrades to its systems to ensure it remains compatible with the changes occurring in Europe. The upgrades will also improve system robustness and reliability, provide faster and more guaranteed access to new data, while remaining compatible with other services. The system will provide for more flexible data management and allow the Hub to utilise the latest storage and network technologies.</a:t>
            </a:r>
            <a:endParaRPr/>
          </a:p>
          <a:p>
            <a:pPr indent="-285750" lvl="0" marL="285750" rtl="0" algn="l">
              <a:lnSpc>
                <a:spcPct val="100000"/>
              </a:lnSpc>
              <a:spcBef>
                <a:spcPts val="0"/>
              </a:spcBef>
              <a:spcAft>
                <a:spcPts val="0"/>
              </a:spcAft>
              <a:buSzPts val="1100"/>
              <a:buChar char="•"/>
            </a:pPr>
            <a:r>
              <a:rPr lang="en-US"/>
              <a:t>The major component will be transitioning our infrastructure to the new GAEL Store Service (GSS) platform that has been developed by GAEL Systems. As part of this transition, our data acquisition processes will migrate to the CDSE (as well as maintaining data acquisition from EUMETSAT’s Datastore), and a new user portal will be deployed.</a:t>
            </a:r>
            <a:endParaRPr/>
          </a:p>
          <a:p>
            <a:pPr indent="-285750" lvl="0" marL="285750" rtl="0" algn="l">
              <a:lnSpc>
                <a:spcPct val="100000"/>
              </a:lnSpc>
              <a:spcBef>
                <a:spcPts val="0"/>
              </a:spcBef>
              <a:spcAft>
                <a:spcPts val="0"/>
              </a:spcAft>
              <a:buSzPts val="1100"/>
              <a:buChar char="•"/>
            </a:pPr>
            <a:r>
              <a:rPr lang="en-US"/>
              <a:t>The GSS platform will change how the Hub’s data is stored at the National Computational Infrastructure (NCI). This means the APIs used to connect to the Hub’s data will change to align with the CDSE APIs: </a:t>
            </a:r>
            <a:r>
              <a:rPr lang="en-US" u="sng">
                <a:solidFill>
                  <a:schemeClr val="hlink"/>
                </a:solidFill>
                <a:hlinkClick r:id="rId2"/>
              </a:rPr>
              <a:t>https://dataspace.copernicus.eu/analyse/apis</a:t>
            </a:r>
            <a:endParaRPr/>
          </a:p>
          <a:p>
            <a:pPr indent="-285750" lvl="0" marL="285750" rtl="0" algn="l">
              <a:lnSpc>
                <a:spcPct val="100000"/>
              </a:lnSpc>
              <a:spcBef>
                <a:spcPts val="0"/>
              </a:spcBef>
              <a:spcAft>
                <a:spcPts val="0"/>
              </a:spcAft>
              <a:buSzPts val="1100"/>
              <a:buChar char="•"/>
            </a:pPr>
            <a:r>
              <a:rPr lang="en-US"/>
              <a:t>Our new Hub is due to go live during October 2023 in line with the decommissioning of the legacy EU Hubs, and ESA’s transition to the CDSE. Initially, the GSS system will only contain data that is collected from October 2023 onwards. However, over a period of 3-6 months, it will be updated to hold all historic data. During this transition period, the current Hub portal will still be accessible, but will only contain pre-October 2023 historic data that has not yet been migrated to the new system. Once all the historic products have been migrated, we expect to decommission Sentinel Australasia Regional Access (SARA) and our legacy Hub. At this stage, we anticipate this will take place in early to mid-2024. Once the data migrations commence, we will provide a table to allow you to track data locations on this webpage.</a:t>
            </a:r>
            <a:endParaRPr/>
          </a:p>
          <a:p>
            <a:pPr indent="-215900" lvl="0" marL="28575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rPr lang="en-US"/>
              <a:t>In terms of impact, DEA products and services are being </a:t>
            </a:r>
            <a:r>
              <a:rPr b="1" lang="en-US"/>
              <a:t>used by Australian governments</a:t>
            </a:r>
            <a:r>
              <a:rPr lang="en-US"/>
              <a:t> to:  </a:t>
            </a:r>
            <a:endParaRPr/>
          </a:p>
          <a:p>
            <a:pPr indent="-171450" lvl="1" marL="628650" rtl="0" algn="l">
              <a:lnSpc>
                <a:spcPct val="100000"/>
              </a:lnSpc>
              <a:spcBef>
                <a:spcPts val="0"/>
              </a:spcBef>
              <a:spcAft>
                <a:spcPts val="0"/>
              </a:spcAft>
              <a:buSzPts val="1100"/>
              <a:buFont typeface="Arial"/>
              <a:buChar char="•"/>
            </a:pPr>
            <a:r>
              <a:rPr lang="en-US"/>
              <a:t>map water availability, environmental watering and irrigated cropping in the Murray-Darling Basin; </a:t>
            </a:r>
            <a:endParaRPr/>
          </a:p>
          <a:p>
            <a:pPr indent="-171450" lvl="1" marL="628650" rtl="0" algn="l">
              <a:lnSpc>
                <a:spcPct val="100000"/>
              </a:lnSpc>
              <a:spcBef>
                <a:spcPts val="0"/>
              </a:spcBef>
              <a:spcAft>
                <a:spcPts val="0"/>
              </a:spcAft>
              <a:buSzPts val="1100"/>
              <a:buFont typeface="Arial"/>
              <a:buChar char="•"/>
            </a:pPr>
            <a:r>
              <a:rPr lang="en-US"/>
              <a:t>measure the state of the environment to better understand changes in land use and inform land management practices nationally; </a:t>
            </a:r>
            <a:endParaRPr/>
          </a:p>
          <a:p>
            <a:pPr indent="-171450" lvl="1" marL="628650" rtl="0" algn="l">
              <a:lnSpc>
                <a:spcPct val="100000"/>
              </a:lnSpc>
              <a:spcBef>
                <a:spcPts val="0"/>
              </a:spcBef>
              <a:spcAft>
                <a:spcPts val="0"/>
              </a:spcAft>
              <a:buSzPts val="1100"/>
              <a:buFont typeface="Arial"/>
              <a:buChar char="•"/>
            </a:pPr>
            <a:r>
              <a:rPr lang="en-US"/>
              <a:t>monitor wetlands, coastal change, shorelines and mangrove forest extents, and;  </a:t>
            </a:r>
            <a:endParaRPr/>
          </a:p>
          <a:p>
            <a:pPr indent="-171450" lvl="1" marL="628650" rtl="0" algn="l">
              <a:lnSpc>
                <a:spcPct val="100000"/>
              </a:lnSpc>
              <a:spcBef>
                <a:spcPts val="0"/>
              </a:spcBef>
              <a:spcAft>
                <a:spcPts val="0"/>
              </a:spcAft>
              <a:buSzPts val="1100"/>
              <a:buFont typeface="Arial"/>
              <a:buChar char="•"/>
            </a:pPr>
            <a:r>
              <a:rPr lang="en-US"/>
              <a:t>gain situational awareness of bushfires on a national scale. </a:t>
            </a:r>
            <a:endParaRPr/>
          </a:p>
          <a:p>
            <a:pPr indent="-171450" lvl="0" marL="171450" rtl="0" algn="l">
              <a:lnSpc>
                <a:spcPct val="100000"/>
              </a:lnSpc>
              <a:spcBef>
                <a:spcPts val="0"/>
              </a:spcBef>
              <a:spcAft>
                <a:spcPts val="0"/>
              </a:spcAft>
              <a:buSzPts val="1100"/>
              <a:buFont typeface="Arial"/>
              <a:buChar char="•"/>
            </a:pPr>
            <a:r>
              <a:rPr b="1" lang="en-US"/>
              <a:t>Australia's State of the Environment Report, 2021</a:t>
            </a:r>
            <a:r>
              <a:rPr lang="en-US"/>
              <a:t> included over 20 references to DEA datasets across five sections:  </a:t>
            </a:r>
            <a:endParaRPr/>
          </a:p>
          <a:p>
            <a:pPr indent="-171450" lvl="1" marL="628650" rtl="0" algn="l">
              <a:lnSpc>
                <a:spcPct val="100000"/>
              </a:lnSpc>
              <a:spcBef>
                <a:spcPts val="0"/>
              </a:spcBef>
              <a:spcAft>
                <a:spcPts val="0"/>
              </a:spcAft>
              <a:buSzPts val="1100"/>
              <a:buFont typeface="Arial"/>
              <a:buChar char="•"/>
            </a:pPr>
            <a:r>
              <a:rPr lang="en-US"/>
              <a:t>Datasets referenced included</a:t>
            </a:r>
            <a:r>
              <a:rPr b="1" lang="en-US"/>
              <a:t> Coastlines, Land Cover, Water Observations from Space, Mangroves, Fractional Cover and Surface Reflectance</a:t>
            </a:r>
            <a:r>
              <a:rPr lang="en-US"/>
              <a:t>.  </a:t>
            </a:r>
            <a:endParaRPr/>
          </a:p>
          <a:p>
            <a:pPr indent="-171450" lvl="1" marL="628650" rtl="0" algn="l">
              <a:lnSpc>
                <a:spcPct val="100000"/>
              </a:lnSpc>
              <a:spcBef>
                <a:spcPts val="0"/>
              </a:spcBef>
              <a:spcAft>
                <a:spcPts val="0"/>
              </a:spcAft>
              <a:buSzPts val="1100"/>
              <a:buFont typeface="Arial"/>
              <a:buChar char="•"/>
            </a:pPr>
            <a:r>
              <a:rPr lang="en-US"/>
              <a:t>DEA was recognised as an underpinning platform for</a:t>
            </a:r>
            <a:r>
              <a:rPr b="1" lang="en-US"/>
              <a:t> Earth observation data analytics</a:t>
            </a:r>
            <a:r>
              <a:rPr lang="en-US"/>
              <a:t>. The report acknowledged DEA program objectives, as well as specific mentions of </a:t>
            </a:r>
            <a:r>
              <a:rPr b="1" lang="en-US"/>
              <a:t>DEA Maps</a:t>
            </a:r>
            <a:r>
              <a:rPr lang="en-US"/>
              <a:t> and</a:t>
            </a:r>
            <a:r>
              <a:rPr b="1" lang="en-US"/>
              <a:t> Sandbox</a:t>
            </a:r>
            <a:r>
              <a:rPr lang="en-US"/>
              <a:t>. </a:t>
            </a:r>
            <a:endParaRPr/>
          </a:p>
          <a:p>
            <a:pPr indent="-171450" lvl="0" marL="171450" rtl="0" algn="l">
              <a:lnSpc>
                <a:spcPct val="100000"/>
              </a:lnSpc>
              <a:spcBef>
                <a:spcPts val="0"/>
              </a:spcBef>
              <a:spcAft>
                <a:spcPts val="0"/>
              </a:spcAft>
              <a:buSzPts val="1100"/>
              <a:buFont typeface="Arial"/>
              <a:buChar char="•"/>
            </a:pPr>
            <a:r>
              <a:rPr b="1" lang="en-US"/>
              <a:t>DEA Land Cover</a:t>
            </a:r>
            <a:r>
              <a:rPr lang="en-US"/>
              <a:t> is used by the Department of Climate Change, Energy, the Environment and Water, and the Australian Bureau of Statistics as part of Australia’s national environmental-economic accounts report under the United Nations’ System of Environmental-Economic Accounting (SEEA). </a:t>
            </a:r>
            <a:endParaRPr/>
          </a:p>
          <a:p>
            <a:pPr indent="-171450" lvl="0" marL="171450" rtl="0" algn="l">
              <a:lnSpc>
                <a:spcPct val="100000"/>
              </a:lnSpc>
              <a:spcBef>
                <a:spcPts val="0"/>
              </a:spcBef>
              <a:spcAft>
                <a:spcPts val="0"/>
              </a:spcAft>
              <a:buSzPts val="1100"/>
              <a:buFont typeface="Arial"/>
              <a:buChar char="•"/>
            </a:pPr>
            <a:r>
              <a:rPr lang="en-US"/>
              <a:t>DEA created a time series dataset that estimates how water volume in waterbodies changes over time, using LiDAR-derived Digital Elevation Models, DEA's Sentinel-2 Surface Reflectance imagery, and Water Observations data. </a:t>
            </a:r>
            <a:r>
              <a:rPr b="1" lang="en-US"/>
              <a:t>DEA’s water volume estimates</a:t>
            </a:r>
            <a:r>
              <a:rPr lang="en-US"/>
              <a:t> are being used to assess on-farm storage across the Northern Murray-Darling Basin bringing increased transparency and accountability to water management in the Basin and promoting water compliance and its enforcement.  </a:t>
            </a:r>
            <a:endParaRPr/>
          </a:p>
          <a:p>
            <a:pPr indent="-101600" lvl="0" marL="171450" rtl="0" algn="l">
              <a:lnSpc>
                <a:spcPct val="100000"/>
              </a:lnSpc>
              <a:spcBef>
                <a:spcPts val="0"/>
              </a:spcBef>
              <a:spcAft>
                <a:spcPts val="0"/>
              </a:spcAft>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100"/>
              <a:buChar char="•"/>
            </a:pPr>
            <a:r>
              <a:rPr lang="en-US"/>
              <a:t>Geoscience Australia developed it's own surface reflectance approach many years ago based around an Nadir, Bi-directional Reflectance Distribution Function Adjusted Reflectance with Terrain Illumination correction (NBART).  In recent years we've moved entirely to NBART products and used to produce and make available non-terrain corrected products. </a:t>
            </a:r>
            <a:endParaRPr/>
          </a:p>
          <a:p>
            <a:pPr indent="-215900" lvl="0" marL="285750" rtl="0" algn="l">
              <a:lnSpc>
                <a:spcPct val="100000"/>
              </a:lnSpc>
              <a:spcBef>
                <a:spcPts val="0"/>
              </a:spcBef>
              <a:spcAft>
                <a:spcPts val="0"/>
              </a:spcAft>
              <a:buSzPts val="1100"/>
              <a:buNone/>
            </a:pPr>
            <a:r>
              <a:t/>
            </a:r>
            <a:endParaRPr/>
          </a:p>
          <a:p>
            <a:pPr indent="-285750" lvl="0" marL="285750" rtl="0" algn="l">
              <a:lnSpc>
                <a:spcPct val="100000"/>
              </a:lnSpc>
              <a:spcBef>
                <a:spcPts val="0"/>
              </a:spcBef>
              <a:spcAft>
                <a:spcPts val="0"/>
              </a:spcAft>
              <a:buSzPts val="1100"/>
              <a:buChar char="•"/>
            </a:pPr>
            <a:r>
              <a:rPr lang="en-US"/>
              <a:t>Our Landsat and Sentinel-2 products basically run on the same algorithm using a common workflow with common auxiliary inputs. This means that our surface reflectance for like bands between Landsat and Sentinel-2 are highly comparable and in many ways equivalent and harmonizable. </a:t>
            </a:r>
            <a:endParaRPr/>
          </a:p>
          <a:p>
            <a:pPr indent="-215900" lvl="0" marL="285750" rtl="0" algn="l">
              <a:lnSpc>
                <a:spcPct val="100000"/>
              </a:lnSpc>
              <a:spcBef>
                <a:spcPts val="0"/>
              </a:spcBef>
              <a:spcAft>
                <a:spcPts val="0"/>
              </a:spcAft>
              <a:buSzPts val="1100"/>
              <a:buNone/>
            </a:pPr>
            <a:r>
              <a:t/>
            </a:r>
            <a:endParaRPr/>
          </a:p>
          <a:p>
            <a:pPr indent="-285750" lvl="0" marL="285750" rtl="0" algn="l">
              <a:lnSpc>
                <a:spcPct val="100000"/>
              </a:lnSpc>
              <a:spcBef>
                <a:spcPts val="0"/>
              </a:spcBef>
              <a:spcAft>
                <a:spcPts val="0"/>
              </a:spcAft>
              <a:buSzPts val="1100"/>
              <a:buChar char="•"/>
            </a:pPr>
            <a:r>
              <a:rPr lang="en-US"/>
              <a:t>Something we're pursuing in other areas of CEOS including Working Group on Calibration and Validation (WGCV) and the Land Surface Imaging Virtual Constellation (LSI-VC) in the idea of encouraging ARD providers to produce equivalent measures of surface reflectance. Currently there is a wide interpretation in terms of how surface reflectance may be defined, which results in harmonization approaches like those from Sen2Lke from ESA and NASA's Harmonized Landsat and Sentinel-2 needing to reprocess the data to achieve that equivalence.</a:t>
            </a:r>
            <a:endParaRPr/>
          </a:p>
          <a:p>
            <a:pPr indent="-298450" lvl="0" marL="457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100"/>
              <a:buChar char="•"/>
            </a:pPr>
            <a:r>
              <a:rPr lang="en-US"/>
              <a:t>We produce rapid versions of these products for Landsat and Sentinel-2 as soon a practicable after acquisition and download. Once final versions of the Level 1 and auxiliary data used in the correction arrive we reprocess to obtain a final version of the data.</a:t>
            </a:r>
            <a:endParaRPr/>
          </a:p>
          <a:p>
            <a:pPr indent="-215900" lvl="0" marL="285750" rtl="0" algn="l">
              <a:lnSpc>
                <a:spcPct val="100000"/>
              </a:lnSpc>
              <a:spcBef>
                <a:spcPts val="0"/>
              </a:spcBef>
              <a:spcAft>
                <a:spcPts val="0"/>
              </a:spcAft>
              <a:buSzPts val="1100"/>
              <a:buNone/>
            </a:pPr>
            <a:r>
              <a:t/>
            </a:r>
            <a:endParaRPr/>
          </a:p>
          <a:p>
            <a:pPr indent="-285750" lvl="0" marL="285750" rtl="0" algn="l">
              <a:lnSpc>
                <a:spcPct val="100000"/>
              </a:lnSpc>
              <a:spcBef>
                <a:spcPts val="0"/>
              </a:spcBef>
              <a:spcAft>
                <a:spcPts val="0"/>
              </a:spcAft>
              <a:buSzPts val="1100"/>
              <a:buChar char="•"/>
            </a:pPr>
            <a:r>
              <a:rPr lang="en-US"/>
              <a:t>A little over a year ago Geoscience Australia implemented a dataset maturity concept which enables transition from NRT to final versions of a dataset, without users having to switch products. Through our OpenDataCube implementation, only one version of a dataset is available at a given point in time.</a:t>
            </a:r>
            <a:endParaRPr/>
          </a:p>
          <a:p>
            <a:pPr indent="-215900" lvl="0" marL="28575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r>
              <a:rPr lang="en-US"/>
              <a:t>Geoscience Australia has iterated to Collection 3 with consistent processing across Sentinel-2 and Landsat product suites.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3.jp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mlDrawing" Target="../drawings/vmlDrawing2.vml"/><Relationship Id="rId3" Type="http://schemas.openxmlformats.org/officeDocument/2006/relationships/image" Target="../media/image37.png"/><Relationship Id="rId4" Type="http://schemas.openxmlformats.org/officeDocument/2006/relationships/oleObject" Target="../embeddings/oleObject2.bin"/><Relationship Id="rId5" Type="http://schemas.openxmlformats.org/officeDocument/2006/relationships/oleObject" Target="../embeddings/oleObject2.bin"/><Relationship Id="rId6" Type="http://schemas.openxmlformats.org/officeDocument/2006/relationships/image" Target="../media/image19.png"/><Relationship Id="rId7"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mlDrawing" Target="../drawings/vmlDrawing1.vml"/><Relationship Id="rId3" Type="http://schemas.openxmlformats.org/officeDocument/2006/relationships/image" Target="../media/image37.png"/><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9.png"/><Relationship Id="rId7"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1"/>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21"/>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1"/>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21"/>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21"/>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21"/>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1"/>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21"/>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21"/>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nternal Slides_White">
  <p:cSld name="2_Internal Slides_White">
    <p:spTree>
      <p:nvGrpSpPr>
        <p:cNvPr id="76" name="Shape 76"/>
        <p:cNvGrpSpPr/>
        <p:nvPr/>
      </p:nvGrpSpPr>
      <p:grpSpPr>
        <a:xfrm>
          <a:off x="0" y="0"/>
          <a:ext cx="0" cy="0"/>
          <a:chOff x="0" y="0"/>
          <a:chExt cx="0" cy="0"/>
        </a:xfrm>
      </p:grpSpPr>
      <p:sp>
        <p:nvSpPr>
          <p:cNvPr id="77" name="Google Shape;77;p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Google Shape;78;p30"/>
          <p:cNvSpPr txBox="1"/>
          <p:nvPr>
            <p:ph type="title"/>
          </p:nvPr>
        </p:nvSpPr>
        <p:spPr>
          <a:xfrm>
            <a:off x="270001" y="228451"/>
            <a:ext cx="8623277" cy="3323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9" name="Google Shape;79;p30"/>
          <p:cNvSpPr txBox="1"/>
          <p:nvPr>
            <p:ph idx="1" type="body"/>
          </p:nvPr>
        </p:nvSpPr>
        <p:spPr>
          <a:xfrm>
            <a:off x="270001" y="648000"/>
            <a:ext cx="8623277" cy="3881161"/>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CBY [image]">
  <p:cSld name="Title with CCBY [image]">
    <p:spTree>
      <p:nvGrpSpPr>
        <p:cNvPr id="80" name="Shape 80"/>
        <p:cNvGrpSpPr/>
        <p:nvPr/>
      </p:nvGrpSpPr>
      <p:grpSpPr>
        <a:xfrm>
          <a:off x="0" y="0"/>
          <a:ext cx="0" cy="0"/>
          <a:chOff x="0" y="0"/>
          <a:chExt cx="0" cy="0"/>
        </a:xfrm>
      </p:grpSpPr>
      <p:sp>
        <p:nvSpPr>
          <p:cNvPr id="81" name="Google Shape;81;p31"/>
          <p:cNvSpPr txBox="1"/>
          <p:nvPr>
            <p:ph type="title"/>
          </p:nvPr>
        </p:nvSpPr>
        <p:spPr>
          <a:xfrm>
            <a:off x="3652284" y="1482157"/>
            <a:ext cx="5037845" cy="94732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3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2" name="Google Shape;82;p31"/>
          <p:cNvSpPr txBox="1"/>
          <p:nvPr>
            <p:ph idx="1" type="body"/>
          </p:nvPr>
        </p:nvSpPr>
        <p:spPr>
          <a:xfrm>
            <a:off x="3652284" y="2669330"/>
            <a:ext cx="5037845" cy="70039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3" name="Google Shape;83;p31"/>
          <p:cNvSpPr/>
          <p:nvPr>
            <p:ph idx="2" type="pic"/>
          </p:nvPr>
        </p:nvSpPr>
        <p:spPr>
          <a:xfrm>
            <a:off x="0" y="-1"/>
            <a:ext cx="3205716" cy="5143501"/>
          </a:xfrm>
          <a:prstGeom prst="rect">
            <a:avLst/>
          </a:prstGeom>
          <a:noFill/>
          <a:ln>
            <a:noFill/>
          </a:ln>
        </p:spPr>
      </p:sp>
      <p:sp>
        <p:nvSpPr>
          <p:cNvPr id="84" name="Google Shape;84;p31"/>
          <p:cNvSpPr txBox="1"/>
          <p:nvPr>
            <p:ph idx="3" type="body"/>
          </p:nvPr>
        </p:nvSpPr>
        <p:spPr>
          <a:xfrm>
            <a:off x="3652284" y="3420793"/>
            <a:ext cx="5037845" cy="16050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825"/>
              <a:buFont typeface="Arial"/>
              <a:buNone/>
              <a:defRPr b="1" i="0" sz="825"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5" name="Google Shape;85;p31"/>
          <p:cNvSpPr/>
          <p:nvPr/>
        </p:nvSpPr>
        <p:spPr>
          <a:xfrm>
            <a:off x="3652284" y="2530506"/>
            <a:ext cx="594000" cy="37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6" name="Google Shape;86;p31"/>
          <p:cNvPicPr preferRelativeResize="0"/>
          <p:nvPr/>
        </p:nvPicPr>
        <p:blipFill rotWithShape="1">
          <a:blip r:embed="rId3">
            <a:alphaModFix/>
          </a:blip>
          <a:srcRect b="0" l="0" r="0" t="0"/>
          <a:stretch/>
        </p:blipFill>
        <p:spPr>
          <a:xfrm>
            <a:off x="3652283" y="4954500"/>
            <a:ext cx="308573" cy="108000"/>
          </a:xfrm>
          <a:prstGeom prst="rect">
            <a:avLst/>
          </a:prstGeom>
          <a:noFill/>
          <a:ln>
            <a:noFill/>
          </a:ln>
        </p:spPr>
      </p:pic>
      <p:graphicFrame>
        <p:nvGraphicFramePr>
          <p:cNvPr id="87" name="Google Shape;87;p31"/>
          <p:cNvGraphicFramePr/>
          <p:nvPr/>
        </p:nvGraphicFramePr>
        <p:xfrm>
          <a:off x="4022961" y="4964936"/>
          <a:ext cx="2436019" cy="114300"/>
        </p:xfrm>
        <a:graphic>
          <a:graphicData uri="http://schemas.openxmlformats.org/presentationml/2006/ole">
            <mc:AlternateContent>
              <mc:Choice Requires="v">
                <p:oleObj r:id="rId4" imgH="114300" imgW="2436019" progId="Excel.Sheet.12" spid="_x0000_s1">
                  <p:embed/>
                </p:oleObj>
              </mc:Choice>
              <mc:Fallback>
                <p:oleObj r:id="rId5" imgH="114300" imgW="2436019" progId="Excel.Sheet.12">
                  <p:embed/>
                  <p:pic>
                    <p:nvPicPr>
                      <p:cNvPr id="87" name="Google Shape;87;p31"/>
                      <p:cNvPicPr preferRelativeResize="0"/>
                      <p:nvPr/>
                    </p:nvPicPr>
                    <p:blipFill rotWithShape="1">
                      <a:blip r:embed="rId6">
                        <a:alphaModFix/>
                      </a:blip>
                      <a:srcRect b="0" l="0" r="0" t="0"/>
                      <a:stretch/>
                    </p:blipFill>
                    <p:spPr>
                      <a:xfrm>
                        <a:off x="4022961" y="4964936"/>
                        <a:ext cx="2436019" cy="114300"/>
                      </a:xfrm>
                      <a:prstGeom prst="rect">
                        <a:avLst/>
                      </a:prstGeom>
                      <a:noFill/>
                      <a:ln>
                        <a:noFill/>
                      </a:ln>
                    </p:spPr>
                  </p:pic>
                </p:oleObj>
              </mc:Fallback>
            </mc:AlternateContent>
          </a:graphicData>
        </a:graphic>
      </p:graphicFrame>
      <p:pic>
        <p:nvPicPr>
          <p:cNvPr id="88" name="Google Shape;88;p31"/>
          <p:cNvPicPr preferRelativeResize="0"/>
          <p:nvPr/>
        </p:nvPicPr>
        <p:blipFill rotWithShape="1">
          <a:blip r:embed="rId7">
            <a:alphaModFix/>
          </a:blip>
          <a:srcRect b="0" l="0" r="48723" t="0"/>
          <a:stretch/>
        </p:blipFill>
        <p:spPr>
          <a:xfrm>
            <a:off x="3645001" y="216000"/>
            <a:ext cx="1656401" cy="405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2"/>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22"/>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22"/>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22"/>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22"/>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22"/>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22"/>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2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22"/>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p2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2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2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2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23"/>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8" name="Google Shape;38;p23"/>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9" name="Google Shape;39;p2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2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1" name="Google Shape;41;p23"/>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4" name="Google Shape;44;p2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5" name="Google Shape;45;p2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6" name="Google Shape;46;p2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7" name="Google Shape;47;p2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8" name="Google Shape;48;p2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9" name="Google Shape;49;p2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2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53" name="Google Shape;53;p25"/>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4" name="Google Shape;5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5" name="Google Shape;55;p2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with CCBY">
  <p:cSld name="End with CCBY">
    <p:spTree>
      <p:nvGrpSpPr>
        <p:cNvPr id="56" name="Shape 56"/>
        <p:cNvGrpSpPr/>
        <p:nvPr/>
      </p:nvGrpSpPr>
      <p:grpSpPr>
        <a:xfrm>
          <a:off x="0" y="0"/>
          <a:ext cx="0" cy="0"/>
          <a:chOff x="0" y="0"/>
          <a:chExt cx="0" cy="0"/>
        </a:xfrm>
      </p:grpSpPr>
      <p:sp>
        <p:nvSpPr>
          <p:cNvPr id="57" name="Google Shape;57;p26"/>
          <p:cNvSpPr txBox="1"/>
          <p:nvPr>
            <p:ph type="title"/>
          </p:nvPr>
        </p:nvSpPr>
        <p:spPr>
          <a:xfrm>
            <a:off x="270000" y="1614103"/>
            <a:ext cx="5515055" cy="432000"/>
          </a:xfrm>
          <a:prstGeom prst="rect">
            <a:avLst/>
          </a:prstGeom>
          <a:noFill/>
          <a:ln>
            <a:noFill/>
          </a:ln>
        </p:spPr>
        <p:txBody>
          <a:bodyPr anchorCtr="0" anchor="t" bIns="45700" lIns="91425" spcFirstLastPara="1" rIns="91425" wrap="square" tIns="45700">
            <a:spAutoFit/>
          </a:bodyPr>
          <a:lstStyle>
            <a:lvl1pPr lvl="0" marR="0" rtl="0" algn="l">
              <a:lnSpc>
                <a:spcPct val="100000"/>
              </a:lnSpc>
              <a:spcBef>
                <a:spcPts val="0"/>
              </a:spcBef>
              <a:spcAft>
                <a:spcPts val="0"/>
              </a:spcAft>
              <a:buSzPts val="1400"/>
              <a:buNone/>
              <a:defRPr b="0" i="0" sz="3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8" name="Google Shape;58;p26"/>
          <p:cNvSpPr txBox="1"/>
          <p:nvPr>
            <p:ph idx="1" type="body"/>
          </p:nvPr>
        </p:nvSpPr>
        <p:spPr>
          <a:xfrm>
            <a:off x="270000" y="3402130"/>
            <a:ext cx="5515055" cy="73776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825"/>
              <a:buFont typeface="Arial"/>
              <a:buNone/>
              <a:defRPr b="0" i="0" sz="825" u="none" cap="none" strike="noStrike">
                <a:solidFill>
                  <a:srgbClr val="000000"/>
                </a:solidFill>
                <a:latin typeface="Arial"/>
                <a:ea typeface="Arial"/>
                <a:cs typeface="Arial"/>
                <a:sym typeface="Arial"/>
              </a:defRPr>
            </a:lvl1pPr>
            <a:lvl2pPr indent="-228600" lvl="1" marL="914400" marR="0" rtl="0" algn="l">
              <a:lnSpc>
                <a:spcPct val="100000"/>
              </a:lnSpc>
              <a:spcBef>
                <a:spcPts val="225"/>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9" name="Google Shape;59;p26"/>
          <p:cNvSpPr txBox="1"/>
          <p:nvPr/>
        </p:nvSpPr>
        <p:spPr>
          <a:xfrm>
            <a:off x="270000" y="3116834"/>
            <a:ext cx="7898130"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1200"/>
              <a:buFont typeface="Arial"/>
              <a:buNone/>
            </a:pPr>
            <a:r>
              <a:rPr b="1" i="0" lang="en-US" sz="1200" u="none" cap="none" strike="noStrike">
                <a:solidFill>
                  <a:schemeClr val="lt1"/>
                </a:solidFill>
                <a:latin typeface="Arial"/>
                <a:ea typeface="Arial"/>
                <a:cs typeface="Arial"/>
                <a:sym typeface="Arial"/>
              </a:rPr>
              <a:t>Further information</a:t>
            </a:r>
            <a:endParaRPr/>
          </a:p>
        </p:txBody>
      </p:sp>
      <p:sp>
        <p:nvSpPr>
          <p:cNvPr id="60" name="Google Shape;60;p26"/>
          <p:cNvSpPr txBox="1"/>
          <p:nvPr>
            <p:ph idx="2" type="body"/>
          </p:nvPr>
        </p:nvSpPr>
        <p:spPr>
          <a:xfrm>
            <a:off x="270000" y="2143261"/>
            <a:ext cx="5515055" cy="700392"/>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61" name="Google Shape;61;p26"/>
          <p:cNvPicPr preferRelativeResize="0"/>
          <p:nvPr/>
        </p:nvPicPr>
        <p:blipFill rotWithShape="1">
          <a:blip r:embed="rId3">
            <a:alphaModFix/>
          </a:blip>
          <a:srcRect b="0" l="0" r="0" t="0"/>
          <a:stretch/>
        </p:blipFill>
        <p:spPr>
          <a:xfrm>
            <a:off x="269999" y="4954500"/>
            <a:ext cx="308573" cy="108000"/>
          </a:xfrm>
          <a:prstGeom prst="rect">
            <a:avLst/>
          </a:prstGeom>
          <a:noFill/>
          <a:ln>
            <a:noFill/>
          </a:ln>
        </p:spPr>
      </p:pic>
      <p:graphicFrame>
        <p:nvGraphicFramePr>
          <p:cNvPr id="62" name="Google Shape;62;p26"/>
          <p:cNvGraphicFramePr/>
          <p:nvPr/>
        </p:nvGraphicFramePr>
        <p:xfrm>
          <a:off x="640991" y="4964936"/>
          <a:ext cx="2436019" cy="114300"/>
        </p:xfrm>
        <a:graphic>
          <a:graphicData uri="http://schemas.openxmlformats.org/presentationml/2006/ole">
            <mc:AlternateContent>
              <mc:Choice Requires="v">
                <p:oleObj r:id="rId4" imgH="114300" imgW="2436019" progId="Excel.Sheet.12" spid="_x0000_s1">
                  <p:embed/>
                </p:oleObj>
              </mc:Choice>
              <mc:Fallback>
                <p:oleObj r:id="rId5" imgH="114300" imgW="2436019" progId="Excel.Sheet.12">
                  <p:embed/>
                  <p:pic>
                    <p:nvPicPr>
                      <p:cNvPr id="62" name="Google Shape;62;p26"/>
                      <p:cNvPicPr preferRelativeResize="0"/>
                      <p:nvPr/>
                    </p:nvPicPr>
                    <p:blipFill rotWithShape="1">
                      <a:blip r:embed="rId6">
                        <a:alphaModFix/>
                      </a:blip>
                      <a:srcRect b="0" l="0" r="0" t="0"/>
                      <a:stretch/>
                    </p:blipFill>
                    <p:spPr>
                      <a:xfrm>
                        <a:off x="640991" y="4964936"/>
                        <a:ext cx="2436019" cy="114300"/>
                      </a:xfrm>
                      <a:prstGeom prst="rect">
                        <a:avLst/>
                      </a:prstGeom>
                      <a:noFill/>
                      <a:ln>
                        <a:noFill/>
                      </a:ln>
                    </p:spPr>
                  </p:pic>
                </p:oleObj>
              </mc:Fallback>
            </mc:AlternateContent>
          </a:graphicData>
        </a:graphic>
      </p:graphicFrame>
      <p:pic>
        <p:nvPicPr>
          <p:cNvPr id="63" name="Google Shape;63;p26"/>
          <p:cNvPicPr preferRelativeResize="0"/>
          <p:nvPr/>
        </p:nvPicPr>
        <p:blipFill rotWithShape="1">
          <a:blip r:embed="rId7">
            <a:alphaModFix/>
          </a:blip>
          <a:srcRect b="0" l="0" r="48723" t="0"/>
          <a:stretch/>
        </p:blipFill>
        <p:spPr>
          <a:xfrm>
            <a:off x="270001" y="216000"/>
            <a:ext cx="1656401" cy="405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internal with CCBY">
  <p:cSld name="White internal with CCBY">
    <p:spTree>
      <p:nvGrpSpPr>
        <p:cNvPr id="64" name="Shape 64"/>
        <p:cNvGrpSpPr/>
        <p:nvPr/>
      </p:nvGrpSpPr>
      <p:grpSpPr>
        <a:xfrm>
          <a:off x="0" y="0"/>
          <a:ext cx="0" cy="0"/>
          <a:chOff x="0" y="0"/>
          <a:chExt cx="0" cy="0"/>
        </a:xfrm>
      </p:grpSpPr>
      <p:sp>
        <p:nvSpPr>
          <p:cNvPr id="65" name="Google Shape;65;p2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27"/>
          <p:cNvSpPr txBox="1"/>
          <p:nvPr>
            <p:ph type="title"/>
          </p:nvPr>
        </p:nvSpPr>
        <p:spPr>
          <a:xfrm>
            <a:off x="270001" y="228451"/>
            <a:ext cx="8623277" cy="3323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7" name="Google Shape;67;p27"/>
          <p:cNvSpPr txBox="1"/>
          <p:nvPr>
            <p:ph idx="1" type="body"/>
          </p:nvPr>
        </p:nvSpPr>
        <p:spPr>
          <a:xfrm>
            <a:off x="270001" y="648000"/>
            <a:ext cx="8623277" cy="3881161"/>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internal with CCBY [image]">
  <p:cSld name="White internal with CCBY [image]">
    <p:spTree>
      <p:nvGrpSpPr>
        <p:cNvPr id="68" name="Shape 68"/>
        <p:cNvGrpSpPr/>
        <p:nvPr/>
      </p:nvGrpSpPr>
      <p:grpSpPr>
        <a:xfrm>
          <a:off x="0" y="0"/>
          <a:ext cx="0" cy="0"/>
          <a:chOff x="0" y="0"/>
          <a:chExt cx="0" cy="0"/>
        </a:xfrm>
      </p:grpSpPr>
      <p:sp>
        <p:nvSpPr>
          <p:cNvPr id="69" name="Google Shape;69;p2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0" name="Google Shape;70;p28"/>
          <p:cNvSpPr/>
          <p:nvPr>
            <p:ph idx="2" type="pic"/>
          </p:nvPr>
        </p:nvSpPr>
        <p:spPr>
          <a:xfrm>
            <a:off x="6482563" y="0"/>
            <a:ext cx="2661437" cy="4868100"/>
          </a:xfrm>
          <a:prstGeom prst="rect">
            <a:avLst/>
          </a:prstGeom>
          <a:noFill/>
          <a:ln>
            <a:noFill/>
          </a:ln>
        </p:spPr>
      </p:sp>
      <p:sp>
        <p:nvSpPr>
          <p:cNvPr id="71" name="Google Shape;71;p28"/>
          <p:cNvSpPr txBox="1"/>
          <p:nvPr>
            <p:ph type="title"/>
          </p:nvPr>
        </p:nvSpPr>
        <p:spPr>
          <a:xfrm>
            <a:off x="270000" y="228451"/>
            <a:ext cx="5924323" cy="3323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 name="Google Shape;72;p28"/>
          <p:cNvSpPr txBox="1"/>
          <p:nvPr>
            <p:ph idx="1" type="body"/>
          </p:nvPr>
        </p:nvSpPr>
        <p:spPr>
          <a:xfrm>
            <a:off x="270000" y="648000"/>
            <a:ext cx="5924323" cy="3881161"/>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3" name="Shape 73"/>
        <p:cNvGrpSpPr/>
        <p:nvPr/>
      </p:nvGrpSpPr>
      <p:grpSpPr>
        <a:xfrm>
          <a:off x="0" y="0"/>
          <a:ext cx="0" cy="0"/>
          <a:chOff x="0" y="0"/>
          <a:chExt cx="0" cy="0"/>
        </a:xfrm>
      </p:grpSpPr>
      <p:sp>
        <p:nvSpPr>
          <p:cNvPr id="74" name="Google Shape;74;p29"/>
          <p:cNvSpPr txBox="1"/>
          <p:nvPr>
            <p:ph type="title"/>
          </p:nvPr>
        </p:nvSpPr>
        <p:spPr>
          <a:xfrm>
            <a:off x="161464" y="133350"/>
            <a:ext cx="8758168" cy="497681"/>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Google Shape;75;p29"/>
          <p:cNvSpPr txBox="1"/>
          <p:nvPr>
            <p:ph idx="1" type="body"/>
          </p:nvPr>
        </p:nvSpPr>
        <p:spPr>
          <a:xfrm>
            <a:off x="152782" y="798844"/>
            <a:ext cx="8762618" cy="370784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6.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20"/>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20"/>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20"/>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20"/>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64.png"/><Relationship Id="rId5" Type="http://schemas.openxmlformats.org/officeDocument/2006/relationships/image" Target="../media/image54.png"/><Relationship Id="rId6" Type="http://schemas.openxmlformats.org/officeDocument/2006/relationships/image" Target="../media/image31.png"/><Relationship Id="rId7"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31.png"/><Relationship Id="rId5" Type="http://schemas.openxmlformats.org/officeDocument/2006/relationships/image" Target="../media/image67.png"/><Relationship Id="rId6" Type="http://schemas.openxmlformats.org/officeDocument/2006/relationships/image" Target="../media/image57.png"/><Relationship Id="rId7" Type="http://schemas.openxmlformats.org/officeDocument/2006/relationships/image" Target="../media/image56.png"/><Relationship Id="rId8"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simon.oliver@ga.gov.au" TargetMode="External"/><Relationship Id="rId4" Type="http://schemas.openxmlformats.org/officeDocument/2006/relationships/hyperlink" Target="mailto:earth.observation@ga.gov.a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0.jpg"/><Relationship Id="rId5" Type="http://schemas.openxmlformats.org/officeDocument/2006/relationships/image" Target="../media/image45.png"/></Relationships>
</file>

<file path=ppt/slides/_rels/slide5.xml.rels><?xml version="1.0" encoding="UTF-8" standalone="yes"?><Relationships xmlns="http://schemas.openxmlformats.org/package/2006/relationships"><Relationship Id="rId11" Type="http://schemas.openxmlformats.org/officeDocument/2006/relationships/image" Target="../media/image58.gif"/><Relationship Id="rId10"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39.png"/><Relationship Id="rId9"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17.png"/><Relationship Id="rId7" Type="http://schemas.openxmlformats.org/officeDocument/2006/relationships/image" Target="../media/image34.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59.gif"/><Relationship Id="rId5" Type="http://schemas.openxmlformats.org/officeDocument/2006/relationships/image" Target="../media/image35.png"/><Relationship Id="rId6" Type="http://schemas.openxmlformats.org/officeDocument/2006/relationships/image" Target="../media/image22.jpg"/><Relationship Id="rId7" Type="http://schemas.openxmlformats.org/officeDocument/2006/relationships/image" Target="../media/image31.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1" Type="http://schemas.openxmlformats.org/officeDocument/2006/relationships/hyperlink" Target="https://explorer-aws.dea.ga.gov.au/products/ga_s2am_ard_3" TargetMode="External"/><Relationship Id="rId10" Type="http://schemas.openxmlformats.org/officeDocument/2006/relationships/hyperlink" Target="https://explorer-aws.dea.ga.gov.au/products/ga_ls9c_ard_3" TargetMode="External"/><Relationship Id="rId12" Type="http://schemas.openxmlformats.org/officeDocument/2006/relationships/hyperlink" Target="https://explorer-aws.dea.ga.gov.au/products/ga_s2bm_ard_3"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explorer-aws.dea.ga.gov.au/products#baseline-satellite-data-group" TargetMode="External"/><Relationship Id="rId4" Type="http://schemas.openxmlformats.org/officeDocument/2006/relationships/hyperlink" Target="https://explorer-aws.dea.ga.gov.au/products/ga_ls5t_ard_3" TargetMode="External"/><Relationship Id="rId9" Type="http://schemas.openxmlformats.org/officeDocument/2006/relationships/hyperlink" Target="https://explorer-aws.dea.ga.gov.au/products/ga_ls8c_nbart_gm_cyear_3" TargetMode="External"/><Relationship Id="rId5" Type="http://schemas.openxmlformats.org/officeDocument/2006/relationships/hyperlink" Target="https://explorer-aws.dea.ga.gov.au/products/ga_ls5t_nbart_gm_cyear_3" TargetMode="External"/><Relationship Id="rId6" Type="http://schemas.openxmlformats.org/officeDocument/2006/relationships/hyperlink" Target="https://explorer-aws.dea.ga.gov.au/products/ga_ls7e_ard_3" TargetMode="External"/><Relationship Id="rId7" Type="http://schemas.openxmlformats.org/officeDocument/2006/relationships/hyperlink" Target="https://explorer-aws.dea.ga.gov.au/products/ga_ls7e_nbart_gm_cyear_3" TargetMode="External"/><Relationship Id="rId8" Type="http://schemas.openxmlformats.org/officeDocument/2006/relationships/hyperlink" Target="https://explorer-aws.dea.ga.gov.au/products/ga_ls8c_ard_3" TargetMode="External"/></Relationships>
</file>

<file path=ppt/slides/_rels/slide8.xml.rels><?xml version="1.0" encoding="UTF-8" standalone="yes"?><Relationships xmlns="http://schemas.openxmlformats.org/package/2006/relationships"><Relationship Id="rId11" Type="http://schemas.openxmlformats.org/officeDocument/2006/relationships/hyperlink" Target="https://explorer-aws.dea.ga.gov.au/products/ga_ls_fc_3" TargetMode="External"/><Relationship Id="rId10" Type="http://schemas.openxmlformats.org/officeDocument/2006/relationships/hyperlink" Target="https://explorer-aws.dea.ga.gov.au/products#land-and-vegetation-group" TargetMode="External"/><Relationship Id="rId13" Type="http://schemas.openxmlformats.org/officeDocument/2006/relationships/hyperlink" Target="https://explorer-aws.dea.ga.gov.au/products/ga_ls_mangrove_cover_cyear_3" TargetMode="External"/><Relationship Id="rId12" Type="http://schemas.openxmlformats.org/officeDocument/2006/relationships/hyperlink" Target="https://explorer-aws.dea.ga.gov.au/products/ga_ls_fc_pc_cyear_3"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explorer-aws.dea.ga.gov.au/products#inland-water-group" TargetMode="External"/><Relationship Id="rId4" Type="http://schemas.openxmlformats.org/officeDocument/2006/relationships/hyperlink" Target="https://explorer-aws.dea.ga.gov.au/products/ga_ls_tc_pc_cyear_3" TargetMode="External"/><Relationship Id="rId9" Type="http://schemas.openxmlformats.org/officeDocument/2006/relationships/hyperlink" Target="https://explorer-aws.dea.ga.gov.au/products/ga_ls_wo_fq_nov_mar_3" TargetMode="External"/><Relationship Id="rId5" Type="http://schemas.openxmlformats.org/officeDocument/2006/relationships/hyperlink" Target="https://explorer-aws.dea.ga.gov.au/products/ga_ls_wo_3" TargetMode="External"/><Relationship Id="rId6" Type="http://schemas.openxmlformats.org/officeDocument/2006/relationships/hyperlink" Target="https://explorer-aws.dea.ga.gov.au/products/ga_ls_wo_fq_apr_oct_3" TargetMode="External"/><Relationship Id="rId7" Type="http://schemas.openxmlformats.org/officeDocument/2006/relationships/hyperlink" Target="https://explorer-aws.dea.ga.gov.au/products/ga_ls_wo_fq_cyear_3" TargetMode="External"/><Relationship Id="rId8" Type="http://schemas.openxmlformats.org/officeDocument/2006/relationships/hyperlink" Target="https://explorer-aws.dea.ga.gov.au/products/ga_ls_wo_fq_myear_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image" Target="../media/image24.png"/><Relationship Id="rId6" Type="http://schemas.openxmlformats.org/officeDocument/2006/relationships/image" Target="../media/image48.png"/><Relationship Id="rId7" Type="http://schemas.openxmlformats.org/officeDocument/2006/relationships/image" Target="../media/image51.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Geoscience Australia</a:t>
            </a:r>
            <a:br>
              <a:rPr lang="en-US"/>
            </a:br>
            <a:r>
              <a:rPr lang="en-US" sz="4400"/>
              <a:t>Agency Report</a:t>
            </a:r>
            <a:endParaRPr/>
          </a:p>
        </p:txBody>
      </p:sp>
      <p:sp>
        <p:nvSpPr>
          <p:cNvPr id="94" name="Google Shape;94;p1"/>
          <p:cNvSpPr txBox="1"/>
          <p:nvPr/>
        </p:nvSpPr>
        <p:spPr>
          <a:xfrm>
            <a:off x="5498522" y="3171358"/>
            <a:ext cx="35778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Simon Oliver </a:t>
            </a:r>
            <a:endParaRPr b="1" i="0" sz="1700" u="none" cap="none" strike="noStrike">
              <a:solidFill>
                <a:schemeClr val="accent1"/>
              </a:solidFill>
              <a:latin typeface="Montserrat"/>
              <a:ea typeface="Montserrat"/>
              <a:cs typeface="Montserrat"/>
              <a:sym typeface="Montserrat"/>
            </a:endParaRPr>
          </a:p>
          <a:p>
            <a:pPr indent="0" lvl="0" marL="0" marR="0" rtl="0" algn="r">
              <a:lnSpc>
                <a:spcPct val="114999"/>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Geoscience Australia</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Agenda Item 3.1</a:t>
            </a:r>
            <a:endParaRPr b="1" i="0" sz="1700" u="none" cap="none" strike="noStrike">
              <a:solidFill>
                <a:schemeClr val="accent1"/>
              </a:solidFill>
              <a:latin typeface="Montserrat"/>
              <a:ea typeface="Montserrat"/>
              <a:cs typeface="Montserrat"/>
              <a:sym typeface="Montserrat"/>
            </a:endParaRPr>
          </a:p>
          <a:p>
            <a:pPr indent="0" lvl="0" marL="0" marR="0" rtl="0" algn="r">
              <a:lnSpc>
                <a:spcPct val="114999"/>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WGISS-57</a:t>
            </a:r>
            <a:endParaRPr/>
          </a:p>
          <a:p>
            <a:pPr indent="0" lvl="0" marL="0" marR="0" rtl="0" algn="r">
              <a:lnSpc>
                <a:spcPct val="114999"/>
              </a:lnSpc>
              <a:spcBef>
                <a:spcPts val="0"/>
              </a:spcBef>
              <a:spcAft>
                <a:spcPts val="0"/>
              </a:spcAft>
              <a:buNone/>
            </a:pPr>
            <a:r>
              <a:rPr b="1" i="0" lang="en-US" sz="1700" u="none" cap="none" strike="noStrike">
                <a:solidFill>
                  <a:schemeClr val="accent1"/>
                </a:solidFill>
                <a:latin typeface="Montserrat"/>
                <a:ea typeface="Montserrat"/>
                <a:cs typeface="Montserrat"/>
                <a:sym typeface="Montserrat"/>
              </a:rPr>
              <a:t>4-7 March 2023</a:t>
            </a:r>
            <a:endParaRPr b="1" i="0" sz="1700" u="none" cap="none" strike="noStrike">
              <a:solidFill>
                <a:schemeClr val="accent1"/>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Sydney, Australia</a:t>
            </a:r>
            <a:endParaRPr b="1" i="0" sz="17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0"/>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Collection UPDATE x.1.0</a:t>
            </a:r>
            <a:endParaRPr/>
          </a:p>
        </p:txBody>
      </p:sp>
      <p:sp>
        <p:nvSpPr>
          <p:cNvPr id="231" name="Google Shape;231;p10"/>
          <p:cNvSpPr/>
          <p:nvPr/>
        </p:nvSpPr>
        <p:spPr>
          <a:xfrm>
            <a:off x="5381484" y="3768486"/>
            <a:ext cx="1620671" cy="417963"/>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Issue identified</a:t>
            </a:r>
            <a:endParaRPr/>
          </a:p>
        </p:txBody>
      </p:sp>
      <p:sp>
        <p:nvSpPr>
          <p:cNvPr id="232" name="Google Shape;232;p10"/>
          <p:cNvSpPr/>
          <p:nvPr/>
        </p:nvSpPr>
        <p:spPr>
          <a:xfrm>
            <a:off x="3752280" y="4322927"/>
            <a:ext cx="1620671" cy="417963"/>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Remedy evaluation</a:t>
            </a:r>
            <a:endParaRPr/>
          </a:p>
        </p:txBody>
      </p:sp>
      <p:sp>
        <p:nvSpPr>
          <p:cNvPr id="233" name="Google Shape;233;p10"/>
          <p:cNvSpPr/>
          <p:nvPr/>
        </p:nvSpPr>
        <p:spPr>
          <a:xfrm>
            <a:off x="1875714" y="3862315"/>
            <a:ext cx="2064222" cy="23030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Update Proponent</a:t>
            </a:r>
            <a:endParaRPr b="0" i="0" sz="1013" u="none" cap="none" strike="noStrike">
              <a:solidFill>
                <a:srgbClr val="FFFFFF"/>
              </a:solidFill>
              <a:latin typeface="Arial"/>
              <a:ea typeface="Arial"/>
              <a:cs typeface="Arial"/>
              <a:sym typeface="Arial"/>
            </a:endParaRPr>
          </a:p>
        </p:txBody>
      </p:sp>
      <p:sp>
        <p:nvSpPr>
          <p:cNvPr id="234" name="Google Shape;234;p10"/>
          <p:cNvSpPr/>
          <p:nvPr/>
        </p:nvSpPr>
        <p:spPr>
          <a:xfrm>
            <a:off x="1338331" y="2267233"/>
            <a:ext cx="2072753" cy="81886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013" u="none" cap="none" strike="noStrike">
                <a:solidFill>
                  <a:srgbClr val="FFFFFF"/>
                </a:solidFill>
                <a:latin typeface="Arial"/>
                <a:ea typeface="Arial"/>
                <a:cs typeface="Arial"/>
                <a:sym typeface="Arial"/>
              </a:rPr>
              <a:t>DEA Change Control Board</a:t>
            </a:r>
            <a:endParaRPr b="1" i="0" sz="1013" u="none" cap="none" strike="noStrike">
              <a:solidFill>
                <a:srgbClr val="FFFFFF"/>
              </a:solidFill>
              <a:latin typeface="Arial"/>
              <a:ea typeface="Arial"/>
              <a:cs typeface="Arial"/>
              <a:sym typeface="Arial"/>
            </a:endParaRPr>
          </a:p>
        </p:txBody>
      </p:sp>
      <p:sp>
        <p:nvSpPr>
          <p:cNvPr id="235" name="Google Shape;235;p10"/>
          <p:cNvSpPr/>
          <p:nvPr/>
        </p:nvSpPr>
        <p:spPr>
          <a:xfrm>
            <a:off x="1679527" y="1303360"/>
            <a:ext cx="2072753" cy="264425"/>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Change Implementation</a:t>
            </a:r>
            <a:endParaRPr b="0" i="0" sz="1013" u="none" cap="none" strike="noStrike">
              <a:solidFill>
                <a:srgbClr val="FFFFFF"/>
              </a:solidFill>
              <a:latin typeface="Arial"/>
              <a:ea typeface="Arial"/>
              <a:cs typeface="Arial"/>
              <a:sym typeface="Arial"/>
            </a:endParaRPr>
          </a:p>
        </p:txBody>
      </p:sp>
      <p:sp>
        <p:nvSpPr>
          <p:cNvPr id="236" name="Google Shape;236;p10"/>
          <p:cNvSpPr/>
          <p:nvPr/>
        </p:nvSpPr>
        <p:spPr>
          <a:xfrm>
            <a:off x="3118937" y="836776"/>
            <a:ext cx="2072753" cy="23030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Operations Development</a:t>
            </a:r>
            <a:endParaRPr b="0" i="0" sz="1013" u="none" cap="none" strike="noStrike">
              <a:solidFill>
                <a:srgbClr val="FFFFFF"/>
              </a:solidFill>
              <a:latin typeface="Arial"/>
              <a:ea typeface="Arial"/>
              <a:cs typeface="Arial"/>
              <a:sym typeface="Arial"/>
            </a:endParaRPr>
          </a:p>
        </p:txBody>
      </p:sp>
      <p:sp>
        <p:nvSpPr>
          <p:cNvPr id="237" name="Google Shape;237;p10"/>
          <p:cNvSpPr/>
          <p:nvPr/>
        </p:nvSpPr>
        <p:spPr>
          <a:xfrm>
            <a:off x="1177546" y="3203813"/>
            <a:ext cx="1885097" cy="435021"/>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Change Control Board Proposal</a:t>
            </a:r>
            <a:endParaRPr/>
          </a:p>
        </p:txBody>
      </p:sp>
      <p:sp>
        <p:nvSpPr>
          <p:cNvPr id="238" name="Google Shape;238;p10"/>
          <p:cNvSpPr/>
          <p:nvPr/>
        </p:nvSpPr>
        <p:spPr>
          <a:xfrm>
            <a:off x="1527270" y="1745207"/>
            <a:ext cx="1885097" cy="366783"/>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Approval</a:t>
            </a:r>
            <a:endParaRPr/>
          </a:p>
        </p:txBody>
      </p:sp>
      <p:sp>
        <p:nvSpPr>
          <p:cNvPr id="239" name="Google Shape;239;p10"/>
          <p:cNvSpPr/>
          <p:nvPr/>
        </p:nvSpPr>
        <p:spPr>
          <a:xfrm>
            <a:off x="5109808" y="1745208"/>
            <a:ext cx="1893626" cy="503261"/>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Operational Deployment</a:t>
            </a:r>
            <a:endParaRPr/>
          </a:p>
        </p:txBody>
      </p:sp>
      <p:sp>
        <p:nvSpPr>
          <p:cNvPr id="240" name="Google Shape;240;p10"/>
          <p:cNvSpPr/>
          <p:nvPr/>
        </p:nvSpPr>
        <p:spPr>
          <a:xfrm>
            <a:off x="5935921" y="2906971"/>
            <a:ext cx="1620671" cy="23883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Issue Closed</a:t>
            </a:r>
            <a:endParaRPr b="0" i="0" sz="1013" u="none" cap="none" strike="noStrike">
              <a:solidFill>
                <a:srgbClr val="FFFFFF"/>
              </a:solidFill>
              <a:latin typeface="Arial"/>
              <a:ea typeface="Arial"/>
              <a:cs typeface="Arial"/>
              <a:sym typeface="Arial"/>
            </a:endParaRPr>
          </a:p>
        </p:txBody>
      </p:sp>
      <p:pic>
        <p:nvPicPr>
          <p:cNvPr descr="Refresh outline" id="241" name="Google Shape;241;p10"/>
          <p:cNvPicPr preferRelativeResize="0"/>
          <p:nvPr/>
        </p:nvPicPr>
        <p:blipFill rotWithShape="1">
          <a:blip r:embed="rId3">
            <a:alphaModFix/>
          </a:blip>
          <a:srcRect b="0" l="0" r="0" t="0"/>
          <a:stretch/>
        </p:blipFill>
        <p:spPr>
          <a:xfrm rot="2040000">
            <a:off x="3401704" y="1870596"/>
            <a:ext cx="2118815" cy="2135875"/>
          </a:xfrm>
          <a:prstGeom prst="rect">
            <a:avLst/>
          </a:prstGeom>
          <a:noFill/>
          <a:ln>
            <a:noFill/>
          </a:ln>
        </p:spPr>
      </p:pic>
      <p:cxnSp>
        <p:nvCxnSpPr>
          <p:cNvPr id="242" name="Google Shape;242;p10"/>
          <p:cNvCxnSpPr/>
          <p:nvPr/>
        </p:nvCxnSpPr>
        <p:spPr>
          <a:xfrm>
            <a:off x="5519951" y="3462977"/>
            <a:ext cx="2352675" cy="9525"/>
          </a:xfrm>
          <a:prstGeom prst="straightConnector1">
            <a:avLst/>
          </a:prstGeom>
          <a:noFill/>
          <a:ln cap="flat" cmpd="sng" w="28575">
            <a:solidFill>
              <a:srgbClr val="06080A"/>
            </a:solidFill>
            <a:prstDash val="dash"/>
            <a:round/>
            <a:headEnd len="sm" w="sm" type="none"/>
            <a:tailEnd len="sm" w="sm" type="none"/>
          </a:ln>
        </p:spPr>
      </p:cxnSp>
      <p:pic>
        <p:nvPicPr>
          <p:cNvPr descr="Girl wearing cape" id="243" name="Google Shape;243;p10"/>
          <p:cNvPicPr preferRelativeResize="0"/>
          <p:nvPr/>
        </p:nvPicPr>
        <p:blipFill rotWithShape="1">
          <a:blip r:embed="rId4">
            <a:alphaModFix/>
          </a:blip>
          <a:srcRect b="0" l="0" r="0" t="0"/>
          <a:stretch/>
        </p:blipFill>
        <p:spPr>
          <a:xfrm>
            <a:off x="1281326" y="3743202"/>
            <a:ext cx="485775" cy="1002506"/>
          </a:xfrm>
          <a:prstGeom prst="rect">
            <a:avLst/>
          </a:prstGeom>
          <a:noFill/>
          <a:ln>
            <a:noFill/>
          </a:ln>
        </p:spPr>
      </p:pic>
      <p:pic>
        <p:nvPicPr>
          <p:cNvPr descr="Board Of Directors with solid fill" id="244" name="Google Shape;244;p10"/>
          <p:cNvPicPr preferRelativeResize="0"/>
          <p:nvPr/>
        </p:nvPicPr>
        <p:blipFill rotWithShape="1">
          <a:blip r:embed="rId5">
            <a:alphaModFix/>
          </a:blip>
          <a:srcRect b="0" l="0" r="0" t="0"/>
          <a:stretch/>
        </p:blipFill>
        <p:spPr>
          <a:xfrm>
            <a:off x="589271" y="2331777"/>
            <a:ext cx="685800" cy="685800"/>
          </a:xfrm>
          <a:prstGeom prst="rect">
            <a:avLst/>
          </a:prstGeom>
          <a:noFill/>
          <a:ln>
            <a:noFill/>
          </a:ln>
        </p:spPr>
      </p:pic>
      <p:pic>
        <p:nvPicPr>
          <p:cNvPr descr="Programmer female outline" id="245" name="Google Shape;245;p10"/>
          <p:cNvPicPr preferRelativeResize="0"/>
          <p:nvPr/>
        </p:nvPicPr>
        <p:blipFill rotWithShape="1">
          <a:blip r:embed="rId6">
            <a:alphaModFix/>
          </a:blip>
          <a:srcRect b="0" l="0" r="0" t="0"/>
          <a:stretch/>
        </p:blipFill>
        <p:spPr>
          <a:xfrm>
            <a:off x="996287" y="1068790"/>
            <a:ext cx="685800" cy="685800"/>
          </a:xfrm>
          <a:prstGeom prst="rect">
            <a:avLst/>
          </a:prstGeom>
          <a:noFill/>
          <a:ln>
            <a:noFill/>
          </a:ln>
        </p:spPr>
      </p:pic>
      <p:sp>
        <p:nvSpPr>
          <p:cNvPr id="246" name="Google Shape;246;p10"/>
          <p:cNvSpPr/>
          <p:nvPr/>
        </p:nvSpPr>
        <p:spPr>
          <a:xfrm>
            <a:off x="5712010" y="2414797"/>
            <a:ext cx="1492724" cy="264425"/>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Monitoring</a:t>
            </a:r>
            <a:endParaRPr b="0" i="0" sz="1013" u="none" cap="none" strike="noStrike">
              <a:solidFill>
                <a:srgbClr val="FFFFFF"/>
              </a:solidFill>
              <a:latin typeface="Arial"/>
              <a:ea typeface="Arial"/>
              <a:cs typeface="Arial"/>
              <a:sym typeface="Arial"/>
            </a:endParaRPr>
          </a:p>
        </p:txBody>
      </p:sp>
      <p:sp>
        <p:nvSpPr>
          <p:cNvPr id="247" name="Google Shape;247;p10"/>
          <p:cNvSpPr/>
          <p:nvPr/>
        </p:nvSpPr>
        <p:spPr>
          <a:xfrm>
            <a:off x="4775861" y="1311889"/>
            <a:ext cx="1620671" cy="255896"/>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Version update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1"/>
          <p:cNvSpPr txBox="1"/>
          <p:nvPr>
            <p:ph idx="1" type="body"/>
          </p:nvPr>
        </p:nvSpPr>
        <p:spPr>
          <a:xfrm>
            <a:off x="243175" y="1168900"/>
            <a:ext cx="3902743"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a:t>Linked Metadata Enables Collection Management and simplifies updates</a:t>
            </a:r>
            <a:endParaRPr/>
          </a:p>
          <a:p>
            <a:pPr indent="-361950" lvl="0" marL="457200" rtl="0" algn="l">
              <a:lnSpc>
                <a:spcPct val="100000"/>
              </a:lnSpc>
              <a:spcBef>
                <a:spcPts val="800"/>
              </a:spcBef>
              <a:spcAft>
                <a:spcPts val="0"/>
              </a:spcAft>
              <a:buSzPts val="2100"/>
              <a:buChar char="❖"/>
            </a:pPr>
            <a:r>
              <a:rPr lang="en-US"/>
              <a:t>Automatically create provenance graphs through ODC API</a:t>
            </a:r>
            <a:endParaRPr/>
          </a:p>
          <a:p>
            <a:pPr indent="-228600" lvl="0" marL="457200" rtl="0" algn="l">
              <a:lnSpc>
                <a:spcPct val="100000"/>
              </a:lnSpc>
              <a:spcBef>
                <a:spcPts val="800"/>
              </a:spcBef>
              <a:spcAft>
                <a:spcPts val="0"/>
              </a:spcAft>
              <a:buSzPts val="2100"/>
              <a:buNone/>
            </a:pPr>
            <a:r>
              <a:t/>
            </a:r>
            <a:endParaRPr/>
          </a:p>
        </p:txBody>
      </p:sp>
      <p:sp>
        <p:nvSpPr>
          <p:cNvPr id="253" name="Google Shape;253;p11"/>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Linked metadata</a:t>
            </a:r>
            <a:endParaRPr/>
          </a:p>
        </p:txBody>
      </p:sp>
      <p:pic>
        <p:nvPicPr>
          <p:cNvPr descr="Graphical user interface, website&#10;&#10;Description automatically generated" id="254" name="Google Shape;254;p11"/>
          <p:cNvPicPr preferRelativeResize="0"/>
          <p:nvPr/>
        </p:nvPicPr>
        <p:blipFill rotWithShape="1">
          <a:blip r:embed="rId3">
            <a:alphaModFix/>
          </a:blip>
          <a:srcRect b="0" l="0" r="0" t="0"/>
          <a:stretch/>
        </p:blipFill>
        <p:spPr>
          <a:xfrm>
            <a:off x="3674211" y="881466"/>
            <a:ext cx="3220106" cy="3553705"/>
          </a:xfrm>
          <a:prstGeom prst="rect">
            <a:avLst/>
          </a:prstGeom>
          <a:noFill/>
          <a:ln>
            <a:noFill/>
          </a:ln>
        </p:spPr>
      </p:pic>
      <p:pic>
        <p:nvPicPr>
          <p:cNvPr descr="Text&#10;&#10;Description automatically generated" id="255" name="Google Shape;255;p11"/>
          <p:cNvPicPr preferRelativeResize="0"/>
          <p:nvPr/>
        </p:nvPicPr>
        <p:blipFill rotWithShape="1">
          <a:blip r:embed="rId4">
            <a:alphaModFix/>
          </a:blip>
          <a:srcRect b="0" l="0" r="0" t="0"/>
          <a:stretch/>
        </p:blipFill>
        <p:spPr>
          <a:xfrm>
            <a:off x="7304661" y="3594556"/>
            <a:ext cx="1293019" cy="100726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cxnSp>
        <p:nvCxnSpPr>
          <p:cNvPr id="256" name="Google Shape;256;p11"/>
          <p:cNvCxnSpPr/>
          <p:nvPr/>
        </p:nvCxnSpPr>
        <p:spPr>
          <a:xfrm>
            <a:off x="6602866" y="3155497"/>
            <a:ext cx="581706" cy="551088"/>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901"/>
              </a:srgbClr>
            </a:outerShdw>
          </a:effectLst>
        </p:spPr>
      </p:cxnSp>
      <p:pic>
        <p:nvPicPr>
          <p:cNvPr descr="Diagram&#10;&#10;Description automatically generated" id="257" name="Google Shape;257;p11"/>
          <p:cNvPicPr preferRelativeResize="0"/>
          <p:nvPr/>
        </p:nvPicPr>
        <p:blipFill rotWithShape="1">
          <a:blip r:embed="rId5">
            <a:alphaModFix/>
          </a:blip>
          <a:srcRect b="0" l="0" r="0" t="0"/>
          <a:stretch/>
        </p:blipFill>
        <p:spPr>
          <a:xfrm>
            <a:off x="7095329" y="921524"/>
            <a:ext cx="1962525" cy="23998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2"/>
          <p:cNvSpPr txBox="1"/>
          <p:nvPr>
            <p:ph idx="1" type="body"/>
          </p:nvPr>
        </p:nvSpPr>
        <p:spPr>
          <a:xfrm>
            <a:off x="243175" y="1168900"/>
            <a:ext cx="5739708"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a:t>Everything users need to know about DEA products and services</a:t>
            </a:r>
            <a:endParaRPr/>
          </a:p>
          <a:p>
            <a:pPr indent="-361950" lvl="0" marL="457200" rtl="0" algn="l">
              <a:lnSpc>
                <a:spcPct val="100000"/>
              </a:lnSpc>
              <a:spcBef>
                <a:spcPts val="800"/>
              </a:spcBef>
              <a:spcAft>
                <a:spcPts val="0"/>
              </a:spcAft>
              <a:buSzPts val="2100"/>
              <a:buChar char="❖"/>
            </a:pPr>
            <a:r>
              <a:rPr lang="en-US"/>
              <a:t>User Guides and Notebooks</a:t>
            </a:r>
            <a:endParaRPr/>
          </a:p>
          <a:p>
            <a:pPr indent="-361950" lvl="0" marL="457200" rtl="0" algn="l">
              <a:lnSpc>
                <a:spcPct val="100000"/>
              </a:lnSpc>
              <a:spcBef>
                <a:spcPts val="800"/>
              </a:spcBef>
              <a:spcAft>
                <a:spcPts val="0"/>
              </a:spcAft>
              <a:buSzPts val="2100"/>
              <a:buChar char="❖"/>
            </a:pPr>
            <a:r>
              <a:rPr lang="en-US"/>
              <a:t>Tech alerts / changelogs</a:t>
            </a:r>
            <a:endParaRPr/>
          </a:p>
          <a:p>
            <a:pPr indent="-361950" lvl="0" marL="457200" rtl="0" algn="l">
              <a:lnSpc>
                <a:spcPct val="100000"/>
              </a:lnSpc>
              <a:spcBef>
                <a:spcPts val="800"/>
              </a:spcBef>
              <a:spcAft>
                <a:spcPts val="0"/>
              </a:spcAft>
              <a:buSzPts val="2100"/>
              <a:buChar char="❖"/>
            </a:pPr>
            <a:r>
              <a:rPr lang="en-US"/>
              <a:t>Benefits</a:t>
            </a:r>
            <a:endParaRPr/>
          </a:p>
          <a:p>
            <a:pPr indent="-342900" lvl="1" marL="914400" rtl="0" algn="l">
              <a:lnSpc>
                <a:spcPct val="100000"/>
              </a:lnSpc>
              <a:spcBef>
                <a:spcPts val="400"/>
              </a:spcBef>
              <a:spcAft>
                <a:spcPts val="0"/>
              </a:spcAft>
              <a:buSzPts val="1800"/>
              <a:buChar char="▪"/>
            </a:pPr>
            <a:r>
              <a:rPr lang="en-US"/>
              <a:t>Consistent version controlled repository </a:t>
            </a:r>
            <a:endParaRPr/>
          </a:p>
          <a:p>
            <a:pPr indent="-342900" lvl="1" marL="914400" rtl="0" algn="l">
              <a:lnSpc>
                <a:spcPct val="100000"/>
              </a:lnSpc>
              <a:spcBef>
                <a:spcPts val="400"/>
              </a:spcBef>
              <a:spcAft>
                <a:spcPts val="0"/>
              </a:spcAft>
              <a:buSzPts val="1800"/>
              <a:buChar char="▪"/>
            </a:pPr>
            <a:r>
              <a:rPr lang="en-US"/>
              <a:t>On-brand look and feel</a:t>
            </a:r>
            <a:endParaRPr/>
          </a:p>
          <a:p>
            <a:pPr indent="-342900" lvl="1" marL="914400" rtl="0" algn="l">
              <a:lnSpc>
                <a:spcPct val="100000"/>
              </a:lnSpc>
              <a:spcBef>
                <a:spcPts val="400"/>
              </a:spcBef>
              <a:spcAft>
                <a:spcPts val="0"/>
              </a:spcAft>
              <a:buSzPts val="1800"/>
              <a:buChar char="▪"/>
            </a:pPr>
            <a:r>
              <a:rPr lang="en-US"/>
              <a:t>Easy for collaborators to edit</a:t>
            </a:r>
            <a:endParaRPr/>
          </a:p>
          <a:p>
            <a:pPr indent="-342900" lvl="1" marL="914400" rtl="0" algn="l">
              <a:lnSpc>
                <a:spcPct val="100000"/>
              </a:lnSpc>
              <a:spcBef>
                <a:spcPts val="400"/>
              </a:spcBef>
              <a:spcAft>
                <a:spcPts val="0"/>
              </a:spcAft>
              <a:buSzPts val="1800"/>
              <a:buChar char="▪"/>
            </a:pPr>
            <a:r>
              <a:rPr lang="en-US"/>
              <a:t>Static website with low-cost hosting </a:t>
            </a:r>
            <a:endParaRPr/>
          </a:p>
        </p:txBody>
      </p:sp>
      <p:sp>
        <p:nvSpPr>
          <p:cNvPr id="263" name="Google Shape;263;p1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DEA Knowledge Hub</a:t>
            </a:r>
            <a:endParaRPr/>
          </a:p>
        </p:txBody>
      </p:sp>
      <p:pic>
        <p:nvPicPr>
          <p:cNvPr descr="A screenshot of a website&#10;&#10;Description automatically generated" id="264" name="Google Shape;264;p12"/>
          <p:cNvPicPr preferRelativeResize="0"/>
          <p:nvPr/>
        </p:nvPicPr>
        <p:blipFill rotWithShape="1">
          <a:blip r:embed="rId3">
            <a:alphaModFix/>
          </a:blip>
          <a:srcRect b="0" l="0" r="0" t="0"/>
          <a:stretch/>
        </p:blipFill>
        <p:spPr>
          <a:xfrm>
            <a:off x="5929925" y="882680"/>
            <a:ext cx="3146511" cy="39468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3"/>
          <p:cNvSpPr txBox="1"/>
          <p:nvPr>
            <p:ph idx="1" type="body"/>
          </p:nvPr>
        </p:nvSpPr>
        <p:spPr>
          <a:xfrm>
            <a:off x="278894" y="1347494"/>
            <a:ext cx="8621700" cy="3497100"/>
          </a:xfrm>
          <a:prstGeom prst="rect">
            <a:avLst/>
          </a:prstGeom>
          <a:noFill/>
          <a:ln>
            <a:noFill/>
          </a:ln>
        </p:spPr>
        <p:txBody>
          <a:bodyPr anchorCtr="0" anchor="t" bIns="34275" lIns="68575" spcFirstLastPara="1" rIns="68575" wrap="square" tIns="34275">
            <a:noAutofit/>
          </a:bodyPr>
          <a:lstStyle/>
          <a:p>
            <a:pPr indent="-228600" lvl="0" marL="457200" marR="0" rtl="0" algn="l">
              <a:lnSpc>
                <a:spcPct val="150000"/>
              </a:lnSpc>
              <a:spcBef>
                <a:spcPts val="800"/>
              </a:spcBef>
              <a:spcAft>
                <a:spcPts val="0"/>
              </a:spcAft>
              <a:buClr>
                <a:schemeClr val="dk1"/>
              </a:buClr>
              <a:buSzPts val="2100"/>
              <a:buFont typeface="Montserrat"/>
              <a:buNone/>
            </a:pPr>
            <a:r>
              <a:t/>
            </a:r>
            <a:endParaRPr/>
          </a:p>
        </p:txBody>
      </p:sp>
      <p:sp>
        <p:nvSpPr>
          <p:cNvPr id="270" name="Google Shape;270;p1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Digital Earth Australia Sandbox</a:t>
            </a:r>
            <a:endParaRPr/>
          </a:p>
        </p:txBody>
      </p:sp>
      <p:pic>
        <p:nvPicPr>
          <p:cNvPr descr="A aerial view of a beach&#10;&#10;Description automatically generated" id="271" name="Google Shape;271;p13"/>
          <p:cNvPicPr preferRelativeResize="0"/>
          <p:nvPr/>
        </p:nvPicPr>
        <p:blipFill rotWithShape="1">
          <a:blip r:embed="rId3">
            <a:alphaModFix/>
          </a:blip>
          <a:srcRect b="0" l="0" r="0" t="0"/>
          <a:stretch/>
        </p:blipFill>
        <p:spPr>
          <a:xfrm>
            <a:off x="200903" y="2929289"/>
            <a:ext cx="6096665" cy="1712627"/>
          </a:xfrm>
          <a:prstGeom prst="rect">
            <a:avLst/>
          </a:prstGeom>
          <a:noFill/>
          <a:ln>
            <a:noFill/>
          </a:ln>
        </p:spPr>
      </p:pic>
      <p:pic>
        <p:nvPicPr>
          <p:cNvPr descr="A person using a computer&#10;&#10;Description automatically generated" id="272" name="Google Shape;272;p13"/>
          <p:cNvPicPr preferRelativeResize="0"/>
          <p:nvPr/>
        </p:nvPicPr>
        <p:blipFill rotWithShape="1">
          <a:blip r:embed="rId4">
            <a:alphaModFix/>
          </a:blip>
          <a:srcRect b="0" l="0" r="0" t="0"/>
          <a:stretch/>
        </p:blipFill>
        <p:spPr>
          <a:xfrm>
            <a:off x="3167795" y="961856"/>
            <a:ext cx="5605316" cy="2277462"/>
          </a:xfrm>
          <a:prstGeom prst="rect">
            <a:avLst/>
          </a:prstGeom>
          <a:noFill/>
          <a:ln>
            <a:noFill/>
          </a:ln>
        </p:spPr>
      </p:pic>
      <p:pic>
        <p:nvPicPr>
          <p:cNvPr descr="A person looking at a computer screen&#10;&#10;Description automatically generated" id="273" name="Google Shape;273;p13"/>
          <p:cNvPicPr preferRelativeResize="0"/>
          <p:nvPr/>
        </p:nvPicPr>
        <p:blipFill rotWithShape="1">
          <a:blip r:embed="rId5">
            <a:alphaModFix/>
          </a:blip>
          <a:srcRect b="0" l="0" r="0" t="0"/>
          <a:stretch/>
        </p:blipFill>
        <p:spPr>
          <a:xfrm>
            <a:off x="193114" y="986892"/>
            <a:ext cx="2983043" cy="1934200"/>
          </a:xfrm>
          <a:prstGeom prst="rect">
            <a:avLst/>
          </a:prstGeom>
          <a:noFill/>
          <a:ln>
            <a:noFill/>
          </a:ln>
        </p:spPr>
      </p:pic>
      <p:pic>
        <p:nvPicPr>
          <p:cNvPr descr="f9d4ea_7a2d1d0c69ad4da0a2f48b69bc481612_" id="274" name="Google Shape;274;p13"/>
          <p:cNvPicPr preferRelativeResize="0"/>
          <p:nvPr/>
        </p:nvPicPr>
        <p:blipFill rotWithShape="1">
          <a:blip r:embed="rId6">
            <a:alphaModFix/>
          </a:blip>
          <a:srcRect b="0" l="0" r="0" t="0"/>
          <a:stretch/>
        </p:blipFill>
        <p:spPr>
          <a:xfrm>
            <a:off x="6648489" y="3911145"/>
            <a:ext cx="1914525" cy="485775"/>
          </a:xfrm>
          <a:prstGeom prst="rect">
            <a:avLst/>
          </a:prstGeom>
          <a:noFill/>
          <a:ln>
            <a:noFill/>
          </a:ln>
        </p:spPr>
      </p:pic>
      <p:pic>
        <p:nvPicPr>
          <p:cNvPr descr="Jupyter Home" id="275" name="Google Shape;275;p13"/>
          <p:cNvPicPr preferRelativeResize="0"/>
          <p:nvPr/>
        </p:nvPicPr>
        <p:blipFill rotWithShape="1">
          <a:blip r:embed="rId7">
            <a:alphaModFix/>
          </a:blip>
          <a:srcRect b="0" l="0" r="0" t="0"/>
          <a:stretch/>
        </p:blipFill>
        <p:spPr>
          <a:xfrm>
            <a:off x="6928911" y="3490543"/>
            <a:ext cx="1350169" cy="3643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4"/>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p>
            <a:pPr indent="-228600" lvl="0" marL="457200" marR="0" rtl="0" algn="l">
              <a:lnSpc>
                <a:spcPct val="150000"/>
              </a:lnSpc>
              <a:spcBef>
                <a:spcPts val="800"/>
              </a:spcBef>
              <a:spcAft>
                <a:spcPts val="0"/>
              </a:spcAft>
              <a:buClr>
                <a:schemeClr val="dk1"/>
              </a:buClr>
              <a:buSzPts val="2100"/>
              <a:buFont typeface="Montserrat"/>
              <a:buNone/>
            </a:pPr>
            <a:r>
              <a:t/>
            </a:r>
            <a:endParaRPr/>
          </a:p>
        </p:txBody>
      </p:sp>
      <p:sp>
        <p:nvSpPr>
          <p:cNvPr id="281" name="Google Shape;281;p1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t/>
            </a:r>
            <a:endParaRPr/>
          </a:p>
        </p:txBody>
      </p:sp>
      <p:pic>
        <p:nvPicPr>
          <p:cNvPr descr="A screenshot of a computer&#10;&#10;Description automatically generated" id="282" name="Google Shape;282;p14"/>
          <p:cNvPicPr preferRelativeResize="0"/>
          <p:nvPr/>
        </p:nvPicPr>
        <p:blipFill rotWithShape="1">
          <a:blip r:embed="rId3">
            <a:alphaModFix/>
          </a:blip>
          <a:srcRect b="4660" l="0" r="0" t="0"/>
          <a:stretch/>
        </p:blipFill>
        <p:spPr>
          <a:xfrm>
            <a:off x="15" y="7"/>
            <a:ext cx="9143985" cy="51434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5"/>
          <p:cNvSpPr txBox="1"/>
          <p:nvPr>
            <p:ph idx="1" type="body"/>
          </p:nvPr>
        </p:nvSpPr>
        <p:spPr>
          <a:xfrm>
            <a:off x="71725" y="817836"/>
            <a:ext cx="6074443"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a:t>Available in DEA Sandbox</a:t>
            </a:r>
            <a:endParaRPr/>
          </a:p>
          <a:p>
            <a:pPr indent="-361950" lvl="0" marL="457200" rtl="0" algn="l">
              <a:lnSpc>
                <a:spcPct val="100000"/>
              </a:lnSpc>
              <a:spcBef>
                <a:spcPts val="800"/>
              </a:spcBef>
              <a:spcAft>
                <a:spcPts val="0"/>
              </a:spcAft>
              <a:buSzPts val="2100"/>
              <a:buChar char="❖"/>
            </a:pPr>
            <a:r>
              <a:rPr lang="en-US"/>
              <a:t>Maintains alignment with product evolution</a:t>
            </a:r>
            <a:endParaRPr/>
          </a:p>
          <a:p>
            <a:pPr indent="-361950" lvl="0" marL="457200" rtl="0" algn="l">
              <a:lnSpc>
                <a:spcPct val="100000"/>
              </a:lnSpc>
              <a:spcBef>
                <a:spcPts val="800"/>
              </a:spcBef>
              <a:spcAft>
                <a:spcPts val="0"/>
              </a:spcAft>
              <a:buSzPts val="2100"/>
              <a:buChar char="❖"/>
            </a:pPr>
            <a:r>
              <a:rPr lang="en-US"/>
              <a:t>Open to contributions</a:t>
            </a:r>
            <a:endParaRPr/>
          </a:p>
          <a:p>
            <a:pPr indent="-361950" lvl="0" marL="457200" rtl="0" algn="l">
              <a:lnSpc>
                <a:spcPct val="100000"/>
              </a:lnSpc>
              <a:spcBef>
                <a:spcPts val="800"/>
              </a:spcBef>
              <a:spcAft>
                <a:spcPts val="0"/>
              </a:spcAft>
              <a:buSzPts val="2100"/>
              <a:buChar char="❖"/>
            </a:pPr>
            <a:r>
              <a:rPr lang="en-US"/>
              <a:t>Extensive how-to guides</a:t>
            </a:r>
            <a:endParaRPr/>
          </a:p>
        </p:txBody>
      </p:sp>
      <p:sp>
        <p:nvSpPr>
          <p:cNvPr id="288" name="Google Shape;288;p15"/>
          <p:cNvSpPr txBox="1"/>
          <p:nvPr>
            <p:ph type="title"/>
          </p:nvPr>
        </p:nvSpPr>
        <p:spPr>
          <a:xfrm>
            <a:off x="132036" y="131954"/>
            <a:ext cx="7391163"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Digital Earth Australia Notebooks</a:t>
            </a:r>
            <a:endParaRPr/>
          </a:p>
        </p:txBody>
      </p:sp>
      <p:pic>
        <p:nvPicPr>
          <p:cNvPr descr="A collage of a city&#10;&#10;Description automatically generated" id="289" name="Google Shape;289;p15"/>
          <p:cNvPicPr preferRelativeResize="0"/>
          <p:nvPr/>
        </p:nvPicPr>
        <p:blipFill rotWithShape="1">
          <a:blip r:embed="rId3">
            <a:alphaModFix/>
          </a:blip>
          <a:srcRect b="0" l="0" r="0" t="0"/>
          <a:stretch/>
        </p:blipFill>
        <p:spPr>
          <a:xfrm>
            <a:off x="5578841" y="2984100"/>
            <a:ext cx="2840759" cy="1924237"/>
          </a:xfrm>
          <a:prstGeom prst="rect">
            <a:avLst/>
          </a:prstGeom>
          <a:noFill/>
          <a:ln>
            <a:noFill/>
          </a:ln>
        </p:spPr>
      </p:pic>
      <p:sp>
        <p:nvSpPr>
          <p:cNvPr id="290" name="Google Shape;290;p15"/>
          <p:cNvSpPr txBox="1"/>
          <p:nvPr/>
        </p:nvSpPr>
        <p:spPr>
          <a:xfrm>
            <a:off x="6109974" y="2753130"/>
            <a:ext cx="1930743"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chemeClr val="dk1"/>
                </a:solidFill>
                <a:latin typeface="Arial"/>
                <a:ea typeface="Arial"/>
                <a:cs typeface="Arial"/>
                <a:sym typeface="Arial"/>
              </a:rPr>
              <a:t>Pan-sharpening Landsat</a:t>
            </a:r>
            <a:endParaRPr/>
          </a:p>
        </p:txBody>
      </p:sp>
      <p:pic>
        <p:nvPicPr>
          <p:cNvPr descr="A screenshot of a computer screen&#10;&#10;Description automatically generated" id="291" name="Google Shape;291;p15"/>
          <p:cNvPicPr preferRelativeResize="0"/>
          <p:nvPr/>
        </p:nvPicPr>
        <p:blipFill rotWithShape="1">
          <a:blip r:embed="rId4">
            <a:alphaModFix/>
          </a:blip>
          <a:srcRect b="0" l="0" r="0" t="0"/>
          <a:stretch/>
        </p:blipFill>
        <p:spPr>
          <a:xfrm>
            <a:off x="355463" y="3176844"/>
            <a:ext cx="2075743" cy="1718805"/>
          </a:xfrm>
          <a:prstGeom prst="rect">
            <a:avLst/>
          </a:prstGeom>
          <a:noFill/>
          <a:ln>
            <a:noFill/>
          </a:ln>
        </p:spPr>
      </p:pic>
      <p:sp>
        <p:nvSpPr>
          <p:cNvPr id="292" name="Google Shape;292;p15"/>
          <p:cNvSpPr txBox="1"/>
          <p:nvPr/>
        </p:nvSpPr>
        <p:spPr>
          <a:xfrm>
            <a:off x="134008" y="2960135"/>
            <a:ext cx="3090354"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chemeClr val="dk1"/>
                </a:solidFill>
                <a:latin typeface="Arial"/>
                <a:ea typeface="Arial"/>
                <a:cs typeface="Arial"/>
                <a:sym typeface="Arial"/>
              </a:rPr>
              <a:t>Combining DEA and Planetary Computer</a:t>
            </a:r>
            <a:endParaRPr/>
          </a:p>
        </p:txBody>
      </p:sp>
      <p:sp>
        <p:nvSpPr>
          <p:cNvPr id="293" name="Google Shape;293;p15"/>
          <p:cNvSpPr txBox="1"/>
          <p:nvPr/>
        </p:nvSpPr>
        <p:spPr>
          <a:xfrm>
            <a:off x="7126098" y="846437"/>
            <a:ext cx="1930743"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chemeClr val="dk1"/>
                </a:solidFill>
                <a:latin typeface="Arial"/>
                <a:ea typeface="Arial"/>
                <a:cs typeface="Arial"/>
                <a:sym typeface="Arial"/>
              </a:rPr>
              <a:t>Phenological studies</a:t>
            </a:r>
            <a:endParaRPr/>
          </a:p>
        </p:txBody>
      </p:sp>
      <p:pic>
        <p:nvPicPr>
          <p:cNvPr id="294" name="Google Shape;294;p15"/>
          <p:cNvPicPr preferRelativeResize="0"/>
          <p:nvPr/>
        </p:nvPicPr>
        <p:blipFill rotWithShape="1">
          <a:blip r:embed="rId5">
            <a:alphaModFix/>
          </a:blip>
          <a:srcRect b="0" l="0" r="0" t="0"/>
          <a:stretch/>
        </p:blipFill>
        <p:spPr>
          <a:xfrm>
            <a:off x="2640098" y="3990956"/>
            <a:ext cx="2532585" cy="845226"/>
          </a:xfrm>
          <a:prstGeom prst="rect">
            <a:avLst/>
          </a:prstGeom>
          <a:noFill/>
          <a:ln>
            <a:noFill/>
          </a:ln>
        </p:spPr>
      </p:pic>
      <p:sp>
        <p:nvSpPr>
          <p:cNvPr id="295" name="Google Shape;295;p15"/>
          <p:cNvSpPr txBox="1"/>
          <p:nvPr/>
        </p:nvSpPr>
        <p:spPr>
          <a:xfrm>
            <a:off x="2971579" y="3745201"/>
            <a:ext cx="2077479"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chemeClr val="dk1"/>
                </a:solidFill>
                <a:latin typeface="Arial"/>
                <a:ea typeface="Arial"/>
                <a:cs typeface="Arial"/>
                <a:sym typeface="Arial"/>
              </a:rPr>
              <a:t>Machine Learning routines</a:t>
            </a:r>
            <a:endParaRPr b="0" i="0" sz="1013" u="none" cap="none" strike="noStrike">
              <a:solidFill>
                <a:schemeClr val="dk1"/>
              </a:solidFill>
              <a:latin typeface="Arial"/>
              <a:ea typeface="Arial"/>
              <a:cs typeface="Arial"/>
              <a:sym typeface="Arial"/>
            </a:endParaRPr>
          </a:p>
        </p:txBody>
      </p:sp>
      <p:pic>
        <p:nvPicPr>
          <p:cNvPr descr="A satellite image of land and water&#10;&#10;Description automatically generated" id="296" name="Google Shape;296;p15"/>
          <p:cNvPicPr preferRelativeResize="0"/>
          <p:nvPr/>
        </p:nvPicPr>
        <p:blipFill rotWithShape="1">
          <a:blip r:embed="rId6">
            <a:alphaModFix/>
          </a:blip>
          <a:srcRect b="0" l="0" r="0" t="0"/>
          <a:stretch/>
        </p:blipFill>
        <p:spPr>
          <a:xfrm>
            <a:off x="3453453" y="2960653"/>
            <a:ext cx="1697787" cy="791385"/>
          </a:xfrm>
          <a:prstGeom prst="rect">
            <a:avLst/>
          </a:prstGeom>
          <a:noFill/>
          <a:ln>
            <a:noFill/>
          </a:ln>
        </p:spPr>
      </p:pic>
      <p:sp>
        <p:nvSpPr>
          <p:cNvPr id="297" name="Google Shape;297;p15"/>
          <p:cNvSpPr txBox="1"/>
          <p:nvPr/>
        </p:nvSpPr>
        <p:spPr>
          <a:xfrm>
            <a:off x="3294050" y="2785344"/>
            <a:ext cx="2417290"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chemeClr val="dk1"/>
                </a:solidFill>
                <a:latin typeface="Arial"/>
                <a:ea typeface="Arial"/>
                <a:cs typeface="Arial"/>
                <a:sym typeface="Arial"/>
              </a:rPr>
              <a:t>Combining tidal and image data</a:t>
            </a:r>
            <a:endParaRPr/>
          </a:p>
        </p:txBody>
      </p:sp>
      <p:pic>
        <p:nvPicPr>
          <p:cNvPr descr="A screenshot of a computer generated image&#10;&#10;Description automatically generated" id="298" name="Google Shape;298;p15"/>
          <p:cNvPicPr preferRelativeResize="0"/>
          <p:nvPr/>
        </p:nvPicPr>
        <p:blipFill rotWithShape="1">
          <a:blip r:embed="rId7">
            <a:alphaModFix/>
          </a:blip>
          <a:srcRect b="0" l="0" r="0" t="0"/>
          <a:stretch/>
        </p:blipFill>
        <p:spPr>
          <a:xfrm>
            <a:off x="6923299" y="1130863"/>
            <a:ext cx="1956813" cy="1587403"/>
          </a:xfrm>
          <a:prstGeom prst="rect">
            <a:avLst/>
          </a:prstGeom>
          <a:noFill/>
          <a:ln>
            <a:noFill/>
          </a:ln>
        </p:spPr>
      </p:pic>
      <p:pic>
        <p:nvPicPr>
          <p:cNvPr descr="Project Jupyter - Wikipedia" id="299" name="Google Shape;299;p15"/>
          <p:cNvPicPr preferRelativeResize="0"/>
          <p:nvPr/>
        </p:nvPicPr>
        <p:blipFill rotWithShape="1">
          <a:blip r:embed="rId8">
            <a:alphaModFix/>
          </a:blip>
          <a:srcRect b="0" l="0" r="0" t="0"/>
          <a:stretch/>
        </p:blipFill>
        <p:spPr>
          <a:xfrm>
            <a:off x="5534724" y="958828"/>
            <a:ext cx="1107474" cy="1270830"/>
          </a:xfrm>
          <a:prstGeom prst="rect">
            <a:avLst/>
          </a:prstGeom>
          <a:noFill/>
          <a:ln>
            <a:noFill/>
          </a:ln>
        </p:spPr>
      </p:pic>
      <p:pic>
        <p:nvPicPr>
          <p:cNvPr descr="f9d4ea_7a2d1d0c69ad4da0a2f48b69bc481612_" id="300" name="Google Shape;300;p15"/>
          <p:cNvPicPr preferRelativeResize="0"/>
          <p:nvPr/>
        </p:nvPicPr>
        <p:blipFill rotWithShape="1">
          <a:blip r:embed="rId9">
            <a:alphaModFix/>
          </a:blip>
          <a:srcRect b="0" l="0" r="0" t="0"/>
          <a:stretch/>
        </p:blipFill>
        <p:spPr>
          <a:xfrm>
            <a:off x="4167768" y="2161266"/>
            <a:ext cx="1914525" cy="485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6"/>
          <p:cNvSpPr txBox="1"/>
          <p:nvPr>
            <p:ph idx="1" type="body"/>
          </p:nvPr>
        </p:nvSpPr>
        <p:spPr>
          <a:xfrm>
            <a:off x="243175" y="1168900"/>
            <a:ext cx="5771345"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200"/>
              <a:t>explorer-aws.dea.ga.gov.au/stac</a:t>
            </a:r>
            <a:endParaRPr sz="1200"/>
          </a:p>
          <a:p>
            <a:pPr indent="-361950" lvl="0" marL="457200" rtl="0" algn="l">
              <a:lnSpc>
                <a:spcPct val="100000"/>
              </a:lnSpc>
              <a:spcBef>
                <a:spcPts val="800"/>
              </a:spcBef>
              <a:spcAft>
                <a:spcPts val="0"/>
              </a:spcAft>
              <a:buSzPts val="2100"/>
              <a:buChar char="❖"/>
            </a:pPr>
            <a:r>
              <a:rPr lang="en-US" sz="1200"/>
              <a:t>All data and collections available as STAC v1.0.0 Items, Catalogs and Collections</a:t>
            </a:r>
            <a:endParaRPr/>
          </a:p>
          <a:p>
            <a:pPr indent="-361950" lvl="0" marL="457200" rtl="0" algn="l">
              <a:lnSpc>
                <a:spcPct val="100000"/>
              </a:lnSpc>
              <a:spcBef>
                <a:spcPts val="800"/>
              </a:spcBef>
              <a:spcAft>
                <a:spcPts val="0"/>
              </a:spcAft>
              <a:buSzPts val="2100"/>
              <a:buChar char="❖"/>
            </a:pPr>
            <a:r>
              <a:rPr lang="en-US" sz="1200"/>
              <a:t>Stored in ODC's index, but converted to STAC automatically and transparently on request</a:t>
            </a:r>
            <a:endParaRPr/>
          </a:p>
          <a:p>
            <a:pPr indent="-342900" lvl="1" marL="914400" rtl="0" algn="l">
              <a:lnSpc>
                <a:spcPct val="100000"/>
              </a:lnSpc>
              <a:spcBef>
                <a:spcPts val="400"/>
              </a:spcBef>
              <a:spcAft>
                <a:spcPts val="0"/>
              </a:spcAft>
              <a:buSzPts val="1800"/>
              <a:buChar char="▪"/>
            </a:pPr>
            <a:r>
              <a:rPr lang="en-US" sz="1200"/>
              <a:t>This has allowed us to upgrade our STAC baseline in the past without rewriting old collections.</a:t>
            </a:r>
            <a:endParaRPr/>
          </a:p>
          <a:p>
            <a:pPr indent="-342900" lvl="1" marL="914400" rtl="0" algn="l">
              <a:lnSpc>
                <a:spcPct val="100000"/>
              </a:lnSpc>
              <a:spcBef>
                <a:spcPts val="400"/>
              </a:spcBef>
              <a:spcAft>
                <a:spcPts val="0"/>
              </a:spcAft>
              <a:buSzPts val="1800"/>
              <a:buChar char="▪"/>
            </a:pPr>
            <a:r>
              <a:rPr lang="en-US" sz="1200"/>
              <a:t>Collections can be searched using STAC API 1.0.0rc1</a:t>
            </a:r>
            <a:endParaRPr/>
          </a:p>
          <a:p>
            <a:pPr indent="-342900" lvl="1" marL="914400" rtl="0" algn="l">
              <a:lnSpc>
                <a:spcPct val="100000"/>
              </a:lnSpc>
              <a:spcBef>
                <a:spcPts val="400"/>
              </a:spcBef>
              <a:spcAft>
                <a:spcPts val="0"/>
              </a:spcAft>
              <a:buSzPts val="1800"/>
              <a:buChar char="▪"/>
            </a:pPr>
            <a:r>
              <a:rPr lang="en-US" sz="1200"/>
              <a:t>Uses PostGIS underneath for spatial queries</a:t>
            </a:r>
            <a:endParaRPr/>
          </a:p>
          <a:p>
            <a:pPr indent="-342900" lvl="1" marL="914400" rtl="0" algn="l">
              <a:lnSpc>
                <a:spcPct val="100000"/>
              </a:lnSpc>
              <a:spcBef>
                <a:spcPts val="400"/>
              </a:spcBef>
              <a:spcAft>
                <a:spcPts val="0"/>
              </a:spcAft>
              <a:buSzPts val="1800"/>
              <a:buChar char="▪"/>
            </a:pPr>
            <a:r>
              <a:rPr lang="en-US" sz="1200"/>
              <a:t>This is slightly behind the stable 1.0.0 release of STAC API (though differences are small)</a:t>
            </a:r>
            <a:endParaRPr/>
          </a:p>
          <a:p>
            <a:pPr indent="-342900" lvl="1" marL="914400" rtl="0" algn="l">
              <a:lnSpc>
                <a:spcPct val="100000"/>
              </a:lnSpc>
              <a:spcBef>
                <a:spcPts val="400"/>
              </a:spcBef>
              <a:spcAft>
                <a:spcPts val="0"/>
              </a:spcAft>
              <a:buSzPts val="1800"/>
              <a:buChar char="▪"/>
            </a:pPr>
            <a:r>
              <a:rPr lang="en-US" sz="1200"/>
              <a:t>We don't support many extensions yet, such as allowing search by arbitrary fields (although ODC underneath does).</a:t>
            </a:r>
            <a:endParaRPr/>
          </a:p>
          <a:p>
            <a:pPr indent="-361950" lvl="0" marL="457200" rtl="0" algn="l">
              <a:lnSpc>
                <a:spcPct val="100000"/>
              </a:lnSpc>
              <a:spcBef>
                <a:spcPts val="800"/>
              </a:spcBef>
              <a:spcAft>
                <a:spcPts val="0"/>
              </a:spcAft>
              <a:buSzPts val="2100"/>
              <a:buChar char="❖"/>
            </a:pPr>
            <a:r>
              <a:rPr lang="en-US" sz="1200"/>
              <a:t>Dynamic catalogs, such as the most recently-added data across all collections ("arrivals" catalog)</a:t>
            </a:r>
            <a:endParaRPr/>
          </a:p>
          <a:p>
            <a:pPr indent="-228600" lvl="0" marL="457200" rtl="0" algn="l">
              <a:lnSpc>
                <a:spcPct val="100000"/>
              </a:lnSpc>
              <a:spcBef>
                <a:spcPts val="800"/>
              </a:spcBef>
              <a:spcAft>
                <a:spcPts val="0"/>
              </a:spcAft>
              <a:buSzPts val="2100"/>
              <a:buNone/>
            </a:pPr>
            <a:r>
              <a:t/>
            </a:r>
            <a:endParaRPr sz="1200"/>
          </a:p>
          <a:p>
            <a:pPr indent="-228600" lvl="0" marL="457200" rtl="0" algn="l">
              <a:lnSpc>
                <a:spcPct val="100000"/>
              </a:lnSpc>
              <a:spcBef>
                <a:spcPts val="800"/>
              </a:spcBef>
              <a:spcAft>
                <a:spcPts val="0"/>
              </a:spcAft>
              <a:buSzPts val="2100"/>
              <a:buNone/>
            </a:pPr>
            <a:r>
              <a:t/>
            </a:r>
            <a:endParaRPr sz="1200"/>
          </a:p>
        </p:txBody>
      </p:sp>
      <p:sp>
        <p:nvSpPr>
          <p:cNvPr id="306" name="Google Shape;306;p1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STAC Implementation</a:t>
            </a:r>
            <a:endParaRPr/>
          </a:p>
        </p:txBody>
      </p:sp>
      <p:pic>
        <p:nvPicPr>
          <p:cNvPr descr="A screenshot of a computer code&#10;&#10;Description automatically generated" id="307" name="Google Shape;307;p16"/>
          <p:cNvPicPr preferRelativeResize="0"/>
          <p:nvPr/>
        </p:nvPicPr>
        <p:blipFill rotWithShape="1">
          <a:blip r:embed="rId3">
            <a:alphaModFix/>
          </a:blip>
          <a:srcRect b="0" l="0" r="0" t="0"/>
          <a:stretch/>
        </p:blipFill>
        <p:spPr>
          <a:xfrm>
            <a:off x="6020348" y="3513181"/>
            <a:ext cx="3100967" cy="1210963"/>
          </a:xfrm>
          <a:prstGeom prst="rect">
            <a:avLst/>
          </a:prstGeom>
          <a:noFill/>
          <a:ln>
            <a:noFill/>
          </a:ln>
        </p:spPr>
      </p:pic>
      <p:pic>
        <p:nvPicPr>
          <p:cNvPr descr="A screenshot of a computer&#10;&#10;Description automatically generated" id="308" name="Google Shape;308;p16"/>
          <p:cNvPicPr preferRelativeResize="0"/>
          <p:nvPr/>
        </p:nvPicPr>
        <p:blipFill rotWithShape="1">
          <a:blip r:embed="rId4">
            <a:alphaModFix/>
          </a:blip>
          <a:srcRect b="0" l="0" r="0" t="0"/>
          <a:stretch/>
        </p:blipFill>
        <p:spPr>
          <a:xfrm>
            <a:off x="6134551" y="920578"/>
            <a:ext cx="2800350" cy="2028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7"/>
          <p:cNvSpPr txBox="1"/>
          <p:nvPr>
            <p:ph idx="1" type="body"/>
          </p:nvPr>
        </p:nvSpPr>
        <p:spPr>
          <a:xfrm>
            <a:off x="243175" y="1168900"/>
            <a:ext cx="8721712"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Open Source, managed by an independent multi-org Steering Council. Much development still funded by Geoscience Australia</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Working on major new releases (v2.0 via transitional v1.9 series)</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Addressing accumulated technical debt: simplifying and cleaning up architecture and APIs, removing unused features and preparing for expected future challenges.</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Dropping support for legacy ODC metadata formats, facilitating better alignment between ODC metadata (EO3) and STAC standard.</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Managed migration pathway (deprecate old features in 1.9, remove in 2.0, data migration tools, support for v1.8.x to continue until 1.9.x is feature complete.)</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New PostGIS-based database backend, with native CRS spatial indexes (e.g. performant spatial searches across the anti-meridian and in polar regions)</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Reintegration with the odc-geo package.</a:t>
            </a:r>
            <a:endParaRPr sz="1500">
              <a:solidFill>
                <a:srgbClr val="808080"/>
              </a:solidFill>
              <a:latin typeface="Montserrat Medium"/>
              <a:ea typeface="Montserrat Medium"/>
              <a:cs typeface="Montserrat Medium"/>
              <a:sym typeface="Montserrat Medium"/>
            </a:endParaRPr>
          </a:p>
          <a:p>
            <a:pPr indent="-361950" lvl="0" marL="457200" rtl="0" algn="l">
              <a:lnSpc>
                <a:spcPct val="100000"/>
              </a:lnSpc>
              <a:spcBef>
                <a:spcPts val="0"/>
              </a:spcBef>
              <a:spcAft>
                <a:spcPts val="0"/>
              </a:spcAft>
              <a:buSzPts val="2100"/>
              <a:buChar char="❖"/>
            </a:pPr>
            <a:r>
              <a:rPr lang="en-US" sz="1500">
                <a:latin typeface="Montserrat Medium"/>
                <a:ea typeface="Montserrat Medium"/>
                <a:cs typeface="Montserrat Medium"/>
                <a:sym typeface="Montserrat Medium"/>
              </a:rPr>
              <a:t>Support for multi-dimensional loading, e.g. for hyperspectral datasets (being contributed by CSIRO)</a:t>
            </a:r>
            <a:endParaRPr sz="1500">
              <a:latin typeface="Montserrat Medium"/>
              <a:ea typeface="Montserrat Medium"/>
              <a:cs typeface="Montserrat Medium"/>
              <a:sym typeface="Montserrat Medium"/>
            </a:endParaRPr>
          </a:p>
        </p:txBody>
      </p:sp>
      <p:sp>
        <p:nvSpPr>
          <p:cNvPr id="314" name="Google Shape;314;p1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OpenDataCube (ODC)</a:t>
            </a:r>
            <a:endParaRPr/>
          </a:p>
        </p:txBody>
      </p:sp>
      <p:pic>
        <p:nvPicPr>
          <p:cNvPr descr="f9d4ea_7a2d1d0c69ad4da0a2f48b69bc481612_" id="315" name="Google Shape;315;p17"/>
          <p:cNvPicPr preferRelativeResize="0"/>
          <p:nvPr/>
        </p:nvPicPr>
        <p:blipFill rotWithShape="1">
          <a:blip r:embed="rId3">
            <a:alphaModFix/>
          </a:blip>
          <a:srcRect b="0" l="0" r="0" t="0"/>
          <a:stretch/>
        </p:blipFill>
        <p:spPr>
          <a:xfrm>
            <a:off x="4474369" y="4336256"/>
            <a:ext cx="2274094" cy="5857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8"/>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p>
            <a:pPr indent="-228600" lvl="0" marL="457200" marR="0" rtl="0" algn="l">
              <a:lnSpc>
                <a:spcPct val="150000"/>
              </a:lnSpc>
              <a:spcBef>
                <a:spcPts val="800"/>
              </a:spcBef>
              <a:spcAft>
                <a:spcPts val="0"/>
              </a:spcAft>
              <a:buClr>
                <a:schemeClr val="dk1"/>
              </a:buClr>
              <a:buSzPts val="2100"/>
              <a:buFont typeface="Montserrat"/>
              <a:buNone/>
            </a:pPr>
            <a:r>
              <a:t/>
            </a:r>
            <a:endParaRPr/>
          </a:p>
        </p:txBody>
      </p:sp>
      <p:sp>
        <p:nvSpPr>
          <p:cNvPr id="321" name="Google Shape;321;p18"/>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t/>
            </a:r>
            <a:endParaRPr/>
          </a:p>
        </p:txBody>
      </p:sp>
      <p:pic>
        <p:nvPicPr>
          <p:cNvPr descr="A map of the country&#10;&#10;Description automatically generated" id="322" name="Google Shape;322;p18"/>
          <p:cNvPicPr preferRelativeResize="0"/>
          <p:nvPr/>
        </p:nvPicPr>
        <p:blipFill rotWithShape="1">
          <a:blip r:embed="rId3">
            <a:alphaModFix/>
          </a:blip>
          <a:srcRect b="0" l="0" r="0" t="0"/>
          <a:stretch/>
        </p:blipFill>
        <p:spPr>
          <a:xfrm>
            <a:off x="3483" y="96"/>
            <a:ext cx="9142911" cy="51441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9"/>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p>
            <a:pPr indent="0" lvl="0" marL="95250" rtl="0" algn="ctr">
              <a:lnSpc>
                <a:spcPct val="150000"/>
              </a:lnSpc>
              <a:spcBef>
                <a:spcPts val="800"/>
              </a:spcBef>
              <a:spcAft>
                <a:spcPts val="0"/>
              </a:spcAft>
              <a:buSzPts val="2100"/>
              <a:buNone/>
            </a:pPr>
            <a:r>
              <a:t/>
            </a:r>
            <a:endParaRPr/>
          </a:p>
          <a:p>
            <a:pPr indent="0" lvl="0" marL="95250" rtl="0" algn="ctr">
              <a:lnSpc>
                <a:spcPct val="150000"/>
              </a:lnSpc>
              <a:spcBef>
                <a:spcPts val="800"/>
              </a:spcBef>
              <a:spcAft>
                <a:spcPts val="0"/>
              </a:spcAft>
              <a:buSzPts val="2100"/>
              <a:buNone/>
            </a:pPr>
            <a:r>
              <a:rPr lang="en-US"/>
              <a:t>Simon Oliver </a:t>
            </a:r>
            <a:r>
              <a:rPr lang="en-US" u="sng">
                <a:solidFill>
                  <a:schemeClr val="hlink"/>
                </a:solidFill>
                <a:hlinkClick r:id="rId3"/>
              </a:rPr>
              <a:t>simon.oliver@ga.gov.au</a:t>
            </a:r>
            <a:r>
              <a:rPr lang="en-US"/>
              <a:t> </a:t>
            </a:r>
            <a:endParaRPr/>
          </a:p>
          <a:p>
            <a:pPr indent="0" lvl="0" marL="95250" rtl="0" algn="ctr">
              <a:lnSpc>
                <a:spcPct val="150000"/>
              </a:lnSpc>
              <a:spcBef>
                <a:spcPts val="800"/>
              </a:spcBef>
              <a:spcAft>
                <a:spcPts val="0"/>
              </a:spcAft>
              <a:buSzPts val="2100"/>
              <a:buNone/>
            </a:pPr>
            <a:r>
              <a:rPr lang="en-US"/>
              <a:t>Special Advisor, Digital Earth</a:t>
            </a:r>
            <a:endParaRPr/>
          </a:p>
          <a:p>
            <a:pPr indent="0" lvl="0" marL="95250" rtl="0" algn="ctr">
              <a:lnSpc>
                <a:spcPct val="150000"/>
              </a:lnSpc>
              <a:spcBef>
                <a:spcPts val="800"/>
              </a:spcBef>
              <a:spcAft>
                <a:spcPts val="0"/>
              </a:spcAft>
              <a:buSzPts val="2100"/>
              <a:buNone/>
            </a:pPr>
            <a:r>
              <a:t/>
            </a:r>
            <a:endParaRPr/>
          </a:p>
          <a:p>
            <a:pPr indent="0" lvl="0" marL="95250" rtl="0" algn="ctr">
              <a:lnSpc>
                <a:spcPct val="150000"/>
              </a:lnSpc>
              <a:spcBef>
                <a:spcPts val="800"/>
              </a:spcBef>
              <a:spcAft>
                <a:spcPts val="0"/>
              </a:spcAft>
              <a:buSzPts val="2100"/>
              <a:buNone/>
            </a:pPr>
            <a:r>
              <a:rPr lang="en-US" u="sng">
                <a:solidFill>
                  <a:schemeClr val="hlink"/>
                </a:solidFill>
                <a:hlinkClick r:id="rId4"/>
              </a:rPr>
              <a:t>earth.observation@ga.gov.au</a:t>
            </a:r>
            <a:r>
              <a:rPr lang="en-US"/>
              <a:t> </a:t>
            </a:r>
            <a:endParaRPr/>
          </a:p>
        </p:txBody>
      </p:sp>
      <p:sp>
        <p:nvSpPr>
          <p:cNvPr id="328" name="Google Shape;328;p19"/>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ph idx="1" type="body"/>
          </p:nvPr>
        </p:nvSpPr>
        <p:spPr>
          <a:xfrm>
            <a:off x="133572" y="1161071"/>
            <a:ext cx="4931218" cy="3497100"/>
          </a:xfrm>
          <a:prstGeom prst="rect">
            <a:avLst/>
          </a:prstGeom>
          <a:noFill/>
          <a:ln>
            <a:noFill/>
          </a:ln>
        </p:spPr>
        <p:txBody>
          <a:bodyPr anchorCtr="0" anchor="t" bIns="34275" lIns="68575" spcFirstLastPara="1" rIns="68575" wrap="square" tIns="34275">
            <a:noAutofit/>
          </a:bodyPr>
          <a:lstStyle/>
          <a:p>
            <a:pPr indent="-285750" lvl="0" marL="285750" rtl="0" algn="l">
              <a:lnSpc>
                <a:spcPct val="85000"/>
              </a:lnSpc>
              <a:spcBef>
                <a:spcPts val="480"/>
              </a:spcBef>
              <a:spcAft>
                <a:spcPts val="0"/>
              </a:spcAft>
              <a:buSzPts val="2100"/>
              <a:buFont typeface="Noto Sans Symbols"/>
              <a:buChar char="v"/>
            </a:pPr>
            <a:r>
              <a:rPr lang="en-US" sz="1600">
                <a:latin typeface="Montserrat Medium"/>
                <a:ea typeface="Montserrat Medium"/>
                <a:cs typeface="Montserrat Medium"/>
                <a:sym typeface="Montserrat Medium"/>
              </a:rPr>
              <a:t>Australia's national public-sector geoscience organisation.</a:t>
            </a:r>
            <a:endParaRPr sz="1600">
              <a:solidFill>
                <a:srgbClr val="808080"/>
              </a:solidFill>
              <a:latin typeface="Montserrat Medium"/>
              <a:ea typeface="Montserrat Medium"/>
              <a:cs typeface="Montserrat Medium"/>
              <a:sym typeface="Montserrat Medium"/>
            </a:endParaRPr>
          </a:p>
          <a:p>
            <a:pPr indent="-285750" lvl="0" marL="285750" rtl="0" algn="l">
              <a:lnSpc>
                <a:spcPct val="85000"/>
              </a:lnSpc>
              <a:spcBef>
                <a:spcPts val="480"/>
              </a:spcBef>
              <a:spcAft>
                <a:spcPts val="0"/>
              </a:spcAft>
              <a:buSzPts val="2100"/>
              <a:buFont typeface="Noto Sans Symbols"/>
              <a:buChar char="v"/>
            </a:pPr>
            <a:r>
              <a:rPr lang="en-US" sz="1600">
                <a:latin typeface="Montserrat Medium"/>
                <a:ea typeface="Montserrat Medium"/>
                <a:cs typeface="Montserrat Medium"/>
                <a:sym typeface="Montserrat Medium"/>
              </a:rPr>
              <a:t>Minerals, Energy, Groundwater, Positioning, Location Information, Oceans, Reefs, Antarctica, Community Safety and Earth observation.</a:t>
            </a:r>
            <a:endParaRPr sz="1600">
              <a:solidFill>
                <a:srgbClr val="808080"/>
              </a:solidFill>
              <a:latin typeface="Montserrat Medium"/>
              <a:ea typeface="Montserrat Medium"/>
              <a:cs typeface="Montserrat Medium"/>
              <a:sym typeface="Montserrat Medium"/>
            </a:endParaRPr>
          </a:p>
          <a:p>
            <a:pPr indent="-285750" lvl="0" marL="285750" rtl="0" algn="l">
              <a:lnSpc>
                <a:spcPct val="85000"/>
              </a:lnSpc>
              <a:spcBef>
                <a:spcPts val="480"/>
              </a:spcBef>
              <a:spcAft>
                <a:spcPts val="0"/>
              </a:spcAft>
              <a:buSzPts val="2100"/>
              <a:buFont typeface="Noto Sans Symbols"/>
              <a:buChar char="v"/>
            </a:pPr>
            <a:r>
              <a:rPr lang="en-US" sz="1600">
                <a:latin typeface="Montserrat Medium"/>
                <a:ea typeface="Montserrat Medium"/>
                <a:cs typeface="Montserrat Medium"/>
                <a:sym typeface="Montserrat Medium"/>
              </a:rPr>
              <a:t>Australian Landsat Station - 1979</a:t>
            </a:r>
            <a:endParaRPr sz="1600">
              <a:solidFill>
                <a:srgbClr val="808080"/>
              </a:solidFill>
              <a:latin typeface="Montserrat Medium"/>
              <a:ea typeface="Montserrat Medium"/>
              <a:cs typeface="Montserrat Medium"/>
              <a:sym typeface="Montserrat Medium"/>
            </a:endParaRPr>
          </a:p>
          <a:p>
            <a:pPr indent="-228600" lvl="0" marL="457200" marR="0" rtl="0" algn="l">
              <a:lnSpc>
                <a:spcPct val="150000"/>
              </a:lnSpc>
              <a:spcBef>
                <a:spcPts val="800"/>
              </a:spcBef>
              <a:spcAft>
                <a:spcPts val="0"/>
              </a:spcAft>
              <a:buClr>
                <a:schemeClr val="dk1"/>
              </a:buClr>
              <a:buSzPts val="2100"/>
              <a:buFont typeface="Montserrat"/>
              <a:buNone/>
            </a:pPr>
            <a:r>
              <a:t/>
            </a:r>
            <a:endParaRPr sz="1600"/>
          </a:p>
        </p:txBody>
      </p:sp>
      <p:sp>
        <p:nvSpPr>
          <p:cNvPr id="100" name="Google Shape;100;p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Geoscience Australia</a:t>
            </a:r>
            <a:endParaRPr/>
          </a:p>
        </p:txBody>
      </p:sp>
      <p:pic>
        <p:nvPicPr>
          <p:cNvPr descr="A pair of satellite dishes&#10;&#10;Description automatically generated" id="101" name="Google Shape;101;p2"/>
          <p:cNvPicPr preferRelativeResize="0"/>
          <p:nvPr/>
        </p:nvPicPr>
        <p:blipFill rotWithShape="1">
          <a:blip r:embed="rId3">
            <a:alphaModFix/>
          </a:blip>
          <a:srcRect b="0" l="0" r="0" t="0"/>
          <a:stretch/>
        </p:blipFill>
        <p:spPr>
          <a:xfrm>
            <a:off x="90968" y="3075180"/>
            <a:ext cx="2986088" cy="1807369"/>
          </a:xfrm>
          <a:prstGeom prst="rect">
            <a:avLst/>
          </a:prstGeom>
          <a:noFill/>
          <a:ln>
            <a:noFill/>
          </a:ln>
        </p:spPr>
      </p:pic>
      <p:pic>
        <p:nvPicPr>
          <p:cNvPr descr="A map of australia with a blue line&#10;&#10;Description automatically generated" id="102" name="Google Shape;102;p2"/>
          <p:cNvPicPr preferRelativeResize="0"/>
          <p:nvPr/>
        </p:nvPicPr>
        <p:blipFill rotWithShape="1">
          <a:blip r:embed="rId4">
            <a:alphaModFix/>
          </a:blip>
          <a:srcRect b="0" l="0" r="0" t="0"/>
          <a:stretch/>
        </p:blipFill>
        <p:spPr>
          <a:xfrm>
            <a:off x="3075972" y="3072985"/>
            <a:ext cx="2014538" cy="1821656"/>
          </a:xfrm>
          <a:prstGeom prst="rect">
            <a:avLst/>
          </a:prstGeom>
          <a:noFill/>
          <a:ln>
            <a:noFill/>
          </a:ln>
        </p:spPr>
      </p:pic>
      <p:pic>
        <p:nvPicPr>
          <p:cNvPr descr="A group of people sitting on a circle in a park&#10;&#10;Description automatically generated" id="103" name="Google Shape;103;p2"/>
          <p:cNvPicPr preferRelativeResize="0"/>
          <p:nvPr/>
        </p:nvPicPr>
        <p:blipFill rotWithShape="1">
          <a:blip r:embed="rId5">
            <a:alphaModFix/>
          </a:blip>
          <a:srcRect b="0" l="0" r="0" t="0"/>
          <a:stretch/>
        </p:blipFill>
        <p:spPr>
          <a:xfrm>
            <a:off x="5089330" y="866763"/>
            <a:ext cx="4021930" cy="41005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Impact from Earth observation</a:t>
            </a:r>
            <a:endParaRPr/>
          </a:p>
        </p:txBody>
      </p:sp>
      <p:grpSp>
        <p:nvGrpSpPr>
          <p:cNvPr id="109" name="Google Shape;109;p3"/>
          <p:cNvGrpSpPr/>
          <p:nvPr/>
        </p:nvGrpSpPr>
        <p:grpSpPr>
          <a:xfrm>
            <a:off x="2024096" y="835228"/>
            <a:ext cx="6918102" cy="4020230"/>
            <a:chOff x="6167526" y="2642211"/>
            <a:chExt cx="6381751" cy="4273548"/>
          </a:xfrm>
        </p:grpSpPr>
        <p:pic>
          <p:nvPicPr>
            <p:cNvPr id="110" name="Google Shape;110;p3"/>
            <p:cNvPicPr preferRelativeResize="0"/>
            <p:nvPr/>
          </p:nvPicPr>
          <p:blipFill rotWithShape="1">
            <a:blip r:embed="rId3">
              <a:alphaModFix/>
            </a:blip>
            <a:srcRect b="0" l="0" r="0" t="0"/>
            <a:stretch/>
          </p:blipFill>
          <p:spPr>
            <a:xfrm>
              <a:off x="6167526" y="5487009"/>
              <a:ext cx="6381750" cy="1428750"/>
            </a:xfrm>
            <a:prstGeom prst="rect">
              <a:avLst/>
            </a:prstGeom>
            <a:noFill/>
            <a:ln>
              <a:noFill/>
            </a:ln>
          </p:spPr>
        </p:pic>
        <p:pic>
          <p:nvPicPr>
            <p:cNvPr id="111" name="Google Shape;111;p3"/>
            <p:cNvPicPr preferRelativeResize="0"/>
            <p:nvPr/>
          </p:nvPicPr>
          <p:blipFill rotWithShape="1">
            <a:blip r:embed="rId4">
              <a:alphaModFix/>
            </a:blip>
            <a:srcRect b="0" l="0" r="739" t="0"/>
            <a:stretch/>
          </p:blipFill>
          <p:spPr>
            <a:xfrm>
              <a:off x="6167527" y="4061436"/>
              <a:ext cx="6381750" cy="1438275"/>
            </a:xfrm>
            <a:prstGeom prst="rect">
              <a:avLst/>
            </a:prstGeom>
            <a:noFill/>
            <a:ln>
              <a:noFill/>
            </a:ln>
          </p:spPr>
        </p:pic>
        <p:pic>
          <p:nvPicPr>
            <p:cNvPr id="112" name="Google Shape;112;p3"/>
            <p:cNvPicPr preferRelativeResize="0"/>
            <p:nvPr/>
          </p:nvPicPr>
          <p:blipFill rotWithShape="1">
            <a:blip r:embed="rId5">
              <a:alphaModFix/>
            </a:blip>
            <a:srcRect b="0" l="0" r="0" t="0"/>
            <a:stretch/>
          </p:blipFill>
          <p:spPr>
            <a:xfrm>
              <a:off x="6167526" y="2642211"/>
              <a:ext cx="6381750" cy="1428750"/>
            </a:xfrm>
            <a:prstGeom prst="rect">
              <a:avLst/>
            </a:prstGeom>
            <a:noFill/>
            <a:ln>
              <a:noFill/>
            </a:ln>
          </p:spPr>
        </p:pic>
      </p:grpSp>
      <p:pic>
        <p:nvPicPr>
          <p:cNvPr descr="Digital Earth Australia logo" id="113" name="Google Shape;113;p3"/>
          <p:cNvPicPr preferRelativeResize="0"/>
          <p:nvPr/>
        </p:nvPicPr>
        <p:blipFill rotWithShape="1">
          <a:blip r:embed="rId6">
            <a:alphaModFix/>
          </a:blip>
          <a:srcRect b="0" l="0" r="0" t="0"/>
          <a:stretch/>
        </p:blipFill>
        <p:spPr>
          <a:xfrm>
            <a:off x="130827" y="2512600"/>
            <a:ext cx="1728666" cy="4483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800"/>
              <a:t>Analysis Ready Data</a:t>
            </a:r>
            <a:endParaRPr/>
          </a:p>
          <a:p>
            <a:pPr indent="-361950" lvl="0" marL="457200" rtl="0" algn="l">
              <a:lnSpc>
                <a:spcPct val="100000"/>
              </a:lnSpc>
              <a:spcBef>
                <a:spcPts val="800"/>
              </a:spcBef>
              <a:spcAft>
                <a:spcPts val="0"/>
              </a:spcAft>
              <a:buSzPts val="2100"/>
              <a:buChar char="❖"/>
            </a:pPr>
            <a:r>
              <a:rPr lang="en-US" sz="1800"/>
              <a:t>Collection Management</a:t>
            </a:r>
            <a:endParaRPr/>
          </a:p>
          <a:p>
            <a:pPr indent="-361950" lvl="0" marL="457200" rtl="0" algn="l">
              <a:lnSpc>
                <a:spcPct val="100000"/>
              </a:lnSpc>
              <a:spcBef>
                <a:spcPts val="800"/>
              </a:spcBef>
              <a:spcAft>
                <a:spcPts val="0"/>
              </a:spcAft>
              <a:buSzPts val="2100"/>
              <a:buChar char="❖"/>
            </a:pPr>
            <a:r>
              <a:rPr lang="en-US" sz="1800"/>
              <a:t>Copernicus Hub</a:t>
            </a:r>
            <a:endParaRPr/>
          </a:p>
          <a:p>
            <a:pPr indent="-361950" lvl="0" marL="457200" rtl="0" algn="l">
              <a:lnSpc>
                <a:spcPct val="100000"/>
              </a:lnSpc>
              <a:spcBef>
                <a:spcPts val="800"/>
              </a:spcBef>
              <a:spcAft>
                <a:spcPts val="0"/>
              </a:spcAft>
              <a:buSzPts val="2100"/>
              <a:buChar char="❖"/>
            </a:pPr>
            <a:r>
              <a:rPr lang="en-US" sz="1800"/>
              <a:t>DEA Knowledge Hub</a:t>
            </a:r>
            <a:endParaRPr/>
          </a:p>
          <a:p>
            <a:pPr indent="-361950" lvl="0" marL="457200" rtl="0" algn="l">
              <a:lnSpc>
                <a:spcPct val="100000"/>
              </a:lnSpc>
              <a:spcBef>
                <a:spcPts val="800"/>
              </a:spcBef>
              <a:spcAft>
                <a:spcPts val="0"/>
              </a:spcAft>
              <a:buSzPts val="2100"/>
              <a:buChar char="❖"/>
            </a:pPr>
            <a:r>
              <a:rPr lang="en-US" sz="1800"/>
              <a:t>DEA Sandbox</a:t>
            </a:r>
            <a:endParaRPr/>
          </a:p>
          <a:p>
            <a:pPr indent="-361950" lvl="0" marL="457200" rtl="0" algn="l">
              <a:lnSpc>
                <a:spcPct val="100000"/>
              </a:lnSpc>
              <a:spcBef>
                <a:spcPts val="800"/>
              </a:spcBef>
              <a:spcAft>
                <a:spcPts val="0"/>
              </a:spcAft>
              <a:buSzPts val="2100"/>
              <a:buChar char="❖"/>
            </a:pPr>
            <a:r>
              <a:rPr lang="en-US" sz="1800"/>
              <a:t>DEA Notebooks</a:t>
            </a:r>
            <a:endParaRPr/>
          </a:p>
          <a:p>
            <a:pPr indent="-361950" lvl="0" marL="457200" rtl="0" algn="l">
              <a:lnSpc>
                <a:spcPct val="100000"/>
              </a:lnSpc>
              <a:spcBef>
                <a:spcPts val="800"/>
              </a:spcBef>
              <a:spcAft>
                <a:spcPts val="0"/>
              </a:spcAft>
              <a:buSzPts val="2100"/>
              <a:buChar char="❖"/>
            </a:pPr>
            <a:r>
              <a:rPr lang="en-US" sz="1800"/>
              <a:t>STAC implementation</a:t>
            </a:r>
            <a:endParaRPr/>
          </a:p>
          <a:p>
            <a:pPr indent="-361950" lvl="0" marL="457200" rtl="0" algn="l">
              <a:lnSpc>
                <a:spcPct val="100000"/>
              </a:lnSpc>
              <a:spcBef>
                <a:spcPts val="800"/>
              </a:spcBef>
              <a:spcAft>
                <a:spcPts val="0"/>
              </a:spcAft>
              <a:buSzPts val="2100"/>
              <a:buChar char="❖"/>
            </a:pPr>
            <a:r>
              <a:rPr lang="en-US" sz="1800"/>
              <a:t>DEA Explorer</a:t>
            </a:r>
            <a:endParaRPr/>
          </a:p>
          <a:p>
            <a:pPr indent="-361950" lvl="0" marL="457200" rtl="0" algn="l">
              <a:lnSpc>
                <a:spcPct val="100000"/>
              </a:lnSpc>
              <a:spcBef>
                <a:spcPts val="800"/>
              </a:spcBef>
              <a:spcAft>
                <a:spcPts val="0"/>
              </a:spcAft>
              <a:buSzPts val="2100"/>
              <a:buChar char="❖"/>
            </a:pPr>
            <a:r>
              <a:rPr lang="en-US" sz="1800"/>
              <a:t>OpenDataCube</a:t>
            </a:r>
            <a:endParaRPr sz="1800"/>
          </a:p>
        </p:txBody>
      </p:sp>
      <p:sp>
        <p:nvSpPr>
          <p:cNvPr id="119" name="Google Shape;119;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Overview</a:t>
            </a:r>
            <a:endParaRPr/>
          </a:p>
        </p:txBody>
      </p:sp>
      <p:pic>
        <p:nvPicPr>
          <p:cNvPr descr="Digital Earth Australia logo" id="120" name="Google Shape;120;p4"/>
          <p:cNvPicPr preferRelativeResize="0"/>
          <p:nvPr/>
        </p:nvPicPr>
        <p:blipFill rotWithShape="1">
          <a:blip r:embed="rId3">
            <a:alphaModFix/>
          </a:blip>
          <a:srcRect b="0" l="0" r="0" t="0"/>
          <a:stretch/>
        </p:blipFill>
        <p:spPr>
          <a:xfrm>
            <a:off x="5000197" y="2803213"/>
            <a:ext cx="2445462" cy="632402"/>
          </a:xfrm>
          <a:prstGeom prst="rect">
            <a:avLst/>
          </a:prstGeom>
          <a:noFill/>
          <a:ln>
            <a:noFill/>
          </a:ln>
        </p:spPr>
      </p:pic>
      <p:pic>
        <p:nvPicPr>
          <p:cNvPr descr="datacube.model — Open Data Cube 1.8 documentation" id="121" name="Google Shape;121;p4"/>
          <p:cNvPicPr preferRelativeResize="0"/>
          <p:nvPr/>
        </p:nvPicPr>
        <p:blipFill rotWithShape="1">
          <a:blip r:embed="rId4">
            <a:alphaModFix/>
          </a:blip>
          <a:srcRect b="0" l="0" r="0" t="0"/>
          <a:stretch/>
        </p:blipFill>
        <p:spPr>
          <a:xfrm>
            <a:off x="5543413" y="3987822"/>
            <a:ext cx="1292171" cy="315116"/>
          </a:xfrm>
          <a:prstGeom prst="rect">
            <a:avLst/>
          </a:prstGeom>
          <a:noFill/>
          <a:ln>
            <a:noFill/>
          </a:ln>
        </p:spPr>
      </p:pic>
      <p:pic>
        <p:nvPicPr>
          <p:cNvPr descr="Copernicus Australasia" id="122" name="Google Shape;122;p4"/>
          <p:cNvPicPr preferRelativeResize="0"/>
          <p:nvPr/>
        </p:nvPicPr>
        <p:blipFill rotWithShape="1">
          <a:blip r:embed="rId5">
            <a:alphaModFix/>
          </a:blip>
          <a:srcRect b="0" l="0" r="0" t="0"/>
          <a:stretch/>
        </p:blipFill>
        <p:spPr>
          <a:xfrm>
            <a:off x="3683065" y="1988700"/>
            <a:ext cx="4953640" cy="3701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5"/>
          <p:cNvSpPr txBox="1"/>
          <p:nvPr>
            <p:ph idx="1" type="body"/>
          </p:nvPr>
        </p:nvSpPr>
        <p:spPr>
          <a:xfrm>
            <a:off x="243175" y="1176043"/>
            <a:ext cx="5342719" cy="3489957"/>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Char char="❖"/>
            </a:pPr>
            <a:r>
              <a:rPr lang="en-US" sz="1700">
                <a:latin typeface="Arial"/>
                <a:ea typeface="Arial"/>
                <a:cs typeface="Arial"/>
                <a:sym typeface="Arial"/>
              </a:rPr>
              <a:t>Sentinel-2A&amp;B and Landsat 5-9 (Geoscience Australia NBART)</a:t>
            </a:r>
            <a:endParaRPr sz="1700">
              <a:solidFill>
                <a:srgbClr val="808080"/>
              </a:solidFill>
              <a:latin typeface="Arial"/>
              <a:ea typeface="Arial"/>
              <a:cs typeface="Arial"/>
              <a:sym typeface="Arial"/>
            </a:endParaRPr>
          </a:p>
          <a:p>
            <a:pPr indent="-361950" lvl="0" marL="457200" rtl="0" algn="l">
              <a:lnSpc>
                <a:spcPct val="100000"/>
              </a:lnSpc>
              <a:spcBef>
                <a:spcPts val="0"/>
              </a:spcBef>
              <a:spcAft>
                <a:spcPts val="0"/>
              </a:spcAft>
              <a:buSzPts val="2100"/>
              <a:buChar char="❖"/>
            </a:pPr>
            <a:r>
              <a:rPr lang="en-US" sz="1700">
                <a:latin typeface="Arial"/>
                <a:ea typeface="Arial"/>
                <a:cs typeface="Arial"/>
                <a:sym typeface="Arial"/>
              </a:rPr>
              <a:t>Seeking to influence next generation of harmonizable surface reflectance</a:t>
            </a:r>
            <a:endParaRPr sz="1700"/>
          </a:p>
        </p:txBody>
      </p:sp>
      <p:sp>
        <p:nvSpPr>
          <p:cNvPr id="128" name="Google Shape;128;p5"/>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Analysis Ready Data</a:t>
            </a:r>
            <a:endParaRPr/>
          </a:p>
        </p:txBody>
      </p:sp>
      <p:pic>
        <p:nvPicPr>
          <p:cNvPr descr="A diagram of solar angle&#10;&#10;Description automatically generated" id="129" name="Google Shape;129;p5"/>
          <p:cNvPicPr preferRelativeResize="0"/>
          <p:nvPr/>
        </p:nvPicPr>
        <p:blipFill rotWithShape="1">
          <a:blip r:embed="rId3">
            <a:alphaModFix/>
          </a:blip>
          <a:srcRect b="0" l="0" r="0" t="0"/>
          <a:stretch/>
        </p:blipFill>
        <p:spPr>
          <a:xfrm>
            <a:off x="5306927" y="3260187"/>
            <a:ext cx="2383948" cy="1560620"/>
          </a:xfrm>
          <a:prstGeom prst="rect">
            <a:avLst/>
          </a:prstGeom>
          <a:noFill/>
          <a:ln>
            <a:noFill/>
          </a:ln>
        </p:spPr>
      </p:pic>
      <p:pic>
        <p:nvPicPr>
          <p:cNvPr descr="A map of australia with blue squares&#10;&#10;Description automatically generated" id="130" name="Google Shape;130;p5"/>
          <p:cNvPicPr preferRelativeResize="0"/>
          <p:nvPr/>
        </p:nvPicPr>
        <p:blipFill rotWithShape="1">
          <a:blip r:embed="rId4">
            <a:alphaModFix/>
          </a:blip>
          <a:srcRect b="0" l="0" r="0" t="0"/>
          <a:stretch/>
        </p:blipFill>
        <p:spPr>
          <a:xfrm>
            <a:off x="7791652" y="2080406"/>
            <a:ext cx="1253183" cy="1116121"/>
          </a:xfrm>
          <a:prstGeom prst="rect">
            <a:avLst/>
          </a:prstGeom>
          <a:noFill/>
          <a:ln>
            <a:noFill/>
          </a:ln>
        </p:spPr>
      </p:pic>
      <p:pic>
        <p:nvPicPr>
          <p:cNvPr descr="A map of the world with blue squares&#10;&#10;Description automatically generated" id="131" name="Google Shape;131;p5"/>
          <p:cNvPicPr preferRelativeResize="0"/>
          <p:nvPr/>
        </p:nvPicPr>
        <p:blipFill rotWithShape="1">
          <a:blip r:embed="rId5">
            <a:alphaModFix/>
          </a:blip>
          <a:srcRect b="0" l="0" r="0" t="0"/>
          <a:stretch/>
        </p:blipFill>
        <p:spPr>
          <a:xfrm>
            <a:off x="6522183" y="2077864"/>
            <a:ext cx="1172424" cy="1087425"/>
          </a:xfrm>
          <a:prstGeom prst="rect">
            <a:avLst/>
          </a:prstGeom>
          <a:noFill/>
          <a:ln>
            <a:noFill/>
          </a:ln>
        </p:spPr>
      </p:pic>
      <p:pic>
        <p:nvPicPr>
          <p:cNvPr descr="A map of australia with blue squares&#10;&#10;Description automatically generated" id="132" name="Google Shape;132;p5"/>
          <p:cNvPicPr preferRelativeResize="0"/>
          <p:nvPr/>
        </p:nvPicPr>
        <p:blipFill rotWithShape="1">
          <a:blip r:embed="rId6">
            <a:alphaModFix/>
          </a:blip>
          <a:srcRect b="0" l="0" r="0" t="0"/>
          <a:stretch/>
        </p:blipFill>
        <p:spPr>
          <a:xfrm>
            <a:off x="7792803" y="3433723"/>
            <a:ext cx="1246283" cy="1221704"/>
          </a:xfrm>
          <a:prstGeom prst="rect">
            <a:avLst/>
          </a:prstGeom>
          <a:noFill/>
          <a:ln>
            <a:noFill/>
          </a:ln>
        </p:spPr>
      </p:pic>
      <p:pic>
        <p:nvPicPr>
          <p:cNvPr descr="A map of the world&#10;&#10;Description automatically generated" id="133" name="Google Shape;133;p5"/>
          <p:cNvPicPr preferRelativeResize="0"/>
          <p:nvPr/>
        </p:nvPicPr>
        <p:blipFill rotWithShape="1">
          <a:blip r:embed="rId7">
            <a:alphaModFix/>
          </a:blip>
          <a:srcRect b="0" l="0" r="0" t="0"/>
          <a:stretch/>
        </p:blipFill>
        <p:spPr>
          <a:xfrm>
            <a:off x="7801519" y="844356"/>
            <a:ext cx="1243134" cy="1084034"/>
          </a:xfrm>
          <a:prstGeom prst="rect">
            <a:avLst/>
          </a:prstGeom>
          <a:noFill/>
          <a:ln>
            <a:noFill/>
          </a:ln>
        </p:spPr>
      </p:pic>
      <p:pic>
        <p:nvPicPr>
          <p:cNvPr descr="A map of the world&#10;&#10;Description automatically generated" id="134" name="Google Shape;134;p5"/>
          <p:cNvPicPr preferRelativeResize="0"/>
          <p:nvPr/>
        </p:nvPicPr>
        <p:blipFill rotWithShape="1">
          <a:blip r:embed="rId8">
            <a:alphaModFix/>
          </a:blip>
          <a:srcRect b="0" l="0" r="0" t="0"/>
          <a:stretch/>
        </p:blipFill>
        <p:spPr>
          <a:xfrm>
            <a:off x="6623951" y="845201"/>
            <a:ext cx="1108372" cy="1082340"/>
          </a:xfrm>
          <a:prstGeom prst="rect">
            <a:avLst/>
          </a:prstGeom>
          <a:noFill/>
          <a:ln>
            <a:noFill/>
          </a:ln>
        </p:spPr>
      </p:pic>
      <p:pic>
        <p:nvPicPr>
          <p:cNvPr descr="A map of the world&#10;&#10;Description automatically generated" id="135" name="Google Shape;135;p5"/>
          <p:cNvPicPr preferRelativeResize="0"/>
          <p:nvPr/>
        </p:nvPicPr>
        <p:blipFill rotWithShape="1">
          <a:blip r:embed="rId9">
            <a:alphaModFix/>
          </a:blip>
          <a:srcRect b="0" l="0" r="0" t="0"/>
          <a:stretch/>
        </p:blipFill>
        <p:spPr>
          <a:xfrm>
            <a:off x="5407999" y="862499"/>
            <a:ext cx="1111399" cy="1043759"/>
          </a:xfrm>
          <a:prstGeom prst="rect">
            <a:avLst/>
          </a:prstGeom>
          <a:noFill/>
          <a:ln>
            <a:noFill/>
          </a:ln>
        </p:spPr>
      </p:pic>
      <p:pic>
        <p:nvPicPr>
          <p:cNvPr descr="Chart, scatter chart&#10;&#10;Description automatically generated" id="136" name="Google Shape;136;p5"/>
          <p:cNvPicPr preferRelativeResize="0"/>
          <p:nvPr/>
        </p:nvPicPr>
        <p:blipFill rotWithShape="1">
          <a:blip r:embed="rId10">
            <a:alphaModFix/>
          </a:blip>
          <a:srcRect b="-334" l="49362" r="0" t="0"/>
          <a:stretch/>
        </p:blipFill>
        <p:spPr>
          <a:xfrm>
            <a:off x="356114" y="2346339"/>
            <a:ext cx="1535665" cy="2555636"/>
          </a:xfrm>
          <a:prstGeom prst="rect">
            <a:avLst/>
          </a:prstGeom>
          <a:noFill/>
          <a:ln>
            <a:noFill/>
          </a:ln>
        </p:spPr>
      </p:pic>
      <p:pic>
        <p:nvPicPr>
          <p:cNvPr id="137" name="Google Shape;137;p5"/>
          <p:cNvPicPr preferRelativeResize="0"/>
          <p:nvPr/>
        </p:nvPicPr>
        <p:blipFill rotWithShape="1">
          <a:blip r:embed="rId11">
            <a:alphaModFix/>
          </a:blip>
          <a:srcRect b="0" l="0" r="0" t="0"/>
          <a:stretch/>
        </p:blipFill>
        <p:spPr>
          <a:xfrm>
            <a:off x="2188544" y="2348944"/>
            <a:ext cx="2853742" cy="25029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idx="1" type="body"/>
          </p:nvPr>
        </p:nvSpPr>
        <p:spPr>
          <a:xfrm>
            <a:off x="287" y="826000"/>
            <a:ext cx="8905408"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800"/>
              </a:spcBef>
              <a:spcAft>
                <a:spcPts val="0"/>
              </a:spcAft>
              <a:buSzPts val="2100"/>
              <a:buChar char="❖"/>
            </a:pPr>
            <a:r>
              <a:rPr lang="en-US" sz="1400"/>
              <a:t>Maturity Concept</a:t>
            </a:r>
            <a:endParaRPr/>
          </a:p>
          <a:p>
            <a:pPr indent="-342900" lvl="1" marL="914400" rtl="0" algn="l">
              <a:lnSpc>
                <a:spcPct val="100000"/>
              </a:lnSpc>
              <a:spcBef>
                <a:spcPts val="400"/>
              </a:spcBef>
              <a:spcAft>
                <a:spcPts val="0"/>
              </a:spcAft>
              <a:buSzPts val="1800"/>
              <a:buChar char="▪"/>
            </a:pPr>
            <a:r>
              <a:rPr lang="en-US" sz="1400"/>
              <a:t>Aims to produce the best available product </a:t>
            </a:r>
            <a:endParaRPr/>
          </a:p>
          <a:p>
            <a:pPr indent="-342900" lvl="1" marL="914400" rtl="0" algn="l">
              <a:lnSpc>
                <a:spcPct val="100000"/>
              </a:lnSpc>
              <a:spcBef>
                <a:spcPts val="400"/>
              </a:spcBef>
              <a:spcAft>
                <a:spcPts val="0"/>
              </a:spcAft>
              <a:buSzPts val="1800"/>
              <a:buChar char="▪"/>
            </a:pPr>
            <a:r>
              <a:rPr lang="en-US" sz="1400"/>
              <a:t>NRT, Interim and Final maturity (lower levels superseded as data becomes available)</a:t>
            </a:r>
            <a:endParaRPr/>
          </a:p>
          <a:p>
            <a:pPr indent="-342900" lvl="1" marL="914400" rtl="0" algn="l">
              <a:lnSpc>
                <a:spcPct val="100000"/>
              </a:lnSpc>
              <a:spcBef>
                <a:spcPts val="400"/>
              </a:spcBef>
              <a:spcAft>
                <a:spcPts val="0"/>
              </a:spcAft>
              <a:buSzPts val="1800"/>
              <a:buChar char="▪"/>
            </a:pPr>
            <a:r>
              <a:rPr lang="en-US" sz="1400"/>
              <a:t>Same product – maturity noted in metadata and supported by OpenDataCube API.</a:t>
            </a:r>
            <a:endParaRPr/>
          </a:p>
          <a:p>
            <a:pPr indent="-361950" lvl="0" marL="457200" rtl="0" algn="l">
              <a:lnSpc>
                <a:spcPct val="100000"/>
              </a:lnSpc>
              <a:spcBef>
                <a:spcPts val="800"/>
              </a:spcBef>
              <a:spcAft>
                <a:spcPts val="0"/>
              </a:spcAft>
              <a:buSzPts val="2100"/>
              <a:buChar char="❖"/>
            </a:pPr>
            <a:r>
              <a:rPr lang="en-US" sz="1400"/>
              <a:t>Versioning of products and datasets</a:t>
            </a:r>
            <a:endParaRPr/>
          </a:p>
        </p:txBody>
      </p:sp>
      <p:sp>
        <p:nvSpPr>
          <p:cNvPr id="143" name="Google Shape;143;p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Collection Management</a:t>
            </a:r>
            <a:endParaRPr/>
          </a:p>
        </p:txBody>
      </p:sp>
      <p:pic>
        <p:nvPicPr>
          <p:cNvPr descr="A diagram of a product&#10;&#10;Description automatically generated" id="144" name="Google Shape;144;p6"/>
          <p:cNvPicPr preferRelativeResize="0"/>
          <p:nvPr/>
        </p:nvPicPr>
        <p:blipFill rotWithShape="1">
          <a:blip r:embed="rId3">
            <a:alphaModFix/>
          </a:blip>
          <a:srcRect b="528" l="0" r="-441" t="0"/>
          <a:stretch/>
        </p:blipFill>
        <p:spPr>
          <a:xfrm>
            <a:off x="7288195" y="2119166"/>
            <a:ext cx="1631419" cy="2693319"/>
          </a:xfrm>
          <a:prstGeom prst="rect">
            <a:avLst/>
          </a:prstGeom>
          <a:noFill/>
          <a:ln>
            <a:noFill/>
          </a:ln>
        </p:spPr>
      </p:pic>
      <p:grpSp>
        <p:nvGrpSpPr>
          <p:cNvPr id="145" name="Google Shape;145;p6"/>
          <p:cNvGrpSpPr/>
          <p:nvPr/>
        </p:nvGrpSpPr>
        <p:grpSpPr>
          <a:xfrm>
            <a:off x="4118200" y="1992009"/>
            <a:ext cx="2844649" cy="2863093"/>
            <a:chOff x="5567447" y="2297027"/>
            <a:chExt cx="4065008" cy="4100485"/>
          </a:xfrm>
        </p:grpSpPr>
        <p:pic>
          <p:nvPicPr>
            <p:cNvPr descr="A screenshot of a computer&#10;&#10;Description automatically generated" id="146" name="Google Shape;146;p6"/>
            <p:cNvPicPr preferRelativeResize="0"/>
            <p:nvPr/>
          </p:nvPicPr>
          <p:blipFill rotWithShape="1">
            <a:blip r:embed="rId4">
              <a:alphaModFix/>
            </a:blip>
            <a:srcRect b="0" l="-746" r="372" t="368"/>
            <a:stretch/>
          </p:blipFill>
          <p:spPr>
            <a:xfrm>
              <a:off x="5567447" y="2297027"/>
              <a:ext cx="4065008" cy="4095448"/>
            </a:xfrm>
            <a:prstGeom prst="rect">
              <a:avLst/>
            </a:prstGeom>
            <a:noFill/>
            <a:ln>
              <a:noFill/>
            </a:ln>
          </p:spPr>
        </p:pic>
        <p:sp>
          <p:nvSpPr>
            <p:cNvPr id="147" name="Google Shape;147;p6"/>
            <p:cNvSpPr/>
            <p:nvPr/>
          </p:nvSpPr>
          <p:spPr>
            <a:xfrm>
              <a:off x="7012982" y="4610745"/>
              <a:ext cx="1188203" cy="555355"/>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48" name="Google Shape;148;p6"/>
            <p:cNvSpPr/>
            <p:nvPr/>
          </p:nvSpPr>
          <p:spPr>
            <a:xfrm>
              <a:off x="6870913" y="2466812"/>
              <a:ext cx="1188203" cy="555355"/>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49" name="Google Shape;149;p6"/>
            <p:cNvSpPr/>
            <p:nvPr/>
          </p:nvSpPr>
          <p:spPr>
            <a:xfrm>
              <a:off x="7800810" y="3706676"/>
              <a:ext cx="645763" cy="555355"/>
            </a:xfrm>
            <a:prstGeom prst="rect">
              <a:avLst/>
            </a:prstGeom>
            <a:noFill/>
            <a:ln cap="flat" cmpd="sng" w="2857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50" name="Google Shape;150;p6"/>
            <p:cNvSpPr/>
            <p:nvPr/>
          </p:nvSpPr>
          <p:spPr>
            <a:xfrm>
              <a:off x="8035995" y="5842157"/>
              <a:ext cx="645763" cy="555355"/>
            </a:xfrm>
            <a:prstGeom prst="rect">
              <a:avLst/>
            </a:prstGeom>
            <a:noFill/>
            <a:ln cap="flat" cmpd="sng" w="2857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grpSp>
      <p:sp>
        <p:nvSpPr>
          <p:cNvPr id="151" name="Google Shape;151;p6"/>
          <p:cNvSpPr/>
          <p:nvPr/>
        </p:nvSpPr>
        <p:spPr>
          <a:xfrm>
            <a:off x="2015806" y="4196894"/>
            <a:ext cx="1173449" cy="608352"/>
          </a:xfrm>
          <a:prstGeom prst="cloud">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pic>
        <p:nvPicPr>
          <p:cNvPr descr="Server with solid fill" id="152" name="Google Shape;152;p6"/>
          <p:cNvPicPr preferRelativeResize="0"/>
          <p:nvPr/>
        </p:nvPicPr>
        <p:blipFill rotWithShape="1">
          <a:blip r:embed="rId5">
            <a:alphaModFix/>
          </a:blip>
          <a:srcRect b="0" l="0" r="0" t="0"/>
          <a:stretch/>
        </p:blipFill>
        <p:spPr>
          <a:xfrm>
            <a:off x="2078932" y="2461432"/>
            <a:ext cx="1051185" cy="1041816"/>
          </a:xfrm>
          <a:prstGeom prst="rect">
            <a:avLst/>
          </a:prstGeom>
          <a:noFill/>
          <a:ln>
            <a:noFill/>
          </a:ln>
        </p:spPr>
      </p:pic>
      <p:sp>
        <p:nvSpPr>
          <p:cNvPr id="153" name="Google Shape;153;p6"/>
          <p:cNvSpPr txBox="1"/>
          <p:nvPr/>
        </p:nvSpPr>
        <p:spPr>
          <a:xfrm>
            <a:off x="1962758" y="3380516"/>
            <a:ext cx="1283531" cy="22512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Supercomputer</a:t>
            </a:r>
            <a:endParaRPr/>
          </a:p>
        </p:txBody>
      </p:sp>
      <p:pic>
        <p:nvPicPr>
          <p:cNvPr descr="National Computational Infrastructure | Canberra ACT" id="154" name="Google Shape;154;p6"/>
          <p:cNvPicPr preferRelativeResize="0"/>
          <p:nvPr/>
        </p:nvPicPr>
        <p:blipFill rotWithShape="1">
          <a:blip r:embed="rId6">
            <a:alphaModFix/>
          </a:blip>
          <a:srcRect b="24999" l="0" r="-1163" t="21364"/>
          <a:stretch/>
        </p:blipFill>
        <p:spPr>
          <a:xfrm>
            <a:off x="3042049" y="2776225"/>
            <a:ext cx="661508" cy="337145"/>
          </a:xfrm>
          <a:prstGeom prst="rect">
            <a:avLst/>
          </a:prstGeom>
          <a:noFill/>
          <a:ln>
            <a:noFill/>
          </a:ln>
        </p:spPr>
      </p:pic>
      <p:pic>
        <p:nvPicPr>
          <p:cNvPr descr="f9d4ea_7a2d1d0c69ad4da0a2f48b69bc481612_" id="155" name="Google Shape;155;p6"/>
          <p:cNvPicPr preferRelativeResize="0"/>
          <p:nvPr/>
        </p:nvPicPr>
        <p:blipFill rotWithShape="1">
          <a:blip r:embed="rId7">
            <a:alphaModFix/>
          </a:blip>
          <a:srcRect b="5262" l="0" r="76821" t="0"/>
          <a:stretch/>
        </p:blipFill>
        <p:spPr>
          <a:xfrm>
            <a:off x="1267502" y="3416697"/>
            <a:ext cx="264026" cy="268372"/>
          </a:xfrm>
          <a:prstGeom prst="rect">
            <a:avLst/>
          </a:prstGeom>
          <a:noFill/>
          <a:ln>
            <a:noFill/>
          </a:ln>
        </p:spPr>
      </p:pic>
      <p:pic>
        <p:nvPicPr>
          <p:cNvPr descr="Female Profile with solid fill" id="156" name="Google Shape;156;p6"/>
          <p:cNvPicPr preferRelativeResize="0"/>
          <p:nvPr/>
        </p:nvPicPr>
        <p:blipFill rotWithShape="1">
          <a:blip r:embed="rId8">
            <a:alphaModFix/>
          </a:blip>
          <a:srcRect b="0" l="0" r="0" t="0"/>
          <a:stretch/>
        </p:blipFill>
        <p:spPr>
          <a:xfrm>
            <a:off x="233487" y="3215440"/>
            <a:ext cx="685800" cy="685800"/>
          </a:xfrm>
          <a:prstGeom prst="rect">
            <a:avLst/>
          </a:prstGeom>
          <a:noFill/>
          <a:ln>
            <a:noFill/>
          </a:ln>
        </p:spPr>
      </p:pic>
      <p:sp>
        <p:nvSpPr>
          <p:cNvPr id="157" name="Google Shape;157;p6"/>
          <p:cNvSpPr/>
          <p:nvPr/>
        </p:nvSpPr>
        <p:spPr>
          <a:xfrm rot="10800000">
            <a:off x="925955" y="3511518"/>
            <a:ext cx="307561" cy="80005"/>
          </a:xfrm>
          <a:prstGeom prst="rightArrow">
            <a:avLst>
              <a:gd fmla="val 50000" name="adj1"/>
              <a:gd fmla="val 50000" name="adj2"/>
            </a:avLst>
          </a:prstGeom>
          <a:solidFill>
            <a:srgbClr val="00000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grpSp>
        <p:nvGrpSpPr>
          <p:cNvPr id="158" name="Google Shape;158;p6"/>
          <p:cNvGrpSpPr/>
          <p:nvPr/>
        </p:nvGrpSpPr>
        <p:grpSpPr>
          <a:xfrm>
            <a:off x="1347457" y="3445609"/>
            <a:ext cx="782112" cy="1264723"/>
            <a:chOff x="1348935" y="4441748"/>
            <a:chExt cx="1042816" cy="1686299"/>
          </a:xfrm>
        </p:grpSpPr>
        <p:sp>
          <p:nvSpPr>
            <p:cNvPr id="159" name="Google Shape;159;p6"/>
            <p:cNvSpPr txBox="1"/>
            <p:nvPr/>
          </p:nvSpPr>
          <p:spPr>
            <a:xfrm>
              <a:off x="1348935" y="5481716"/>
              <a:ext cx="1042816" cy="64633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NRT</a:t>
              </a:r>
              <a:endParaRPr b="0" i="0" sz="1013" u="none" cap="none" strike="noStrike">
                <a:solidFill>
                  <a:srgbClr val="636F74"/>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013" u="none" cap="none" strike="noStrike">
                <a:solidFill>
                  <a:srgbClr val="3D4B5F"/>
                </a:solidFill>
                <a:latin typeface="Arial"/>
                <a:ea typeface="Arial"/>
                <a:cs typeface="Arial"/>
                <a:sym typeface="Arial"/>
              </a:endParaRPr>
            </a:p>
          </p:txBody>
        </p:sp>
        <p:sp>
          <p:nvSpPr>
            <p:cNvPr id="160" name="Google Shape;160;p6"/>
            <p:cNvSpPr/>
            <p:nvPr/>
          </p:nvSpPr>
          <p:spPr>
            <a:xfrm rot="9240000">
              <a:off x="1825046" y="4465899"/>
              <a:ext cx="350920" cy="1042735"/>
            </a:xfrm>
            <a:prstGeom prst="curvedRigh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grpSp>
      <p:grpSp>
        <p:nvGrpSpPr>
          <p:cNvPr id="161" name="Google Shape;161;p6"/>
          <p:cNvGrpSpPr/>
          <p:nvPr/>
        </p:nvGrpSpPr>
        <p:grpSpPr>
          <a:xfrm>
            <a:off x="1531394" y="2805714"/>
            <a:ext cx="704933" cy="2112468"/>
            <a:chOff x="1594184" y="3588551"/>
            <a:chExt cx="939910" cy="2816622"/>
          </a:xfrm>
        </p:grpSpPr>
        <p:sp>
          <p:nvSpPr>
            <p:cNvPr id="162" name="Google Shape;162;p6"/>
            <p:cNvSpPr txBox="1"/>
            <p:nvPr/>
          </p:nvSpPr>
          <p:spPr>
            <a:xfrm>
              <a:off x="1597211" y="3588551"/>
              <a:ext cx="936883" cy="369332"/>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 Final</a:t>
              </a:r>
              <a:endParaRPr b="0" i="0" sz="1013" u="none" cap="none" strike="noStrike">
                <a:solidFill>
                  <a:schemeClr val="dk1"/>
                </a:solidFill>
                <a:latin typeface="Arial"/>
                <a:ea typeface="Arial"/>
                <a:cs typeface="Arial"/>
                <a:sym typeface="Arial"/>
              </a:endParaRPr>
            </a:p>
          </p:txBody>
        </p:sp>
        <p:sp>
          <p:nvSpPr>
            <p:cNvPr id="163" name="Google Shape;163;p6"/>
            <p:cNvSpPr/>
            <p:nvPr/>
          </p:nvSpPr>
          <p:spPr>
            <a:xfrm flipH="1" rot="1860000">
              <a:off x="1794370" y="3909039"/>
              <a:ext cx="340896" cy="792078"/>
            </a:xfrm>
            <a:prstGeom prst="curvedRightArrow">
              <a:avLst>
                <a:gd fmla="val 25000" name="adj1"/>
                <a:gd fmla="val 50000" name="adj2"/>
                <a:gd fmla="val 25000" name="adj3"/>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64" name="Google Shape;164;p6"/>
            <p:cNvSpPr txBox="1"/>
            <p:nvPr/>
          </p:nvSpPr>
          <p:spPr>
            <a:xfrm>
              <a:off x="1594184" y="6035841"/>
              <a:ext cx="892342"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350" u="none" cap="none" strike="noStrike">
                  <a:solidFill>
                    <a:srgbClr val="C5D9DD"/>
                  </a:solidFill>
                  <a:latin typeface="Calibri"/>
                  <a:ea typeface="Calibri"/>
                  <a:cs typeface="Calibri"/>
                  <a:sym typeface="Calibri"/>
                </a:rPr>
                <a:t>Final</a:t>
              </a:r>
              <a:endParaRPr b="0" i="0" sz="1013" u="none" cap="none" strike="noStrike">
                <a:solidFill>
                  <a:schemeClr val="dk1"/>
                </a:solidFill>
                <a:latin typeface="Arial"/>
                <a:ea typeface="Arial"/>
                <a:cs typeface="Arial"/>
                <a:sym typeface="Arial"/>
              </a:endParaRPr>
            </a:p>
          </p:txBody>
        </p:sp>
      </p:grpSp>
      <p:grpSp>
        <p:nvGrpSpPr>
          <p:cNvPr id="165" name="Google Shape;165;p6"/>
          <p:cNvGrpSpPr/>
          <p:nvPr/>
        </p:nvGrpSpPr>
        <p:grpSpPr>
          <a:xfrm>
            <a:off x="1131397" y="2610852"/>
            <a:ext cx="1144451" cy="2096775"/>
            <a:chOff x="1060853" y="3328736"/>
            <a:chExt cx="1525935" cy="2795700"/>
          </a:xfrm>
        </p:grpSpPr>
        <p:grpSp>
          <p:nvGrpSpPr>
            <p:cNvPr id="166" name="Google Shape;166;p6"/>
            <p:cNvGrpSpPr/>
            <p:nvPr/>
          </p:nvGrpSpPr>
          <p:grpSpPr>
            <a:xfrm>
              <a:off x="1060853" y="3328736"/>
              <a:ext cx="1525935" cy="1169953"/>
              <a:chOff x="1060853" y="3328736"/>
              <a:chExt cx="1525935" cy="1169953"/>
            </a:xfrm>
          </p:grpSpPr>
          <p:sp>
            <p:nvSpPr>
              <p:cNvPr id="167" name="Google Shape;167;p6"/>
              <p:cNvSpPr/>
              <p:nvPr/>
            </p:nvSpPr>
            <p:spPr>
              <a:xfrm rot="960000">
                <a:off x="1193619" y="3457284"/>
                <a:ext cx="350920" cy="1012656"/>
              </a:xfrm>
              <a:prstGeom prst="curvedRightArrow">
                <a:avLst>
                  <a:gd fmla="val 25000" name="adj1"/>
                  <a:gd fmla="val 50000" name="adj2"/>
                  <a:gd fmla="val 25000" name="adj3"/>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68" name="Google Shape;168;p6"/>
              <p:cNvSpPr txBox="1"/>
              <p:nvPr/>
            </p:nvSpPr>
            <p:spPr>
              <a:xfrm>
                <a:off x="1614237" y="3328736"/>
                <a:ext cx="972551"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Interim</a:t>
                </a:r>
                <a:endParaRPr b="0" i="0" sz="1013" u="none" cap="none" strike="noStrike">
                  <a:solidFill>
                    <a:schemeClr val="dk1"/>
                  </a:solidFill>
                  <a:latin typeface="Arial"/>
                  <a:ea typeface="Arial"/>
                  <a:cs typeface="Arial"/>
                  <a:sym typeface="Arial"/>
                </a:endParaRPr>
              </a:p>
            </p:txBody>
          </p:sp>
        </p:grpSp>
        <p:sp>
          <p:nvSpPr>
            <p:cNvPr id="169" name="Google Shape;169;p6"/>
            <p:cNvSpPr txBox="1"/>
            <p:nvPr/>
          </p:nvSpPr>
          <p:spPr>
            <a:xfrm>
              <a:off x="1443789" y="5755104"/>
              <a:ext cx="892342"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rgbClr val="C5D9DD"/>
                  </a:solidFill>
                  <a:latin typeface="Calibri"/>
                  <a:ea typeface="Calibri"/>
                  <a:cs typeface="Calibri"/>
                  <a:sym typeface="Calibri"/>
                </a:rPr>
                <a:t>Interim</a:t>
              </a:r>
              <a:endParaRPr b="1" i="0" sz="1013" u="none" cap="none" strike="noStrike">
                <a:solidFill>
                  <a:srgbClr val="C5D9DD"/>
                </a:solidFill>
                <a:latin typeface="Arial"/>
                <a:ea typeface="Arial"/>
                <a:cs typeface="Arial"/>
                <a:sym typeface="Arial"/>
              </a:endParaRPr>
            </a:p>
          </p:txBody>
        </p:sp>
      </p:grpSp>
      <p:pic>
        <p:nvPicPr>
          <p:cNvPr descr="GIFs Cargando en un fondo transparente y opaco | USAGIF.com" id="170" name="Google Shape;170;p6"/>
          <p:cNvPicPr preferRelativeResize="0"/>
          <p:nvPr/>
        </p:nvPicPr>
        <p:blipFill rotWithShape="1">
          <a:blip r:embed="rId9">
            <a:alphaModFix/>
          </a:blip>
          <a:srcRect b="0" l="0" r="0" t="0"/>
          <a:stretch/>
        </p:blipFill>
        <p:spPr>
          <a:xfrm>
            <a:off x="2350107" y="3639045"/>
            <a:ext cx="506186" cy="513608"/>
          </a:xfrm>
          <a:prstGeom prst="rect">
            <a:avLst/>
          </a:prstGeom>
          <a:noFill/>
          <a:ln>
            <a:noFill/>
          </a:ln>
        </p:spPr>
      </p:pic>
      <p:grpSp>
        <p:nvGrpSpPr>
          <p:cNvPr id="171" name="Google Shape;171;p6"/>
          <p:cNvGrpSpPr/>
          <p:nvPr/>
        </p:nvGrpSpPr>
        <p:grpSpPr>
          <a:xfrm>
            <a:off x="1133437" y="2612891"/>
            <a:ext cx="1144450" cy="2307327"/>
            <a:chOff x="1063574" y="3331457"/>
            <a:chExt cx="1525935" cy="3076437"/>
          </a:xfrm>
        </p:grpSpPr>
        <p:grpSp>
          <p:nvGrpSpPr>
            <p:cNvPr id="172" name="Google Shape;172;p6"/>
            <p:cNvGrpSpPr/>
            <p:nvPr/>
          </p:nvGrpSpPr>
          <p:grpSpPr>
            <a:xfrm>
              <a:off x="1351656" y="4444469"/>
              <a:ext cx="1042816" cy="1686299"/>
              <a:chOff x="1348935" y="4441748"/>
              <a:chExt cx="1042816" cy="1686299"/>
            </a:xfrm>
          </p:grpSpPr>
          <p:sp>
            <p:nvSpPr>
              <p:cNvPr id="173" name="Google Shape;173;p6"/>
              <p:cNvSpPr txBox="1"/>
              <p:nvPr/>
            </p:nvSpPr>
            <p:spPr>
              <a:xfrm>
                <a:off x="1348935" y="5481716"/>
                <a:ext cx="1042816" cy="64633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NRT</a:t>
                </a:r>
                <a:endParaRPr b="0" i="0" sz="1013" u="none" cap="none" strike="noStrike">
                  <a:solidFill>
                    <a:srgbClr val="636F74"/>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013" u="none" cap="none" strike="noStrike">
                  <a:solidFill>
                    <a:srgbClr val="3D4B5F"/>
                  </a:solidFill>
                  <a:latin typeface="Arial"/>
                  <a:ea typeface="Arial"/>
                  <a:cs typeface="Arial"/>
                  <a:sym typeface="Arial"/>
                </a:endParaRPr>
              </a:p>
            </p:txBody>
          </p:sp>
          <p:sp>
            <p:nvSpPr>
              <p:cNvPr id="174" name="Google Shape;174;p6"/>
              <p:cNvSpPr/>
              <p:nvPr/>
            </p:nvSpPr>
            <p:spPr>
              <a:xfrm rot="9240000">
                <a:off x="1825046" y="4465899"/>
                <a:ext cx="350920" cy="1042735"/>
              </a:xfrm>
              <a:prstGeom prst="curvedRightArrow">
                <a:avLst>
                  <a:gd fmla="val 25000" name="adj1"/>
                  <a:gd fmla="val 50000" name="adj2"/>
                  <a:gd fmla="val 25000"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grpSp>
        <p:grpSp>
          <p:nvGrpSpPr>
            <p:cNvPr id="175" name="Google Shape;175;p6"/>
            <p:cNvGrpSpPr/>
            <p:nvPr/>
          </p:nvGrpSpPr>
          <p:grpSpPr>
            <a:xfrm>
              <a:off x="1596905" y="3591272"/>
              <a:ext cx="939910" cy="2816622"/>
              <a:chOff x="1594184" y="3588551"/>
              <a:chExt cx="939910" cy="2816622"/>
            </a:xfrm>
          </p:grpSpPr>
          <p:sp>
            <p:nvSpPr>
              <p:cNvPr id="176" name="Google Shape;176;p6"/>
              <p:cNvSpPr txBox="1"/>
              <p:nvPr/>
            </p:nvSpPr>
            <p:spPr>
              <a:xfrm>
                <a:off x="1597211" y="3588551"/>
                <a:ext cx="936883" cy="369332"/>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 Final</a:t>
                </a:r>
                <a:endParaRPr b="0" i="0" sz="1013" u="none" cap="none" strike="noStrike">
                  <a:solidFill>
                    <a:schemeClr val="dk1"/>
                  </a:solidFill>
                  <a:latin typeface="Arial"/>
                  <a:ea typeface="Arial"/>
                  <a:cs typeface="Arial"/>
                  <a:sym typeface="Arial"/>
                </a:endParaRPr>
              </a:p>
            </p:txBody>
          </p:sp>
          <p:sp>
            <p:nvSpPr>
              <p:cNvPr id="177" name="Google Shape;177;p6"/>
              <p:cNvSpPr/>
              <p:nvPr/>
            </p:nvSpPr>
            <p:spPr>
              <a:xfrm flipH="1" rot="1860000">
                <a:off x="1794370" y="3909039"/>
                <a:ext cx="340896" cy="792078"/>
              </a:xfrm>
              <a:prstGeom prst="curvedRightArrow">
                <a:avLst>
                  <a:gd fmla="val 25000" name="adj1"/>
                  <a:gd fmla="val 50000" name="adj2"/>
                  <a:gd fmla="val 25000" name="adj3"/>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78" name="Google Shape;178;p6"/>
              <p:cNvSpPr txBox="1"/>
              <p:nvPr/>
            </p:nvSpPr>
            <p:spPr>
              <a:xfrm>
                <a:off x="1594184" y="6035841"/>
                <a:ext cx="892342"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350" u="none" cap="none" strike="noStrike">
                    <a:solidFill>
                      <a:srgbClr val="C5D9DD"/>
                    </a:solidFill>
                    <a:latin typeface="Calibri"/>
                    <a:ea typeface="Calibri"/>
                    <a:cs typeface="Calibri"/>
                    <a:sym typeface="Calibri"/>
                  </a:rPr>
                  <a:t>Final</a:t>
                </a:r>
                <a:endParaRPr b="0" i="0" sz="1013" u="none" cap="none" strike="noStrike">
                  <a:solidFill>
                    <a:schemeClr val="dk1"/>
                  </a:solidFill>
                  <a:latin typeface="Arial"/>
                  <a:ea typeface="Arial"/>
                  <a:cs typeface="Arial"/>
                  <a:sym typeface="Arial"/>
                </a:endParaRPr>
              </a:p>
            </p:txBody>
          </p:sp>
        </p:grpSp>
        <p:grpSp>
          <p:nvGrpSpPr>
            <p:cNvPr id="179" name="Google Shape;179;p6"/>
            <p:cNvGrpSpPr/>
            <p:nvPr/>
          </p:nvGrpSpPr>
          <p:grpSpPr>
            <a:xfrm>
              <a:off x="1063574" y="3331457"/>
              <a:ext cx="1525935" cy="2795700"/>
              <a:chOff x="1060853" y="3328736"/>
              <a:chExt cx="1525935" cy="2795700"/>
            </a:xfrm>
          </p:grpSpPr>
          <p:grpSp>
            <p:nvGrpSpPr>
              <p:cNvPr id="180" name="Google Shape;180;p6"/>
              <p:cNvGrpSpPr/>
              <p:nvPr/>
            </p:nvGrpSpPr>
            <p:grpSpPr>
              <a:xfrm>
                <a:off x="1060853" y="3328736"/>
                <a:ext cx="1525935" cy="1169953"/>
                <a:chOff x="1060853" y="3328736"/>
                <a:chExt cx="1525935" cy="1169953"/>
              </a:xfrm>
            </p:grpSpPr>
            <p:sp>
              <p:nvSpPr>
                <p:cNvPr id="181" name="Google Shape;181;p6"/>
                <p:cNvSpPr/>
                <p:nvPr/>
              </p:nvSpPr>
              <p:spPr>
                <a:xfrm rot="960000">
                  <a:off x="1193619" y="3457284"/>
                  <a:ext cx="350920" cy="1012656"/>
                </a:xfrm>
                <a:prstGeom prst="curvedRightArrow">
                  <a:avLst>
                    <a:gd fmla="val 25000" name="adj1"/>
                    <a:gd fmla="val 50000" name="adj2"/>
                    <a:gd fmla="val 25000" name="adj3"/>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182" name="Google Shape;182;p6"/>
                <p:cNvSpPr txBox="1"/>
                <p:nvPr/>
              </p:nvSpPr>
              <p:spPr>
                <a:xfrm>
                  <a:off x="1614237" y="3328736"/>
                  <a:ext cx="972551"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rgbClr val="002060"/>
                      </a:solidFill>
                      <a:latin typeface="Arial"/>
                      <a:ea typeface="Arial"/>
                      <a:cs typeface="Arial"/>
                      <a:sym typeface="Arial"/>
                    </a:rPr>
                    <a:t>Interim</a:t>
                  </a:r>
                  <a:endParaRPr b="0" i="0" sz="1013" u="none" cap="none" strike="noStrike">
                    <a:solidFill>
                      <a:schemeClr val="dk1"/>
                    </a:solidFill>
                    <a:latin typeface="Arial"/>
                    <a:ea typeface="Arial"/>
                    <a:cs typeface="Arial"/>
                    <a:sym typeface="Arial"/>
                  </a:endParaRPr>
                </a:p>
              </p:txBody>
            </p:sp>
          </p:grpSp>
          <p:sp>
            <p:nvSpPr>
              <p:cNvPr id="183" name="Google Shape;183;p6"/>
              <p:cNvSpPr txBox="1"/>
              <p:nvPr/>
            </p:nvSpPr>
            <p:spPr>
              <a:xfrm>
                <a:off x="1443789" y="5755104"/>
                <a:ext cx="892342" cy="369332"/>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013" u="none" cap="none" strike="noStrike">
                    <a:solidFill>
                      <a:srgbClr val="C5D9DD"/>
                    </a:solidFill>
                    <a:latin typeface="Calibri"/>
                    <a:ea typeface="Calibri"/>
                    <a:cs typeface="Calibri"/>
                    <a:sym typeface="Calibri"/>
                  </a:rPr>
                  <a:t>Interim</a:t>
                </a:r>
                <a:endParaRPr b="1" i="0" sz="1013" u="none" cap="none" strike="noStrike">
                  <a:solidFill>
                    <a:srgbClr val="C5D9DD"/>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50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2000"/>
                                        <p:tgtEl>
                                          <p:spTgt spid="157"/>
                                        </p:tgtEl>
                                      </p:cBhvr>
                                    </p:animEffect>
                                    <p:set>
                                      <p:cBhvr>
                                        <p:cTn dur="1" fill="hold">
                                          <p:stCondLst>
                                            <p:cond delay="2000"/>
                                          </p:stCondLst>
                                        </p:cTn>
                                        <p:tgtEl>
                                          <p:spTgt spid="15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2000"/>
                                        <p:tgtEl>
                                          <p:spTgt spid="157"/>
                                        </p:tgtEl>
                                      </p:cBhvr>
                                    </p:animEffect>
                                    <p:set>
                                      <p:cBhvr>
                                        <p:cTn dur="1" fill="hold">
                                          <p:stCondLst>
                                            <p:cond delay="2000"/>
                                          </p:stCondLst>
                                        </p:cTn>
                                        <p:tgtEl>
                                          <p:spTgt spid="157"/>
                                        </p:tgtEl>
                                        <p:attrNameLst>
                                          <p:attrName>style.visibility</p:attrName>
                                        </p:attrNameLst>
                                      </p:cBhvr>
                                      <p:to>
                                        <p:strVal val="hidden"/>
                                      </p:to>
                                    </p:set>
                                  </p:childTnLst>
                                </p:cTn>
                              </p:par>
                              <p:par>
                                <p:cTn fill="hold" nodeType="withEffect" presetClass="entr" presetID="1" presetSubtype="0">
                                  <p:stCondLst>
                                    <p:cond delay="50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2000"/>
                                        <p:tgtEl>
                                          <p:spTgt spid="157"/>
                                        </p:tgtEl>
                                      </p:cBhvr>
                                    </p:animEffect>
                                    <p:set>
                                      <p:cBhvr>
                                        <p:cTn dur="1" fill="hold">
                                          <p:stCondLst>
                                            <p:cond delay="2000"/>
                                          </p:stCondLst>
                                        </p:cTn>
                                        <p:tgtEl>
                                          <p:spTgt spid="157"/>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par>
                          <p:cTn fill="hold">
                            <p:stCondLst>
                              <p:cond delay="2001"/>
                            </p:stCondLst>
                            <p:childTnLst>
                              <p:par>
                                <p:cTn fill="hold" nodeType="afterEffect" presetClass="exit" presetID="10" presetSubtype="0">
                                  <p:stCondLst>
                                    <p:cond delay="0"/>
                                  </p:stCondLst>
                                  <p:childTnLst>
                                    <p:animEffect filter="fade" transition="out">
                                      <p:cBhvr>
                                        <p:cTn dur="2000"/>
                                        <p:tgtEl>
                                          <p:spTgt spid="158"/>
                                        </p:tgtEl>
                                      </p:cBhvr>
                                    </p:animEffect>
                                    <p:set>
                                      <p:cBhvr>
                                        <p:cTn dur="1" fill="hold">
                                          <p:stCondLst>
                                            <p:cond delay="2000"/>
                                          </p:stCondLst>
                                        </p:cTn>
                                        <p:tgtEl>
                                          <p:spTgt spid="15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par>
                          <p:cTn fill="hold">
                            <p:stCondLst>
                              <p:cond delay="4001"/>
                            </p:stCondLst>
                            <p:childTnLst>
                              <p:par>
                                <p:cTn fill="hold" nodeType="afterEffect" presetClass="exit" presetID="10" presetSubtype="0">
                                  <p:stCondLst>
                                    <p:cond delay="0"/>
                                  </p:stCondLst>
                                  <p:childTnLst>
                                    <p:animEffect filter="fade" transition="out">
                                      <p:cBhvr>
                                        <p:cTn dur="2000"/>
                                        <p:tgtEl>
                                          <p:spTgt spid="161"/>
                                        </p:tgtEl>
                                      </p:cBhvr>
                                    </p:animEffect>
                                    <p:set>
                                      <p:cBhvr>
                                        <p:cTn dur="1" fill="hold">
                                          <p:stCondLst>
                                            <p:cond delay="2000"/>
                                          </p:stCondLst>
                                        </p:cTn>
                                        <p:tgtEl>
                                          <p:spTgt spid="16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par>
                          <p:cTn fill="hold">
                            <p:stCondLst>
                              <p:cond delay="6001"/>
                            </p:stCondLst>
                            <p:childTnLst>
                              <p:par>
                                <p:cTn fill="hold" nodeType="afterEffect" presetClass="exit" presetID="10" presetSubtype="0">
                                  <p:stCondLst>
                                    <p:cond delay="0"/>
                                  </p:stCondLst>
                                  <p:childTnLst>
                                    <p:animEffect filter="fade" transition="out">
                                      <p:cBhvr>
                                        <p:cTn dur="2000"/>
                                        <p:tgtEl>
                                          <p:spTgt spid="165"/>
                                        </p:tgtEl>
                                      </p:cBhvr>
                                    </p:animEffect>
                                    <p:set>
                                      <p:cBhvr>
                                        <p:cTn dur="1" fill="hold">
                                          <p:stCondLst>
                                            <p:cond delay="2000"/>
                                          </p:stCondLst>
                                        </p:cTn>
                                        <p:tgtEl>
                                          <p:spTgt spid="165"/>
                                        </p:tgtEl>
                                        <p:attrNameLst>
                                          <p:attrName>style.visibility</p:attrName>
                                        </p:attrNameLst>
                                      </p:cBhvr>
                                      <p:to>
                                        <p:strVal val="hidden"/>
                                      </p:to>
                                    </p:set>
                                  </p:childTnLst>
                                </p:cTn>
                              </p:par>
                            </p:childTnLst>
                          </p:cTn>
                        </p:par>
                        <p:par>
                          <p:cTn fill="hold">
                            <p:stCondLst>
                              <p:cond delay="8001"/>
                            </p:stCondLst>
                            <p:childTnLst>
                              <p:par>
                                <p:cTn fill="hold" nodeType="afterEffect" presetClass="exit" presetID="10" presetSubtype="0">
                                  <p:stCondLst>
                                    <p:cond delay="0"/>
                                  </p:stCondLst>
                                  <p:childTnLst>
                                    <p:animEffect filter="fade" transition="out">
                                      <p:cBhvr>
                                        <p:cTn dur="5000"/>
                                        <p:tgtEl>
                                          <p:spTgt spid="171"/>
                                        </p:tgtEl>
                                      </p:cBhvr>
                                    </p:animEffect>
                                    <p:set>
                                      <p:cBhvr>
                                        <p:cTn dur="1" fill="hold">
                                          <p:stCondLst>
                                            <p:cond delay="5000"/>
                                          </p:stCondLst>
                                        </p:cTn>
                                        <p:tgtEl>
                                          <p:spTgt spid="171"/>
                                        </p:tgtEl>
                                        <p:attrNameLst>
                                          <p:attrName>style.visibility</p:attrName>
                                        </p:attrNameLst>
                                      </p:cBhvr>
                                      <p:to>
                                        <p:strVal val="hidden"/>
                                      </p:to>
                                    </p:set>
                                  </p:childTnLst>
                                </p:cTn>
                              </p:par>
                            </p:childTnLst>
                          </p:cTn>
                        </p:par>
                        <p:par>
                          <p:cTn fill="hold">
                            <p:stCondLst>
                              <p:cond delay="13001"/>
                            </p:stCondLst>
                            <p:childTnLst>
                              <p:par>
                                <p:cTn fill="hold" nodeType="after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7"/>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Digital Earth Australia Products</a:t>
            </a:r>
            <a:endParaRPr/>
          </a:p>
        </p:txBody>
      </p:sp>
      <p:graphicFrame>
        <p:nvGraphicFramePr>
          <p:cNvPr id="189" name="Google Shape;189;p7"/>
          <p:cNvGraphicFramePr/>
          <p:nvPr/>
        </p:nvGraphicFramePr>
        <p:xfrm>
          <a:off x="326571" y="930728"/>
          <a:ext cx="3000000" cy="3000000"/>
        </p:xfrm>
        <a:graphic>
          <a:graphicData uri="http://schemas.openxmlformats.org/drawingml/2006/table">
            <a:tbl>
              <a:tblPr bandRow="1">
                <a:noFill/>
                <a:tableStyleId>{E67195F8-F75B-4A6B-9E6C-451681AAE325}</a:tableStyleId>
              </a:tblPr>
              <a:tblGrid>
                <a:gridCol w="2125975"/>
                <a:gridCol w="6457400"/>
              </a:tblGrid>
              <a:tr h="341500">
                <a:tc gridSpan="2">
                  <a:txBody>
                    <a:bodyPr/>
                    <a:lstStyle/>
                    <a:p>
                      <a:pPr indent="0" lvl="0" marL="0" marR="0" rtl="0" algn="l">
                        <a:lnSpc>
                          <a:spcPct val="100000"/>
                        </a:lnSpc>
                        <a:spcBef>
                          <a:spcPts val="0"/>
                        </a:spcBef>
                        <a:spcAft>
                          <a:spcPts val="0"/>
                        </a:spcAft>
                        <a:buNone/>
                      </a:pPr>
                      <a:r>
                        <a:rPr b="1" lang="en-US" sz="1100" u="sng" cap="none" strike="noStrike">
                          <a:solidFill>
                            <a:srgbClr val="0563C1"/>
                          </a:solidFill>
                          <a:latin typeface="Montserrat Medium"/>
                          <a:ea typeface="Montserrat Medium"/>
                          <a:cs typeface="Montserrat Medium"/>
                          <a:sym typeface="Montserrat Medium"/>
                          <a:hlinkClick r:id="rId3">
                            <a:extLst>
                              <a:ext uri="{A12FA001-AC4F-418D-AE19-62706E023703}">
                                <ahyp:hlinkClr val="tx"/>
                              </a:ext>
                            </a:extLst>
                          </a:hlinkClick>
                        </a:rPr>
                        <a:t>Baseline satellite data </a:t>
                      </a:r>
                      <a:endParaRPr b="1" sz="1100" u="none" cap="none" strike="noStrike">
                        <a:solidFill>
                          <a:srgbClr val="FFFFFF"/>
                        </a:solidFill>
                        <a:latin typeface="Montserrat Medium"/>
                        <a:ea typeface="Montserrat Medium"/>
                        <a:cs typeface="Montserrat Medium"/>
                        <a:sym typeface="Montserrat Medium"/>
                      </a:endParaRPr>
                    </a:p>
                  </a:txBody>
                  <a:tcPr marT="40000" marB="40000" marR="80000" marL="80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245175">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4">
                            <a:extLst>
                              <a:ext uri="{A12FA001-AC4F-418D-AE19-62706E023703}">
                                <ahyp:hlinkClr val="tx"/>
                              </a:ext>
                            </a:extLst>
                          </a:hlinkClick>
                        </a:rPr>
                        <a:t>ga_ls5t_ard_3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5 Thematic Mapper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5">
                            <a:extLst>
                              <a:ext uri="{A12FA001-AC4F-418D-AE19-62706E023703}">
                                <ahyp:hlinkClr val="tx"/>
                              </a:ext>
                            </a:extLst>
                          </a:hlinkClick>
                        </a:rPr>
                        <a:t>ga_ls5t_nbart_gm_cyear_3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Nadir BRDF Adjusted Reflectance Terrain, Landsat 5 Geomedian Calendar Year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6">
                            <a:extLst>
                              <a:ext uri="{A12FA001-AC4F-418D-AE19-62706E023703}">
                                <ahyp:hlinkClr val="tx"/>
                              </a:ext>
                            </a:extLst>
                          </a:hlinkClick>
                        </a:rPr>
                        <a:t>ga_ls7e_ard_3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7 Enhanced Thematic Mapper Plus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7">
                            <a:extLst>
                              <a:ext uri="{A12FA001-AC4F-418D-AE19-62706E023703}">
                                <ahyp:hlinkClr val="tx"/>
                              </a:ext>
                            </a:extLst>
                          </a:hlinkClick>
                        </a:rPr>
                        <a:t>ga_ls7e_nbart_gm_cyear_3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Nadir BRDF Adjusted Reflectance Terrain, Landsat 7 Geomedian Calendar Year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8">
                            <a:extLst>
                              <a:ext uri="{A12FA001-AC4F-418D-AE19-62706E023703}">
                                <ahyp:hlinkClr val="tx"/>
                              </a:ext>
                            </a:extLst>
                          </a:hlinkClick>
                        </a:rPr>
                        <a:t>ga_ls8c_ard_3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8 Operational Land Imager and Thermal Infra-Red Scanner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9">
                            <a:extLst>
                              <a:ext uri="{A12FA001-AC4F-418D-AE19-62706E023703}">
                                <ahyp:hlinkClr val="tx"/>
                              </a:ext>
                            </a:extLst>
                          </a:hlinkClick>
                        </a:rPr>
                        <a:t>ga_ls8c_nbart_gm_cyear_3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Nadir BRDF Adjusted Reflectance Terrain, Landsat 8 Geomedian Calendar Year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290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0">
                            <a:extLst>
                              <a:ext uri="{A12FA001-AC4F-418D-AE19-62706E023703}">
                                <ahyp:hlinkClr val="tx"/>
                              </a:ext>
                            </a:extLst>
                          </a:hlinkClick>
                        </a:rPr>
                        <a:t>ga_ls9c_ard_3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9 Operational Land Imager and Thermal Infra-Red Scanner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45175">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1">
                            <a:extLst>
                              <a:ext uri="{A12FA001-AC4F-418D-AE19-62706E023703}">
                                <ahyp:hlinkClr val="tx"/>
                              </a:ext>
                            </a:extLst>
                          </a:hlinkClick>
                        </a:rPr>
                        <a:t>ga_s2am_ard_3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Sentinel 2A MSI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67775">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2">
                            <a:extLst>
                              <a:ext uri="{A12FA001-AC4F-418D-AE19-62706E023703}">
                                <ahyp:hlinkClr val="tx"/>
                              </a:ext>
                            </a:extLst>
                          </a:hlinkClick>
                        </a:rPr>
                        <a:t>ga_s2bm_ard_3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Sentinel 2B MSI Analysis Ready Data Collection 3</a:t>
                      </a:r>
                      <a:endParaRPr sz="14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8"/>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Digital Earth Australia Products</a:t>
            </a:r>
            <a:endParaRPr/>
          </a:p>
        </p:txBody>
      </p:sp>
      <p:graphicFrame>
        <p:nvGraphicFramePr>
          <p:cNvPr id="195" name="Google Shape;195;p8"/>
          <p:cNvGraphicFramePr/>
          <p:nvPr/>
        </p:nvGraphicFramePr>
        <p:xfrm>
          <a:off x="342900" y="1178718"/>
          <a:ext cx="3000000" cy="3000000"/>
        </p:xfrm>
        <a:graphic>
          <a:graphicData uri="http://schemas.openxmlformats.org/drawingml/2006/table">
            <a:tbl>
              <a:tblPr bandRow="1">
                <a:noFill/>
                <a:tableStyleId>{E67195F8-F75B-4A6B-9E6C-451681AAE325}</a:tableStyleId>
              </a:tblPr>
              <a:tblGrid>
                <a:gridCol w="2367150"/>
                <a:gridCol w="6408175"/>
              </a:tblGrid>
              <a:tr h="208350">
                <a:tc gridSpan="2">
                  <a:txBody>
                    <a:bodyPr/>
                    <a:lstStyle/>
                    <a:p>
                      <a:pPr indent="0" lvl="0" marL="0" marR="0" rtl="0" algn="l">
                        <a:lnSpc>
                          <a:spcPct val="100000"/>
                        </a:lnSpc>
                        <a:spcBef>
                          <a:spcPts val="0"/>
                        </a:spcBef>
                        <a:spcAft>
                          <a:spcPts val="0"/>
                        </a:spcAft>
                        <a:buNone/>
                      </a:pPr>
                      <a:r>
                        <a:rPr b="1" lang="en-US" sz="1100" u="sng" cap="none" strike="noStrike">
                          <a:solidFill>
                            <a:srgbClr val="0563C1"/>
                          </a:solidFill>
                          <a:latin typeface="Montserrat Medium"/>
                          <a:ea typeface="Montserrat Medium"/>
                          <a:cs typeface="Montserrat Medium"/>
                          <a:sym typeface="Montserrat Medium"/>
                          <a:hlinkClick r:id="rId3">
                            <a:extLst>
                              <a:ext uri="{A12FA001-AC4F-418D-AE19-62706E023703}">
                                <ahyp:hlinkClr val="tx"/>
                              </a:ext>
                            </a:extLst>
                          </a:hlinkClick>
                        </a:rPr>
                        <a:t>Inland water </a:t>
                      </a:r>
                      <a:endParaRPr sz="1100" u="none" cap="none" strike="noStrike">
                        <a:latin typeface="Montserrat Medium"/>
                        <a:ea typeface="Montserrat Medium"/>
                        <a:cs typeface="Montserrat Medium"/>
                        <a:sym typeface="Montserrat Medium"/>
                      </a:endParaRPr>
                    </a:p>
                  </a:txBody>
                  <a:tcPr marT="40000" marB="40000" marR="80000" marL="80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4">
                            <a:extLst>
                              <a:ext uri="{A12FA001-AC4F-418D-AE19-62706E023703}">
                                <ahyp:hlinkClr val="tx"/>
                              </a:ext>
                            </a:extLst>
                          </a:hlinkClick>
                        </a:rPr>
                        <a:t>ga_ls_tc_pc_cyear_3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Tasseled Cap Percentile Calendar Year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5">
                            <a:extLst>
                              <a:ext uri="{A12FA001-AC4F-418D-AE19-62706E023703}">
                                <ahyp:hlinkClr val="tx"/>
                              </a:ext>
                            </a:extLst>
                          </a:hlinkClick>
                        </a:rPr>
                        <a:t>ga_ls_wo_3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Water Observations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6">
                            <a:extLst>
                              <a:ext uri="{A12FA001-AC4F-418D-AE19-62706E023703}">
                                <ahyp:hlinkClr val="tx"/>
                              </a:ext>
                            </a:extLst>
                          </a:hlinkClick>
                        </a:rPr>
                        <a:t>ga_ls_wo_fq_apr_oct_3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Water Observations Frequency April to October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7">
                            <a:extLst>
                              <a:ext uri="{A12FA001-AC4F-418D-AE19-62706E023703}">
                                <ahyp:hlinkClr val="tx"/>
                              </a:ext>
                            </a:extLst>
                          </a:hlinkClick>
                        </a:rPr>
                        <a:t>ga_ls_wo_fq_cyear_3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Water Observations Frequency Calendar Year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8">
                            <a:extLst>
                              <a:ext uri="{A12FA001-AC4F-418D-AE19-62706E023703}">
                                <ahyp:hlinkClr val="tx"/>
                              </a:ext>
                            </a:extLst>
                          </a:hlinkClick>
                        </a:rPr>
                        <a:t>ga_ls_wo_fq_myear_3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Water Observations Frequency Multi Year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39225">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9">
                            <a:extLst>
                              <a:ext uri="{A12FA001-AC4F-418D-AE19-62706E023703}">
                                <ahyp:hlinkClr val="tx"/>
                              </a:ext>
                            </a:extLst>
                          </a:hlinkClick>
                        </a:rPr>
                        <a:t>ga_ls_wo_fq_nov_mar_3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Water Observations Frequency November to March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gridSpan="2">
                  <a:txBody>
                    <a:bodyPr/>
                    <a:lstStyle/>
                    <a:p>
                      <a:pPr indent="0" lvl="0" marL="0" marR="0" rtl="0" algn="l">
                        <a:lnSpc>
                          <a:spcPct val="100000"/>
                        </a:lnSpc>
                        <a:spcBef>
                          <a:spcPts val="0"/>
                        </a:spcBef>
                        <a:spcAft>
                          <a:spcPts val="0"/>
                        </a:spcAft>
                        <a:buNone/>
                      </a:pPr>
                      <a:r>
                        <a:rPr b="1" lang="en-US" sz="1100" u="sng" cap="none" strike="noStrike">
                          <a:solidFill>
                            <a:srgbClr val="0563C1"/>
                          </a:solidFill>
                          <a:latin typeface="Montserrat Medium"/>
                          <a:ea typeface="Montserrat Medium"/>
                          <a:cs typeface="Montserrat Medium"/>
                          <a:sym typeface="Montserrat Medium"/>
                          <a:hlinkClick r:id="rId10">
                            <a:extLst>
                              <a:ext uri="{A12FA001-AC4F-418D-AE19-62706E023703}">
                                <ahyp:hlinkClr val="tx"/>
                              </a:ext>
                            </a:extLst>
                          </a:hlinkClick>
                        </a:rPr>
                        <a:t>Land and vegetation </a:t>
                      </a:r>
                      <a:endParaRPr sz="1100" u="none" cap="none" strike="noStrike">
                        <a:latin typeface="Montserrat Medium"/>
                        <a:ea typeface="Montserrat Medium"/>
                        <a:cs typeface="Montserrat Medium"/>
                        <a:sym typeface="Montserrat Medium"/>
                      </a:endParaRPr>
                    </a:p>
                  </a:txBody>
                  <a:tcPr marT="40000" marB="40000" marR="80000" marL="80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hMerge="1"/>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1">
                            <a:extLst>
                              <a:ext uri="{A12FA001-AC4F-418D-AE19-62706E023703}">
                                <ahyp:hlinkClr val="tx"/>
                              </a:ext>
                            </a:extLst>
                          </a:hlinkClick>
                        </a:rPr>
                        <a:t>ga_ls_fc_3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Fractional Cover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835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2">
                            <a:extLst>
                              <a:ext uri="{A12FA001-AC4F-418D-AE19-62706E023703}">
                                <ahyp:hlinkClr val="tx"/>
                              </a:ext>
                            </a:extLst>
                          </a:hlinkClick>
                        </a:rPr>
                        <a:t>ga_ls_fc_pc_cyear_3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Fractional Cover Percentile Calendar Year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700">
                <a:tc>
                  <a:txBody>
                    <a:bodyPr/>
                    <a:lstStyle/>
                    <a:p>
                      <a:pPr indent="0" lvl="0" marL="0" marR="0" rtl="0" algn="l">
                        <a:lnSpc>
                          <a:spcPct val="100000"/>
                        </a:lnSpc>
                        <a:spcBef>
                          <a:spcPts val="0"/>
                        </a:spcBef>
                        <a:spcAft>
                          <a:spcPts val="0"/>
                        </a:spcAft>
                        <a:buNone/>
                      </a:pPr>
                      <a:r>
                        <a:rPr lang="en-US" sz="1100" u="sng" cap="none" strike="noStrike">
                          <a:solidFill>
                            <a:srgbClr val="0563C1"/>
                          </a:solidFill>
                          <a:latin typeface="Montserrat Medium"/>
                          <a:ea typeface="Montserrat Medium"/>
                          <a:cs typeface="Montserrat Medium"/>
                          <a:sym typeface="Montserrat Medium"/>
                          <a:hlinkClick r:id="rId13">
                            <a:extLst>
                              <a:ext uri="{A12FA001-AC4F-418D-AE19-62706E023703}">
                                <ahyp:hlinkClr val="tx"/>
                              </a:ext>
                            </a:extLst>
                          </a:hlinkClick>
                        </a:rPr>
                        <a:t>ga_ls_mangrove_cover_cyear_3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latin typeface="Montserrat Medium"/>
                          <a:ea typeface="Montserrat Medium"/>
                          <a:cs typeface="Montserrat Medium"/>
                          <a:sym typeface="Montserrat Medium"/>
                        </a:rPr>
                        <a:t>Geoscience Australia Landsat Mangrove Cover Calendar Year Collection 3</a:t>
                      </a:r>
                      <a:endParaRPr sz="1100" u="none" cap="none" strike="noStrike">
                        <a:latin typeface="Montserrat Medium"/>
                        <a:ea typeface="Montserrat Medium"/>
                        <a:cs typeface="Montserrat Medium"/>
                        <a:sym typeface="Montserrat Medium"/>
                      </a:endParaRPr>
                    </a:p>
                  </a:txBody>
                  <a:tcPr marT="8325" marB="45725" marR="8325" marL="83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ph type="title"/>
          </p:nvPr>
        </p:nvSpPr>
        <p:spPr>
          <a:xfrm>
            <a:off x="132036" y="131954"/>
            <a:ext cx="8591314"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Collection UPGRADE 3.x.x</a:t>
            </a:r>
            <a:endParaRPr/>
          </a:p>
        </p:txBody>
      </p:sp>
      <p:sp>
        <p:nvSpPr>
          <p:cNvPr id="201" name="Google Shape;201;p9"/>
          <p:cNvSpPr/>
          <p:nvPr/>
        </p:nvSpPr>
        <p:spPr>
          <a:xfrm>
            <a:off x="5371857" y="3742897"/>
            <a:ext cx="1898256" cy="409799"/>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Upstream Collection Upgrade</a:t>
            </a:r>
            <a:endParaRPr b="0" i="0" sz="1013" u="none" cap="none" strike="noStrike">
              <a:solidFill>
                <a:srgbClr val="FFFFFF"/>
              </a:solidFill>
              <a:latin typeface="Arial"/>
              <a:ea typeface="Arial"/>
              <a:cs typeface="Arial"/>
              <a:sym typeface="Arial"/>
            </a:endParaRPr>
          </a:p>
        </p:txBody>
      </p:sp>
      <p:sp>
        <p:nvSpPr>
          <p:cNvPr id="202" name="Google Shape;202;p9"/>
          <p:cNvSpPr/>
          <p:nvPr/>
        </p:nvSpPr>
        <p:spPr>
          <a:xfrm>
            <a:off x="4093474" y="4305868"/>
            <a:ext cx="1694149" cy="417963"/>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Innovation milestone within GA</a:t>
            </a:r>
            <a:endParaRPr b="0" i="0" sz="1013" u="none" cap="none" strike="noStrike">
              <a:solidFill>
                <a:srgbClr val="FFFFFF"/>
              </a:solidFill>
              <a:latin typeface="Arial"/>
              <a:ea typeface="Arial"/>
              <a:cs typeface="Arial"/>
              <a:sym typeface="Arial"/>
            </a:endParaRPr>
          </a:p>
        </p:txBody>
      </p:sp>
      <p:sp>
        <p:nvSpPr>
          <p:cNvPr id="203" name="Google Shape;203;p9"/>
          <p:cNvSpPr/>
          <p:nvPr/>
        </p:nvSpPr>
        <p:spPr>
          <a:xfrm>
            <a:off x="1807475" y="4160860"/>
            <a:ext cx="2064222" cy="23030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Upgrade Champion</a:t>
            </a:r>
            <a:endParaRPr b="0" i="0" sz="1013" u="none" cap="none" strike="noStrike">
              <a:solidFill>
                <a:srgbClr val="FFFFFF"/>
              </a:solidFill>
              <a:latin typeface="Arial"/>
              <a:ea typeface="Arial"/>
              <a:cs typeface="Arial"/>
              <a:sym typeface="Arial"/>
            </a:endParaRPr>
          </a:p>
        </p:txBody>
      </p:sp>
      <p:sp>
        <p:nvSpPr>
          <p:cNvPr id="204" name="Google Shape;204;p9"/>
          <p:cNvSpPr/>
          <p:nvPr/>
        </p:nvSpPr>
        <p:spPr>
          <a:xfrm>
            <a:off x="1082436" y="2659606"/>
            <a:ext cx="2072753" cy="81886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013" u="none" cap="none" strike="noStrike">
                <a:solidFill>
                  <a:srgbClr val="FFFFFF"/>
                </a:solidFill>
                <a:latin typeface="Arial"/>
                <a:ea typeface="Arial"/>
                <a:cs typeface="Arial"/>
                <a:sym typeface="Arial"/>
              </a:rPr>
              <a:t>DEA Management Committee</a:t>
            </a:r>
            <a:endParaRPr b="1" i="0" sz="1013"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Senior Responsible Official</a:t>
            </a:r>
            <a:endParaRPr b="0" i="0" sz="1013" u="none" cap="none" strike="noStrike">
              <a:solidFill>
                <a:srgbClr val="FFFFFF"/>
              </a:solidFill>
              <a:latin typeface="Arial"/>
              <a:ea typeface="Arial"/>
              <a:cs typeface="Arial"/>
              <a:sym typeface="Arial"/>
            </a:endParaRPr>
          </a:p>
        </p:txBody>
      </p:sp>
      <p:sp>
        <p:nvSpPr>
          <p:cNvPr id="205" name="Google Shape;205;p9"/>
          <p:cNvSpPr/>
          <p:nvPr/>
        </p:nvSpPr>
        <p:spPr>
          <a:xfrm>
            <a:off x="1389511" y="1738382"/>
            <a:ext cx="2072753" cy="264425"/>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Project Initiation</a:t>
            </a:r>
            <a:endParaRPr b="0" i="0" sz="1013" u="none" cap="none" strike="noStrike">
              <a:solidFill>
                <a:srgbClr val="FFFFFF"/>
              </a:solidFill>
              <a:latin typeface="Arial"/>
              <a:ea typeface="Arial"/>
              <a:cs typeface="Arial"/>
              <a:sym typeface="Arial"/>
            </a:endParaRPr>
          </a:p>
        </p:txBody>
      </p:sp>
      <p:sp>
        <p:nvSpPr>
          <p:cNvPr id="206" name="Google Shape;206;p9"/>
          <p:cNvSpPr/>
          <p:nvPr/>
        </p:nvSpPr>
        <p:spPr>
          <a:xfrm>
            <a:off x="1713645" y="1226589"/>
            <a:ext cx="2072753" cy="23883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Prototyping</a:t>
            </a:r>
            <a:endParaRPr b="0" i="0" sz="1013" u="none" cap="none" strike="noStrike">
              <a:solidFill>
                <a:srgbClr val="FFFFFF"/>
              </a:solidFill>
              <a:latin typeface="Arial"/>
              <a:ea typeface="Arial"/>
              <a:cs typeface="Arial"/>
              <a:sym typeface="Arial"/>
            </a:endParaRPr>
          </a:p>
        </p:txBody>
      </p:sp>
      <p:sp>
        <p:nvSpPr>
          <p:cNvPr id="207" name="Google Shape;207;p9"/>
          <p:cNvSpPr/>
          <p:nvPr/>
        </p:nvSpPr>
        <p:spPr>
          <a:xfrm>
            <a:off x="3194583" y="874824"/>
            <a:ext cx="2072753" cy="23030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Operations Development</a:t>
            </a:r>
            <a:endParaRPr b="0" i="0" sz="1013" u="none" cap="none" strike="noStrike">
              <a:solidFill>
                <a:srgbClr val="FFFFFF"/>
              </a:solidFill>
              <a:latin typeface="Arial"/>
              <a:ea typeface="Arial"/>
              <a:cs typeface="Arial"/>
              <a:sym typeface="Arial"/>
            </a:endParaRPr>
          </a:p>
        </p:txBody>
      </p:sp>
      <p:sp>
        <p:nvSpPr>
          <p:cNvPr id="208" name="Google Shape;208;p9"/>
          <p:cNvSpPr/>
          <p:nvPr/>
        </p:nvSpPr>
        <p:spPr>
          <a:xfrm>
            <a:off x="4392016" y="1209528"/>
            <a:ext cx="2072753" cy="272956"/>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Operations Implementation</a:t>
            </a:r>
            <a:endParaRPr b="0" i="0" sz="1013" u="none" cap="none" strike="noStrike">
              <a:solidFill>
                <a:srgbClr val="FFFFFF"/>
              </a:solidFill>
              <a:latin typeface="Arial"/>
              <a:ea typeface="Arial"/>
              <a:cs typeface="Arial"/>
              <a:sym typeface="Arial"/>
            </a:endParaRPr>
          </a:p>
        </p:txBody>
      </p:sp>
      <p:sp>
        <p:nvSpPr>
          <p:cNvPr id="209" name="Google Shape;209;p9"/>
          <p:cNvSpPr/>
          <p:nvPr/>
        </p:nvSpPr>
        <p:spPr>
          <a:xfrm>
            <a:off x="1808755" y="3596186"/>
            <a:ext cx="1885097" cy="435021"/>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Upgrade Proposal</a:t>
            </a:r>
            <a:endParaRPr/>
          </a:p>
        </p:txBody>
      </p:sp>
      <p:sp>
        <p:nvSpPr>
          <p:cNvPr id="210" name="Google Shape;210;p9"/>
          <p:cNvSpPr/>
          <p:nvPr/>
        </p:nvSpPr>
        <p:spPr>
          <a:xfrm>
            <a:off x="1271374" y="2137580"/>
            <a:ext cx="1885097" cy="366783"/>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Endorsement</a:t>
            </a:r>
            <a:endParaRPr/>
          </a:p>
        </p:txBody>
      </p:sp>
      <p:sp>
        <p:nvSpPr>
          <p:cNvPr id="211" name="Google Shape;211;p9"/>
          <p:cNvSpPr/>
          <p:nvPr/>
        </p:nvSpPr>
        <p:spPr>
          <a:xfrm>
            <a:off x="5348644" y="1574611"/>
            <a:ext cx="1893626" cy="503261"/>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Commission New Collection</a:t>
            </a:r>
            <a:endParaRPr/>
          </a:p>
        </p:txBody>
      </p:sp>
      <p:sp>
        <p:nvSpPr>
          <p:cNvPr id="212" name="Google Shape;212;p9"/>
          <p:cNvSpPr/>
          <p:nvPr/>
        </p:nvSpPr>
        <p:spPr>
          <a:xfrm>
            <a:off x="5672778" y="2256999"/>
            <a:ext cx="1885097" cy="801805"/>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Decommission</a:t>
            </a:r>
            <a:endParaRPr/>
          </a:p>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Previous Collection</a:t>
            </a:r>
            <a:endParaRPr/>
          </a:p>
        </p:txBody>
      </p:sp>
      <p:sp>
        <p:nvSpPr>
          <p:cNvPr id="213" name="Google Shape;213;p9"/>
          <p:cNvSpPr/>
          <p:nvPr/>
        </p:nvSpPr>
        <p:spPr>
          <a:xfrm>
            <a:off x="7352870" y="1163039"/>
            <a:ext cx="1424485" cy="247367"/>
          </a:xfrm>
          <a:prstGeom prst="rect">
            <a:avLst/>
          </a:prstGeom>
          <a:solidFill>
            <a:srgbClr val="FFC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Archives Act 1983</a:t>
            </a:r>
            <a:endParaRPr/>
          </a:p>
        </p:txBody>
      </p:sp>
      <p:sp>
        <p:nvSpPr>
          <p:cNvPr id="214" name="Google Shape;214;p9"/>
          <p:cNvSpPr/>
          <p:nvPr/>
        </p:nvSpPr>
        <p:spPr>
          <a:xfrm>
            <a:off x="5714146" y="3214046"/>
            <a:ext cx="2072753" cy="264425"/>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Project Close</a:t>
            </a:r>
            <a:endParaRPr b="0" i="0" sz="1013" u="none" cap="none" strike="noStrike">
              <a:solidFill>
                <a:srgbClr val="FFFFFF"/>
              </a:solidFill>
              <a:latin typeface="Arial"/>
              <a:ea typeface="Arial"/>
              <a:cs typeface="Arial"/>
              <a:sym typeface="Arial"/>
            </a:endParaRPr>
          </a:p>
        </p:txBody>
      </p:sp>
      <p:pic>
        <p:nvPicPr>
          <p:cNvPr descr="Refresh outline" id="215" name="Google Shape;215;p9"/>
          <p:cNvPicPr preferRelativeResize="0"/>
          <p:nvPr/>
        </p:nvPicPr>
        <p:blipFill rotWithShape="1">
          <a:blip r:embed="rId3">
            <a:alphaModFix/>
          </a:blip>
          <a:srcRect b="0" l="0" r="0" t="0"/>
          <a:stretch/>
        </p:blipFill>
        <p:spPr>
          <a:xfrm rot="2040000">
            <a:off x="3401704" y="1870596"/>
            <a:ext cx="2118815" cy="2135875"/>
          </a:xfrm>
          <a:prstGeom prst="rect">
            <a:avLst/>
          </a:prstGeom>
          <a:noFill/>
          <a:ln>
            <a:noFill/>
          </a:ln>
        </p:spPr>
      </p:pic>
      <p:cxnSp>
        <p:nvCxnSpPr>
          <p:cNvPr id="216" name="Google Shape;216;p9"/>
          <p:cNvCxnSpPr/>
          <p:nvPr/>
        </p:nvCxnSpPr>
        <p:spPr>
          <a:xfrm>
            <a:off x="5562600" y="3590925"/>
            <a:ext cx="2352675" cy="9525"/>
          </a:xfrm>
          <a:prstGeom prst="straightConnector1">
            <a:avLst/>
          </a:prstGeom>
          <a:noFill/>
          <a:ln cap="flat" cmpd="sng" w="28575">
            <a:solidFill>
              <a:srgbClr val="06080A"/>
            </a:solidFill>
            <a:prstDash val="dash"/>
            <a:round/>
            <a:headEnd len="sm" w="sm" type="none"/>
            <a:tailEnd len="sm" w="sm" type="none"/>
          </a:ln>
        </p:spPr>
      </p:cxnSp>
      <p:pic>
        <p:nvPicPr>
          <p:cNvPr descr="Girl wearing cape" id="217" name="Google Shape;217;p9"/>
          <p:cNvPicPr preferRelativeResize="0"/>
          <p:nvPr/>
        </p:nvPicPr>
        <p:blipFill rotWithShape="1">
          <a:blip r:embed="rId4">
            <a:alphaModFix/>
          </a:blip>
          <a:srcRect b="0" l="0" r="0" t="0"/>
          <a:stretch/>
        </p:blipFill>
        <p:spPr>
          <a:xfrm>
            <a:off x="1323975" y="3956448"/>
            <a:ext cx="485775" cy="1002506"/>
          </a:xfrm>
          <a:prstGeom prst="rect">
            <a:avLst/>
          </a:prstGeom>
          <a:noFill/>
          <a:ln>
            <a:noFill/>
          </a:ln>
        </p:spPr>
      </p:pic>
      <p:pic>
        <p:nvPicPr>
          <p:cNvPr descr="Scales of justice outline" id="218" name="Google Shape;218;p9"/>
          <p:cNvPicPr preferRelativeResize="0"/>
          <p:nvPr/>
        </p:nvPicPr>
        <p:blipFill rotWithShape="1">
          <a:blip r:embed="rId5">
            <a:alphaModFix/>
          </a:blip>
          <a:srcRect b="0" l="0" r="0" t="0"/>
          <a:stretch/>
        </p:blipFill>
        <p:spPr>
          <a:xfrm>
            <a:off x="7858125" y="738438"/>
            <a:ext cx="409575" cy="419100"/>
          </a:xfrm>
          <a:prstGeom prst="rect">
            <a:avLst/>
          </a:prstGeom>
          <a:noFill/>
          <a:ln>
            <a:noFill/>
          </a:ln>
        </p:spPr>
      </p:pic>
      <p:pic>
        <p:nvPicPr>
          <p:cNvPr descr="Board Of Directors with solid fill" id="219" name="Google Shape;219;p9"/>
          <p:cNvPicPr preferRelativeResize="0"/>
          <p:nvPr/>
        </p:nvPicPr>
        <p:blipFill rotWithShape="1">
          <a:blip r:embed="rId6">
            <a:alphaModFix/>
          </a:blip>
          <a:srcRect b="0" l="0" r="0" t="0"/>
          <a:stretch/>
        </p:blipFill>
        <p:spPr>
          <a:xfrm>
            <a:off x="333375" y="2724150"/>
            <a:ext cx="685800" cy="685800"/>
          </a:xfrm>
          <a:prstGeom prst="rect">
            <a:avLst/>
          </a:prstGeom>
          <a:noFill/>
          <a:ln>
            <a:noFill/>
          </a:ln>
        </p:spPr>
      </p:pic>
      <p:pic>
        <p:nvPicPr>
          <p:cNvPr descr="Man holding sign" id="220" name="Google Shape;220;p9"/>
          <p:cNvPicPr preferRelativeResize="0"/>
          <p:nvPr/>
        </p:nvPicPr>
        <p:blipFill rotWithShape="1">
          <a:blip r:embed="rId7">
            <a:alphaModFix/>
          </a:blip>
          <a:srcRect b="0" l="0" r="0" t="0"/>
          <a:stretch/>
        </p:blipFill>
        <p:spPr>
          <a:xfrm>
            <a:off x="945356" y="1162050"/>
            <a:ext cx="404813" cy="838200"/>
          </a:xfrm>
          <a:prstGeom prst="rect">
            <a:avLst/>
          </a:prstGeom>
          <a:noFill/>
          <a:ln>
            <a:noFill/>
          </a:ln>
        </p:spPr>
      </p:pic>
      <p:sp>
        <p:nvSpPr>
          <p:cNvPr id="221" name="Google Shape;221;p9"/>
          <p:cNvSpPr/>
          <p:nvPr/>
        </p:nvSpPr>
        <p:spPr>
          <a:xfrm>
            <a:off x="7238146" y="2061521"/>
            <a:ext cx="1806053" cy="245375"/>
          </a:xfrm>
          <a:prstGeom prst="rect">
            <a:avLst/>
          </a:prstGeom>
          <a:solidFill>
            <a:srgbClr val="C00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Records </a:t>
            </a:r>
            <a:r>
              <a:rPr lang="en-US" sz="1013">
                <a:solidFill>
                  <a:srgbClr val="FFFFFF"/>
                </a:solidFill>
              </a:rPr>
              <a:t>Management</a:t>
            </a:r>
            <a:endParaRPr b="0" i="0" sz="1013" u="none" cap="none" strike="noStrike">
              <a:solidFill>
                <a:srgbClr val="FFFFFF"/>
              </a:solidFill>
              <a:latin typeface="Arial"/>
              <a:ea typeface="Arial"/>
              <a:cs typeface="Arial"/>
              <a:sym typeface="Arial"/>
            </a:endParaRPr>
          </a:p>
        </p:txBody>
      </p:sp>
      <p:pic>
        <p:nvPicPr>
          <p:cNvPr descr="Line arrow: Anti-clockwise curve with solid fill" id="222" name="Google Shape;222;p9"/>
          <p:cNvPicPr preferRelativeResize="0"/>
          <p:nvPr/>
        </p:nvPicPr>
        <p:blipFill rotWithShape="1">
          <a:blip r:embed="rId8">
            <a:alphaModFix/>
          </a:blip>
          <a:srcRect b="0" l="0" r="0" t="0"/>
          <a:stretch/>
        </p:blipFill>
        <p:spPr>
          <a:xfrm flipH="1" rot="-7920000">
            <a:off x="7658100" y="2266950"/>
            <a:ext cx="514350" cy="676275"/>
          </a:xfrm>
          <a:prstGeom prst="rect">
            <a:avLst/>
          </a:prstGeom>
          <a:noFill/>
          <a:ln>
            <a:noFill/>
          </a:ln>
        </p:spPr>
      </p:pic>
      <p:sp>
        <p:nvSpPr>
          <p:cNvPr id="223" name="Google Shape;223;p9"/>
          <p:cNvSpPr/>
          <p:nvPr/>
        </p:nvSpPr>
        <p:spPr>
          <a:xfrm>
            <a:off x="7557848" y="1564489"/>
            <a:ext cx="1328079" cy="427061"/>
          </a:xfrm>
          <a:prstGeom prst="ellipse">
            <a:avLst/>
          </a:prstGeom>
          <a:solidFill>
            <a:srgbClr val="FFC00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013" u="none" cap="none" strike="noStrike">
                <a:solidFill>
                  <a:srgbClr val="FFFFFF"/>
                </a:solidFill>
                <a:latin typeface="Arial"/>
                <a:ea typeface="Arial"/>
                <a:cs typeface="Arial"/>
                <a:sym typeface="Arial"/>
              </a:rPr>
              <a:t>Disposal Authority</a:t>
            </a:r>
            <a:endParaRPr b="0" i="0" sz="1013" u="none" cap="none" strike="noStrike">
              <a:solidFill>
                <a:srgbClr val="FFFFFF"/>
              </a:solidFill>
              <a:latin typeface="Arial"/>
              <a:ea typeface="Arial"/>
              <a:cs typeface="Arial"/>
              <a:sym typeface="Arial"/>
            </a:endParaRPr>
          </a:p>
        </p:txBody>
      </p:sp>
      <p:sp>
        <p:nvSpPr>
          <p:cNvPr id="224" name="Google Shape;224;p9"/>
          <p:cNvSpPr/>
          <p:nvPr/>
        </p:nvSpPr>
        <p:spPr>
          <a:xfrm>
            <a:off x="101361" y="2059530"/>
            <a:ext cx="1053578" cy="342616"/>
          </a:xfrm>
          <a:prstGeom prst="rect">
            <a:avLst/>
          </a:prstGeom>
          <a:solidFill>
            <a:srgbClr val="92D050"/>
          </a:solidFill>
          <a:ln cap="flat" cmpd="sng" w="25400">
            <a:solidFill>
              <a:srgbClr val="25314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013" u="none" cap="none" strike="noStrike">
                <a:solidFill>
                  <a:srgbClr val="FFFFFF"/>
                </a:solidFill>
                <a:latin typeface="Arial"/>
                <a:ea typeface="Arial"/>
                <a:cs typeface="Arial"/>
                <a:sym typeface="Arial"/>
              </a:rPr>
              <a:t>DEA Board</a:t>
            </a:r>
            <a:endParaRPr b="1" i="0" sz="1013" u="none" cap="none" strike="noStrike">
              <a:solidFill>
                <a:srgbClr val="FFFFFF"/>
              </a:solidFill>
              <a:latin typeface="Arial"/>
              <a:ea typeface="Arial"/>
              <a:cs typeface="Arial"/>
              <a:sym typeface="Arial"/>
            </a:endParaRPr>
          </a:p>
        </p:txBody>
      </p:sp>
      <p:pic>
        <p:nvPicPr>
          <p:cNvPr descr="Line arrow: Anti-clockwise curve with solid fill" id="225" name="Google Shape;225;p9"/>
          <p:cNvPicPr preferRelativeResize="0"/>
          <p:nvPr/>
        </p:nvPicPr>
        <p:blipFill rotWithShape="1">
          <a:blip r:embed="rId8">
            <a:alphaModFix/>
          </a:blip>
          <a:srcRect b="0" l="0" r="0" t="0"/>
          <a:stretch/>
        </p:blipFill>
        <p:spPr>
          <a:xfrm flipH="1" rot="-5880000">
            <a:off x="790574" y="2171699"/>
            <a:ext cx="514350" cy="676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Simon Oliver</dc:creator>
</cp:coreProperties>
</file>