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5" roundtripDataSignature="AMtx7milXU96pCuniQ6CoVMmxDXJ9Nhl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44455D4-4B34-4AA6-8092-1206EBDD24B3}">
  <a:tblStyle styleId="{E44455D4-4B34-4AA6-8092-1206EBDD24B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F0C6718D-0E91-4AEE-9FBF-CB782A217A45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8E9"/>
          </a:solidFill>
        </a:fill>
      </a:tcStyle>
    </a:wholeTbl>
    <a:band1H>
      <a:tcTxStyle/>
      <a:tcStyle>
        <a:fill>
          <a:solidFill>
            <a:srgbClr val="CCCDD1"/>
          </a:solidFill>
        </a:fill>
      </a:tcStyle>
    </a:band1H>
    <a:band2H>
      <a:tcTxStyle/>
    </a:band2H>
    <a:band1V>
      <a:tcTxStyle/>
      <a:tcStyle>
        <a:fill>
          <a:solidFill>
            <a:srgbClr val="CCCDD1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MontserratMedium-bold.fntdata"/><Relationship Id="rId21" Type="http://schemas.openxmlformats.org/officeDocument/2006/relationships/font" Target="fonts/MontserratMedium-regular.fntdata"/><Relationship Id="rId24" Type="http://schemas.openxmlformats.org/officeDocument/2006/relationships/font" Target="fonts/MontserratMedium-boldItalic.fntdata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Montserrat-regular.fntdata"/><Relationship Id="rId16" Type="http://schemas.openxmlformats.org/officeDocument/2006/relationships/slide" Target="slides/slide10.xml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Add links to ToR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Note here that “may be supported by WG work plan” … was done up until 2018 … but has not been done in recent years to my knowledge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WGISS Outreach Plan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WGISS Brochure (“What is WGISS”?)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Standard Slide Deck for presentations to collaborators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Further Discussion in Session 4.3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9.jpg"/><Relationship Id="rId4" Type="http://schemas.openxmlformats.org/officeDocument/2006/relationships/image" Target="../media/image1.jpg"/><Relationship Id="rId5" Type="http://schemas.openxmlformats.org/officeDocument/2006/relationships/image" Target="../media/image10.png"/><Relationship Id="rId6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2"/>
          <p:cNvSpPr/>
          <p:nvPr/>
        </p:nvSpPr>
        <p:spPr>
          <a:xfrm flipH="1">
            <a:off x="4092296" y="1476329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2"/>
          <p:cNvSpPr/>
          <p:nvPr/>
        </p:nvSpPr>
        <p:spPr>
          <a:xfrm flipH="1">
            <a:off x="-6599" y="-10906"/>
            <a:ext cx="9152384" cy="5161407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2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2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b="0"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3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13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1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3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4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>
            <p:ph idx="1" type="body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14"/>
          <p:cNvSpPr txBox="1"/>
          <p:nvPr>
            <p:ph idx="2" type="body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14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1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14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5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5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15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5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16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1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hyperlink" Target="https://ceos.org/document_management/Working_Groups/WGISS/Documents/CEOS_WGISS_Terms_of_Reference_2015.docx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eliverables.ceos.org/task_manager/deliverables/?status=&amp;creation_year=&amp;category=8&amp;number=&amp;title=&amp;description=&amp;sort=creation_year&amp;page=1" TargetMode="External"/><Relationship Id="rId4" Type="http://schemas.openxmlformats.org/officeDocument/2006/relationships/hyperlink" Target="https://ceos.org/ourwork/workinggroups/wgiss/documents/" TargetMode="External"/><Relationship Id="rId5" Type="http://schemas.openxmlformats.org/officeDocument/2006/relationships/hyperlink" Target="https://ceos.org/publications-key-documents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>
            <p:ph type="title"/>
          </p:nvPr>
        </p:nvSpPr>
        <p:spPr>
          <a:xfrm>
            <a:off x="132023" y="131950"/>
            <a:ext cx="53088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WGISS</a:t>
            </a:r>
            <a:br>
              <a:rPr lang="en-US"/>
            </a:br>
            <a:r>
              <a:rPr lang="en-US"/>
              <a:t>Work Planning</a:t>
            </a:r>
            <a:endParaRPr/>
          </a:p>
        </p:txBody>
      </p:sp>
      <p:sp>
        <p:nvSpPr>
          <p:cNvPr id="61" name="Google Shape;61;p1"/>
          <p:cNvSpPr txBox="1"/>
          <p:nvPr/>
        </p:nvSpPr>
        <p:spPr>
          <a:xfrm>
            <a:off x="5566200" y="3511250"/>
            <a:ext cx="3577800" cy="15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Tom Sohre, USGS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2.2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WGISS-57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4-7 March 2023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Sydney, Australia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 sz="2400"/>
              <a:t>2024-2026 WGISS Proposed Deliverables</a:t>
            </a:r>
            <a:endParaRPr/>
          </a:p>
        </p:txBody>
      </p:sp>
      <p:graphicFrame>
        <p:nvGraphicFramePr>
          <p:cNvPr id="128" name="Google Shape;128;p10"/>
          <p:cNvGraphicFramePr/>
          <p:nvPr/>
        </p:nvGraphicFramePr>
        <p:xfrm>
          <a:off x="132036" y="12136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{F0C6718D-0E91-4AEE-9FBF-CB782A217A45}</a:tableStyleId>
              </a:tblPr>
              <a:tblGrid>
                <a:gridCol w="861875"/>
                <a:gridCol w="556600"/>
                <a:gridCol w="2037525"/>
                <a:gridCol w="1431225"/>
                <a:gridCol w="3908600"/>
              </a:tblGrid>
              <a:tr h="186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sng" cap="none" strike="noStrike"/>
                        <a:t>Number</a:t>
                      </a:r>
                      <a:endParaRPr b="1" i="0" sz="900" u="sng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325" marB="0" marR="4325" marL="4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sng" cap="none" strike="noStrike"/>
                        <a:t>Status</a:t>
                      </a:r>
                      <a:endParaRPr b="1" i="0" sz="900" u="sng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325" marB="0" marR="4325" marL="4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sng" cap="none" strike="noStrike"/>
                        <a:t>Title</a:t>
                      </a:r>
                      <a:endParaRPr b="1" i="0" sz="900" u="sng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325" marB="0" marR="4325" marL="4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sng" cap="none" strike="noStrike"/>
                        <a:t>Completion Date</a:t>
                      </a:r>
                      <a:endParaRPr b="1" i="0" sz="900" u="sng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325" marB="0" marR="4325" marL="4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sng" cap="none" strike="noStrike"/>
                        <a:t>Description</a:t>
                      </a:r>
                      <a:endParaRPr b="1" i="0" sz="900" u="sng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325" marB="0" marR="4325" marL="4325" anchor="b"/>
                </a:tc>
              </a:tr>
              <a:tr h="48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/>
                        <a:t>DATA-22-05</a:t>
                      </a:r>
                      <a:endParaRPr b="1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325" marB="0" marR="4325" marL="4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/>
                        <a:t>OPEN</a:t>
                      </a:r>
                      <a:endParaRPr b="1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325" marB="0" marR="4325" marL="4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/>
                        <a:t>Feasibility Study for Common Guidlines for the STAC Implementations</a:t>
                      </a:r>
                      <a:endParaRPr b="1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325" marB="0" marR="4325" marL="4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/>
                        <a:t>09/30/2024 (Q3 2024)</a:t>
                      </a:r>
                      <a:endParaRPr b="1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325" marB="0" marR="4325" marL="4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/>
                        <a:t>Evaluate the possibility of defining a guideline/best practice for the STAC at CEOS level, By that act for an alignment in implementing STAC (in all forms API, static search or metadata modelling)&amp;nbsp;</a:t>
                      </a:r>
                      <a:endParaRPr b="1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325" marB="0" marR="4325" marL="4325" anchor="b"/>
                </a:tc>
              </a:tr>
              <a:tr h="32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/>
                        <a:t>DATA-22-01</a:t>
                      </a:r>
                      <a:endParaRPr b="1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325" marB="0" marR="4325" marL="4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/>
                        <a:t>OPEN</a:t>
                      </a:r>
                      <a:endParaRPr b="1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325" marB="0" marR="4325" marL="4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/>
                        <a:t>Jupyter Notebook Best Practice</a:t>
                      </a:r>
                      <a:endParaRPr b="1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325" marB="0" marR="4325" marL="4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/>
                        <a:t>06/30/2024 (Q2 2024)</a:t>
                      </a:r>
                      <a:endParaRPr b="1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325" marB="0" marR="4325" marL="4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/>
                        <a:t>Knowledge sharing with Jupyter Notebook will be investigated and the best practice will be issued.</a:t>
                      </a:r>
                      <a:endParaRPr b="1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325" marB="0" marR="4325" marL="4325" anchor="b"/>
                </a:tc>
              </a:tr>
              <a:tr h="32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/>
                        <a:t>DATA-23-01</a:t>
                      </a:r>
                      <a:endParaRPr b="1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325" marB="0" marR="4325" marL="4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/>
                        <a:t>OPEN</a:t>
                      </a:r>
                      <a:endParaRPr b="1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325" marB="0" marR="4325" marL="4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/>
                        <a:t>AI/ML White Paper</a:t>
                      </a:r>
                      <a:endParaRPr b="1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325" marB="0" marR="4325" marL="4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/>
                        <a:t>12/31/2024 (Q4 2024)</a:t>
                      </a:r>
                      <a:endParaRPr b="1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325" marB="0" marR="4325" marL="4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/>
                        <a:t>Use cases of AI/ML technologies for the Earth Observations will be collected, categorized and summarized as a white paper.</a:t>
                      </a:r>
                      <a:endParaRPr b="1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325" marB="0" marR="4325" marL="4325" anchor="b"/>
                </a:tc>
              </a:tr>
              <a:tr h="804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325" marB="0" marR="4325" marL="4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/>
                        <a:t>NEW</a:t>
                      </a:r>
                      <a:endParaRPr b="1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325" marB="0" marR="4325" marL="4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/>
                        <a:t>White Paper on EO Data collections management and governance</a:t>
                      </a:r>
                      <a:endParaRPr b="1" i="0" sz="900" u="none" cap="none" strike="noStrike">
                        <a:solidFill>
                          <a:srgbClr val="21212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325" marB="0" marR="4325" marL="4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/>
                        <a:t>03/31/2025 (Q1 2025)</a:t>
                      </a:r>
                      <a:endParaRPr b="1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325" marB="0" marR="4325" marL="4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/>
                        <a:t>This white paper would address topics including management of data collections in the Cloud, Preservation of "MASTER" collections, reproducibility of previous collections versions (algorithm availability), cross-collection validation, and general Interoperability and Governance approaches.</a:t>
                      </a:r>
                      <a:endParaRPr b="1" i="0" sz="900" u="none" cap="none" strike="noStrike">
                        <a:solidFill>
                          <a:srgbClr val="21212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325" marB="0" marR="4325" marL="4325" anchor="b"/>
                </a:tc>
              </a:tr>
              <a:tr h="48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325" marB="0" marR="4325" marL="4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/>
                        <a:t>NEW</a:t>
                      </a:r>
                      <a:endParaRPr b="1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325" marB="0" marR="4325" marL="4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/>
                        <a:t>White paper on Software preservation</a:t>
                      </a:r>
                      <a:endParaRPr b="1" i="0" sz="900" u="none" cap="none" strike="noStrike">
                        <a:solidFill>
                          <a:srgbClr val="21212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325" marB="0" marR="4325" marL="4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/>
                        <a:t>09/30/2025 (Q3 2025)</a:t>
                      </a:r>
                      <a:endParaRPr b="1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325" marB="0" marR="4325" marL="4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/>
                        <a:t>This white paper would address and recommend techniques to ensure preservation and reusability of software tools related to EO missions (e.g. processors, exploitation and visualization tools). </a:t>
                      </a:r>
                      <a:endParaRPr b="1" i="0" sz="900" u="none" cap="none" strike="noStrike">
                        <a:solidFill>
                          <a:srgbClr val="21212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325" marB="0" marR="4325" marL="4325" anchor="b"/>
                </a:tc>
              </a:tr>
              <a:tr h="643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325" marB="0" marR="4325" marL="4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/>
                        <a:t>NEW</a:t>
                      </a:r>
                      <a:endParaRPr b="1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325" marB="0" marR="4325" marL="4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/>
                        <a:t>CEOS Interoperability Handbook 2.0</a:t>
                      </a:r>
                      <a:endParaRPr b="1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325" marB="0" marR="4325" marL="4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/>
                        <a:t>03/31/2025 (Q1 2025)</a:t>
                      </a:r>
                      <a:endParaRPr b="1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325" marB="0" marR="4325" marL="43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/>
                        <a:t>This Interoperability Handbook would be revised version of the handbook originally published by WGISS in 2008 and provided guidance toward the implementation of the recently endorsed CEOS Interoperability Framework (2023).</a:t>
                      </a:r>
                      <a:endParaRPr b="1" i="0"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325" marB="0" marR="4325" marL="4325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CEOS Governance</a:t>
            </a:r>
            <a:endParaRPr/>
          </a:p>
        </p:txBody>
      </p:sp>
      <p:pic>
        <p:nvPicPr>
          <p:cNvPr id="67" name="Google Shape;6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60382"/>
            <a:ext cx="9144000" cy="342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Working Group Governance</a:t>
            </a:r>
            <a:endParaRPr/>
          </a:p>
        </p:txBody>
      </p:sp>
      <p:pic>
        <p:nvPicPr>
          <p:cNvPr id="73" name="Google Shape;7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036" y="1121194"/>
            <a:ext cx="7223015" cy="333137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3">
            <a:hlinkClick r:id="rId4"/>
          </p:cNvPr>
          <p:cNvSpPr/>
          <p:nvPr/>
        </p:nvSpPr>
        <p:spPr>
          <a:xfrm>
            <a:off x="2775005" y="1121194"/>
            <a:ext cx="1717482" cy="254382"/>
          </a:xfrm>
          <a:prstGeom prst="rect">
            <a:avLst/>
          </a:prstGeom>
          <a:solidFill>
            <a:schemeClr val="accent1">
              <a:alpha val="20000"/>
            </a:schemeClr>
          </a:solidFill>
          <a:ln cap="flat" cmpd="sng" w="25400">
            <a:solidFill>
              <a:srgbClr val="151C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"/>
          <p:cNvSpPr/>
          <p:nvPr/>
        </p:nvSpPr>
        <p:spPr>
          <a:xfrm>
            <a:off x="7545788" y="1121194"/>
            <a:ext cx="1359673" cy="61219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151C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ToR last updated 2015</a:t>
            </a:r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132036" y="1375576"/>
            <a:ext cx="2189745" cy="254382"/>
          </a:xfrm>
          <a:prstGeom prst="rect">
            <a:avLst/>
          </a:prstGeom>
          <a:solidFill>
            <a:schemeClr val="accent1">
              <a:alpha val="20000"/>
            </a:schemeClr>
          </a:solidFill>
          <a:ln cap="flat" cmpd="sng" w="25400">
            <a:solidFill>
              <a:srgbClr val="151C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7545787" y="1984739"/>
            <a:ext cx="1359673" cy="221355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151C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WGISS previously created Working Group Work Plans … but have not since ~2018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Governance cont.</a:t>
            </a:r>
            <a:endParaRPr/>
          </a:p>
        </p:txBody>
      </p:sp>
      <p:pic>
        <p:nvPicPr>
          <p:cNvPr id="83" name="Google Shape;8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036" y="1431235"/>
            <a:ext cx="7089461" cy="279886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4"/>
          <p:cNvSpPr/>
          <p:nvPr/>
        </p:nvSpPr>
        <p:spPr>
          <a:xfrm>
            <a:off x="4961614" y="1431234"/>
            <a:ext cx="2210522" cy="278295"/>
          </a:xfrm>
          <a:prstGeom prst="rect">
            <a:avLst/>
          </a:prstGeom>
          <a:solidFill>
            <a:schemeClr val="accent1">
              <a:alpha val="20000"/>
            </a:schemeClr>
          </a:solidFill>
          <a:ln cap="flat" cmpd="sng" w="25400">
            <a:solidFill>
              <a:srgbClr val="151C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7221497" y="1431234"/>
            <a:ext cx="1884459" cy="1836691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151C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2024-2026 Work Plan in development by CEO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(CEO presentation later)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 txBox="1"/>
          <p:nvPr>
            <p:ph idx="1" type="body"/>
          </p:nvPr>
        </p:nvSpPr>
        <p:spPr>
          <a:xfrm>
            <a:off x="261225" y="1723058"/>
            <a:ext cx="8621550" cy="241173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-US" sz="1200"/>
              <a:t>Goals: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 sz="1200"/>
              <a:t>To enable Earth observation data and information to be more accessible and usable to both data providers and data users world-wide through international coordination. 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 sz="1200"/>
              <a:t>To foster easier exchange of Earth observation and related data and information to meet the requirements of users and data providers.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 sz="1200"/>
              <a:t>To foster the development of best practices and encourage the development of interoperable services that exploit space-borne Earth observation data.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 sz="1200"/>
              <a:t>To enhance the complementarity, interoperability and standardization of Earth observation data and information management and services with other types of geospatial data such as </a:t>
            </a:r>
            <a:r>
              <a:rPr i="1" lang="en-US" sz="1200"/>
              <a:t>in situ</a:t>
            </a:r>
            <a:r>
              <a:rPr lang="en-US" sz="1200"/>
              <a:t> data.</a:t>
            </a:r>
            <a:endParaRPr/>
          </a:p>
        </p:txBody>
      </p:sp>
      <p:sp>
        <p:nvSpPr>
          <p:cNvPr id="91" name="Google Shape;91;p5"/>
          <p:cNvSpPr txBox="1"/>
          <p:nvPr>
            <p:ph type="title"/>
          </p:nvPr>
        </p:nvSpPr>
        <p:spPr>
          <a:xfrm>
            <a:off x="857249" y="131954"/>
            <a:ext cx="6349225" cy="58425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 sz="2800"/>
              <a:t>WGISS Vision (ToR)</a:t>
            </a:r>
            <a:endParaRPr/>
          </a:p>
        </p:txBody>
      </p:sp>
      <p:sp>
        <p:nvSpPr>
          <p:cNvPr id="92" name="Google Shape;92;p5"/>
          <p:cNvSpPr txBox="1"/>
          <p:nvPr/>
        </p:nvSpPr>
        <p:spPr>
          <a:xfrm>
            <a:off x="399737" y="903125"/>
            <a:ext cx="8321040" cy="758932"/>
          </a:xfrm>
          <a:prstGeom prst="rect">
            <a:avLst/>
          </a:prstGeom>
          <a:solidFill>
            <a:srgbClr val="41567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Purpose: To facilitate (CEOS) data and information management, and to support the provision of services for both data providers and data users</a:t>
            </a:r>
            <a:endParaRPr/>
          </a:p>
        </p:txBody>
      </p:sp>
      <p:pic>
        <p:nvPicPr>
          <p:cNvPr id="93" name="Google Shape;9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30" y="73691"/>
            <a:ext cx="636613" cy="636613"/>
          </a:xfrm>
          <a:prstGeom prst="rect">
            <a:avLst/>
          </a:prstGeom>
          <a:gradFill>
            <a:gsLst>
              <a:gs pos="0">
                <a:srgbClr val="F1F5F8"/>
              </a:gs>
              <a:gs pos="74000">
                <a:srgbClr val="92A7C6"/>
              </a:gs>
              <a:gs pos="83000">
                <a:srgbClr val="92A7C6"/>
              </a:gs>
              <a:gs pos="100000">
                <a:srgbClr val="B7C4D8"/>
              </a:gs>
            </a:gsLst>
            <a:lin ang="5400000" scaled="0"/>
          </a:gradFill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"/>
          <p:cNvSpPr txBox="1"/>
          <p:nvPr>
            <p:ph idx="1" type="body"/>
          </p:nvPr>
        </p:nvSpPr>
        <p:spPr>
          <a:xfrm>
            <a:off x="261225" y="1940118"/>
            <a:ext cx="8621550" cy="248875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-US" sz="1200"/>
              <a:t>WGISS Activities Fall into three main areas: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1" lang="en-US" sz="1200"/>
              <a:t>Support for CEOS.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200"/>
              <a:t>… takes strategic direction from the CEOS Plenary and from the CEOS Strategic Implementation Team (SIT) …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1" lang="en-US" sz="1200"/>
              <a:t>Addressing issues related to data management, access and use.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200"/>
              <a:t>… producing recommendations, guidelines, and best practices …</a:t>
            </a:r>
            <a:endParaRPr sz="1200"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1" lang="en-US" sz="1200"/>
              <a:t>Knowledge Exchange.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200"/>
              <a:t>… WGISS activities are coordinated across CEOS agencies and adequately promoted … </a:t>
            </a:r>
            <a:endParaRPr sz="1200"/>
          </a:p>
        </p:txBody>
      </p:sp>
      <p:sp>
        <p:nvSpPr>
          <p:cNvPr id="99" name="Google Shape;99;p6"/>
          <p:cNvSpPr txBox="1"/>
          <p:nvPr>
            <p:ph type="title"/>
          </p:nvPr>
        </p:nvSpPr>
        <p:spPr>
          <a:xfrm>
            <a:off x="857249" y="131954"/>
            <a:ext cx="6349225" cy="58425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WGISS Objectives (ToR)</a:t>
            </a:r>
            <a:endParaRPr/>
          </a:p>
        </p:txBody>
      </p:sp>
      <p:sp>
        <p:nvSpPr>
          <p:cNvPr id="100" name="Google Shape;100;p6"/>
          <p:cNvSpPr txBox="1"/>
          <p:nvPr/>
        </p:nvSpPr>
        <p:spPr>
          <a:xfrm>
            <a:off x="210125" y="815659"/>
            <a:ext cx="8723749" cy="1227825"/>
          </a:xfrm>
          <a:prstGeom prst="rect">
            <a:avLst/>
          </a:prstGeom>
          <a:solidFill>
            <a:srgbClr val="41567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WGISS receives strategic direction and specific requests for work from CEOS Plenary and CEOS SIT.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WGISS provides reports on progress in achieving its objectives and also provides recommendations to the CEOS Plenary and CEOS SIT to help guide them in their strategic decision-making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30" y="73691"/>
            <a:ext cx="636613" cy="636613"/>
          </a:xfrm>
          <a:prstGeom prst="rect">
            <a:avLst/>
          </a:prstGeom>
          <a:gradFill>
            <a:gsLst>
              <a:gs pos="0">
                <a:srgbClr val="F1F5F8"/>
              </a:gs>
              <a:gs pos="74000">
                <a:srgbClr val="92A7C6"/>
              </a:gs>
              <a:gs pos="83000">
                <a:srgbClr val="92A7C6"/>
              </a:gs>
              <a:gs pos="100000">
                <a:srgbClr val="B7C4D8"/>
              </a:gs>
            </a:gsLst>
            <a:lin ang="5400000" scaled="0"/>
          </a:gradFill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 sz="2800"/>
              <a:t>WGISS Workplan Deliverable History</a:t>
            </a:r>
            <a:endParaRPr/>
          </a:p>
        </p:txBody>
      </p:sp>
      <p:graphicFrame>
        <p:nvGraphicFramePr>
          <p:cNvPr id="107" name="Google Shape;107;p7"/>
          <p:cNvGraphicFramePr/>
          <p:nvPr/>
        </p:nvGraphicFramePr>
        <p:xfrm>
          <a:off x="248478" y="7262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{E44455D4-4B34-4AA6-8092-1206EBDD24B3}</a:tableStyleId>
              </a:tblPr>
              <a:tblGrid>
                <a:gridCol w="4619875"/>
                <a:gridCol w="467825"/>
                <a:gridCol w="653025"/>
                <a:gridCol w="799225"/>
              </a:tblGrid>
              <a:tr h="14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700" u="sng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700" u="sng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Status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700" u="sng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Creation year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700" u="sng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Completion date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OpenSearch Best Practices Guideline Document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closed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2014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2014 Q4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Data Stewardship Best PracticesGuideline documents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closed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2015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2015 Q4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Assessment of Technical Architectures for Supporting Operational Programs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closed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2015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2015 Q4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Development of the Recovery Observatory Infrastructure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closed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2015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2015 Q2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Data Stewardship Best PracticesGuideline documents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closed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2015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2015 Q4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Study on future data architectures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closed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2016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2016 Q4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data holdings reported in GEO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closed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2017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 Q3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ECVs/CDRs Discovery and Access through WGISS Systems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closed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2017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2020 Q2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Reference model for data stewardship planning and implementation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closed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2017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2017 Q4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Improve WGISS Interoperability Standards Architecture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closed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2017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 Q4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Technology Exploration webinars and workshops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closed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2017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2021 Q4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data holdings reported and accessible in GEO and other international relevant contexts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closed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 Q4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 a White Paper on Single Sign-On (SSO) authentication.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closed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2019 Q4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Mekong Data Cube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closed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2019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2021 Q4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Explore emerging trends and disrupting technologies (e.g. Artificial Intelligence);evaluate...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closed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2019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2021 Q4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Glossary of Terms Related to Analysis Ready Data;Future Data Architectures;and Interoperability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closed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2020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2020 Q4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0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Opensearch Best Practices to include Service Discovery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closed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 Q4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Archive Technologies White Paper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closed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2023 Q2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Discovery and Access for Data Analytics and Processing Tools and Services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closed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2024 Q1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Feasibility Study for Common Guidlines for the STAC Implementations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open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2024 Q3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Management and Stewardship Maturity Matrix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closed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2023 Q1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Jupyter Notebook Best Practice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open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2024 Q2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Interoperability Framework Roadmap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closed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2023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2023 Q4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AI/ML White Paper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open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2023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2024 Q4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Interoperability Handbook 2.0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open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2024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2025 Q1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White Paper on EO Data collections management and governance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open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2024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2025 Q1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White paper on Software preservation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open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2024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2025 Q3</a:t>
                      </a:r>
                      <a:endParaRPr/>
                    </a:p>
                  </a:txBody>
                  <a:tcPr marT="4025" marB="0" marR="4025" marL="40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8" name="Google Shape;108;p7"/>
          <p:cNvSpPr/>
          <p:nvPr/>
        </p:nvSpPr>
        <p:spPr>
          <a:xfrm>
            <a:off x="7172135" y="1046095"/>
            <a:ext cx="1451113" cy="983974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151C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CEOS Deliverable Tracking Tool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7"/>
          <p:cNvSpPr/>
          <p:nvPr/>
        </p:nvSpPr>
        <p:spPr>
          <a:xfrm>
            <a:off x="7172136" y="2816915"/>
            <a:ext cx="1451113" cy="983974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151C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WGISS Best Practices and Guides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7"/>
          <p:cNvSpPr/>
          <p:nvPr/>
        </p:nvSpPr>
        <p:spPr>
          <a:xfrm>
            <a:off x="7555846" y="3800889"/>
            <a:ext cx="1451113" cy="983974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151C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CEOS Publications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"/>
          <p:cNvSpPr txBox="1"/>
          <p:nvPr>
            <p:ph idx="1" type="body"/>
          </p:nvPr>
        </p:nvSpPr>
        <p:spPr>
          <a:xfrm>
            <a:off x="261150" y="827082"/>
            <a:ext cx="8621700" cy="368528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lang="en-US" sz="1100"/>
              <a:t>Collaborate with SEO on “</a:t>
            </a:r>
            <a:r>
              <a:rPr b="1" lang="en-US" sz="1100"/>
              <a:t>Interoperability Lab</a:t>
            </a:r>
            <a:r>
              <a:rPr lang="en-US" sz="1100"/>
              <a:t>” (further discussion in Session 5.5 w/ David Borges)</a:t>
            </a:r>
            <a:endParaRPr/>
          </a:p>
          <a:p>
            <a:pPr indent="-3365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lang="en-US" sz="1100"/>
              <a:t>Progress on implementation of </a:t>
            </a:r>
            <a:r>
              <a:rPr b="1" lang="en-US" sz="1100"/>
              <a:t>Interoperability Framework … </a:t>
            </a:r>
            <a:r>
              <a:rPr lang="en-US" sz="1100"/>
              <a:t>Handbook, Demonstrators, Maturity (discussion on Session 5)</a:t>
            </a:r>
            <a:endParaRPr/>
          </a:p>
          <a:p>
            <a:pPr indent="-3365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lang="en-US" sz="1100"/>
              <a:t>Support for </a:t>
            </a:r>
            <a:r>
              <a:rPr b="1" lang="en-US" sz="1100"/>
              <a:t>Biodiversity</a:t>
            </a:r>
            <a:r>
              <a:rPr lang="en-US" sz="1100"/>
              <a:t> (and Ecosystem Extent Task Team) … </a:t>
            </a:r>
            <a:r>
              <a:rPr b="1" lang="en-US" sz="1100"/>
              <a:t>Data Cubes, AI/ML, Interoperability</a:t>
            </a:r>
            <a:endParaRPr/>
          </a:p>
          <a:p>
            <a:pPr indent="-3365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lang="en-US" sz="1100"/>
              <a:t>Review of past “</a:t>
            </a:r>
            <a:r>
              <a:rPr b="1" lang="en-US" sz="1100"/>
              <a:t>Info Sharing</a:t>
            </a:r>
            <a:r>
              <a:rPr lang="en-US" sz="1100"/>
              <a:t>” (i.e. Open Science, Open Data Cubes, Digital Twins) -&gt; relevant topics for WGISS?</a:t>
            </a:r>
            <a:endParaRPr/>
          </a:p>
          <a:p>
            <a:pPr indent="-3365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US" sz="1100"/>
              <a:t>New Space </a:t>
            </a:r>
            <a:r>
              <a:rPr lang="en-US" sz="1100"/>
              <a:t>Task Team … How to Incorporate into WGISS?</a:t>
            </a:r>
            <a:endParaRPr/>
          </a:p>
          <a:p>
            <a:pPr indent="-3365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lang="en-US" sz="1100"/>
              <a:t>Resourcing our work (</a:t>
            </a:r>
            <a:r>
              <a:rPr b="1" lang="en-US" sz="1100"/>
              <a:t>Recruiting</a:t>
            </a:r>
            <a:r>
              <a:rPr lang="en-US" sz="1100"/>
              <a:t>)</a:t>
            </a:r>
            <a:endParaRPr/>
          </a:p>
          <a:p>
            <a:pPr indent="-3365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lang="en-US" sz="1100"/>
              <a:t>Update WGISS Outreach Info (further discussion in Session 4.3)</a:t>
            </a:r>
            <a:endParaRPr sz="1000"/>
          </a:p>
          <a:p>
            <a:pPr indent="-3365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lang="en-US" sz="1100"/>
              <a:t>Identify ways to improve feedback for Best Practices (and increase visibility to CEOS members)</a:t>
            </a:r>
            <a:endParaRPr/>
          </a:p>
          <a:p>
            <a:pPr indent="-3365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lang="en-US" sz="1100"/>
              <a:t>Identify process improvements for “knowledge sharing” (info from CEOS members and/or collaborators)</a:t>
            </a:r>
            <a:endParaRPr/>
          </a:p>
          <a:p>
            <a:pPr indent="-3365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lang="en-US" sz="1100"/>
              <a:t>Develop multi-year WGISS Work Plan (</a:t>
            </a:r>
            <a:r>
              <a:rPr b="1" lang="en-US" sz="1100"/>
              <a:t>WGISS Priorities</a:t>
            </a:r>
            <a:r>
              <a:rPr lang="en-US" sz="1100"/>
              <a:t>, more granular than CEOS Workplan “Deliverables”)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</a:pPr>
            <a:r>
              <a:t/>
            </a:r>
            <a:endParaRPr sz="1200"/>
          </a:p>
        </p:txBody>
      </p:sp>
      <p:sp>
        <p:nvSpPr>
          <p:cNvPr id="116" name="Google Shape;116;p8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 sz="2800"/>
              <a:t>Topics for Consideration this Week…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286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122" name="Google Shape;122;p9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Backup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