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Montserrat SemiBold"/>
      <p:regular r:id="rId19"/>
      <p:bold r:id="rId20"/>
      <p:italic r:id="rId21"/>
      <p:boldItalic r:id="rId22"/>
    </p:embeddedFont>
    <p:embeddedFont>
      <p:font typeface="Montserrat"/>
      <p:regular r:id="rId23"/>
      <p:bold r:id="rId24"/>
      <p:italic r:id="rId25"/>
      <p:boldItalic r:id="rId26"/>
    </p:embeddedFont>
    <p:embeddedFont>
      <p:font typeface="Montserrat Medium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1" roundtripDataSignature="AMtx7mi4xuv4uJ85ZTmfRSrmxU93nYm0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SemiBold-bold.fntdata"/><Relationship Id="rId22" Type="http://schemas.openxmlformats.org/officeDocument/2006/relationships/font" Target="fonts/MontserratSemiBold-boldItalic.fntdata"/><Relationship Id="rId21" Type="http://schemas.openxmlformats.org/officeDocument/2006/relationships/font" Target="fonts/MontserratSemiBold-italic.fntdata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MontserratMedium-bold.fntdata"/><Relationship Id="rId27" Type="http://schemas.openxmlformats.org/officeDocument/2006/relationships/font" Target="fonts/MontserratMedium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Medium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customschemas.google.com/relationships/presentationmetadata" Target="metadata"/><Relationship Id="rId30" Type="http://schemas.openxmlformats.org/officeDocument/2006/relationships/font" Target="fonts/MontserratMedium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SemiBold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12.png"/><Relationship Id="rId6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313" y="1699297"/>
            <a:ext cx="6216117" cy="206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5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008" y="-1"/>
            <a:ext cx="2785992" cy="20151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5"/>
          <p:cNvSpPr/>
          <p:nvPr/>
        </p:nvSpPr>
        <p:spPr>
          <a:xfrm flipH="1">
            <a:off x="4092296" y="1476329"/>
            <a:ext cx="5063603" cy="367583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5"/>
          <p:cNvSpPr/>
          <p:nvPr/>
        </p:nvSpPr>
        <p:spPr>
          <a:xfrm flipH="1">
            <a:off x="-6599" y="-10906"/>
            <a:ext cx="9152384" cy="5161407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823" y="3983624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5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4300773" y="-762121"/>
            <a:ext cx="4091400" cy="5610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5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4344520" y="3615007"/>
            <a:ext cx="1289700" cy="17751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5"/>
          <p:cNvSpPr txBox="1"/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b="0" i="0" sz="60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6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6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6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16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9" name="Google Shape;29;p16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16"/>
          <p:cNvSpPr txBox="1"/>
          <p:nvPr/>
        </p:nvSpPr>
        <p:spPr>
          <a:xfrm>
            <a:off x="-40725" y="4872750"/>
            <a:ext cx="2891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WGISS-57, 4-7 March 2024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7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7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17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7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7"/>
          <p:cNvSpPr txBox="1"/>
          <p:nvPr>
            <p:ph idx="1" type="body"/>
          </p:nvPr>
        </p:nvSpPr>
        <p:spPr>
          <a:xfrm>
            <a:off x="289974" y="1084442"/>
            <a:ext cx="41319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17"/>
          <p:cNvSpPr txBox="1"/>
          <p:nvPr>
            <p:ph idx="2" type="body"/>
          </p:nvPr>
        </p:nvSpPr>
        <p:spPr>
          <a:xfrm>
            <a:off x="4722271" y="1084442"/>
            <a:ext cx="41319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17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17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41;p17"/>
          <p:cNvSpPr txBox="1"/>
          <p:nvPr/>
        </p:nvSpPr>
        <p:spPr>
          <a:xfrm>
            <a:off x="-40725" y="4872750"/>
            <a:ext cx="2891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WGISS-57, 4-7 March 2024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8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18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18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8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8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18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18"/>
          <p:cNvSpPr txBox="1"/>
          <p:nvPr/>
        </p:nvSpPr>
        <p:spPr>
          <a:xfrm>
            <a:off x="-40725" y="4872750"/>
            <a:ext cx="2891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WGISS-57, 4-7 March 2024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19"/>
          <p:cNvSpPr txBox="1"/>
          <p:nvPr/>
        </p:nvSpPr>
        <p:spPr>
          <a:xfrm>
            <a:off x="-40725" y="4872750"/>
            <a:ext cx="2891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WGISS-57, 4-7 March 2024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4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4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4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/>
          <p:nvPr>
            <p:ph type="title"/>
          </p:nvPr>
        </p:nvSpPr>
        <p:spPr>
          <a:xfrm>
            <a:off x="191873" y="113125"/>
            <a:ext cx="53088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WGISS-57</a:t>
            </a:r>
            <a:br>
              <a:rPr lang="en-US"/>
            </a:br>
            <a:br>
              <a:rPr lang="en-US"/>
            </a:br>
            <a:r>
              <a:rPr lang="en-US" sz="3200"/>
              <a:t>WGISS and Mapping Ecosystem Extent</a:t>
            </a:r>
            <a:endParaRPr sz="3200"/>
          </a:p>
        </p:txBody>
      </p:sp>
      <p:sp>
        <p:nvSpPr>
          <p:cNvPr id="61" name="Google Shape;61;p1"/>
          <p:cNvSpPr txBox="1"/>
          <p:nvPr/>
        </p:nvSpPr>
        <p:spPr>
          <a:xfrm>
            <a:off x="5500663" y="3158597"/>
            <a:ext cx="3577800" cy="15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Roger Sayre 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U.S. Geological Survey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10.2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WGISS-57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4-7 March 2023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Sydney, Australia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sz="2000"/>
              <a:t>Standards</a:t>
            </a:r>
            <a:endParaRPr sz="2000"/>
          </a:p>
        </p:txBody>
      </p:sp>
      <p:sp>
        <p:nvSpPr>
          <p:cNvPr id="141" name="Google Shape;141;p10"/>
          <p:cNvSpPr txBox="1"/>
          <p:nvPr>
            <p:ph idx="1" type="body"/>
          </p:nvPr>
        </p:nvSpPr>
        <p:spPr>
          <a:xfrm>
            <a:off x="-1" y="1022736"/>
            <a:ext cx="36606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600"/>
              <a:t>Hierarchical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600"/>
              <a:t>Standard Reporting Unit for CBD (Headline Indicator A.2 Extent of natural ecosystems) 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600"/>
              <a:t>CEOS EETT Whitepaper Recommendation:</a:t>
            </a:r>
            <a:endParaRPr/>
          </a:p>
          <a:p>
            <a:pPr indent="0" lvl="0" marL="1206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US" sz="1200"/>
              <a:t>2a. For each ecosystem class in the IUCN GET and Ramsar’s classification scheme, identify the key EO data sources and mapping approaches needed for its delineation. </a:t>
            </a:r>
            <a:endParaRPr/>
          </a:p>
          <a:p>
            <a:pPr indent="0" lvl="0" marL="1206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US" sz="1700"/>
              <a:t>	</a:t>
            </a:r>
            <a:endParaRPr sz="1700"/>
          </a:p>
        </p:txBody>
      </p:sp>
      <p:sp>
        <p:nvSpPr>
          <p:cNvPr id="142" name="Google Shape;142;p10"/>
          <p:cNvSpPr txBox="1"/>
          <p:nvPr/>
        </p:nvSpPr>
        <p:spPr>
          <a:xfrm>
            <a:off x="11685" y="716354"/>
            <a:ext cx="912062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IUCN GET (Global Ecosystem Typology)</a:t>
            </a:r>
            <a:endParaRPr/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8239" y="1124741"/>
            <a:ext cx="5595761" cy="376116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/>
          <p:nvPr/>
        </p:nvSpPr>
        <p:spPr>
          <a:xfrm>
            <a:off x="3578722" y="2930170"/>
            <a:ext cx="5451343" cy="391468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" name="Google Shape;145;p10"/>
          <p:cNvCxnSpPr/>
          <p:nvPr/>
        </p:nvCxnSpPr>
        <p:spPr>
          <a:xfrm flipH="1" rot="10800000">
            <a:off x="2950486" y="3300979"/>
            <a:ext cx="527400" cy="22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sz="2000"/>
              <a:t>Interoperability</a:t>
            </a:r>
            <a:endParaRPr sz="2000"/>
          </a:p>
        </p:txBody>
      </p:sp>
      <p:pic>
        <p:nvPicPr>
          <p:cNvPr id="151" name="Google Shape;15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56" y="1159798"/>
            <a:ext cx="8853287" cy="3312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sz="2000"/>
              <a:t>AI/ML</a:t>
            </a:r>
            <a:endParaRPr sz="2000"/>
          </a:p>
        </p:txBody>
      </p:sp>
      <p:sp>
        <p:nvSpPr>
          <p:cNvPr id="157" name="Google Shape;157;p12"/>
          <p:cNvSpPr txBox="1"/>
          <p:nvPr>
            <p:ph idx="1" type="body"/>
          </p:nvPr>
        </p:nvSpPr>
        <p:spPr>
          <a:xfrm>
            <a:off x="193958" y="1099584"/>
            <a:ext cx="8621700" cy="373826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For wall-to-wall ecosystem mapping by image classification AI/ML is ‘old news’</a:t>
            </a:r>
            <a:endParaRPr/>
          </a:p>
          <a:p>
            <a:pPr indent="0" lvl="0" marL="1206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‘New’ AI (Geo AI) has at least two potentially powerful applications: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400"/>
              <a:t>Object-based feature extraction (mangroves, burned structures, roads/trails, etc.)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400"/>
              <a:t>Crosswalking between existing maps to the IUCN GET using labels, attributes, etc.</a:t>
            </a:r>
            <a:endParaRPr sz="1400"/>
          </a:p>
          <a:p>
            <a:pPr indent="0" lvl="0" marL="1206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sz="17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sz="2000"/>
              <a:t>Challenges (Ecosystem Extent White Paper +1)</a:t>
            </a:r>
            <a:endParaRPr sz="2000"/>
          </a:p>
        </p:txBody>
      </p:sp>
      <p:sp>
        <p:nvSpPr>
          <p:cNvPr id="163" name="Google Shape;163;p13"/>
          <p:cNvSpPr txBox="1"/>
          <p:nvPr>
            <p:ph idx="1" type="body"/>
          </p:nvPr>
        </p:nvSpPr>
        <p:spPr>
          <a:xfrm>
            <a:off x="193958" y="1099584"/>
            <a:ext cx="8621700" cy="373826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Limited availability of value-added products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Combining data from different types of sensors 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EO data accessibility, usability and technical capacity of users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Ecosystem condition 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Reference data for training and validation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Scale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‘Metadata Aversion Syndrome’</a:t>
            </a:r>
            <a:endParaRPr/>
          </a:p>
          <a:p>
            <a:pPr indent="-2286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sz="2000"/>
              <a:t>Ecosystem Extent – Potential WGISS Focus Areas</a:t>
            </a:r>
            <a:endParaRPr sz="2000"/>
          </a:p>
        </p:txBody>
      </p:sp>
      <p:sp>
        <p:nvSpPr>
          <p:cNvPr id="67" name="Google Shape;67;p2"/>
          <p:cNvSpPr txBox="1"/>
          <p:nvPr>
            <p:ph idx="1" type="body"/>
          </p:nvPr>
        </p:nvSpPr>
        <p:spPr>
          <a:xfrm>
            <a:off x="193958" y="1099584"/>
            <a:ext cx="8621700" cy="373826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Ecosystem Extent – An Application Area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Mapping Approaches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Open Data/Data Formats</a:t>
            </a:r>
            <a:endParaRPr sz="17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Imagery Availability and Data Services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Product Exposure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Standards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Interoperability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AI/ML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Challenges</a:t>
            </a:r>
            <a:endParaRPr sz="1700"/>
          </a:p>
        </p:txBody>
      </p:sp>
      <p:sp>
        <p:nvSpPr>
          <p:cNvPr id="68" name="Google Shape;68;p2"/>
          <p:cNvSpPr txBox="1"/>
          <p:nvPr/>
        </p:nvSpPr>
        <p:spPr>
          <a:xfrm>
            <a:off x="11685" y="716354"/>
            <a:ext cx="912062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OUTLINE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 txBox="1"/>
          <p:nvPr>
            <p:ph type="title"/>
          </p:nvPr>
        </p:nvSpPr>
        <p:spPr>
          <a:xfrm>
            <a:off x="132036" y="224892"/>
            <a:ext cx="8966994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sz="1800"/>
              <a:t>Ecosystem Extent – An Application Area within Biodiversity</a:t>
            </a:r>
            <a:endParaRPr sz="1800"/>
          </a:p>
        </p:txBody>
      </p:sp>
      <p:sp>
        <p:nvSpPr>
          <p:cNvPr id="74" name="Google Shape;74;p3"/>
          <p:cNvSpPr txBox="1"/>
          <p:nvPr>
            <p:ph idx="1" type="body"/>
          </p:nvPr>
        </p:nvSpPr>
        <p:spPr>
          <a:xfrm>
            <a:off x="193958" y="1099584"/>
            <a:ext cx="8621700" cy="373826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Genes</a:t>
            </a:r>
            <a:endParaRPr/>
          </a:p>
          <a:p>
            <a:pPr indent="0" lvl="1" marL="5778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US" sz="1200"/>
              <a:t>Not remote sensing detectable at this time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Species (Populations)</a:t>
            </a:r>
            <a:endParaRPr/>
          </a:p>
          <a:p>
            <a:pPr indent="0" lvl="1" marL="5778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US" sz="1200"/>
              <a:t>Fauna - Not practically remote sensing detectable at this time (e.g. whales from space)</a:t>
            </a:r>
            <a:endParaRPr/>
          </a:p>
          <a:p>
            <a:pPr indent="0" lvl="1" marL="5778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US" sz="1200"/>
              <a:t>Flora – Increasingly detectable with hyperspectral imagery</a:t>
            </a:r>
            <a:endParaRPr sz="12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Ecosystems</a:t>
            </a:r>
            <a:endParaRPr/>
          </a:p>
          <a:p>
            <a:pPr indent="0" lvl="1" marL="5778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1200"/>
              <a:t>Ecosystems occupy space in three kinds of spatial configurations (small patch, large patch, and matrix-forming)</a:t>
            </a:r>
            <a:endParaRPr/>
          </a:p>
          <a:p>
            <a:pPr indent="0" lvl="1" marL="5778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1200"/>
              <a:t>Many terrestrial, freshwater, and coastal (e.g. shallow benthics) ecosystems are detectable in imagery</a:t>
            </a:r>
            <a:endParaRPr/>
          </a:p>
          <a:p>
            <a:pPr indent="0" lvl="1" marL="5778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1200"/>
              <a:t>Mapping Ecosystem Extent is an application area within Biodiversity</a:t>
            </a:r>
            <a:endParaRPr sz="1200"/>
          </a:p>
        </p:txBody>
      </p:sp>
      <p:sp>
        <p:nvSpPr>
          <p:cNvPr id="75" name="Google Shape;75;p3"/>
          <p:cNvSpPr txBox="1"/>
          <p:nvPr/>
        </p:nvSpPr>
        <p:spPr>
          <a:xfrm>
            <a:off x="11685" y="716354"/>
            <a:ext cx="912062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Three Fundamental Elements of Biodiversity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"/>
          <p:cNvSpPr txBox="1"/>
          <p:nvPr>
            <p:ph type="title"/>
          </p:nvPr>
        </p:nvSpPr>
        <p:spPr>
          <a:xfrm>
            <a:off x="132036" y="224892"/>
            <a:ext cx="8966994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sz="1800"/>
              <a:t>Mapping Approaches</a:t>
            </a:r>
            <a:endParaRPr sz="1800"/>
          </a:p>
        </p:txBody>
      </p:sp>
      <p:sp>
        <p:nvSpPr>
          <p:cNvPr id="81" name="Google Shape;81;p4"/>
          <p:cNvSpPr txBox="1"/>
          <p:nvPr>
            <p:ph idx="1" type="body"/>
          </p:nvPr>
        </p:nvSpPr>
        <p:spPr>
          <a:xfrm>
            <a:off x="193958" y="1099584"/>
            <a:ext cx="8621700" cy="373826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Ecosystem Structure</a:t>
            </a:r>
            <a:endParaRPr/>
          </a:p>
          <a:p>
            <a:pPr indent="0" lvl="1" marL="5778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US" sz="1200"/>
              <a:t>Practical approach to mapping ecosystem extent. Map ecosystems by mapping and combining their structural components (vegetation assemblages, climate settings, terrain setting). Image-based approach with modeling.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Ecosystem Function (Processes)</a:t>
            </a:r>
            <a:endParaRPr/>
          </a:p>
          <a:p>
            <a:pPr indent="0" lvl="1" marL="5778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US" sz="1200"/>
              <a:t>Some aspects of ecosystem function are mappable (e.g. productivity, flux of water) but many are not (nutrient cycling, competition and predation, etc.) Image-based approach when doable.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Ecosystem Composition</a:t>
            </a:r>
            <a:endParaRPr/>
          </a:p>
          <a:p>
            <a:pPr indent="0" lvl="1" marL="5778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1200"/>
              <a:t>Addresses biotic composition, largely biogeographic in nature, captures differences in species distributions, based on field/expert knowledge, not an image-based approach.</a:t>
            </a:r>
            <a:endParaRPr sz="1200"/>
          </a:p>
        </p:txBody>
      </p:sp>
      <p:sp>
        <p:nvSpPr>
          <p:cNvPr id="82" name="Google Shape;82;p4"/>
          <p:cNvSpPr txBox="1"/>
          <p:nvPr/>
        </p:nvSpPr>
        <p:spPr>
          <a:xfrm>
            <a:off x="11685" y="716354"/>
            <a:ext cx="912062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Three Fundamental Dimensions of Ecosystems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"/>
          <p:cNvSpPr txBox="1"/>
          <p:nvPr>
            <p:ph type="title"/>
          </p:nvPr>
        </p:nvSpPr>
        <p:spPr>
          <a:xfrm>
            <a:off x="132036" y="224892"/>
            <a:ext cx="8966994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sz="1800"/>
              <a:t>Mapping Approaches</a:t>
            </a:r>
            <a:endParaRPr sz="1800"/>
          </a:p>
        </p:txBody>
      </p:sp>
      <p:pic>
        <p:nvPicPr>
          <p:cNvPr id="88" name="Google Shape;8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176" y="1525999"/>
            <a:ext cx="2949083" cy="1634257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9" name="Google Shape;8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2683" y="1532492"/>
            <a:ext cx="3530171" cy="156712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0" name="Google Shape;9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95190" y="1689288"/>
            <a:ext cx="2246732" cy="1147396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1" name="Google Shape;91;p5"/>
          <p:cNvSpPr txBox="1"/>
          <p:nvPr/>
        </p:nvSpPr>
        <p:spPr>
          <a:xfrm>
            <a:off x="287811" y="947378"/>
            <a:ext cx="267424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USGS/Esri/TNC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World Terrestrial Ecosystems</a:t>
            </a:r>
            <a:endParaRPr/>
          </a:p>
        </p:txBody>
      </p:sp>
      <p:sp>
        <p:nvSpPr>
          <p:cNvPr id="92" name="Google Shape;92;p5"/>
          <p:cNvSpPr txBox="1"/>
          <p:nvPr/>
        </p:nvSpPr>
        <p:spPr>
          <a:xfrm>
            <a:off x="4035392" y="909282"/>
            <a:ext cx="214655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WWF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Terrestrial Ecoregions</a:t>
            </a:r>
            <a:endParaRPr/>
          </a:p>
        </p:txBody>
      </p:sp>
      <p:sp>
        <p:nvSpPr>
          <p:cNvPr id="93" name="Google Shape;93;p5"/>
          <p:cNvSpPr txBox="1"/>
          <p:nvPr/>
        </p:nvSpPr>
        <p:spPr>
          <a:xfrm>
            <a:off x="6739884" y="900374"/>
            <a:ext cx="240411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IUCN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Ecosystem Typology</a:t>
            </a:r>
            <a:endParaRPr/>
          </a:p>
        </p:txBody>
      </p:sp>
      <p:sp>
        <p:nvSpPr>
          <p:cNvPr id="94" name="Google Shape;94;p5"/>
          <p:cNvSpPr txBox="1"/>
          <p:nvPr/>
        </p:nvSpPr>
        <p:spPr>
          <a:xfrm>
            <a:off x="320434" y="3542068"/>
            <a:ext cx="267424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Structure-based approach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❖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Climate Setting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❖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Terrain Setting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❖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Vegetation Cover</a:t>
            </a:r>
            <a:endParaRPr/>
          </a:p>
        </p:txBody>
      </p:sp>
      <p:sp>
        <p:nvSpPr>
          <p:cNvPr id="95" name="Google Shape;95;p5"/>
          <p:cNvSpPr txBox="1"/>
          <p:nvPr/>
        </p:nvSpPr>
        <p:spPr>
          <a:xfrm>
            <a:off x="3855931" y="3542068"/>
            <a:ext cx="267424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Composition-based approach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❖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Biogeography</a:t>
            </a:r>
            <a:endParaRPr/>
          </a:p>
        </p:txBody>
      </p:sp>
      <p:sp>
        <p:nvSpPr>
          <p:cNvPr id="96" name="Google Shape;96;p5"/>
          <p:cNvSpPr txBox="1"/>
          <p:nvPr/>
        </p:nvSpPr>
        <p:spPr>
          <a:xfrm>
            <a:off x="7128387" y="3542068"/>
            <a:ext cx="201561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Unmapped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❖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Mixed approach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/>
          <p:nvPr>
            <p:ph type="title"/>
          </p:nvPr>
        </p:nvSpPr>
        <p:spPr>
          <a:xfrm>
            <a:off x="132036" y="224892"/>
            <a:ext cx="8966994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sz="1800"/>
              <a:t>Mapping Approaches</a:t>
            </a:r>
            <a:endParaRPr sz="1800"/>
          </a:p>
        </p:txBody>
      </p:sp>
      <p:pic>
        <p:nvPicPr>
          <p:cNvPr id="102" name="Google Shape;10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152" y="1525999"/>
            <a:ext cx="2949083" cy="1634257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3" name="Google Shape;10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2683" y="1532492"/>
            <a:ext cx="3530171" cy="156712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4" name="Google Shape;10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95190" y="1689288"/>
            <a:ext cx="2246732" cy="1147396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5" name="Google Shape;105;p6"/>
          <p:cNvSpPr txBox="1"/>
          <p:nvPr/>
        </p:nvSpPr>
        <p:spPr>
          <a:xfrm>
            <a:off x="287811" y="947378"/>
            <a:ext cx="267424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USGS/Esri/TNC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World Terrestrial Ecosystems</a:t>
            </a:r>
            <a:endParaRPr/>
          </a:p>
        </p:txBody>
      </p:sp>
      <p:sp>
        <p:nvSpPr>
          <p:cNvPr id="106" name="Google Shape;106;p6"/>
          <p:cNvSpPr txBox="1"/>
          <p:nvPr/>
        </p:nvSpPr>
        <p:spPr>
          <a:xfrm>
            <a:off x="4035392" y="909282"/>
            <a:ext cx="214655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WWF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Terrestrial Ecoregions</a:t>
            </a:r>
            <a:endParaRPr/>
          </a:p>
        </p:txBody>
      </p:sp>
      <p:sp>
        <p:nvSpPr>
          <p:cNvPr id="107" name="Google Shape;107;p6"/>
          <p:cNvSpPr txBox="1"/>
          <p:nvPr/>
        </p:nvSpPr>
        <p:spPr>
          <a:xfrm>
            <a:off x="6739884" y="900374"/>
            <a:ext cx="240411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IUCN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Ecosystem Typology</a:t>
            </a:r>
            <a:endParaRPr/>
          </a:p>
        </p:txBody>
      </p:sp>
      <p:sp>
        <p:nvSpPr>
          <p:cNvPr id="108" name="Google Shape;108;p6"/>
          <p:cNvSpPr txBox="1"/>
          <p:nvPr/>
        </p:nvSpPr>
        <p:spPr>
          <a:xfrm>
            <a:off x="320434" y="3542068"/>
            <a:ext cx="267424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Structure-based approach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❖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Climate Setting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❖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Terrain Setting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❖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Vegetation Cover</a:t>
            </a:r>
            <a:endParaRPr/>
          </a:p>
        </p:txBody>
      </p:sp>
      <p:sp>
        <p:nvSpPr>
          <p:cNvPr id="109" name="Google Shape;109;p6"/>
          <p:cNvSpPr txBox="1"/>
          <p:nvPr/>
        </p:nvSpPr>
        <p:spPr>
          <a:xfrm>
            <a:off x="3855931" y="3542068"/>
            <a:ext cx="267424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Composition-based approach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❖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Biogeogeography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6"/>
          <p:cNvSpPr txBox="1"/>
          <p:nvPr/>
        </p:nvSpPr>
        <p:spPr>
          <a:xfrm>
            <a:off x="7128387" y="3542068"/>
            <a:ext cx="201561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Unmapped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❖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Mixed approach</a:t>
            </a:r>
            <a:endParaRPr/>
          </a:p>
        </p:txBody>
      </p:sp>
      <p:sp>
        <p:nvSpPr>
          <p:cNvPr id="111" name="Google Shape;111;p6"/>
          <p:cNvSpPr txBox="1"/>
          <p:nvPr/>
        </p:nvSpPr>
        <p:spPr>
          <a:xfrm>
            <a:off x="1853265" y="4395116"/>
            <a:ext cx="608900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New Reporting Standard for CBD and UN SEEA</a:t>
            </a:r>
            <a:endParaRPr/>
          </a:p>
        </p:txBody>
      </p:sp>
      <p:cxnSp>
        <p:nvCxnSpPr>
          <p:cNvPr id="112" name="Google Shape;112;p6"/>
          <p:cNvCxnSpPr/>
          <p:nvPr/>
        </p:nvCxnSpPr>
        <p:spPr>
          <a:xfrm flipH="1" rot="10800000">
            <a:off x="6205928" y="2899098"/>
            <a:ext cx="1265170" cy="1496018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sz="2000"/>
              <a:t>Open Data/Data Formats</a:t>
            </a:r>
            <a:endParaRPr sz="2000"/>
          </a:p>
        </p:txBody>
      </p:sp>
      <p:sp>
        <p:nvSpPr>
          <p:cNvPr id="118" name="Google Shape;118;p7"/>
          <p:cNvSpPr txBox="1"/>
          <p:nvPr>
            <p:ph idx="1" type="body"/>
          </p:nvPr>
        </p:nvSpPr>
        <p:spPr>
          <a:xfrm>
            <a:off x="132036" y="892164"/>
            <a:ext cx="8621700" cy="373826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Data Cubes</a:t>
            </a:r>
            <a:endParaRPr/>
          </a:p>
          <a:p>
            <a:pPr indent="0" lvl="0" marL="1206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US" sz="1700"/>
              <a:t>	Multiple data cubes with values for x, y, z, where z = vertical 	dimension, </a:t>
            </a:r>
            <a:r>
              <a:rPr b="1" i="1" lang="en-US" sz="1700"/>
              <a:t>or</a:t>
            </a:r>
            <a:r>
              <a:rPr lang="en-US" sz="1700"/>
              <a:t>, x, y, t where t = time</a:t>
            </a:r>
            <a:endParaRPr/>
          </a:p>
          <a:p>
            <a:pPr indent="0" lvl="0" marL="1206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US" sz="1700"/>
              <a:t>	Imagery very conducive for data cube development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Data Cubes work when data structure is raster. When original data structure is vector, polygons must be rasterized.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Vector data: shapefiles, GeoJSON, kml/kmz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Raster data: netCDF, GeoTiff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Tabular and point data: CSV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sz="2000"/>
              <a:t>Imagery Availability and Data Services</a:t>
            </a:r>
            <a:endParaRPr sz="2000"/>
          </a:p>
        </p:txBody>
      </p:sp>
      <p:sp>
        <p:nvSpPr>
          <p:cNvPr id="124" name="Google Shape;124;p8"/>
          <p:cNvSpPr txBox="1"/>
          <p:nvPr>
            <p:ph idx="1" type="body"/>
          </p:nvPr>
        </p:nvSpPr>
        <p:spPr>
          <a:xfrm>
            <a:off x="193958" y="1099584"/>
            <a:ext cx="8621700" cy="373826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Imagery: Pipes vs. Local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Data Services: WMS, WFS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Example: WTE data</a:t>
            </a:r>
            <a:endParaRPr/>
          </a:p>
          <a:p>
            <a:pPr indent="0" lvl="0" marL="1206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sz="1700"/>
          </a:p>
        </p:txBody>
      </p:sp>
      <p:pic>
        <p:nvPicPr>
          <p:cNvPr id="125" name="Google Shape;125;p8"/>
          <p:cNvPicPr preferRelativeResize="0"/>
          <p:nvPr/>
        </p:nvPicPr>
        <p:blipFill rotWithShape="1">
          <a:blip r:embed="rId3">
            <a:alphaModFix/>
          </a:blip>
          <a:srcRect b="0" l="0" r="0" t="2040"/>
          <a:stretch/>
        </p:blipFill>
        <p:spPr>
          <a:xfrm>
            <a:off x="2940204" y="2211504"/>
            <a:ext cx="5838620" cy="2462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sz="2000"/>
              <a:t>Product Exposure</a:t>
            </a:r>
            <a:endParaRPr sz="2000"/>
          </a:p>
        </p:txBody>
      </p:sp>
      <p:sp>
        <p:nvSpPr>
          <p:cNvPr id="131" name="Google Shape;131;p9"/>
          <p:cNvSpPr txBox="1"/>
          <p:nvPr/>
        </p:nvSpPr>
        <p:spPr>
          <a:xfrm>
            <a:off x="11685" y="716354"/>
            <a:ext cx="912062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Data, Pubs, Maps (StoryMaps), Explorers</a:t>
            </a:r>
            <a:endParaRPr/>
          </a:p>
        </p:txBody>
      </p:sp>
      <p:pic>
        <p:nvPicPr>
          <p:cNvPr id="132" name="Google Shape;13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00754"/>
            <a:ext cx="2544681" cy="220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73" y="3642777"/>
            <a:ext cx="2544681" cy="107300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9"/>
          <p:cNvSpPr txBox="1"/>
          <p:nvPr/>
        </p:nvSpPr>
        <p:spPr>
          <a:xfrm>
            <a:off x="4329523" y="1300754"/>
            <a:ext cx="367805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World Terrestrial Ecosystems Explorer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Ecological Land Units Explorer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Ecological Marine Units Explorer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Mountains Explorer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Island Explorer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Coastlines Explorer</a:t>
            </a:r>
            <a:endParaRPr/>
          </a:p>
        </p:txBody>
      </p:sp>
      <p:pic>
        <p:nvPicPr>
          <p:cNvPr id="135" name="Google Shape;13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1295" y="2734437"/>
            <a:ext cx="5335898" cy="1944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