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embeddedFontLst>
    <p:embeddedFont>
      <p:font typeface="Helvetica Neue"/>
      <p:regular r:id="rId26"/>
      <p:bold r:id="rId27"/>
      <p:italic r:id="rId28"/>
      <p:boldItalic r:id="rId29"/>
    </p:embeddedFont>
    <p:embeddedFont>
      <p:font typeface="Helvetica Neue Ligh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4" roundtripDataSignature="AMtx7mi+FUEBbklvaKyaMF5uZULNeoxb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regular.fntdata"/><Relationship Id="rId25" Type="http://schemas.openxmlformats.org/officeDocument/2006/relationships/slide" Target="slides/slide20.xml"/><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Light-bold.fntdata"/><Relationship Id="rId30" Type="http://schemas.openxmlformats.org/officeDocument/2006/relationships/font" Target="fonts/HelveticaNeueLight-regular.fntdata"/><Relationship Id="rId11" Type="http://schemas.openxmlformats.org/officeDocument/2006/relationships/slide" Target="slides/slide6.xml"/><Relationship Id="rId33" Type="http://schemas.openxmlformats.org/officeDocument/2006/relationships/font" Target="fonts/HelveticaNeueLight-boldItalic.fntdata"/><Relationship Id="rId10" Type="http://schemas.openxmlformats.org/officeDocument/2006/relationships/slide" Target="slides/slide5.xml"/><Relationship Id="rId32" Type="http://schemas.openxmlformats.org/officeDocument/2006/relationships/font" Target="fonts/HelveticaNeueLight-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 name="Google Shape;7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WMO Global Observing System:</a:t>
            </a:r>
            <a:endParaRPr/>
          </a:p>
          <a:p>
            <a:pPr indent="-171450" lvl="0" marL="171450" rtl="0" algn="l">
              <a:lnSpc>
                <a:spcPct val="100000"/>
              </a:lnSpc>
              <a:spcBef>
                <a:spcPts val="0"/>
              </a:spcBef>
              <a:spcAft>
                <a:spcPts val="0"/>
              </a:spcAft>
              <a:buSzPts val="1100"/>
              <a:buFont typeface="Arial"/>
              <a:buChar char="•"/>
            </a:pPr>
            <a:r>
              <a:rPr lang="en-US"/>
              <a:t>Globally integrated system with many components</a:t>
            </a:r>
            <a:endParaRPr/>
          </a:p>
          <a:p>
            <a:pPr indent="-171450" lvl="0" marL="171450" rtl="0" algn="l">
              <a:lnSpc>
                <a:spcPct val="100000"/>
              </a:lnSpc>
              <a:spcBef>
                <a:spcPts val="0"/>
              </a:spcBef>
              <a:spcAft>
                <a:spcPts val="0"/>
              </a:spcAft>
              <a:buSzPts val="1100"/>
              <a:buFont typeface="Arial"/>
              <a:buChar char="•"/>
            </a:pPr>
            <a:r>
              <a:rPr lang="en-US"/>
              <a:t>Many partners</a:t>
            </a:r>
            <a:endParaRPr/>
          </a:p>
          <a:p>
            <a:pPr indent="-171450" lvl="0" marL="171450" rtl="0" algn="l">
              <a:lnSpc>
                <a:spcPct val="100000"/>
              </a:lnSpc>
              <a:spcBef>
                <a:spcPts val="0"/>
              </a:spcBef>
              <a:spcAft>
                <a:spcPts val="0"/>
              </a:spcAft>
              <a:buSzPts val="1100"/>
              <a:buFont typeface="Arial"/>
              <a:buChar char="•"/>
            </a:pPr>
            <a:r>
              <a:rPr lang="en-US"/>
              <a:t>Developed and grown over time</a:t>
            </a:r>
            <a:endParaRPr/>
          </a:p>
          <a:p>
            <a:pPr indent="-171450" lvl="0" marL="171450" rtl="0" algn="l">
              <a:lnSpc>
                <a:spcPct val="100000"/>
              </a:lnSpc>
              <a:spcBef>
                <a:spcPts val="0"/>
              </a:spcBef>
              <a:spcAft>
                <a:spcPts val="0"/>
              </a:spcAft>
              <a:buSzPts val="1100"/>
              <a:buFont typeface="Arial"/>
              <a:buChar char="•"/>
            </a:pPr>
            <a:r>
              <a:rPr lang="en-US"/>
              <a:t>Acquires data, processes it, shares it with others in the network, delivers it to users</a:t>
            </a:r>
            <a:endParaRPr/>
          </a:p>
        </p:txBody>
      </p:sp>
      <p:sp>
        <p:nvSpPr>
          <p:cNvPr id="153" name="Google Shape;153;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Thinking broadly a Global Biodiversity Monitoring System would have two basic thrust areas: Observations and Processing (the latter including storage and delivery).</a:t>
            </a:r>
            <a:endParaRPr/>
          </a:p>
        </p:txBody>
      </p:sp>
      <p:sp>
        <p:nvSpPr>
          <p:cNvPr id="184" name="Google Shape;184;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figure shows how Agency data flows into Essential Biodiversity Variables and products needed by Conventions and other entities for managing biodiversity.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(Updated version from SIT-37)</a:t>
            </a:r>
            <a:endParaRPr/>
          </a:p>
        </p:txBody>
      </p:sp>
      <p:sp>
        <p:nvSpPr>
          <p:cNvPr id="220" name="Google Shape;22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There are six classes of EBVs (middle of the figure) each of which has several variables in it. Space-based EO is an important input for all of them (even Genetics) but is the key input for some of them. For example Ecosystem Extent, within the Ecosystem Structure class, is mostly a space-based EO-derived variable.</a:t>
            </a:r>
            <a:endParaRPr/>
          </a:p>
          <a:p>
            <a:pPr indent="-228600" lvl="0" marL="45720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lang="en-US"/>
              <a:t>Ecosystem Structure class</a:t>
            </a:r>
            <a:endParaRPr/>
          </a:p>
          <a:p>
            <a:pPr indent="-171450" lvl="0" marL="171450" rtl="0" algn="l">
              <a:lnSpc>
                <a:spcPct val="100000"/>
              </a:lnSpc>
              <a:spcBef>
                <a:spcPts val="0"/>
              </a:spcBef>
              <a:spcAft>
                <a:spcPts val="0"/>
              </a:spcAft>
              <a:buSzPts val="1100"/>
              <a:buFont typeface="Arial"/>
              <a:buChar char="•"/>
            </a:pPr>
            <a:r>
              <a:rPr lang="en-US"/>
              <a:t>Ecosystem Extent</a:t>
            </a:r>
            <a:endParaRPr/>
          </a:p>
          <a:p>
            <a:pPr indent="-171450" lvl="0" marL="171450" rtl="0" algn="l">
              <a:lnSpc>
                <a:spcPct val="100000"/>
              </a:lnSpc>
              <a:spcBef>
                <a:spcPts val="0"/>
              </a:spcBef>
              <a:spcAft>
                <a:spcPts val="0"/>
              </a:spcAft>
              <a:buSzPts val="1100"/>
              <a:buFont typeface="Arial"/>
              <a:buChar char="•"/>
            </a:pPr>
            <a:r>
              <a:rPr lang="en-US"/>
              <a:t>Ecosystem Vertical Profile</a:t>
            </a:r>
            <a:endParaRPr/>
          </a:p>
          <a:p>
            <a:pPr indent="-171450" lvl="0" marL="171450" rtl="0" algn="l">
              <a:lnSpc>
                <a:spcPct val="100000"/>
              </a:lnSpc>
              <a:spcBef>
                <a:spcPts val="0"/>
              </a:spcBef>
              <a:spcAft>
                <a:spcPts val="0"/>
              </a:spcAft>
              <a:buSzPts val="1100"/>
              <a:buFont typeface="Arial"/>
              <a:buChar char="•"/>
            </a:pPr>
            <a:r>
              <a:rPr lang="en-US"/>
              <a:t>Live cover fraction</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Ecosystem Function class</a:t>
            </a:r>
            <a:endParaRPr/>
          </a:p>
          <a:p>
            <a:pPr indent="-171450" lvl="0" marL="171450" rtl="0" algn="l">
              <a:lnSpc>
                <a:spcPct val="100000"/>
              </a:lnSpc>
              <a:spcBef>
                <a:spcPts val="0"/>
              </a:spcBef>
              <a:spcAft>
                <a:spcPts val="0"/>
              </a:spcAft>
              <a:buSzPts val="1100"/>
              <a:buFont typeface="Arial"/>
              <a:buChar char="•"/>
            </a:pPr>
            <a:r>
              <a:rPr lang="en-US"/>
              <a:t>Primary productivity</a:t>
            </a:r>
            <a:endParaRPr/>
          </a:p>
          <a:p>
            <a:pPr indent="-171450" lvl="0" marL="171450" rtl="0" algn="l">
              <a:lnSpc>
                <a:spcPct val="100000"/>
              </a:lnSpc>
              <a:spcBef>
                <a:spcPts val="0"/>
              </a:spcBef>
              <a:spcAft>
                <a:spcPts val="0"/>
              </a:spcAft>
              <a:buSzPts val="1100"/>
              <a:buFont typeface="Arial"/>
              <a:buChar char="•"/>
            </a:pPr>
            <a:r>
              <a:rPr lang="en-US"/>
              <a:t>Ecosystem phenology</a:t>
            </a:r>
            <a:endParaRPr/>
          </a:p>
          <a:p>
            <a:pPr indent="-171450" lvl="0" marL="171450" rtl="0" algn="l">
              <a:lnSpc>
                <a:spcPct val="100000"/>
              </a:lnSpc>
              <a:spcBef>
                <a:spcPts val="0"/>
              </a:spcBef>
              <a:spcAft>
                <a:spcPts val="0"/>
              </a:spcAft>
              <a:buSzPts val="1100"/>
              <a:buFont typeface="Arial"/>
              <a:buChar char="•"/>
            </a:pPr>
            <a:r>
              <a:rPr lang="en-US"/>
              <a:t>Ecosystem disturbance</a:t>
            </a:r>
            <a:endParaRPr/>
          </a:p>
        </p:txBody>
      </p:sp>
      <p:sp>
        <p:nvSpPr>
          <p:cNvPr id="227" name="Google Shape;227;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1" name="Google Shape;8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55" name="Google Shape;255;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9" name="Google Shape;8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0" name="Google Shape;11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This is the overall workflow from observations to EBVs, indicators, and users…but, this is not commonly operationalized. GBiOS would facilitate that process.</a:t>
            </a:r>
            <a:endParaRPr/>
          </a:p>
        </p:txBody>
      </p:sp>
      <p:sp>
        <p:nvSpPr>
          <p:cNvPr id="118" name="Google Shape;11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WMO Global Observing System:</a:t>
            </a:r>
            <a:endParaRPr/>
          </a:p>
          <a:p>
            <a:pPr indent="-171450" lvl="0" marL="171450" rtl="0" algn="l">
              <a:lnSpc>
                <a:spcPct val="100000"/>
              </a:lnSpc>
              <a:spcBef>
                <a:spcPts val="0"/>
              </a:spcBef>
              <a:spcAft>
                <a:spcPts val="0"/>
              </a:spcAft>
              <a:buSzPts val="1100"/>
              <a:buFont typeface="Arial"/>
              <a:buChar char="•"/>
            </a:pPr>
            <a:r>
              <a:rPr lang="en-US"/>
              <a:t>Globally integrated system with many components</a:t>
            </a:r>
            <a:endParaRPr/>
          </a:p>
          <a:p>
            <a:pPr indent="-171450" lvl="0" marL="171450" rtl="0" algn="l">
              <a:lnSpc>
                <a:spcPct val="100000"/>
              </a:lnSpc>
              <a:spcBef>
                <a:spcPts val="0"/>
              </a:spcBef>
              <a:spcAft>
                <a:spcPts val="0"/>
              </a:spcAft>
              <a:buSzPts val="1100"/>
              <a:buFont typeface="Arial"/>
              <a:buChar char="•"/>
            </a:pPr>
            <a:r>
              <a:rPr lang="en-US"/>
              <a:t>Many partners</a:t>
            </a:r>
            <a:endParaRPr/>
          </a:p>
          <a:p>
            <a:pPr indent="-171450" lvl="0" marL="171450" rtl="0" algn="l">
              <a:lnSpc>
                <a:spcPct val="100000"/>
              </a:lnSpc>
              <a:spcBef>
                <a:spcPts val="0"/>
              </a:spcBef>
              <a:spcAft>
                <a:spcPts val="0"/>
              </a:spcAft>
              <a:buSzPts val="1100"/>
              <a:buFont typeface="Arial"/>
              <a:buChar char="•"/>
            </a:pPr>
            <a:r>
              <a:rPr lang="en-US"/>
              <a:t>Developed and grown over time</a:t>
            </a:r>
            <a:endParaRPr/>
          </a:p>
          <a:p>
            <a:pPr indent="-171450" lvl="0" marL="171450" rtl="0" algn="l">
              <a:lnSpc>
                <a:spcPct val="100000"/>
              </a:lnSpc>
              <a:spcBef>
                <a:spcPts val="0"/>
              </a:spcBef>
              <a:spcAft>
                <a:spcPts val="0"/>
              </a:spcAft>
              <a:buSzPts val="1100"/>
              <a:buFont typeface="Arial"/>
              <a:buChar char="•"/>
            </a:pPr>
            <a:r>
              <a:rPr lang="en-US"/>
              <a:t>Acquires data, processes it, shares it with others in the network, delivers it to users</a:t>
            </a:r>
            <a:endParaRPr/>
          </a:p>
        </p:txBody>
      </p:sp>
      <p:sp>
        <p:nvSpPr>
          <p:cNvPr id="143" name="Google Shape;143;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5.png"/><Relationship Id="rId6"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2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2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2"/>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2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23"/>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0" name="Shape 30"/>
        <p:cNvGrpSpPr/>
        <p:nvPr/>
      </p:nvGrpSpPr>
      <p:grpSpPr>
        <a:xfrm>
          <a:off x="0" y="0"/>
          <a:ext cx="0" cy="0"/>
          <a:chOff x="0" y="0"/>
          <a:chExt cx="0" cy="0"/>
        </a:xfrm>
      </p:grpSpPr>
      <p:sp>
        <p:nvSpPr>
          <p:cNvPr id="31" name="Google Shape;31;p2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2" name="Google Shape;32;p2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3" name="Google Shape;33;p2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4" name="Google Shape;34;p2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5" name="Google Shape;35;p2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2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7" name="Google Shape;37;p2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8" name="Shape 38"/>
        <p:cNvGrpSpPr/>
        <p:nvPr/>
      </p:nvGrpSpPr>
      <p:grpSpPr>
        <a:xfrm>
          <a:off x="0" y="0"/>
          <a:ext cx="0" cy="0"/>
          <a:chOff x="0" y="0"/>
          <a:chExt cx="0" cy="0"/>
        </a:xfrm>
      </p:grpSpPr>
      <p:sp>
        <p:nvSpPr>
          <p:cNvPr id="39" name="Google Shape;39;p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pic>
        <p:nvPicPr>
          <p:cNvPr id="40" name="Google Shape;40;p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1" name="Google Shape;41;p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2" name="Google Shape;42;p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sp>
        <p:nvSpPr>
          <p:cNvPr id="43" name="Google Shape;43;p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sp>
        <p:nvSpPr>
          <p:cNvPr id="44" name="Google Shape;44;p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5" name="Google Shape;45;p25"/>
          <p:cNvSpPr txBox="1"/>
          <p:nvPr>
            <p:ph idx="1" type="body"/>
          </p:nvPr>
        </p:nvSpPr>
        <p:spPr>
          <a:xfrm>
            <a:off x="324233" y="1227909"/>
            <a:ext cx="11495400" cy="522514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0"/>
              </a:spcBef>
              <a:spcAft>
                <a:spcPts val="0"/>
              </a:spcAft>
              <a:buClr>
                <a:srgbClr val="000000"/>
              </a:buClr>
              <a:buSzPts val="2800"/>
              <a:buFont typeface="Noto Sans Symbols"/>
              <a:buChar char="❖"/>
              <a:defRPr b="0" i="0" sz="2800" u="none" cap="none" strike="noStrike">
                <a:solidFill>
                  <a:srgbClr val="000000"/>
                </a:solidFill>
                <a:latin typeface="Arial"/>
                <a:ea typeface="Arial"/>
                <a:cs typeface="Arial"/>
                <a:sym typeface="Arial"/>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Courier New"/>
              <a:buChar char="o"/>
              <a:defRPr b="0" i="0" sz="2000" u="none" cap="none" strike="noStrike">
                <a:solidFill>
                  <a:srgbClr val="000000"/>
                </a:solidFill>
                <a:latin typeface="Arial"/>
                <a:ea typeface="Arial"/>
                <a:cs typeface="Arial"/>
                <a:sym typeface="Arial"/>
              </a:defRPr>
            </a:lvl3pPr>
            <a:lvl4pPr indent="-342900" lvl="3" marL="1828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9pPr>
          </a:lstStyle>
          <a:p/>
        </p:txBody>
      </p:sp>
      <p:sp>
        <p:nvSpPr>
          <p:cNvPr id="46" name="Google Shape;46;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 name="Shape 47"/>
        <p:cNvGrpSpPr/>
        <p:nvPr/>
      </p:nvGrpSpPr>
      <p:grpSpPr>
        <a:xfrm>
          <a:off x="0" y="0"/>
          <a:ext cx="0" cy="0"/>
          <a:chOff x="0" y="0"/>
          <a:chExt cx="0" cy="0"/>
        </a:xfrm>
      </p:grpSpPr>
      <p:sp>
        <p:nvSpPr>
          <p:cNvPr id="48" name="Google Shape;4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 name="Google Shape;4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 name="Google Shape;5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1" name="Shape 51"/>
        <p:cNvGrpSpPr/>
        <p:nvPr/>
      </p:nvGrpSpPr>
      <p:grpSpPr>
        <a:xfrm>
          <a:off x="0" y="0"/>
          <a:ext cx="0" cy="0"/>
          <a:chOff x="0" y="0"/>
          <a:chExt cx="0" cy="0"/>
        </a:xfrm>
      </p:grpSpPr>
      <p:sp>
        <p:nvSpPr>
          <p:cNvPr id="52" name="Google Shape;52;p2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2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2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2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2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27"/>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27"/>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9" name="Google Shape;59;p2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0" name="Google Shape;60;p2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1" name="Shape 61"/>
        <p:cNvGrpSpPr/>
        <p:nvPr/>
      </p:nvGrpSpPr>
      <p:grpSpPr>
        <a:xfrm>
          <a:off x="0" y="0"/>
          <a:ext cx="0" cy="0"/>
          <a:chOff x="0" y="0"/>
          <a:chExt cx="0" cy="0"/>
        </a:xfrm>
      </p:grpSpPr>
      <p:sp>
        <p:nvSpPr>
          <p:cNvPr id="62" name="Google Shape;62;p2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3" name="Google Shape;63;p2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4" name="Google Shape;64;p2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5" name="Google Shape;65;p2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2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7" name="Google Shape;67;p28"/>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8" name="Google Shape;68;p28"/>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9" name="Google Shape;69;p2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70" name="Google Shape;70;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2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2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2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2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1" Type="http://schemas.openxmlformats.org/officeDocument/2006/relationships/hyperlink" Target="https://www3.weforum.org/docs/WEF_The_Global_Risks_Report_2021.pdf" TargetMode="External"/><Relationship Id="rId10" Type="http://schemas.openxmlformats.org/officeDocument/2006/relationships/hyperlink" Target="https://experience.arcgis.com/experience/2ffc8feeafab47c8a6dcf9e88436e37c/page/page_25/" TargetMode="External"/><Relationship Id="rId13" Type="http://schemas.openxmlformats.org/officeDocument/2006/relationships/hyperlink" Target="https://www3.weforum.org/docs/WEF_The_Global_Risks_Report_2021.pdf" TargetMode="External"/><Relationship Id="rId12" Type="http://schemas.openxmlformats.org/officeDocument/2006/relationships/hyperlink" Target="https://www.iucn.org/files/iucn-position-paper-unfccc-cop26"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geobon.org/" TargetMode="External"/><Relationship Id="rId4" Type="http://schemas.openxmlformats.org/officeDocument/2006/relationships/hyperlink" Target="https://seea.un.org/sites/seea.un.org/files/4._geo_bon_in_support_of_gbf_monitoring_framework.pdf" TargetMode="External"/><Relationship Id="rId9" Type="http://schemas.openxmlformats.org/officeDocument/2006/relationships/hyperlink" Target="https://kiss.caltech.edu/workshops/biodiversity/biodiversity.html" TargetMode="External"/><Relationship Id="rId5" Type="http://schemas.openxmlformats.org/officeDocument/2006/relationships/hyperlink" Target="https://www.youtube.com/watch?v=hZTIBz84lDA&amp;t=898s" TargetMode="External"/><Relationship Id="rId6" Type="http://schemas.openxmlformats.org/officeDocument/2006/relationships/hyperlink" Target="https://geobon.org/wp-content/uploads/2021/10/Slides_27Sep_Part1.pdf" TargetMode="External"/><Relationship Id="rId7" Type="http://schemas.openxmlformats.org/officeDocument/2006/relationships/hyperlink" Target="https://www.youtube.com/watch?v=dlF07I063vw" TargetMode="External"/><Relationship Id="rId8" Type="http://schemas.openxmlformats.org/officeDocument/2006/relationships/hyperlink" Target="https://seea.un.org/ecosystem-account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
          <p:cNvSpPr txBox="1"/>
          <p:nvPr>
            <p:ph type="title"/>
          </p:nvPr>
        </p:nvSpPr>
        <p:spPr>
          <a:xfrm>
            <a:off x="176046" y="766915"/>
            <a:ext cx="8473003" cy="338166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8000"/>
              <a:buFont typeface="Arial"/>
              <a:buNone/>
            </a:pPr>
            <a:r>
              <a:rPr lang="en-US" sz="5400"/>
              <a:t>Biodiversity</a:t>
            </a:r>
            <a:br>
              <a:rPr lang="en-US" sz="5400"/>
            </a:br>
            <a:r>
              <a:rPr lang="en-US" sz="4400"/>
              <a:t>Importance and role in CEOS</a:t>
            </a:r>
            <a:endParaRPr i="1" sz="4400"/>
          </a:p>
          <a:p>
            <a:pPr indent="0" lvl="0" marL="0" rtl="0" algn="l">
              <a:lnSpc>
                <a:spcPct val="90000"/>
              </a:lnSpc>
              <a:spcBef>
                <a:spcPts val="0"/>
              </a:spcBef>
              <a:spcAft>
                <a:spcPts val="0"/>
              </a:spcAft>
              <a:buSzPts val="8000"/>
              <a:buNone/>
            </a:pPr>
            <a:br>
              <a:rPr lang="en-US" sz="3600"/>
            </a:br>
            <a:br>
              <a:rPr i="1" lang="en-US" sz="4400"/>
            </a:br>
            <a:endParaRPr i="1" sz="4400"/>
          </a:p>
        </p:txBody>
      </p:sp>
      <p:sp>
        <p:nvSpPr>
          <p:cNvPr id="76" name="Google Shape;76;p1"/>
          <p:cNvSpPr/>
          <p:nvPr/>
        </p:nvSpPr>
        <p:spPr>
          <a:xfrm>
            <a:off x="7175543" y="4036904"/>
            <a:ext cx="4866300" cy="2294100"/>
          </a:xfrm>
          <a:prstGeom prst="rect">
            <a:avLst/>
          </a:prstGeom>
          <a:noFill/>
          <a:ln>
            <a:noFill/>
          </a:ln>
        </p:spPr>
        <p:txBody>
          <a:bodyPr anchorCtr="0" anchor="t" bIns="0" lIns="0" spcFirstLastPara="1" rIns="0" wrap="square" tIns="0">
            <a:noAutofit/>
          </a:bodyPr>
          <a:lstStyle/>
          <a:p>
            <a:pPr indent="0" lvl="0" marL="0" marR="0" rtl="0" algn="r">
              <a:lnSpc>
                <a:spcPct val="127272"/>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Gary Geller, NASA</a:t>
            </a:r>
            <a:endParaRPr/>
          </a:p>
          <a:p>
            <a:pPr indent="0" lvl="0" marL="0" marR="0" rtl="0" algn="r">
              <a:lnSpc>
                <a:spcPct val="127272"/>
              </a:lnSpc>
              <a:spcBef>
                <a:spcPts val="0"/>
              </a:spcBef>
              <a:spcAft>
                <a:spcPts val="0"/>
              </a:spcAft>
              <a:buClr>
                <a:srgbClr val="000000"/>
              </a:buClr>
              <a:buSzPts val="2200"/>
              <a:buFont typeface="Arial"/>
              <a:buNone/>
            </a:pPr>
            <a:r>
              <a:t/>
            </a:r>
            <a:endParaRPr b="1" i="0" sz="2200" u="none" cap="none" strike="noStrike">
              <a:solidFill>
                <a:schemeClr val="accent1"/>
              </a:solidFill>
              <a:latin typeface="Arial"/>
              <a:ea typeface="Arial"/>
              <a:cs typeface="Arial"/>
              <a:sym typeface="Arial"/>
            </a:endParaRPr>
          </a:p>
          <a:p>
            <a:pPr indent="0" lvl="0" marL="0" marR="0" rtl="0" algn="r">
              <a:lnSpc>
                <a:spcPct val="127272"/>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Agenda Item 10.1 </a:t>
            </a:r>
            <a:endParaRPr/>
          </a:p>
          <a:p>
            <a:pPr indent="0" lvl="0" marL="0" marR="0" rtl="0" algn="r">
              <a:lnSpc>
                <a:spcPct val="127272"/>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WGISS-57</a:t>
            </a:r>
            <a:endParaRPr/>
          </a:p>
          <a:p>
            <a:pPr indent="0" lvl="0" marL="0" marR="0" rtl="0" algn="r">
              <a:lnSpc>
                <a:spcPct val="127272"/>
              </a:lnSpc>
              <a:spcBef>
                <a:spcPts val="0"/>
              </a:spcBef>
              <a:spcAft>
                <a:spcPts val="0"/>
              </a:spcAft>
              <a:buNone/>
            </a:pPr>
            <a:r>
              <a:rPr b="1" i="0" lang="en-US" sz="2200" u="none" cap="none" strike="noStrike">
                <a:solidFill>
                  <a:schemeClr val="accent1"/>
                </a:solidFill>
                <a:latin typeface="Arial"/>
                <a:ea typeface="Arial"/>
                <a:cs typeface="Arial"/>
                <a:sym typeface="Arial"/>
              </a:rPr>
              <a:t>4-7 March 202</a:t>
            </a:r>
            <a:r>
              <a:rPr b="1" lang="en-US" sz="2200">
                <a:solidFill>
                  <a:schemeClr val="accent1"/>
                </a:solidFill>
              </a:rPr>
              <a:t>4</a:t>
            </a:r>
            <a:endParaRPr/>
          </a:p>
          <a:p>
            <a:pPr indent="0" lvl="0" marL="0" marR="0" rtl="0" algn="r">
              <a:lnSpc>
                <a:spcPct val="127272"/>
              </a:lnSpc>
              <a:spcBef>
                <a:spcPts val="0"/>
              </a:spcBef>
              <a:spcAft>
                <a:spcPts val="0"/>
              </a:spcAft>
              <a:buNone/>
            </a:pPr>
            <a:r>
              <a:rPr b="1" i="0" lang="en-US" sz="2200" u="none" cap="none" strike="noStrike">
                <a:solidFill>
                  <a:schemeClr val="accent1"/>
                </a:solidFill>
                <a:latin typeface="Arial"/>
                <a:ea typeface="Arial"/>
                <a:cs typeface="Arial"/>
                <a:sym typeface="Arial"/>
              </a:rPr>
              <a:t>Sydney, Australia</a:t>
            </a:r>
            <a:endParaRPr/>
          </a:p>
        </p:txBody>
      </p:sp>
      <p:sp>
        <p:nvSpPr>
          <p:cNvPr id="77" name="Google Shape;77;p1"/>
          <p:cNvSpPr/>
          <p:nvPr/>
        </p:nvSpPr>
        <p:spPr>
          <a:xfrm>
            <a:off x="7847713" y="6624537"/>
            <a:ext cx="4475584" cy="233463"/>
          </a:xfrm>
          <a:prstGeom prst="rect">
            <a:avLst/>
          </a:prstGeom>
          <a:noFill/>
          <a:ln>
            <a:noFill/>
          </a:ln>
        </p:spPr>
        <p:txBody>
          <a:bodyPr anchorCtr="0" anchor="t" bIns="46025" lIns="92075" spcFirstLastPara="1" rIns="92075" wrap="square" tIns="46025">
            <a:spAutoFit/>
          </a:bodyPr>
          <a:lstStyle/>
          <a:p>
            <a:pPr indent="0" lvl="0" marL="0" marR="0" rtl="0" algn="l">
              <a:lnSpc>
                <a:spcPct val="110000"/>
              </a:lnSpc>
              <a:spcBef>
                <a:spcPts val="0"/>
              </a:spcBef>
              <a:spcAft>
                <a:spcPts val="0"/>
              </a:spcAft>
              <a:buClr>
                <a:srgbClr val="000000"/>
              </a:buClr>
              <a:buSzPts val="900"/>
              <a:buFont typeface="Noto Sans Symbols"/>
              <a:buNone/>
            </a:pPr>
            <a:r>
              <a:rPr b="0" i="0" lang="en-US" sz="900" u="none" cap="none" strike="noStrike">
                <a:solidFill>
                  <a:schemeClr val="dk1"/>
                </a:solidFill>
                <a:latin typeface="Arial"/>
                <a:ea typeface="Arial"/>
                <a:cs typeface="Arial"/>
                <a:sym typeface="Arial"/>
              </a:rPr>
              <a:t>(c) 2024 California Institute of Technology. Government sponsorship acknowledged.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0"/>
          <p:cNvSpPr txBox="1"/>
          <p:nvPr>
            <p:ph idx="1" type="body"/>
          </p:nvPr>
        </p:nvSpPr>
        <p:spPr>
          <a:xfrm>
            <a:off x="6376380" y="1071664"/>
            <a:ext cx="5346025" cy="98637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lang="en-US"/>
              <a:t>Global Biodiversity Observing System (GBiOS)</a:t>
            </a:r>
            <a:endParaRPr/>
          </a:p>
        </p:txBody>
      </p:sp>
      <p:sp>
        <p:nvSpPr>
          <p:cNvPr id="156" name="Google Shape;156;p10"/>
          <p:cNvSpPr txBox="1"/>
          <p:nvPr>
            <p:ph type="title"/>
          </p:nvPr>
        </p:nvSpPr>
        <p:spPr>
          <a:xfrm>
            <a:off x="324233" y="232653"/>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4000"/>
              <a:t>Global Monitoring</a:t>
            </a:r>
            <a:endParaRPr/>
          </a:p>
        </p:txBody>
      </p:sp>
      <p:pic>
        <p:nvPicPr>
          <p:cNvPr id="157" name="Google Shape;157;p10"/>
          <p:cNvPicPr preferRelativeResize="0"/>
          <p:nvPr/>
        </p:nvPicPr>
        <p:blipFill rotWithShape="1">
          <a:blip r:embed="rId3">
            <a:alphaModFix/>
          </a:blip>
          <a:srcRect b="0" l="0" r="0" t="0"/>
          <a:stretch/>
        </p:blipFill>
        <p:spPr>
          <a:xfrm>
            <a:off x="6492305" y="2058037"/>
            <a:ext cx="5510480" cy="4233703"/>
          </a:xfrm>
          <a:prstGeom prst="rect">
            <a:avLst/>
          </a:prstGeom>
          <a:noFill/>
          <a:ln cap="flat" cmpd="sng" w="22225">
            <a:solidFill>
              <a:schemeClr val="accent1"/>
            </a:solidFill>
            <a:prstDash val="solid"/>
            <a:round/>
            <a:headEnd len="sm" w="sm" type="none"/>
            <a:tailEnd len="sm" w="sm" type="none"/>
          </a:ln>
        </p:spPr>
      </p:pic>
      <p:pic>
        <p:nvPicPr>
          <p:cNvPr id="158" name="Google Shape;158;p10"/>
          <p:cNvPicPr preferRelativeResize="0"/>
          <p:nvPr/>
        </p:nvPicPr>
        <p:blipFill rotWithShape="1">
          <a:blip r:embed="rId4">
            <a:alphaModFix/>
          </a:blip>
          <a:srcRect b="0" l="0" r="0" t="0"/>
          <a:stretch/>
        </p:blipFill>
        <p:spPr>
          <a:xfrm>
            <a:off x="184795" y="2058037"/>
            <a:ext cx="5911205" cy="4233702"/>
          </a:xfrm>
          <a:prstGeom prst="rect">
            <a:avLst/>
          </a:prstGeom>
          <a:noFill/>
          <a:ln>
            <a:noFill/>
          </a:ln>
        </p:spPr>
      </p:pic>
      <p:sp>
        <p:nvSpPr>
          <p:cNvPr id="159" name="Google Shape;159;p10"/>
          <p:cNvSpPr txBox="1"/>
          <p:nvPr/>
        </p:nvSpPr>
        <p:spPr>
          <a:xfrm>
            <a:off x="116541" y="1436110"/>
            <a:ext cx="1811799" cy="38359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Weather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1"/>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Combining data from different types of sensors </a:t>
            </a:r>
            <a:endParaRPr/>
          </a:p>
          <a:p>
            <a:pPr indent="-406400" lvl="0" marL="457200" rtl="0" algn="l">
              <a:lnSpc>
                <a:spcPct val="100000"/>
              </a:lnSpc>
              <a:spcBef>
                <a:spcPts val="1000"/>
              </a:spcBef>
              <a:spcAft>
                <a:spcPts val="0"/>
              </a:spcAft>
              <a:buSzPts val="2800"/>
              <a:buFont typeface="Montserrat"/>
              <a:buChar char="❖"/>
            </a:pPr>
            <a:r>
              <a:rPr lang="en-US"/>
              <a:t>Operationalizing workflows (=&gt; value-added products)</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EO data usability &amp; technical capacity of users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Standards…. Interoperability &amp; comparability</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Global monitoring</a:t>
            </a:r>
            <a:endParaRPr/>
          </a:p>
          <a:p>
            <a:pPr indent="0" lvl="0" marL="50800" rtl="0" algn="l">
              <a:lnSpc>
                <a:spcPct val="100000"/>
              </a:lnSpc>
              <a:spcBef>
                <a:spcPts val="1000"/>
              </a:spcBef>
              <a:spcAft>
                <a:spcPts val="0"/>
              </a:spcAft>
              <a:buSzPts val="2800"/>
              <a:buNone/>
            </a:pPr>
            <a:r>
              <a:t/>
            </a:r>
            <a:endParaRPr/>
          </a:p>
        </p:txBody>
      </p:sp>
      <p:sp>
        <p:nvSpPr>
          <p:cNvPr id="165" name="Google Shape;165;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Challenges</a:t>
            </a:r>
            <a:endParaRPr/>
          </a:p>
        </p:txBody>
      </p:sp>
      <p:pic>
        <p:nvPicPr>
          <p:cNvPr id="166" name="Google Shape;166;p11"/>
          <p:cNvPicPr preferRelativeResize="0"/>
          <p:nvPr/>
        </p:nvPicPr>
        <p:blipFill rotWithShape="1">
          <a:blip r:embed="rId3">
            <a:alphaModFix/>
          </a:blip>
          <a:srcRect b="0" l="0" r="0" t="0"/>
          <a:stretch/>
        </p:blipFill>
        <p:spPr>
          <a:xfrm>
            <a:off x="1979579" y="4731690"/>
            <a:ext cx="8293549" cy="1746671"/>
          </a:xfrm>
          <a:prstGeom prst="rect">
            <a:avLst/>
          </a:prstGeom>
          <a:noFill/>
          <a:ln cap="flat" cmpd="sng" w="12700">
            <a:solidFill>
              <a:schemeClr val="dk1"/>
            </a:solidFill>
            <a:prstDash val="solid"/>
            <a:round/>
            <a:headEnd len="sm" w="sm" type="none"/>
            <a:tailEnd len="sm" w="sm" type="none"/>
          </a:ln>
        </p:spPr>
      </p:pic>
      <p:sp>
        <p:nvSpPr>
          <p:cNvPr id="167" name="Google Shape;167;p11"/>
          <p:cNvSpPr txBox="1"/>
          <p:nvPr/>
        </p:nvSpPr>
        <p:spPr>
          <a:xfrm>
            <a:off x="10210760" y="6321243"/>
            <a:ext cx="158808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dk1"/>
                </a:solidFill>
                <a:latin typeface="Arial"/>
                <a:ea typeface="Arial"/>
                <a:cs typeface="Arial"/>
                <a:sym typeface="Arial"/>
              </a:rPr>
              <a:t>US National Park Service</a:t>
            </a:r>
            <a:endParaRPr b="0" i="0" sz="1000" u="none" cap="none" strike="noStrike">
              <a:solidFill>
                <a:schemeClr val="dk1"/>
              </a:solidFill>
              <a:latin typeface="Arial"/>
              <a:ea typeface="Arial"/>
              <a:cs typeface="Arial"/>
              <a:sym typeface="Arial"/>
            </a:endParaRPr>
          </a:p>
        </p:txBody>
      </p:sp>
      <p:pic>
        <p:nvPicPr>
          <p:cNvPr id="168" name="Google Shape;168;p11"/>
          <p:cNvPicPr preferRelativeResize="0"/>
          <p:nvPr/>
        </p:nvPicPr>
        <p:blipFill rotWithShape="1">
          <a:blip r:embed="rId4">
            <a:alphaModFix/>
          </a:blip>
          <a:srcRect b="0" l="0" r="0" t="0"/>
          <a:stretch/>
        </p:blipFill>
        <p:spPr>
          <a:xfrm>
            <a:off x="9640891" y="1641638"/>
            <a:ext cx="2409341" cy="96934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2"/>
          <p:cNvSpPr txBox="1"/>
          <p:nvPr/>
        </p:nvSpPr>
        <p:spPr>
          <a:xfrm>
            <a:off x="3460830" y="2949304"/>
            <a:ext cx="366450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400" u="none" cap="none" strike="noStrike">
                <a:solidFill>
                  <a:srgbClr val="000000"/>
                </a:solidFill>
                <a:latin typeface="Arial"/>
                <a:ea typeface="Arial"/>
                <a:cs typeface="Arial"/>
                <a:sym typeface="Arial"/>
              </a:rPr>
              <a:t>Thank you</a:t>
            </a:r>
            <a:endParaRPr/>
          </a:p>
        </p:txBody>
      </p:sp>
      <p:pic>
        <p:nvPicPr>
          <p:cNvPr id="174" name="Google Shape;174;p12"/>
          <p:cNvPicPr preferRelativeResize="0"/>
          <p:nvPr/>
        </p:nvPicPr>
        <p:blipFill rotWithShape="1">
          <a:blip r:embed="rId3">
            <a:alphaModFix/>
          </a:blip>
          <a:srcRect b="0" l="0" r="0" t="0"/>
          <a:stretch/>
        </p:blipFill>
        <p:spPr>
          <a:xfrm>
            <a:off x="7454948" y="1597305"/>
            <a:ext cx="4488988" cy="4629875"/>
          </a:xfrm>
          <a:prstGeom prst="rect">
            <a:avLst/>
          </a:prstGeom>
          <a:noFill/>
          <a:ln>
            <a:noFill/>
          </a:ln>
        </p:spPr>
      </p:pic>
      <p:sp>
        <p:nvSpPr>
          <p:cNvPr id="175" name="Google Shape;175;p12"/>
          <p:cNvSpPr txBox="1"/>
          <p:nvPr/>
        </p:nvSpPr>
        <p:spPr>
          <a:xfrm>
            <a:off x="7349925" y="6204030"/>
            <a:ext cx="81022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US FWS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3"/>
          <p:cNvSpPr txBox="1"/>
          <p:nvPr/>
        </p:nvSpPr>
        <p:spPr>
          <a:xfrm>
            <a:off x="4232786" y="2625213"/>
            <a:ext cx="268420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400" u="none" cap="none" strike="noStrike">
                <a:solidFill>
                  <a:srgbClr val="000000"/>
                </a:solidFill>
                <a:latin typeface="Arial"/>
                <a:ea typeface="Arial"/>
                <a:cs typeface="Arial"/>
                <a:sym typeface="Arial"/>
              </a:rPr>
              <a:t>Backup</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4"/>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t>CBD &amp; IPBES have indicated the need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Many pieces already exist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Space-based EO is essential</a:t>
            </a:r>
            <a:endParaRPr/>
          </a:p>
          <a:p>
            <a:pPr indent="-381000" lvl="1" marL="914400" rtl="0" algn="l">
              <a:lnSpc>
                <a:spcPct val="90000"/>
              </a:lnSpc>
              <a:spcBef>
                <a:spcPts val="500"/>
              </a:spcBef>
              <a:spcAft>
                <a:spcPts val="0"/>
              </a:spcAft>
              <a:buSzPts val="2400"/>
              <a:buChar char="▪"/>
            </a:pPr>
            <a:r>
              <a:rPr lang="en-US"/>
              <a:t>Global, periodic</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Highly collaborative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Federated approach</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Standards, interoperability, comparability</a:t>
            </a:r>
            <a:endParaRPr/>
          </a:p>
        </p:txBody>
      </p:sp>
      <p:sp>
        <p:nvSpPr>
          <p:cNvPr id="187" name="Google Shape;187;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Global Monitoring: GBiOS concept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5"/>
          <p:cNvSpPr txBox="1"/>
          <p:nvPr>
            <p:ph idx="1" type="body"/>
          </p:nvPr>
        </p:nvSpPr>
        <p:spPr>
          <a:xfrm>
            <a:off x="386632" y="1689652"/>
            <a:ext cx="5509008"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b="1" lang="en-US" sz="2000">
                <a:solidFill>
                  <a:srgbClr val="000000"/>
                </a:solidFill>
                <a:latin typeface="Arial"/>
                <a:ea typeface="Arial"/>
                <a:cs typeface="Arial"/>
                <a:sym typeface="Arial"/>
              </a:rPr>
              <a:t>1. User Engagement</a:t>
            </a:r>
            <a:endParaRPr sz="2000"/>
          </a:p>
          <a:p>
            <a:pPr indent="0" lvl="0" marL="50800" rtl="0" algn="l">
              <a:lnSpc>
                <a:spcPct val="100000"/>
              </a:lnSpc>
              <a:spcBef>
                <a:spcPts val="1000"/>
              </a:spcBef>
              <a:spcAft>
                <a:spcPts val="0"/>
              </a:spcAft>
              <a:buSzPts val="2800"/>
              <a:buNone/>
            </a:pPr>
            <a:r>
              <a:rPr lang="en-US" sz="2000">
                <a:solidFill>
                  <a:srgbClr val="000000"/>
                </a:solidFill>
                <a:latin typeface="Arial"/>
                <a:ea typeface="Arial"/>
                <a:cs typeface="Arial"/>
                <a:sym typeface="Arial"/>
              </a:rPr>
              <a:t>Increase biodiversity community engagement with EO and CEOS through workshop(s) and other activities to improve ecosystem extent mapping.</a:t>
            </a:r>
            <a:endParaRPr sz="2000"/>
          </a:p>
          <a:p>
            <a:pPr indent="0" lvl="0" marL="50800" rtl="0" algn="l">
              <a:lnSpc>
                <a:spcPct val="100000"/>
              </a:lnSpc>
              <a:spcBef>
                <a:spcPts val="600"/>
              </a:spcBef>
              <a:spcAft>
                <a:spcPts val="0"/>
              </a:spcAft>
              <a:buSzPts val="2800"/>
              <a:buNone/>
            </a:pPr>
            <a:r>
              <a:t/>
            </a:r>
            <a:endParaRPr sz="2000"/>
          </a:p>
          <a:p>
            <a:pPr indent="0" lvl="0" marL="50800" rtl="0" algn="l">
              <a:lnSpc>
                <a:spcPct val="100000"/>
              </a:lnSpc>
              <a:spcBef>
                <a:spcPts val="600"/>
              </a:spcBef>
              <a:spcAft>
                <a:spcPts val="0"/>
              </a:spcAft>
              <a:buSzPts val="2800"/>
              <a:buNone/>
            </a:pPr>
            <a:r>
              <a:t/>
            </a:r>
            <a:endParaRPr sz="2000"/>
          </a:p>
          <a:p>
            <a:pPr indent="0" lvl="0" marL="50800" rtl="0" algn="l">
              <a:lnSpc>
                <a:spcPct val="115000"/>
              </a:lnSpc>
              <a:spcBef>
                <a:spcPts val="0"/>
              </a:spcBef>
              <a:spcAft>
                <a:spcPts val="0"/>
              </a:spcAft>
              <a:buSzPts val="2800"/>
              <a:buNone/>
            </a:pPr>
            <a:br>
              <a:rPr lang="en-US" sz="2000"/>
            </a:br>
            <a:r>
              <a:rPr lang="en-US" sz="1600">
                <a:solidFill>
                  <a:srgbClr val="000000"/>
                </a:solidFill>
                <a:latin typeface="Arial"/>
                <a:ea typeface="Arial"/>
                <a:cs typeface="Arial"/>
                <a:sym typeface="Arial"/>
              </a:rPr>
              <a:t>Key organizations:</a:t>
            </a:r>
            <a:endParaRPr sz="1600"/>
          </a:p>
          <a:p>
            <a:pPr indent="-330200" lvl="0" marL="457200" rtl="0" algn="l">
              <a:lnSpc>
                <a:spcPct val="115000"/>
              </a:lnSpc>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Convention on Biological Diversity</a:t>
            </a:r>
            <a:endParaRPr/>
          </a:p>
          <a:p>
            <a:pPr indent="-330200" lvl="0" marL="457200" rtl="0" algn="l">
              <a:lnSpc>
                <a:spcPct val="115000"/>
              </a:lnSpc>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UN System of Environmental Economic Accounting</a:t>
            </a:r>
            <a:endParaRPr/>
          </a:p>
          <a:p>
            <a:pPr indent="-330200" lvl="0" marL="457200" rtl="0" algn="l">
              <a:lnSpc>
                <a:spcPct val="115000"/>
              </a:lnSpc>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GEO Global Ecosystems Atlas initiative</a:t>
            </a:r>
            <a:endParaRPr/>
          </a:p>
          <a:p>
            <a:pPr indent="-330200" lvl="0" marL="457200" rtl="0" algn="l">
              <a:lnSpc>
                <a:spcPct val="115000"/>
              </a:lnSpc>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Ramsar Convention on Wetlands</a:t>
            </a:r>
            <a:endParaRPr/>
          </a:p>
        </p:txBody>
      </p:sp>
      <p:sp>
        <p:nvSpPr>
          <p:cNvPr id="193" name="Google Shape;193;p15"/>
          <p:cNvSpPr txBox="1"/>
          <p:nvPr>
            <p:ph idx="2" type="body"/>
          </p:nvPr>
        </p:nvSpPr>
        <p:spPr>
          <a:xfrm>
            <a:off x="5895640" y="1689652"/>
            <a:ext cx="5530465"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600"/>
              </a:spcBef>
              <a:spcAft>
                <a:spcPts val="0"/>
              </a:spcAft>
              <a:buSzPts val="2800"/>
              <a:buNone/>
            </a:pPr>
            <a:r>
              <a:rPr lang="en-US" sz="2000">
                <a:solidFill>
                  <a:srgbClr val="000000"/>
                </a:solidFill>
                <a:latin typeface="Arial"/>
                <a:ea typeface="Arial"/>
                <a:cs typeface="Arial"/>
                <a:sym typeface="Arial"/>
              </a:rPr>
              <a:t>1a. Identify specific user requirements to guide EOs &amp; identify products needed for ecosystem extent.</a:t>
            </a:r>
            <a:endParaRPr sz="2000"/>
          </a:p>
          <a:p>
            <a:pPr indent="0" lvl="0" marL="50800" rtl="0" algn="l">
              <a:lnSpc>
                <a:spcPct val="100000"/>
              </a:lnSpc>
              <a:spcBef>
                <a:spcPts val="600"/>
              </a:spcBef>
              <a:spcAft>
                <a:spcPts val="0"/>
              </a:spcAft>
              <a:buSzPts val="2800"/>
              <a:buNone/>
            </a:pPr>
            <a:r>
              <a:t/>
            </a:r>
            <a:endParaRPr sz="2000"/>
          </a:p>
          <a:p>
            <a:pPr indent="0" lvl="0" marL="50800" rtl="0" algn="l">
              <a:lnSpc>
                <a:spcPct val="100000"/>
              </a:lnSpc>
              <a:spcBef>
                <a:spcPts val="600"/>
              </a:spcBef>
              <a:spcAft>
                <a:spcPts val="0"/>
              </a:spcAft>
              <a:buSzPts val="2800"/>
              <a:buNone/>
            </a:pPr>
            <a:r>
              <a:rPr lang="en-US" sz="2000">
                <a:solidFill>
                  <a:srgbClr val="000000"/>
                </a:solidFill>
                <a:latin typeface="Arial"/>
                <a:ea typeface="Arial"/>
                <a:cs typeface="Arial"/>
                <a:sym typeface="Arial"/>
              </a:rPr>
              <a:t>1b. Establish a sustainable communication channel between CEOS and user communities for continued interaction.</a:t>
            </a:r>
            <a:endParaRPr sz="2000"/>
          </a:p>
          <a:p>
            <a:pPr indent="0" lvl="0" marL="50800" rtl="0" algn="l">
              <a:lnSpc>
                <a:spcPct val="100000"/>
              </a:lnSpc>
              <a:spcBef>
                <a:spcPts val="600"/>
              </a:spcBef>
              <a:spcAft>
                <a:spcPts val="0"/>
              </a:spcAft>
              <a:buSzPts val="2800"/>
              <a:buNone/>
            </a:pPr>
            <a:br>
              <a:rPr lang="en-US" sz="2000"/>
            </a:br>
            <a:r>
              <a:rPr lang="en-US" sz="2000">
                <a:solidFill>
                  <a:srgbClr val="000000"/>
                </a:solidFill>
                <a:latin typeface="Arial"/>
                <a:ea typeface="Arial"/>
                <a:cs typeface="Arial"/>
                <a:sym typeface="Arial"/>
              </a:rPr>
              <a:t>1c. Improve CEOS understanding of technological, socio-political, and cultural constraints for the biodiversity community to use EO data.</a:t>
            </a:r>
            <a:endParaRPr sz="2000"/>
          </a:p>
          <a:p>
            <a:pPr indent="0" lvl="0" marL="50800" rtl="0" algn="l">
              <a:lnSpc>
                <a:spcPct val="100000"/>
              </a:lnSpc>
              <a:spcBef>
                <a:spcPts val="1000"/>
              </a:spcBef>
              <a:spcAft>
                <a:spcPts val="0"/>
              </a:spcAft>
              <a:buSzPts val="2800"/>
              <a:buNone/>
            </a:pPr>
            <a:r>
              <a:t/>
            </a:r>
            <a:endParaRPr sz="2000"/>
          </a:p>
        </p:txBody>
      </p:sp>
      <p:sp>
        <p:nvSpPr>
          <p:cNvPr id="194" name="Google Shape;194;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Recommendation Area 1</a:t>
            </a:r>
            <a:endParaRPr/>
          </a:p>
        </p:txBody>
      </p:sp>
      <p:sp>
        <p:nvSpPr>
          <p:cNvPr id="195" name="Google Shape;195;p15"/>
          <p:cNvSpPr txBox="1"/>
          <p:nvPr/>
        </p:nvSpPr>
        <p:spPr>
          <a:xfrm>
            <a:off x="386632" y="1205948"/>
            <a:ext cx="5501017"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Thematic Recommendation</a:t>
            </a:r>
            <a:endParaRPr b="0" i="0" sz="1400" u="none" cap="none" strike="noStrike">
              <a:solidFill>
                <a:srgbClr val="000000"/>
              </a:solidFill>
              <a:latin typeface="Arial"/>
              <a:ea typeface="Arial"/>
              <a:cs typeface="Arial"/>
              <a:sym typeface="Arial"/>
            </a:endParaRPr>
          </a:p>
        </p:txBody>
      </p:sp>
      <p:sp>
        <p:nvSpPr>
          <p:cNvPr id="196" name="Google Shape;196;p15"/>
          <p:cNvSpPr txBox="1"/>
          <p:nvPr/>
        </p:nvSpPr>
        <p:spPr>
          <a:xfrm>
            <a:off x="5895639" y="1205948"/>
            <a:ext cx="5530465"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Specific Recommendations</a:t>
            </a:r>
            <a:endParaRPr b="0" i="0" sz="1400" u="none" cap="none" strike="noStrike">
              <a:solidFill>
                <a:srgbClr val="000000"/>
              </a:solidFill>
              <a:latin typeface="Arial"/>
              <a:ea typeface="Arial"/>
              <a:cs typeface="Arial"/>
              <a:sym typeface="Arial"/>
            </a:endParaRPr>
          </a:p>
        </p:txBody>
      </p:sp>
      <p:cxnSp>
        <p:nvCxnSpPr>
          <p:cNvPr id="197" name="Google Shape;197;p15"/>
          <p:cNvCxnSpPr/>
          <p:nvPr/>
        </p:nvCxnSpPr>
        <p:spPr>
          <a:xfrm>
            <a:off x="5898630" y="1191717"/>
            <a:ext cx="0" cy="50217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6"/>
          <p:cNvSpPr txBox="1"/>
          <p:nvPr>
            <p:ph idx="1" type="body"/>
          </p:nvPr>
        </p:nvSpPr>
        <p:spPr>
          <a:xfrm>
            <a:off x="386632" y="1689652"/>
            <a:ext cx="5509008"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b="1" lang="en-US" sz="2000">
                <a:solidFill>
                  <a:srgbClr val="000000"/>
                </a:solidFill>
                <a:latin typeface="Arial"/>
                <a:ea typeface="Arial"/>
                <a:cs typeface="Arial"/>
                <a:sym typeface="Arial"/>
              </a:rPr>
              <a:t>2. Technical advances</a:t>
            </a:r>
            <a:endParaRPr/>
          </a:p>
          <a:p>
            <a:pPr indent="0" lvl="0" marL="50800" rtl="0" algn="l">
              <a:lnSpc>
                <a:spcPct val="100000"/>
              </a:lnSpc>
              <a:spcBef>
                <a:spcPts val="1000"/>
              </a:spcBef>
              <a:spcAft>
                <a:spcPts val="0"/>
              </a:spcAft>
              <a:buSzPts val="2800"/>
              <a:buNone/>
            </a:pPr>
            <a:r>
              <a:rPr lang="en-US" sz="2000">
                <a:solidFill>
                  <a:srgbClr val="000000"/>
                </a:solidFill>
                <a:latin typeface="Arial"/>
                <a:ea typeface="Arial"/>
                <a:cs typeface="Arial"/>
                <a:sym typeface="Arial"/>
              </a:rPr>
              <a:t>Support development of technical advances to improve utilization of EO for ecosystem mapping.</a:t>
            </a:r>
            <a:endParaRPr/>
          </a:p>
          <a:p>
            <a:pPr indent="0" lvl="0" marL="50800" rtl="0" algn="l">
              <a:lnSpc>
                <a:spcPct val="100000"/>
              </a:lnSpc>
              <a:spcBef>
                <a:spcPts val="1000"/>
              </a:spcBef>
              <a:spcAft>
                <a:spcPts val="0"/>
              </a:spcAft>
              <a:buSzPts val="2800"/>
              <a:buNone/>
            </a:pPr>
            <a:r>
              <a:t/>
            </a:r>
            <a:endParaRPr/>
          </a:p>
        </p:txBody>
      </p:sp>
      <p:sp>
        <p:nvSpPr>
          <p:cNvPr id="203" name="Google Shape;203;p16"/>
          <p:cNvSpPr txBox="1"/>
          <p:nvPr>
            <p:ph idx="2" type="body"/>
          </p:nvPr>
        </p:nvSpPr>
        <p:spPr>
          <a:xfrm>
            <a:off x="5895640" y="1689652"/>
            <a:ext cx="5530465"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sz="2000">
                <a:latin typeface="Arial"/>
                <a:ea typeface="Arial"/>
                <a:cs typeface="Arial"/>
                <a:sym typeface="Arial"/>
              </a:rPr>
              <a:t>2a. For each ecosystem, identify the key EOs and processing methods needed for its delineation.</a:t>
            </a:r>
            <a:endParaRPr/>
          </a:p>
          <a:p>
            <a:pPr indent="0" lvl="0" marL="50800" rtl="0" algn="l">
              <a:lnSpc>
                <a:spcPct val="100000"/>
              </a:lnSpc>
              <a:spcBef>
                <a:spcPts val="1000"/>
              </a:spcBef>
              <a:spcAft>
                <a:spcPts val="0"/>
              </a:spcAft>
              <a:buSzPts val="2800"/>
              <a:buNone/>
            </a:pPr>
            <a:r>
              <a:rPr lang="en-US" sz="2000">
                <a:latin typeface="Arial"/>
                <a:ea typeface="Arial"/>
                <a:cs typeface="Arial"/>
                <a:sym typeface="Arial"/>
              </a:rPr>
              <a:t>2b. Facilitate combining data from different types of sensors to take advantage of their complementarity.</a:t>
            </a:r>
            <a:endParaRPr/>
          </a:p>
          <a:p>
            <a:pPr indent="0" lvl="0" marL="50800" rtl="0" algn="l">
              <a:lnSpc>
                <a:spcPct val="100000"/>
              </a:lnSpc>
              <a:spcBef>
                <a:spcPts val="1000"/>
              </a:spcBef>
              <a:spcAft>
                <a:spcPts val="0"/>
              </a:spcAft>
              <a:buSzPts val="2800"/>
              <a:buNone/>
            </a:pPr>
            <a:r>
              <a:rPr lang="en-US" sz="2000">
                <a:latin typeface="Arial"/>
                <a:ea typeface="Arial"/>
                <a:cs typeface="Arial"/>
                <a:sym typeface="Arial"/>
              </a:rPr>
              <a:t>2c. Facilitate time series analysis and its application to ecosystem extent mapping.</a:t>
            </a:r>
            <a:endParaRPr/>
          </a:p>
          <a:p>
            <a:pPr indent="0" lvl="0" marL="50800" rtl="0" algn="l">
              <a:lnSpc>
                <a:spcPct val="100000"/>
              </a:lnSpc>
              <a:spcBef>
                <a:spcPts val="1000"/>
              </a:spcBef>
              <a:spcAft>
                <a:spcPts val="0"/>
              </a:spcAft>
              <a:buSzPts val="2800"/>
              <a:buNone/>
            </a:pPr>
            <a:r>
              <a:rPr lang="en-US" sz="2000">
                <a:latin typeface="Arial"/>
                <a:ea typeface="Arial"/>
                <a:cs typeface="Arial"/>
                <a:sym typeface="Arial"/>
              </a:rPr>
              <a:t>2d. Explore ways to utilize EO to characterize ecosystem condition and its relationship to ecosystem extent.</a:t>
            </a:r>
            <a:endParaRPr/>
          </a:p>
          <a:p>
            <a:pPr indent="0" lvl="0" marL="50800" rtl="0" algn="l">
              <a:lnSpc>
                <a:spcPct val="100000"/>
              </a:lnSpc>
              <a:spcBef>
                <a:spcPts val="1000"/>
              </a:spcBef>
              <a:spcAft>
                <a:spcPts val="0"/>
              </a:spcAft>
              <a:buSzPts val="2800"/>
              <a:buNone/>
            </a:pPr>
            <a:r>
              <a:t/>
            </a:r>
            <a:endParaRPr sz="2000"/>
          </a:p>
        </p:txBody>
      </p:sp>
      <p:sp>
        <p:nvSpPr>
          <p:cNvPr id="204" name="Google Shape;204;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Recommendation Area 2</a:t>
            </a:r>
            <a:endParaRPr/>
          </a:p>
        </p:txBody>
      </p:sp>
      <p:sp>
        <p:nvSpPr>
          <p:cNvPr id="205" name="Google Shape;205;p16"/>
          <p:cNvSpPr txBox="1"/>
          <p:nvPr/>
        </p:nvSpPr>
        <p:spPr>
          <a:xfrm>
            <a:off x="386632" y="1205948"/>
            <a:ext cx="5501017"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Thematic Recommendation</a:t>
            </a:r>
            <a:endParaRPr b="0" i="0" sz="1400" u="none" cap="none" strike="noStrike">
              <a:solidFill>
                <a:srgbClr val="000000"/>
              </a:solidFill>
              <a:latin typeface="Arial"/>
              <a:ea typeface="Arial"/>
              <a:cs typeface="Arial"/>
              <a:sym typeface="Arial"/>
            </a:endParaRPr>
          </a:p>
        </p:txBody>
      </p:sp>
      <p:sp>
        <p:nvSpPr>
          <p:cNvPr id="206" name="Google Shape;206;p16"/>
          <p:cNvSpPr txBox="1"/>
          <p:nvPr/>
        </p:nvSpPr>
        <p:spPr>
          <a:xfrm>
            <a:off x="5895639" y="1205948"/>
            <a:ext cx="5530465"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Specific Recommendations</a:t>
            </a:r>
            <a:endParaRPr b="0" i="0" sz="1400" u="none" cap="none" strike="noStrike">
              <a:solidFill>
                <a:srgbClr val="000000"/>
              </a:solidFill>
              <a:latin typeface="Arial"/>
              <a:ea typeface="Arial"/>
              <a:cs typeface="Arial"/>
              <a:sym typeface="Arial"/>
            </a:endParaRPr>
          </a:p>
        </p:txBody>
      </p:sp>
      <p:cxnSp>
        <p:nvCxnSpPr>
          <p:cNvPr id="207" name="Google Shape;207;p16"/>
          <p:cNvCxnSpPr/>
          <p:nvPr/>
        </p:nvCxnSpPr>
        <p:spPr>
          <a:xfrm>
            <a:off x="5898630" y="1191717"/>
            <a:ext cx="0" cy="50217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7"/>
          <p:cNvSpPr txBox="1"/>
          <p:nvPr>
            <p:ph idx="1" type="body"/>
          </p:nvPr>
        </p:nvSpPr>
        <p:spPr>
          <a:xfrm>
            <a:off x="386632" y="1689652"/>
            <a:ext cx="5509008"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0"/>
              </a:spcBef>
              <a:spcAft>
                <a:spcPts val="0"/>
              </a:spcAft>
              <a:buSzPts val="2800"/>
              <a:buNone/>
            </a:pPr>
            <a:r>
              <a:rPr b="1" lang="en-US" sz="2000">
                <a:solidFill>
                  <a:srgbClr val="000000"/>
                </a:solidFill>
                <a:latin typeface="Calibri"/>
                <a:ea typeface="Calibri"/>
                <a:cs typeface="Calibri"/>
                <a:sym typeface="Calibri"/>
              </a:rPr>
              <a:t>3. Capacity</a:t>
            </a:r>
            <a:endParaRPr sz="2000"/>
          </a:p>
          <a:p>
            <a:pPr indent="0" lvl="0" marL="50800" rtl="0" algn="l">
              <a:lnSpc>
                <a:spcPct val="100000"/>
              </a:lnSpc>
              <a:spcBef>
                <a:spcPts val="1000"/>
              </a:spcBef>
              <a:spcAft>
                <a:spcPts val="0"/>
              </a:spcAft>
              <a:buSzPts val="2800"/>
              <a:buNone/>
            </a:pPr>
            <a:r>
              <a:rPr lang="en-US" sz="2000">
                <a:solidFill>
                  <a:srgbClr val="000000"/>
                </a:solidFill>
                <a:latin typeface="Calibri"/>
                <a:ea typeface="Calibri"/>
                <a:cs typeface="Calibri"/>
                <a:sym typeface="Calibri"/>
              </a:rPr>
              <a:t>Work to increase capacity of biodiversity users to utilize EO for ecosystem mapping and monitoring.</a:t>
            </a:r>
            <a:endParaRPr sz="2000"/>
          </a:p>
        </p:txBody>
      </p:sp>
      <p:sp>
        <p:nvSpPr>
          <p:cNvPr id="213" name="Google Shape;213;p17"/>
          <p:cNvSpPr txBox="1"/>
          <p:nvPr>
            <p:ph idx="2" type="body"/>
          </p:nvPr>
        </p:nvSpPr>
        <p:spPr>
          <a:xfrm>
            <a:off x="5895640" y="1689652"/>
            <a:ext cx="5530465"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sz="2000">
                <a:solidFill>
                  <a:srgbClr val="000000"/>
                </a:solidFill>
                <a:latin typeface="Calibri"/>
                <a:ea typeface="Calibri"/>
                <a:cs typeface="Calibri"/>
                <a:sym typeface="Calibri"/>
              </a:rPr>
              <a:t>3. Identify opportunities for capacity development resources, e.g., a training or a Massive Open Online Course (MOOC) focused on the use of EO for ecosystem mapping and monitoring.</a:t>
            </a:r>
            <a:endParaRPr sz="2000"/>
          </a:p>
        </p:txBody>
      </p:sp>
      <p:sp>
        <p:nvSpPr>
          <p:cNvPr id="214" name="Google Shape;214;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Recommendation Area 3</a:t>
            </a:r>
            <a:endParaRPr/>
          </a:p>
        </p:txBody>
      </p:sp>
      <p:sp>
        <p:nvSpPr>
          <p:cNvPr id="215" name="Google Shape;215;p17"/>
          <p:cNvSpPr txBox="1"/>
          <p:nvPr/>
        </p:nvSpPr>
        <p:spPr>
          <a:xfrm>
            <a:off x="386632" y="1205948"/>
            <a:ext cx="5501017"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Thematic Recommendation</a:t>
            </a:r>
            <a:endParaRPr b="0" i="0" sz="1400" u="none" cap="none" strike="noStrike">
              <a:solidFill>
                <a:srgbClr val="000000"/>
              </a:solidFill>
              <a:latin typeface="Arial"/>
              <a:ea typeface="Arial"/>
              <a:cs typeface="Arial"/>
              <a:sym typeface="Arial"/>
            </a:endParaRPr>
          </a:p>
        </p:txBody>
      </p:sp>
      <p:sp>
        <p:nvSpPr>
          <p:cNvPr id="216" name="Google Shape;216;p17"/>
          <p:cNvSpPr txBox="1"/>
          <p:nvPr/>
        </p:nvSpPr>
        <p:spPr>
          <a:xfrm>
            <a:off x="5895639" y="1205948"/>
            <a:ext cx="5530465"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Specific Recommendations</a:t>
            </a:r>
            <a:endParaRPr b="0" i="0" sz="1400" u="none" cap="none" strike="noStrike">
              <a:solidFill>
                <a:srgbClr val="000000"/>
              </a:solidFill>
              <a:latin typeface="Arial"/>
              <a:ea typeface="Arial"/>
              <a:cs typeface="Arial"/>
              <a:sym typeface="Arial"/>
            </a:endParaRPr>
          </a:p>
        </p:txBody>
      </p:sp>
      <p:cxnSp>
        <p:nvCxnSpPr>
          <p:cNvPr id="217" name="Google Shape;217;p17"/>
          <p:cNvCxnSpPr/>
          <p:nvPr/>
        </p:nvCxnSpPr>
        <p:spPr>
          <a:xfrm>
            <a:off x="5898630" y="1191717"/>
            <a:ext cx="0" cy="50217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sz="4000"/>
              <a:t>Connecting User Needs to Observations</a:t>
            </a:r>
            <a:endParaRPr sz="4000"/>
          </a:p>
        </p:txBody>
      </p:sp>
      <p:pic>
        <p:nvPicPr>
          <p:cNvPr id="223" name="Google Shape;223;p18"/>
          <p:cNvPicPr preferRelativeResize="0"/>
          <p:nvPr/>
        </p:nvPicPr>
        <p:blipFill rotWithShape="1">
          <a:blip r:embed="rId3">
            <a:alphaModFix/>
          </a:blip>
          <a:srcRect b="0" l="0" r="0" t="0"/>
          <a:stretch/>
        </p:blipFill>
        <p:spPr>
          <a:xfrm>
            <a:off x="1083152" y="1160980"/>
            <a:ext cx="9550601" cy="53422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9"/>
          <p:cNvSpPr txBox="1"/>
          <p:nvPr>
            <p:ph type="title"/>
          </p:nvPr>
        </p:nvSpPr>
        <p:spPr>
          <a:xfrm>
            <a:off x="489024" y="179704"/>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Essential Biodiversity Variables</a:t>
            </a:r>
            <a:endParaRPr/>
          </a:p>
        </p:txBody>
      </p:sp>
      <p:sp>
        <p:nvSpPr>
          <p:cNvPr id="230" name="Google Shape;230;p19"/>
          <p:cNvSpPr txBox="1"/>
          <p:nvPr/>
        </p:nvSpPr>
        <p:spPr>
          <a:xfrm>
            <a:off x="2033491" y="1235764"/>
            <a:ext cx="806527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Set of measurements to capture the major dimensions</a:t>
            </a:r>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of biodiversity and how it is changing</a:t>
            </a:r>
            <a:endParaRPr/>
          </a:p>
        </p:txBody>
      </p:sp>
      <p:grpSp>
        <p:nvGrpSpPr>
          <p:cNvPr id="231" name="Google Shape;231;p19"/>
          <p:cNvGrpSpPr/>
          <p:nvPr/>
        </p:nvGrpSpPr>
        <p:grpSpPr>
          <a:xfrm>
            <a:off x="639948" y="2209800"/>
            <a:ext cx="8381336" cy="4238708"/>
            <a:chOff x="1295400" y="2209800"/>
            <a:chExt cx="8617501" cy="4465320"/>
          </a:xfrm>
        </p:grpSpPr>
        <p:sp>
          <p:nvSpPr>
            <p:cNvPr id="232" name="Google Shape;232;p19"/>
            <p:cNvSpPr txBox="1"/>
            <p:nvPr/>
          </p:nvSpPr>
          <p:spPr>
            <a:xfrm>
              <a:off x="1295400" y="2438400"/>
              <a:ext cx="3810000" cy="3596263"/>
            </a:xfrm>
            <a:prstGeom prst="rect">
              <a:avLst/>
            </a:prstGeom>
            <a:noFill/>
            <a:ln>
              <a:noFill/>
            </a:ln>
          </p:spPr>
          <p:txBody>
            <a:bodyPr anchorCtr="0" anchor="t" bIns="45700" lIns="91425" spcFirstLastPara="1" rIns="91425" wrap="square" tIns="45700">
              <a:spAutoFit/>
            </a:bodyPr>
            <a:lstStyle/>
            <a:p>
              <a:pPr indent="0" lvl="0" marL="0" marR="0" rtl="0" algn="l">
                <a:lnSpc>
                  <a:spcPct val="154166"/>
                </a:lnSpc>
                <a:spcBef>
                  <a:spcPts val="0"/>
                </a:spcBef>
                <a:spcAft>
                  <a:spcPts val="0"/>
                </a:spcAft>
                <a:buNone/>
              </a:pPr>
              <a:r>
                <a:rPr b="0" i="0" lang="en-US" sz="2400" u="none" cap="none" strike="noStrike">
                  <a:solidFill>
                    <a:srgbClr val="000000"/>
                  </a:solidFill>
                  <a:latin typeface="Arial"/>
                  <a:ea typeface="Arial"/>
                  <a:cs typeface="Arial"/>
                  <a:sym typeface="Arial"/>
                </a:rPr>
                <a:t>Criteria:</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Biological</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State variables</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Sensitive to change</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Scalable</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Feasible</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Ecosystem agnostic</a:t>
              </a:r>
              <a:endParaRPr/>
            </a:p>
          </p:txBody>
        </p:sp>
        <p:sp>
          <p:nvSpPr>
            <p:cNvPr id="233" name="Google Shape;233;p19"/>
            <p:cNvSpPr/>
            <p:nvPr/>
          </p:nvSpPr>
          <p:spPr>
            <a:xfrm rot="5400000">
              <a:off x="4046531" y="4030669"/>
              <a:ext cx="2667000" cy="701662"/>
            </a:xfrm>
            <a:prstGeom prst="triangle">
              <a:avLst>
                <a:gd fmla="val 50520" name="adj"/>
              </a:avLst>
            </a:pr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4" name="Google Shape;234;p19"/>
            <p:cNvGrpSpPr/>
            <p:nvPr/>
          </p:nvGrpSpPr>
          <p:grpSpPr>
            <a:xfrm>
              <a:off x="6324600" y="2209800"/>
              <a:ext cx="3588301" cy="4465320"/>
              <a:chOff x="6324600" y="2209800"/>
              <a:chExt cx="3588301" cy="4465320"/>
            </a:xfrm>
          </p:grpSpPr>
          <p:sp>
            <p:nvSpPr>
              <p:cNvPr id="235" name="Google Shape;235;p19"/>
              <p:cNvSpPr txBox="1"/>
              <p:nvPr/>
            </p:nvSpPr>
            <p:spPr>
              <a:xfrm>
                <a:off x="6934200" y="2419290"/>
                <a:ext cx="256512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Genetic Composition</a:t>
                </a:r>
                <a:endParaRPr/>
              </a:p>
            </p:txBody>
          </p:sp>
          <p:sp>
            <p:nvSpPr>
              <p:cNvPr id="236" name="Google Shape;236;p19"/>
              <p:cNvSpPr txBox="1"/>
              <p:nvPr/>
            </p:nvSpPr>
            <p:spPr>
              <a:xfrm>
                <a:off x="6934200" y="3181290"/>
                <a:ext cx="251062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Species Populations</a:t>
                </a:r>
                <a:endParaRPr/>
              </a:p>
            </p:txBody>
          </p:sp>
          <p:sp>
            <p:nvSpPr>
              <p:cNvPr id="237" name="Google Shape;237;p19"/>
              <p:cNvSpPr txBox="1"/>
              <p:nvPr/>
            </p:nvSpPr>
            <p:spPr>
              <a:xfrm>
                <a:off x="6934200" y="3943290"/>
                <a:ext cx="181011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Species Traits</a:t>
                </a:r>
                <a:endParaRPr/>
              </a:p>
            </p:txBody>
          </p:sp>
          <p:sp>
            <p:nvSpPr>
              <p:cNvPr id="238" name="Google Shape;238;p19"/>
              <p:cNvSpPr txBox="1"/>
              <p:nvPr/>
            </p:nvSpPr>
            <p:spPr>
              <a:xfrm>
                <a:off x="6934200" y="4705290"/>
                <a:ext cx="297870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Community Composition</a:t>
                </a:r>
                <a:endParaRPr/>
              </a:p>
            </p:txBody>
          </p:sp>
          <p:sp>
            <p:nvSpPr>
              <p:cNvPr id="239" name="Google Shape;239;p19"/>
              <p:cNvSpPr txBox="1"/>
              <p:nvPr/>
            </p:nvSpPr>
            <p:spPr>
              <a:xfrm>
                <a:off x="6934200" y="5467290"/>
                <a:ext cx="25474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Ecosystem Structure</a:t>
                </a:r>
                <a:endParaRPr/>
              </a:p>
            </p:txBody>
          </p:sp>
          <p:sp>
            <p:nvSpPr>
              <p:cNvPr id="240" name="Google Shape;240;p19"/>
              <p:cNvSpPr txBox="1"/>
              <p:nvPr/>
            </p:nvSpPr>
            <p:spPr>
              <a:xfrm>
                <a:off x="6934200" y="6153090"/>
                <a:ext cx="262123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Ecosystem Functions</a:t>
                </a:r>
                <a:endParaRPr/>
              </a:p>
            </p:txBody>
          </p:sp>
          <p:sp>
            <p:nvSpPr>
              <p:cNvPr id="241" name="Google Shape;241;p19"/>
              <p:cNvSpPr/>
              <p:nvPr/>
            </p:nvSpPr>
            <p:spPr>
              <a:xfrm>
                <a:off x="6324600" y="2209800"/>
                <a:ext cx="571500" cy="446532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2" name="Google Shape;242;p19"/>
              <p:cNvSpPr/>
              <p:nvPr/>
            </p:nvSpPr>
            <p:spPr>
              <a:xfrm>
                <a:off x="6457950" y="2400009"/>
                <a:ext cx="276225" cy="419391"/>
              </a:xfrm>
              <a:custGeom>
                <a:rect b="b" l="l" r="r" t="t"/>
                <a:pathLst>
                  <a:path extrusionOk="0" h="516" w="380">
                    <a:moveTo>
                      <a:pt x="203" y="275"/>
                    </a:moveTo>
                    <a:lnTo>
                      <a:pt x="203" y="275"/>
                    </a:lnTo>
                    <a:cubicBezTo>
                      <a:pt x="165" y="262"/>
                      <a:pt x="139" y="251"/>
                      <a:pt x="125" y="244"/>
                    </a:cubicBezTo>
                    <a:cubicBezTo>
                      <a:pt x="91" y="226"/>
                      <a:pt x="71" y="206"/>
                      <a:pt x="65" y="183"/>
                    </a:cubicBezTo>
                    <a:cubicBezTo>
                      <a:pt x="66" y="180"/>
                      <a:pt x="66" y="177"/>
                      <a:pt x="65" y="175"/>
                    </a:cubicBezTo>
                    <a:cubicBezTo>
                      <a:pt x="64" y="173"/>
                      <a:pt x="64" y="171"/>
                      <a:pt x="66" y="169"/>
                    </a:cubicBezTo>
                    <a:cubicBezTo>
                      <a:pt x="69" y="168"/>
                      <a:pt x="70" y="166"/>
                      <a:pt x="71" y="165"/>
                    </a:cubicBezTo>
                    <a:cubicBezTo>
                      <a:pt x="72" y="164"/>
                      <a:pt x="74" y="163"/>
                      <a:pt x="77" y="162"/>
                    </a:cubicBezTo>
                    <a:cubicBezTo>
                      <a:pt x="81" y="162"/>
                      <a:pt x="83" y="161"/>
                      <a:pt x="85" y="161"/>
                    </a:cubicBezTo>
                    <a:cubicBezTo>
                      <a:pt x="87" y="160"/>
                      <a:pt x="90" y="160"/>
                      <a:pt x="95" y="160"/>
                    </a:cubicBezTo>
                    <a:cubicBezTo>
                      <a:pt x="99" y="160"/>
                      <a:pt x="102" y="160"/>
                      <a:pt x="104" y="160"/>
                    </a:cubicBezTo>
                    <a:cubicBezTo>
                      <a:pt x="106" y="160"/>
                      <a:pt x="109" y="160"/>
                      <a:pt x="113" y="160"/>
                    </a:cubicBezTo>
                    <a:cubicBezTo>
                      <a:pt x="117" y="160"/>
                      <a:pt x="120" y="160"/>
                      <a:pt x="121" y="160"/>
                    </a:cubicBezTo>
                    <a:lnTo>
                      <a:pt x="282" y="160"/>
                    </a:lnTo>
                    <a:cubicBezTo>
                      <a:pt x="295" y="160"/>
                      <a:pt x="301" y="155"/>
                      <a:pt x="301" y="145"/>
                    </a:cubicBezTo>
                    <a:lnTo>
                      <a:pt x="301" y="133"/>
                    </a:lnTo>
                    <a:cubicBezTo>
                      <a:pt x="301" y="123"/>
                      <a:pt x="295" y="118"/>
                      <a:pt x="282" y="118"/>
                    </a:cubicBezTo>
                    <a:lnTo>
                      <a:pt x="129" y="118"/>
                    </a:lnTo>
                    <a:cubicBezTo>
                      <a:pt x="128" y="118"/>
                      <a:pt x="124" y="118"/>
                      <a:pt x="117" y="118"/>
                    </a:cubicBezTo>
                    <a:cubicBezTo>
                      <a:pt x="111" y="119"/>
                      <a:pt x="106" y="119"/>
                      <a:pt x="102" y="119"/>
                    </a:cubicBezTo>
                    <a:cubicBezTo>
                      <a:pt x="98" y="119"/>
                      <a:pt x="94" y="118"/>
                      <a:pt x="90" y="117"/>
                    </a:cubicBezTo>
                    <a:cubicBezTo>
                      <a:pt x="86" y="115"/>
                      <a:pt x="83" y="113"/>
                      <a:pt x="81" y="111"/>
                    </a:cubicBezTo>
                    <a:cubicBezTo>
                      <a:pt x="78" y="106"/>
                      <a:pt x="79" y="101"/>
                      <a:pt x="83" y="94"/>
                    </a:cubicBezTo>
                    <a:cubicBezTo>
                      <a:pt x="86" y="88"/>
                      <a:pt x="92" y="80"/>
                      <a:pt x="100" y="71"/>
                    </a:cubicBezTo>
                    <a:cubicBezTo>
                      <a:pt x="108" y="63"/>
                      <a:pt x="113" y="58"/>
                      <a:pt x="113" y="56"/>
                    </a:cubicBezTo>
                    <a:lnTo>
                      <a:pt x="79" y="30"/>
                    </a:lnTo>
                    <a:cubicBezTo>
                      <a:pt x="49" y="54"/>
                      <a:pt x="27" y="84"/>
                      <a:pt x="14" y="119"/>
                    </a:cubicBezTo>
                    <a:cubicBezTo>
                      <a:pt x="0" y="159"/>
                      <a:pt x="8" y="196"/>
                      <a:pt x="38" y="228"/>
                    </a:cubicBezTo>
                    <a:cubicBezTo>
                      <a:pt x="69" y="260"/>
                      <a:pt x="110" y="286"/>
                      <a:pt x="163" y="308"/>
                    </a:cubicBezTo>
                    <a:cubicBezTo>
                      <a:pt x="219" y="331"/>
                      <a:pt x="257" y="355"/>
                      <a:pt x="277" y="380"/>
                    </a:cubicBezTo>
                    <a:lnTo>
                      <a:pt x="171" y="380"/>
                    </a:lnTo>
                    <a:cubicBezTo>
                      <a:pt x="165" y="380"/>
                      <a:pt x="161" y="382"/>
                      <a:pt x="156" y="385"/>
                    </a:cubicBezTo>
                    <a:cubicBezTo>
                      <a:pt x="152" y="389"/>
                      <a:pt x="150" y="392"/>
                      <a:pt x="150" y="396"/>
                    </a:cubicBezTo>
                    <a:lnTo>
                      <a:pt x="150" y="407"/>
                    </a:lnTo>
                    <a:cubicBezTo>
                      <a:pt x="150" y="417"/>
                      <a:pt x="157" y="422"/>
                      <a:pt x="171" y="422"/>
                    </a:cubicBezTo>
                    <a:lnTo>
                      <a:pt x="224" y="422"/>
                    </a:lnTo>
                    <a:lnTo>
                      <a:pt x="277" y="422"/>
                    </a:lnTo>
                    <a:cubicBezTo>
                      <a:pt x="289" y="423"/>
                      <a:pt x="296" y="431"/>
                      <a:pt x="300" y="446"/>
                    </a:cubicBezTo>
                    <a:cubicBezTo>
                      <a:pt x="304" y="462"/>
                      <a:pt x="304" y="473"/>
                      <a:pt x="300" y="481"/>
                    </a:cubicBezTo>
                    <a:lnTo>
                      <a:pt x="290" y="501"/>
                    </a:lnTo>
                    <a:lnTo>
                      <a:pt x="351" y="499"/>
                    </a:lnTo>
                    <a:cubicBezTo>
                      <a:pt x="361" y="471"/>
                      <a:pt x="360" y="438"/>
                      <a:pt x="350" y="402"/>
                    </a:cubicBezTo>
                    <a:cubicBezTo>
                      <a:pt x="344" y="377"/>
                      <a:pt x="325" y="353"/>
                      <a:pt x="293" y="328"/>
                    </a:cubicBezTo>
                    <a:cubicBezTo>
                      <a:pt x="261" y="304"/>
                      <a:pt x="231" y="286"/>
                      <a:pt x="203" y="275"/>
                    </a:cubicBezTo>
                    <a:lnTo>
                      <a:pt x="203" y="275"/>
                    </a:lnTo>
                    <a:close/>
                    <a:moveTo>
                      <a:pt x="158" y="86"/>
                    </a:moveTo>
                    <a:lnTo>
                      <a:pt x="158" y="86"/>
                    </a:lnTo>
                    <a:lnTo>
                      <a:pt x="281" y="86"/>
                    </a:lnTo>
                    <a:cubicBezTo>
                      <a:pt x="307" y="86"/>
                      <a:pt x="323" y="94"/>
                      <a:pt x="327" y="110"/>
                    </a:cubicBezTo>
                    <a:cubicBezTo>
                      <a:pt x="331" y="122"/>
                      <a:pt x="331" y="138"/>
                      <a:pt x="326" y="157"/>
                    </a:cubicBezTo>
                    <a:cubicBezTo>
                      <a:pt x="325" y="164"/>
                      <a:pt x="323" y="170"/>
                      <a:pt x="322" y="174"/>
                    </a:cubicBezTo>
                    <a:cubicBezTo>
                      <a:pt x="321" y="178"/>
                      <a:pt x="318" y="182"/>
                      <a:pt x="313" y="187"/>
                    </a:cubicBezTo>
                    <a:cubicBezTo>
                      <a:pt x="308" y="191"/>
                      <a:pt x="302" y="193"/>
                      <a:pt x="293" y="193"/>
                    </a:cubicBezTo>
                    <a:cubicBezTo>
                      <a:pt x="293" y="194"/>
                      <a:pt x="284" y="195"/>
                      <a:pt x="265" y="195"/>
                    </a:cubicBezTo>
                    <a:lnTo>
                      <a:pt x="235" y="193"/>
                    </a:lnTo>
                    <a:lnTo>
                      <a:pt x="143" y="193"/>
                    </a:lnTo>
                    <a:cubicBezTo>
                      <a:pt x="130" y="193"/>
                      <a:pt x="124" y="198"/>
                      <a:pt x="124" y="208"/>
                    </a:cubicBezTo>
                    <a:lnTo>
                      <a:pt x="124" y="220"/>
                    </a:lnTo>
                    <a:cubicBezTo>
                      <a:pt x="124" y="224"/>
                      <a:pt x="126" y="227"/>
                      <a:pt x="129" y="231"/>
                    </a:cubicBezTo>
                    <a:cubicBezTo>
                      <a:pt x="133" y="234"/>
                      <a:pt x="138" y="236"/>
                      <a:pt x="143" y="236"/>
                    </a:cubicBezTo>
                    <a:lnTo>
                      <a:pt x="211" y="236"/>
                    </a:lnTo>
                    <a:lnTo>
                      <a:pt x="259" y="236"/>
                    </a:lnTo>
                    <a:cubicBezTo>
                      <a:pt x="266" y="236"/>
                      <a:pt x="270" y="237"/>
                      <a:pt x="272" y="239"/>
                    </a:cubicBezTo>
                    <a:cubicBezTo>
                      <a:pt x="274" y="241"/>
                      <a:pt x="274" y="244"/>
                      <a:pt x="271" y="247"/>
                    </a:cubicBezTo>
                    <a:cubicBezTo>
                      <a:pt x="269" y="250"/>
                      <a:pt x="266" y="253"/>
                      <a:pt x="261" y="256"/>
                    </a:cubicBezTo>
                    <a:cubicBezTo>
                      <a:pt x="260" y="256"/>
                      <a:pt x="258" y="258"/>
                      <a:pt x="255" y="260"/>
                    </a:cubicBezTo>
                    <a:cubicBezTo>
                      <a:pt x="251" y="263"/>
                      <a:pt x="248" y="265"/>
                      <a:pt x="244" y="268"/>
                    </a:cubicBezTo>
                    <a:lnTo>
                      <a:pt x="239" y="272"/>
                    </a:lnTo>
                    <a:cubicBezTo>
                      <a:pt x="241" y="274"/>
                      <a:pt x="242" y="275"/>
                      <a:pt x="244" y="275"/>
                    </a:cubicBezTo>
                    <a:cubicBezTo>
                      <a:pt x="248" y="277"/>
                      <a:pt x="253" y="280"/>
                      <a:pt x="261" y="284"/>
                    </a:cubicBezTo>
                    <a:cubicBezTo>
                      <a:pt x="269" y="288"/>
                      <a:pt x="274" y="291"/>
                      <a:pt x="277" y="293"/>
                    </a:cubicBezTo>
                    <a:cubicBezTo>
                      <a:pt x="278" y="293"/>
                      <a:pt x="279" y="293"/>
                      <a:pt x="279" y="292"/>
                    </a:cubicBezTo>
                    <a:cubicBezTo>
                      <a:pt x="280" y="291"/>
                      <a:pt x="281" y="290"/>
                      <a:pt x="282" y="290"/>
                    </a:cubicBezTo>
                    <a:cubicBezTo>
                      <a:pt x="347" y="236"/>
                      <a:pt x="380" y="185"/>
                      <a:pt x="380" y="137"/>
                    </a:cubicBezTo>
                    <a:cubicBezTo>
                      <a:pt x="380" y="100"/>
                      <a:pt x="369" y="71"/>
                      <a:pt x="347" y="51"/>
                    </a:cubicBezTo>
                    <a:cubicBezTo>
                      <a:pt x="334" y="37"/>
                      <a:pt x="318" y="26"/>
                      <a:pt x="299" y="18"/>
                    </a:cubicBezTo>
                    <a:cubicBezTo>
                      <a:pt x="297" y="16"/>
                      <a:pt x="291" y="12"/>
                      <a:pt x="282" y="7"/>
                    </a:cubicBezTo>
                    <a:cubicBezTo>
                      <a:pt x="273" y="2"/>
                      <a:pt x="266" y="0"/>
                      <a:pt x="263" y="1"/>
                    </a:cubicBezTo>
                    <a:lnTo>
                      <a:pt x="231" y="16"/>
                    </a:lnTo>
                    <a:cubicBezTo>
                      <a:pt x="247" y="22"/>
                      <a:pt x="262" y="32"/>
                      <a:pt x="278" y="45"/>
                    </a:cubicBezTo>
                    <a:lnTo>
                      <a:pt x="158" y="45"/>
                    </a:lnTo>
                    <a:cubicBezTo>
                      <a:pt x="145" y="45"/>
                      <a:pt x="139" y="50"/>
                      <a:pt x="139" y="59"/>
                    </a:cubicBezTo>
                    <a:lnTo>
                      <a:pt x="139" y="71"/>
                    </a:lnTo>
                    <a:cubicBezTo>
                      <a:pt x="139" y="81"/>
                      <a:pt x="145" y="86"/>
                      <a:pt x="158" y="86"/>
                    </a:cubicBezTo>
                    <a:lnTo>
                      <a:pt x="158" y="86"/>
                    </a:lnTo>
                    <a:close/>
                    <a:moveTo>
                      <a:pt x="232" y="450"/>
                    </a:moveTo>
                    <a:lnTo>
                      <a:pt x="232" y="450"/>
                    </a:lnTo>
                    <a:lnTo>
                      <a:pt x="111" y="450"/>
                    </a:lnTo>
                    <a:cubicBezTo>
                      <a:pt x="90" y="450"/>
                      <a:pt x="78" y="447"/>
                      <a:pt x="76" y="443"/>
                    </a:cubicBezTo>
                    <a:cubicBezTo>
                      <a:pt x="70" y="431"/>
                      <a:pt x="79" y="416"/>
                      <a:pt x="104" y="398"/>
                    </a:cubicBezTo>
                    <a:cubicBezTo>
                      <a:pt x="129" y="382"/>
                      <a:pt x="160" y="364"/>
                      <a:pt x="195" y="344"/>
                    </a:cubicBezTo>
                    <a:cubicBezTo>
                      <a:pt x="189" y="342"/>
                      <a:pt x="182" y="338"/>
                      <a:pt x="172" y="332"/>
                    </a:cubicBezTo>
                    <a:cubicBezTo>
                      <a:pt x="162" y="327"/>
                      <a:pt x="155" y="323"/>
                      <a:pt x="151" y="322"/>
                    </a:cubicBezTo>
                    <a:cubicBezTo>
                      <a:pt x="102" y="350"/>
                      <a:pt x="66" y="377"/>
                      <a:pt x="46" y="403"/>
                    </a:cubicBezTo>
                    <a:cubicBezTo>
                      <a:pt x="27" y="428"/>
                      <a:pt x="18" y="451"/>
                      <a:pt x="21" y="471"/>
                    </a:cubicBezTo>
                    <a:lnTo>
                      <a:pt x="36" y="514"/>
                    </a:lnTo>
                    <a:lnTo>
                      <a:pt x="88" y="516"/>
                    </a:lnTo>
                    <a:cubicBezTo>
                      <a:pt x="84" y="510"/>
                      <a:pt x="81" y="502"/>
                      <a:pt x="77" y="492"/>
                    </a:cubicBezTo>
                    <a:lnTo>
                      <a:pt x="230" y="492"/>
                    </a:lnTo>
                    <a:cubicBezTo>
                      <a:pt x="243" y="492"/>
                      <a:pt x="250" y="487"/>
                      <a:pt x="250" y="476"/>
                    </a:cubicBezTo>
                    <a:lnTo>
                      <a:pt x="250" y="465"/>
                    </a:lnTo>
                    <a:cubicBezTo>
                      <a:pt x="250" y="461"/>
                      <a:pt x="249" y="457"/>
                      <a:pt x="246" y="454"/>
                    </a:cubicBezTo>
                    <a:cubicBezTo>
                      <a:pt x="242" y="451"/>
                      <a:pt x="238" y="450"/>
                      <a:pt x="232" y="450"/>
                    </a:cubicBezTo>
                    <a:lnTo>
                      <a:pt x="232" y="450"/>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 name="Google Shape;243;p19"/>
              <p:cNvSpPr/>
              <p:nvPr/>
            </p:nvSpPr>
            <p:spPr>
              <a:xfrm>
                <a:off x="6407150" y="3154871"/>
                <a:ext cx="377825" cy="426529"/>
              </a:xfrm>
              <a:custGeom>
                <a:rect b="b" l="l" r="r" t="t"/>
                <a:pathLst>
                  <a:path extrusionOk="0" h="524" w="520">
                    <a:moveTo>
                      <a:pt x="427" y="390"/>
                    </a:moveTo>
                    <a:lnTo>
                      <a:pt x="427" y="390"/>
                    </a:lnTo>
                    <a:cubicBezTo>
                      <a:pt x="437" y="382"/>
                      <a:pt x="452" y="368"/>
                      <a:pt x="472" y="348"/>
                    </a:cubicBezTo>
                    <a:cubicBezTo>
                      <a:pt x="493" y="327"/>
                      <a:pt x="508" y="313"/>
                      <a:pt x="520" y="305"/>
                    </a:cubicBezTo>
                    <a:cubicBezTo>
                      <a:pt x="472" y="305"/>
                      <a:pt x="432" y="311"/>
                      <a:pt x="400" y="323"/>
                    </a:cubicBezTo>
                    <a:cubicBezTo>
                      <a:pt x="383" y="276"/>
                      <a:pt x="360" y="248"/>
                      <a:pt x="332" y="237"/>
                    </a:cubicBezTo>
                    <a:cubicBezTo>
                      <a:pt x="331" y="236"/>
                      <a:pt x="329" y="237"/>
                      <a:pt x="328" y="240"/>
                    </a:cubicBezTo>
                    <a:cubicBezTo>
                      <a:pt x="327" y="243"/>
                      <a:pt x="327" y="247"/>
                      <a:pt x="329" y="251"/>
                    </a:cubicBezTo>
                    <a:cubicBezTo>
                      <a:pt x="359" y="290"/>
                      <a:pt x="364" y="316"/>
                      <a:pt x="343" y="330"/>
                    </a:cubicBezTo>
                    <a:cubicBezTo>
                      <a:pt x="336" y="319"/>
                      <a:pt x="329" y="312"/>
                      <a:pt x="321" y="307"/>
                    </a:cubicBezTo>
                    <a:cubicBezTo>
                      <a:pt x="314" y="302"/>
                      <a:pt x="305" y="301"/>
                      <a:pt x="296" y="304"/>
                    </a:cubicBezTo>
                    <a:cubicBezTo>
                      <a:pt x="286" y="307"/>
                      <a:pt x="278" y="309"/>
                      <a:pt x="273" y="312"/>
                    </a:cubicBezTo>
                    <a:cubicBezTo>
                      <a:pt x="267" y="315"/>
                      <a:pt x="259" y="321"/>
                      <a:pt x="247" y="330"/>
                    </a:cubicBezTo>
                    <a:cubicBezTo>
                      <a:pt x="235" y="339"/>
                      <a:pt x="228" y="344"/>
                      <a:pt x="225" y="346"/>
                    </a:cubicBezTo>
                    <a:cubicBezTo>
                      <a:pt x="227" y="347"/>
                      <a:pt x="231" y="348"/>
                      <a:pt x="236" y="349"/>
                    </a:cubicBezTo>
                    <a:cubicBezTo>
                      <a:pt x="241" y="350"/>
                      <a:pt x="245" y="351"/>
                      <a:pt x="248" y="352"/>
                    </a:cubicBezTo>
                    <a:cubicBezTo>
                      <a:pt x="259" y="351"/>
                      <a:pt x="270" y="358"/>
                      <a:pt x="281" y="372"/>
                    </a:cubicBezTo>
                    <a:cubicBezTo>
                      <a:pt x="314" y="423"/>
                      <a:pt x="363" y="449"/>
                      <a:pt x="427" y="449"/>
                    </a:cubicBezTo>
                    <a:cubicBezTo>
                      <a:pt x="433" y="449"/>
                      <a:pt x="438" y="453"/>
                      <a:pt x="445" y="462"/>
                    </a:cubicBezTo>
                    <a:cubicBezTo>
                      <a:pt x="451" y="471"/>
                      <a:pt x="459" y="482"/>
                      <a:pt x="467" y="495"/>
                    </a:cubicBezTo>
                    <a:cubicBezTo>
                      <a:pt x="476" y="508"/>
                      <a:pt x="484" y="518"/>
                      <a:pt x="491" y="524"/>
                    </a:cubicBezTo>
                    <a:cubicBezTo>
                      <a:pt x="489" y="515"/>
                      <a:pt x="483" y="503"/>
                      <a:pt x="474" y="488"/>
                    </a:cubicBezTo>
                    <a:cubicBezTo>
                      <a:pt x="464" y="473"/>
                      <a:pt x="458" y="462"/>
                      <a:pt x="456" y="455"/>
                    </a:cubicBezTo>
                    <a:cubicBezTo>
                      <a:pt x="486" y="470"/>
                      <a:pt x="506" y="478"/>
                      <a:pt x="515" y="480"/>
                    </a:cubicBezTo>
                    <a:cubicBezTo>
                      <a:pt x="502" y="472"/>
                      <a:pt x="487" y="457"/>
                      <a:pt x="470" y="435"/>
                    </a:cubicBezTo>
                    <a:cubicBezTo>
                      <a:pt x="452" y="412"/>
                      <a:pt x="438" y="397"/>
                      <a:pt x="427" y="390"/>
                    </a:cubicBezTo>
                    <a:lnTo>
                      <a:pt x="427" y="390"/>
                    </a:lnTo>
                    <a:close/>
                    <a:moveTo>
                      <a:pt x="182" y="331"/>
                    </a:moveTo>
                    <a:lnTo>
                      <a:pt x="182" y="331"/>
                    </a:lnTo>
                    <a:cubicBezTo>
                      <a:pt x="192" y="323"/>
                      <a:pt x="206" y="310"/>
                      <a:pt x="224" y="292"/>
                    </a:cubicBezTo>
                    <a:cubicBezTo>
                      <a:pt x="242" y="274"/>
                      <a:pt x="256" y="261"/>
                      <a:pt x="266" y="254"/>
                    </a:cubicBezTo>
                    <a:cubicBezTo>
                      <a:pt x="220" y="254"/>
                      <a:pt x="184" y="260"/>
                      <a:pt x="157" y="271"/>
                    </a:cubicBezTo>
                    <a:cubicBezTo>
                      <a:pt x="142" y="229"/>
                      <a:pt x="122" y="204"/>
                      <a:pt x="96" y="195"/>
                    </a:cubicBezTo>
                    <a:cubicBezTo>
                      <a:pt x="95" y="193"/>
                      <a:pt x="94" y="194"/>
                      <a:pt x="92" y="198"/>
                    </a:cubicBezTo>
                    <a:cubicBezTo>
                      <a:pt x="91" y="201"/>
                      <a:pt x="92" y="204"/>
                      <a:pt x="94" y="206"/>
                    </a:cubicBezTo>
                    <a:cubicBezTo>
                      <a:pt x="120" y="243"/>
                      <a:pt x="124" y="266"/>
                      <a:pt x="106" y="277"/>
                    </a:cubicBezTo>
                    <a:cubicBezTo>
                      <a:pt x="99" y="267"/>
                      <a:pt x="93" y="260"/>
                      <a:pt x="86" y="256"/>
                    </a:cubicBezTo>
                    <a:cubicBezTo>
                      <a:pt x="79" y="252"/>
                      <a:pt x="72" y="251"/>
                      <a:pt x="63" y="254"/>
                    </a:cubicBezTo>
                    <a:cubicBezTo>
                      <a:pt x="55" y="256"/>
                      <a:pt x="48" y="259"/>
                      <a:pt x="43" y="261"/>
                    </a:cubicBezTo>
                    <a:cubicBezTo>
                      <a:pt x="38" y="263"/>
                      <a:pt x="31" y="269"/>
                      <a:pt x="20" y="277"/>
                    </a:cubicBezTo>
                    <a:cubicBezTo>
                      <a:pt x="10" y="285"/>
                      <a:pt x="3" y="289"/>
                      <a:pt x="0" y="291"/>
                    </a:cubicBezTo>
                    <a:cubicBezTo>
                      <a:pt x="4" y="292"/>
                      <a:pt x="11" y="294"/>
                      <a:pt x="20" y="295"/>
                    </a:cubicBezTo>
                    <a:cubicBezTo>
                      <a:pt x="31" y="295"/>
                      <a:pt x="42" y="301"/>
                      <a:pt x="51" y="314"/>
                    </a:cubicBezTo>
                    <a:cubicBezTo>
                      <a:pt x="80" y="360"/>
                      <a:pt x="124" y="382"/>
                      <a:pt x="182" y="382"/>
                    </a:cubicBezTo>
                    <a:cubicBezTo>
                      <a:pt x="188" y="382"/>
                      <a:pt x="193" y="386"/>
                      <a:pt x="199" y="394"/>
                    </a:cubicBezTo>
                    <a:cubicBezTo>
                      <a:pt x="205" y="402"/>
                      <a:pt x="211" y="413"/>
                      <a:pt x="219" y="425"/>
                    </a:cubicBezTo>
                    <a:cubicBezTo>
                      <a:pt x="227" y="437"/>
                      <a:pt x="234" y="446"/>
                      <a:pt x="241" y="452"/>
                    </a:cubicBezTo>
                    <a:cubicBezTo>
                      <a:pt x="238" y="444"/>
                      <a:pt x="233" y="433"/>
                      <a:pt x="225" y="420"/>
                    </a:cubicBezTo>
                    <a:cubicBezTo>
                      <a:pt x="216" y="406"/>
                      <a:pt x="211" y="396"/>
                      <a:pt x="209" y="389"/>
                    </a:cubicBezTo>
                    <a:cubicBezTo>
                      <a:pt x="239" y="404"/>
                      <a:pt x="257" y="411"/>
                      <a:pt x="264" y="412"/>
                    </a:cubicBezTo>
                    <a:cubicBezTo>
                      <a:pt x="251" y="405"/>
                      <a:pt x="237" y="392"/>
                      <a:pt x="221" y="372"/>
                    </a:cubicBezTo>
                    <a:cubicBezTo>
                      <a:pt x="205" y="351"/>
                      <a:pt x="192" y="338"/>
                      <a:pt x="182" y="331"/>
                    </a:cubicBezTo>
                    <a:lnTo>
                      <a:pt x="182" y="331"/>
                    </a:lnTo>
                    <a:close/>
                    <a:moveTo>
                      <a:pt x="230" y="136"/>
                    </a:moveTo>
                    <a:lnTo>
                      <a:pt x="230" y="136"/>
                    </a:lnTo>
                    <a:cubicBezTo>
                      <a:pt x="263" y="188"/>
                      <a:pt x="313" y="214"/>
                      <a:pt x="379" y="214"/>
                    </a:cubicBezTo>
                    <a:cubicBezTo>
                      <a:pt x="385" y="214"/>
                      <a:pt x="391" y="219"/>
                      <a:pt x="397" y="227"/>
                    </a:cubicBezTo>
                    <a:cubicBezTo>
                      <a:pt x="404" y="236"/>
                      <a:pt x="411" y="247"/>
                      <a:pt x="420" y="261"/>
                    </a:cubicBezTo>
                    <a:cubicBezTo>
                      <a:pt x="429" y="275"/>
                      <a:pt x="437" y="285"/>
                      <a:pt x="444" y="292"/>
                    </a:cubicBezTo>
                    <a:cubicBezTo>
                      <a:pt x="442" y="283"/>
                      <a:pt x="436" y="271"/>
                      <a:pt x="427" y="255"/>
                    </a:cubicBezTo>
                    <a:cubicBezTo>
                      <a:pt x="418" y="240"/>
                      <a:pt x="412" y="228"/>
                      <a:pt x="409" y="220"/>
                    </a:cubicBezTo>
                    <a:cubicBezTo>
                      <a:pt x="412" y="221"/>
                      <a:pt x="418" y="225"/>
                      <a:pt x="427" y="229"/>
                    </a:cubicBezTo>
                    <a:cubicBezTo>
                      <a:pt x="435" y="234"/>
                      <a:pt x="443" y="237"/>
                      <a:pt x="450" y="241"/>
                    </a:cubicBezTo>
                    <a:cubicBezTo>
                      <a:pt x="456" y="244"/>
                      <a:pt x="463" y="246"/>
                      <a:pt x="470" y="246"/>
                    </a:cubicBezTo>
                    <a:cubicBezTo>
                      <a:pt x="456" y="239"/>
                      <a:pt x="440" y="223"/>
                      <a:pt x="423" y="200"/>
                    </a:cubicBezTo>
                    <a:cubicBezTo>
                      <a:pt x="405" y="178"/>
                      <a:pt x="391" y="163"/>
                      <a:pt x="379" y="156"/>
                    </a:cubicBezTo>
                    <a:cubicBezTo>
                      <a:pt x="391" y="147"/>
                      <a:pt x="407" y="132"/>
                      <a:pt x="427" y="112"/>
                    </a:cubicBezTo>
                    <a:cubicBezTo>
                      <a:pt x="448" y="92"/>
                      <a:pt x="463" y="77"/>
                      <a:pt x="473" y="69"/>
                    </a:cubicBezTo>
                    <a:cubicBezTo>
                      <a:pt x="423" y="69"/>
                      <a:pt x="382" y="75"/>
                      <a:pt x="351" y="88"/>
                    </a:cubicBezTo>
                    <a:cubicBezTo>
                      <a:pt x="333" y="41"/>
                      <a:pt x="310" y="12"/>
                      <a:pt x="282" y="2"/>
                    </a:cubicBezTo>
                    <a:cubicBezTo>
                      <a:pt x="280" y="0"/>
                      <a:pt x="278" y="1"/>
                      <a:pt x="277" y="6"/>
                    </a:cubicBezTo>
                    <a:cubicBezTo>
                      <a:pt x="277" y="10"/>
                      <a:pt x="277" y="13"/>
                      <a:pt x="278" y="15"/>
                    </a:cubicBezTo>
                    <a:cubicBezTo>
                      <a:pt x="310" y="55"/>
                      <a:pt x="314" y="82"/>
                      <a:pt x="292" y="96"/>
                    </a:cubicBezTo>
                    <a:cubicBezTo>
                      <a:pt x="287" y="87"/>
                      <a:pt x="281" y="80"/>
                      <a:pt x="273" y="76"/>
                    </a:cubicBezTo>
                    <a:cubicBezTo>
                      <a:pt x="266" y="71"/>
                      <a:pt x="260" y="68"/>
                      <a:pt x="254" y="68"/>
                    </a:cubicBezTo>
                    <a:cubicBezTo>
                      <a:pt x="248" y="67"/>
                      <a:pt x="241" y="68"/>
                      <a:pt x="233" y="72"/>
                    </a:cubicBezTo>
                    <a:cubicBezTo>
                      <a:pt x="225" y="76"/>
                      <a:pt x="219" y="80"/>
                      <a:pt x="214" y="83"/>
                    </a:cubicBezTo>
                    <a:cubicBezTo>
                      <a:pt x="209" y="86"/>
                      <a:pt x="202" y="91"/>
                      <a:pt x="193" y="97"/>
                    </a:cubicBezTo>
                    <a:cubicBezTo>
                      <a:pt x="183" y="104"/>
                      <a:pt x="177" y="109"/>
                      <a:pt x="173" y="111"/>
                    </a:cubicBezTo>
                    <a:cubicBezTo>
                      <a:pt x="175" y="112"/>
                      <a:pt x="180" y="113"/>
                      <a:pt x="186" y="114"/>
                    </a:cubicBezTo>
                    <a:cubicBezTo>
                      <a:pt x="192" y="115"/>
                      <a:pt x="196" y="116"/>
                      <a:pt x="197" y="117"/>
                    </a:cubicBezTo>
                    <a:cubicBezTo>
                      <a:pt x="208" y="115"/>
                      <a:pt x="219" y="122"/>
                      <a:pt x="230" y="136"/>
                    </a:cubicBezTo>
                    <a:lnTo>
                      <a:pt x="230" y="136"/>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4" name="Google Shape;244;p19"/>
              <p:cNvSpPr/>
              <p:nvPr/>
            </p:nvSpPr>
            <p:spPr>
              <a:xfrm>
                <a:off x="6409531" y="3888856"/>
                <a:ext cx="373063" cy="378344"/>
              </a:xfrm>
              <a:custGeom>
                <a:rect b="b" l="l" r="r" t="t"/>
                <a:pathLst>
                  <a:path extrusionOk="0" h="465" w="513">
                    <a:moveTo>
                      <a:pt x="495" y="166"/>
                    </a:moveTo>
                    <a:lnTo>
                      <a:pt x="495" y="166"/>
                    </a:lnTo>
                    <a:cubicBezTo>
                      <a:pt x="479" y="116"/>
                      <a:pt x="458" y="83"/>
                      <a:pt x="432" y="67"/>
                    </a:cubicBezTo>
                    <a:cubicBezTo>
                      <a:pt x="423" y="61"/>
                      <a:pt x="412" y="57"/>
                      <a:pt x="399" y="55"/>
                    </a:cubicBezTo>
                    <a:cubicBezTo>
                      <a:pt x="387" y="52"/>
                      <a:pt x="376" y="50"/>
                      <a:pt x="368" y="50"/>
                    </a:cubicBezTo>
                    <a:lnTo>
                      <a:pt x="355" y="52"/>
                    </a:lnTo>
                    <a:lnTo>
                      <a:pt x="375" y="0"/>
                    </a:lnTo>
                    <a:cubicBezTo>
                      <a:pt x="353" y="8"/>
                      <a:pt x="331" y="19"/>
                      <a:pt x="308" y="33"/>
                    </a:cubicBezTo>
                    <a:cubicBezTo>
                      <a:pt x="291" y="44"/>
                      <a:pt x="275" y="56"/>
                      <a:pt x="260" y="70"/>
                    </a:cubicBezTo>
                    <a:cubicBezTo>
                      <a:pt x="246" y="84"/>
                      <a:pt x="238" y="94"/>
                      <a:pt x="237" y="101"/>
                    </a:cubicBezTo>
                    <a:cubicBezTo>
                      <a:pt x="237" y="105"/>
                      <a:pt x="252" y="128"/>
                      <a:pt x="281" y="170"/>
                    </a:cubicBezTo>
                    <a:cubicBezTo>
                      <a:pt x="290" y="182"/>
                      <a:pt x="293" y="189"/>
                      <a:pt x="291" y="189"/>
                    </a:cubicBezTo>
                    <a:cubicBezTo>
                      <a:pt x="290" y="189"/>
                      <a:pt x="289" y="188"/>
                      <a:pt x="286" y="187"/>
                    </a:cubicBezTo>
                    <a:cubicBezTo>
                      <a:pt x="280" y="182"/>
                      <a:pt x="272" y="174"/>
                      <a:pt x="262" y="162"/>
                    </a:cubicBezTo>
                    <a:cubicBezTo>
                      <a:pt x="253" y="149"/>
                      <a:pt x="245" y="140"/>
                      <a:pt x="238" y="133"/>
                    </a:cubicBezTo>
                    <a:cubicBezTo>
                      <a:pt x="231" y="126"/>
                      <a:pt x="223" y="125"/>
                      <a:pt x="217" y="128"/>
                    </a:cubicBezTo>
                    <a:cubicBezTo>
                      <a:pt x="196" y="141"/>
                      <a:pt x="172" y="166"/>
                      <a:pt x="145" y="206"/>
                    </a:cubicBezTo>
                    <a:cubicBezTo>
                      <a:pt x="118" y="246"/>
                      <a:pt x="106" y="288"/>
                      <a:pt x="110" y="333"/>
                    </a:cubicBezTo>
                    <a:cubicBezTo>
                      <a:pt x="143" y="287"/>
                      <a:pt x="178" y="258"/>
                      <a:pt x="215" y="245"/>
                    </a:cubicBezTo>
                    <a:cubicBezTo>
                      <a:pt x="254" y="231"/>
                      <a:pt x="286" y="228"/>
                      <a:pt x="310" y="236"/>
                    </a:cubicBezTo>
                    <a:cubicBezTo>
                      <a:pt x="319" y="239"/>
                      <a:pt x="322" y="243"/>
                      <a:pt x="318" y="247"/>
                    </a:cubicBezTo>
                    <a:cubicBezTo>
                      <a:pt x="315" y="252"/>
                      <a:pt x="306" y="261"/>
                      <a:pt x="292" y="274"/>
                    </a:cubicBezTo>
                    <a:cubicBezTo>
                      <a:pt x="277" y="288"/>
                      <a:pt x="260" y="303"/>
                      <a:pt x="240" y="319"/>
                    </a:cubicBezTo>
                    <a:cubicBezTo>
                      <a:pt x="221" y="336"/>
                      <a:pt x="208" y="347"/>
                      <a:pt x="203" y="352"/>
                    </a:cubicBezTo>
                    <a:cubicBezTo>
                      <a:pt x="178" y="374"/>
                      <a:pt x="164" y="393"/>
                      <a:pt x="161" y="409"/>
                    </a:cubicBezTo>
                    <a:cubicBezTo>
                      <a:pt x="157" y="426"/>
                      <a:pt x="164" y="438"/>
                      <a:pt x="179" y="445"/>
                    </a:cubicBezTo>
                    <a:cubicBezTo>
                      <a:pt x="194" y="453"/>
                      <a:pt x="212" y="458"/>
                      <a:pt x="233" y="461"/>
                    </a:cubicBezTo>
                    <a:cubicBezTo>
                      <a:pt x="254" y="464"/>
                      <a:pt x="277" y="465"/>
                      <a:pt x="300" y="464"/>
                    </a:cubicBezTo>
                    <a:cubicBezTo>
                      <a:pt x="302" y="464"/>
                      <a:pt x="311" y="463"/>
                      <a:pt x="327" y="463"/>
                    </a:cubicBezTo>
                    <a:cubicBezTo>
                      <a:pt x="342" y="462"/>
                      <a:pt x="355" y="461"/>
                      <a:pt x="365" y="460"/>
                    </a:cubicBezTo>
                    <a:cubicBezTo>
                      <a:pt x="375" y="459"/>
                      <a:pt x="387" y="458"/>
                      <a:pt x="401" y="456"/>
                    </a:cubicBezTo>
                    <a:cubicBezTo>
                      <a:pt x="416" y="454"/>
                      <a:pt x="428" y="452"/>
                      <a:pt x="438" y="449"/>
                    </a:cubicBezTo>
                    <a:cubicBezTo>
                      <a:pt x="447" y="446"/>
                      <a:pt x="455" y="442"/>
                      <a:pt x="459" y="437"/>
                    </a:cubicBezTo>
                    <a:cubicBezTo>
                      <a:pt x="480" y="421"/>
                      <a:pt x="494" y="395"/>
                      <a:pt x="502" y="360"/>
                    </a:cubicBezTo>
                    <a:cubicBezTo>
                      <a:pt x="510" y="324"/>
                      <a:pt x="513" y="289"/>
                      <a:pt x="511" y="255"/>
                    </a:cubicBezTo>
                    <a:cubicBezTo>
                      <a:pt x="508" y="221"/>
                      <a:pt x="503" y="191"/>
                      <a:pt x="495" y="166"/>
                    </a:cubicBezTo>
                    <a:lnTo>
                      <a:pt x="495" y="166"/>
                    </a:lnTo>
                    <a:close/>
                    <a:moveTo>
                      <a:pt x="322" y="142"/>
                    </a:moveTo>
                    <a:lnTo>
                      <a:pt x="322" y="142"/>
                    </a:lnTo>
                    <a:cubicBezTo>
                      <a:pt x="310" y="144"/>
                      <a:pt x="303" y="137"/>
                      <a:pt x="301" y="124"/>
                    </a:cubicBezTo>
                    <a:cubicBezTo>
                      <a:pt x="301" y="118"/>
                      <a:pt x="302" y="113"/>
                      <a:pt x="305" y="109"/>
                    </a:cubicBezTo>
                    <a:cubicBezTo>
                      <a:pt x="309" y="104"/>
                      <a:pt x="313" y="102"/>
                      <a:pt x="318" y="102"/>
                    </a:cubicBezTo>
                    <a:cubicBezTo>
                      <a:pt x="331" y="100"/>
                      <a:pt x="339" y="107"/>
                      <a:pt x="340" y="121"/>
                    </a:cubicBezTo>
                    <a:cubicBezTo>
                      <a:pt x="342" y="134"/>
                      <a:pt x="336" y="141"/>
                      <a:pt x="322" y="142"/>
                    </a:cubicBezTo>
                    <a:lnTo>
                      <a:pt x="322" y="142"/>
                    </a:lnTo>
                    <a:close/>
                    <a:moveTo>
                      <a:pt x="166" y="41"/>
                    </a:moveTo>
                    <a:lnTo>
                      <a:pt x="166" y="41"/>
                    </a:lnTo>
                    <a:lnTo>
                      <a:pt x="149" y="67"/>
                    </a:lnTo>
                    <a:lnTo>
                      <a:pt x="172" y="84"/>
                    </a:lnTo>
                    <a:lnTo>
                      <a:pt x="162" y="96"/>
                    </a:lnTo>
                    <a:lnTo>
                      <a:pt x="139" y="79"/>
                    </a:lnTo>
                    <a:lnTo>
                      <a:pt x="118" y="107"/>
                    </a:lnTo>
                    <a:lnTo>
                      <a:pt x="142" y="125"/>
                    </a:lnTo>
                    <a:lnTo>
                      <a:pt x="131" y="139"/>
                    </a:lnTo>
                    <a:lnTo>
                      <a:pt x="108" y="121"/>
                    </a:lnTo>
                    <a:lnTo>
                      <a:pt x="88" y="149"/>
                    </a:lnTo>
                    <a:lnTo>
                      <a:pt x="111" y="167"/>
                    </a:lnTo>
                    <a:lnTo>
                      <a:pt x="101" y="181"/>
                    </a:lnTo>
                    <a:lnTo>
                      <a:pt x="77" y="164"/>
                    </a:lnTo>
                    <a:lnTo>
                      <a:pt x="58" y="191"/>
                    </a:lnTo>
                    <a:lnTo>
                      <a:pt x="80" y="208"/>
                    </a:lnTo>
                    <a:lnTo>
                      <a:pt x="70" y="222"/>
                    </a:lnTo>
                    <a:lnTo>
                      <a:pt x="47" y="204"/>
                    </a:lnTo>
                    <a:lnTo>
                      <a:pt x="27" y="232"/>
                    </a:lnTo>
                    <a:lnTo>
                      <a:pt x="51" y="250"/>
                    </a:lnTo>
                    <a:lnTo>
                      <a:pt x="40" y="265"/>
                    </a:lnTo>
                    <a:lnTo>
                      <a:pt x="16" y="246"/>
                    </a:lnTo>
                    <a:lnTo>
                      <a:pt x="0" y="269"/>
                    </a:lnTo>
                    <a:lnTo>
                      <a:pt x="45" y="301"/>
                    </a:lnTo>
                    <a:lnTo>
                      <a:pt x="211" y="75"/>
                    </a:lnTo>
                    <a:lnTo>
                      <a:pt x="166" y="41"/>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5" name="Google Shape;245;p19"/>
              <p:cNvSpPr/>
              <p:nvPr/>
            </p:nvSpPr>
            <p:spPr>
              <a:xfrm>
                <a:off x="6400800" y="4649072"/>
                <a:ext cx="390525" cy="380128"/>
              </a:xfrm>
              <a:custGeom>
                <a:rect b="b" l="l" r="r" t="t"/>
                <a:pathLst>
                  <a:path extrusionOk="0" h="468" w="538">
                    <a:moveTo>
                      <a:pt x="445" y="300"/>
                    </a:moveTo>
                    <a:lnTo>
                      <a:pt x="445" y="300"/>
                    </a:lnTo>
                    <a:lnTo>
                      <a:pt x="412" y="338"/>
                    </a:lnTo>
                    <a:cubicBezTo>
                      <a:pt x="424" y="316"/>
                      <a:pt x="420" y="297"/>
                      <a:pt x="401" y="280"/>
                    </a:cubicBezTo>
                    <a:cubicBezTo>
                      <a:pt x="392" y="272"/>
                      <a:pt x="384" y="266"/>
                      <a:pt x="376" y="262"/>
                    </a:cubicBezTo>
                    <a:cubicBezTo>
                      <a:pt x="368" y="257"/>
                      <a:pt x="363" y="254"/>
                      <a:pt x="360" y="253"/>
                    </a:cubicBezTo>
                    <a:lnTo>
                      <a:pt x="354" y="251"/>
                    </a:lnTo>
                    <a:cubicBezTo>
                      <a:pt x="353" y="253"/>
                      <a:pt x="351" y="256"/>
                      <a:pt x="349" y="259"/>
                    </a:cubicBezTo>
                    <a:cubicBezTo>
                      <a:pt x="346" y="263"/>
                      <a:pt x="344" y="271"/>
                      <a:pt x="341" y="284"/>
                    </a:cubicBezTo>
                    <a:cubicBezTo>
                      <a:pt x="338" y="296"/>
                      <a:pt x="339" y="308"/>
                      <a:pt x="346" y="321"/>
                    </a:cubicBezTo>
                    <a:cubicBezTo>
                      <a:pt x="350" y="333"/>
                      <a:pt x="355" y="345"/>
                      <a:pt x="362" y="357"/>
                    </a:cubicBezTo>
                    <a:cubicBezTo>
                      <a:pt x="368" y="369"/>
                      <a:pt x="372" y="376"/>
                      <a:pt x="373" y="379"/>
                    </a:cubicBezTo>
                    <a:cubicBezTo>
                      <a:pt x="373" y="381"/>
                      <a:pt x="373" y="385"/>
                      <a:pt x="373" y="392"/>
                    </a:cubicBezTo>
                    <a:lnTo>
                      <a:pt x="331" y="451"/>
                    </a:lnTo>
                    <a:lnTo>
                      <a:pt x="354" y="468"/>
                    </a:lnTo>
                    <a:cubicBezTo>
                      <a:pt x="367" y="434"/>
                      <a:pt x="380" y="413"/>
                      <a:pt x="393" y="404"/>
                    </a:cubicBezTo>
                    <a:cubicBezTo>
                      <a:pt x="399" y="399"/>
                      <a:pt x="414" y="395"/>
                      <a:pt x="436" y="392"/>
                    </a:cubicBezTo>
                    <a:cubicBezTo>
                      <a:pt x="459" y="389"/>
                      <a:pt x="474" y="385"/>
                      <a:pt x="483" y="380"/>
                    </a:cubicBezTo>
                    <a:cubicBezTo>
                      <a:pt x="501" y="368"/>
                      <a:pt x="510" y="340"/>
                      <a:pt x="510" y="296"/>
                    </a:cubicBezTo>
                    <a:lnTo>
                      <a:pt x="510" y="277"/>
                    </a:lnTo>
                    <a:cubicBezTo>
                      <a:pt x="483" y="275"/>
                      <a:pt x="461" y="283"/>
                      <a:pt x="445" y="300"/>
                    </a:cubicBezTo>
                    <a:lnTo>
                      <a:pt x="445" y="300"/>
                    </a:lnTo>
                    <a:close/>
                    <a:moveTo>
                      <a:pt x="496" y="105"/>
                    </a:moveTo>
                    <a:lnTo>
                      <a:pt x="496" y="105"/>
                    </a:lnTo>
                    <a:lnTo>
                      <a:pt x="441" y="105"/>
                    </a:lnTo>
                    <a:cubicBezTo>
                      <a:pt x="441" y="101"/>
                      <a:pt x="440" y="97"/>
                      <a:pt x="438" y="94"/>
                    </a:cubicBezTo>
                    <a:lnTo>
                      <a:pt x="469" y="68"/>
                    </a:lnTo>
                    <a:cubicBezTo>
                      <a:pt x="471" y="66"/>
                      <a:pt x="472" y="63"/>
                      <a:pt x="470" y="59"/>
                    </a:cubicBezTo>
                    <a:cubicBezTo>
                      <a:pt x="468" y="57"/>
                      <a:pt x="465" y="57"/>
                      <a:pt x="462" y="58"/>
                    </a:cubicBezTo>
                    <a:lnTo>
                      <a:pt x="432" y="83"/>
                    </a:lnTo>
                    <a:cubicBezTo>
                      <a:pt x="429" y="80"/>
                      <a:pt x="426" y="78"/>
                      <a:pt x="424" y="76"/>
                    </a:cubicBezTo>
                    <a:lnTo>
                      <a:pt x="422" y="75"/>
                    </a:lnTo>
                    <a:cubicBezTo>
                      <a:pt x="421" y="74"/>
                      <a:pt x="420" y="74"/>
                      <a:pt x="420" y="74"/>
                    </a:cubicBezTo>
                    <a:lnTo>
                      <a:pt x="437" y="42"/>
                    </a:lnTo>
                    <a:cubicBezTo>
                      <a:pt x="438" y="39"/>
                      <a:pt x="438" y="37"/>
                      <a:pt x="434" y="35"/>
                    </a:cubicBezTo>
                    <a:cubicBezTo>
                      <a:pt x="431" y="34"/>
                      <a:pt x="429" y="34"/>
                      <a:pt x="428" y="37"/>
                    </a:cubicBezTo>
                    <a:lnTo>
                      <a:pt x="409" y="73"/>
                    </a:lnTo>
                    <a:lnTo>
                      <a:pt x="389" y="74"/>
                    </a:lnTo>
                    <a:cubicBezTo>
                      <a:pt x="389" y="52"/>
                      <a:pt x="386" y="36"/>
                      <a:pt x="381" y="27"/>
                    </a:cubicBezTo>
                    <a:cubicBezTo>
                      <a:pt x="380" y="26"/>
                      <a:pt x="378" y="24"/>
                      <a:pt x="376" y="20"/>
                    </a:cubicBezTo>
                    <a:cubicBezTo>
                      <a:pt x="374" y="16"/>
                      <a:pt x="372" y="13"/>
                      <a:pt x="372" y="11"/>
                    </a:cubicBezTo>
                    <a:cubicBezTo>
                      <a:pt x="371" y="10"/>
                      <a:pt x="369" y="8"/>
                      <a:pt x="367" y="5"/>
                    </a:cubicBezTo>
                    <a:cubicBezTo>
                      <a:pt x="365" y="3"/>
                      <a:pt x="362" y="2"/>
                      <a:pt x="360" y="1"/>
                    </a:cubicBezTo>
                    <a:cubicBezTo>
                      <a:pt x="358" y="0"/>
                      <a:pt x="355" y="0"/>
                      <a:pt x="352" y="0"/>
                    </a:cubicBezTo>
                    <a:cubicBezTo>
                      <a:pt x="345" y="0"/>
                      <a:pt x="340" y="7"/>
                      <a:pt x="336" y="20"/>
                    </a:cubicBezTo>
                    <a:cubicBezTo>
                      <a:pt x="332" y="34"/>
                      <a:pt x="329" y="49"/>
                      <a:pt x="326" y="67"/>
                    </a:cubicBezTo>
                    <a:cubicBezTo>
                      <a:pt x="324" y="84"/>
                      <a:pt x="321" y="94"/>
                      <a:pt x="318" y="98"/>
                    </a:cubicBezTo>
                    <a:cubicBezTo>
                      <a:pt x="315" y="102"/>
                      <a:pt x="311" y="106"/>
                      <a:pt x="304" y="111"/>
                    </a:cubicBezTo>
                    <a:cubicBezTo>
                      <a:pt x="297" y="116"/>
                      <a:pt x="291" y="120"/>
                      <a:pt x="286" y="124"/>
                    </a:cubicBezTo>
                    <a:cubicBezTo>
                      <a:pt x="281" y="127"/>
                      <a:pt x="278" y="132"/>
                      <a:pt x="275" y="138"/>
                    </a:cubicBezTo>
                    <a:cubicBezTo>
                      <a:pt x="273" y="144"/>
                      <a:pt x="275" y="150"/>
                      <a:pt x="282" y="156"/>
                    </a:cubicBezTo>
                    <a:cubicBezTo>
                      <a:pt x="288" y="163"/>
                      <a:pt x="304" y="164"/>
                      <a:pt x="331" y="159"/>
                    </a:cubicBezTo>
                    <a:cubicBezTo>
                      <a:pt x="358" y="155"/>
                      <a:pt x="373" y="160"/>
                      <a:pt x="376" y="175"/>
                    </a:cubicBezTo>
                    <a:cubicBezTo>
                      <a:pt x="377" y="176"/>
                      <a:pt x="379" y="183"/>
                      <a:pt x="381" y="194"/>
                    </a:cubicBezTo>
                    <a:cubicBezTo>
                      <a:pt x="384" y="205"/>
                      <a:pt x="387" y="215"/>
                      <a:pt x="392" y="223"/>
                    </a:cubicBezTo>
                    <a:cubicBezTo>
                      <a:pt x="396" y="232"/>
                      <a:pt x="401" y="238"/>
                      <a:pt x="407" y="241"/>
                    </a:cubicBezTo>
                    <a:cubicBezTo>
                      <a:pt x="415" y="246"/>
                      <a:pt x="424" y="244"/>
                      <a:pt x="432" y="233"/>
                    </a:cubicBezTo>
                    <a:cubicBezTo>
                      <a:pt x="440" y="222"/>
                      <a:pt x="445" y="212"/>
                      <a:pt x="447" y="201"/>
                    </a:cubicBezTo>
                    <a:cubicBezTo>
                      <a:pt x="448" y="197"/>
                      <a:pt x="448" y="193"/>
                      <a:pt x="449" y="188"/>
                    </a:cubicBezTo>
                    <a:cubicBezTo>
                      <a:pt x="449" y="183"/>
                      <a:pt x="450" y="179"/>
                      <a:pt x="450" y="177"/>
                    </a:cubicBezTo>
                    <a:cubicBezTo>
                      <a:pt x="450" y="175"/>
                      <a:pt x="451" y="172"/>
                      <a:pt x="453" y="169"/>
                    </a:cubicBezTo>
                    <a:cubicBezTo>
                      <a:pt x="454" y="166"/>
                      <a:pt x="457" y="164"/>
                      <a:pt x="461" y="162"/>
                    </a:cubicBezTo>
                    <a:cubicBezTo>
                      <a:pt x="466" y="161"/>
                      <a:pt x="471" y="159"/>
                      <a:pt x="478" y="158"/>
                    </a:cubicBezTo>
                    <a:cubicBezTo>
                      <a:pt x="508" y="152"/>
                      <a:pt x="527" y="144"/>
                      <a:pt x="535" y="134"/>
                    </a:cubicBezTo>
                    <a:cubicBezTo>
                      <a:pt x="538" y="128"/>
                      <a:pt x="535" y="122"/>
                      <a:pt x="525" y="115"/>
                    </a:cubicBezTo>
                    <a:cubicBezTo>
                      <a:pt x="516" y="108"/>
                      <a:pt x="506" y="105"/>
                      <a:pt x="496" y="105"/>
                    </a:cubicBezTo>
                    <a:lnTo>
                      <a:pt x="496" y="105"/>
                    </a:lnTo>
                    <a:close/>
                    <a:moveTo>
                      <a:pt x="319" y="222"/>
                    </a:moveTo>
                    <a:lnTo>
                      <a:pt x="319" y="222"/>
                    </a:lnTo>
                    <a:cubicBezTo>
                      <a:pt x="325" y="203"/>
                      <a:pt x="322" y="195"/>
                      <a:pt x="309" y="195"/>
                    </a:cubicBezTo>
                    <a:cubicBezTo>
                      <a:pt x="299" y="195"/>
                      <a:pt x="287" y="201"/>
                      <a:pt x="273" y="211"/>
                    </a:cubicBezTo>
                    <a:cubicBezTo>
                      <a:pt x="254" y="225"/>
                      <a:pt x="242" y="230"/>
                      <a:pt x="236" y="227"/>
                    </a:cubicBezTo>
                    <a:cubicBezTo>
                      <a:pt x="230" y="223"/>
                      <a:pt x="231" y="206"/>
                      <a:pt x="238" y="174"/>
                    </a:cubicBezTo>
                    <a:cubicBezTo>
                      <a:pt x="253" y="119"/>
                      <a:pt x="259" y="86"/>
                      <a:pt x="255" y="75"/>
                    </a:cubicBezTo>
                    <a:cubicBezTo>
                      <a:pt x="250" y="61"/>
                      <a:pt x="233" y="63"/>
                      <a:pt x="203" y="81"/>
                    </a:cubicBezTo>
                    <a:cubicBezTo>
                      <a:pt x="160" y="107"/>
                      <a:pt x="114" y="148"/>
                      <a:pt x="65" y="203"/>
                    </a:cubicBezTo>
                    <a:cubicBezTo>
                      <a:pt x="60" y="209"/>
                      <a:pt x="52" y="217"/>
                      <a:pt x="41" y="228"/>
                    </a:cubicBezTo>
                    <a:cubicBezTo>
                      <a:pt x="30" y="239"/>
                      <a:pt x="22" y="248"/>
                      <a:pt x="18" y="255"/>
                    </a:cubicBezTo>
                    <a:cubicBezTo>
                      <a:pt x="6" y="270"/>
                      <a:pt x="1" y="281"/>
                      <a:pt x="0" y="288"/>
                    </a:cubicBezTo>
                    <a:cubicBezTo>
                      <a:pt x="0" y="294"/>
                      <a:pt x="5" y="304"/>
                      <a:pt x="16" y="317"/>
                    </a:cubicBezTo>
                    <a:cubicBezTo>
                      <a:pt x="20" y="321"/>
                      <a:pt x="27" y="329"/>
                      <a:pt x="36" y="340"/>
                    </a:cubicBezTo>
                    <a:cubicBezTo>
                      <a:pt x="75" y="383"/>
                      <a:pt x="108" y="411"/>
                      <a:pt x="133" y="423"/>
                    </a:cubicBezTo>
                    <a:cubicBezTo>
                      <a:pt x="163" y="438"/>
                      <a:pt x="189" y="445"/>
                      <a:pt x="211" y="445"/>
                    </a:cubicBezTo>
                    <a:cubicBezTo>
                      <a:pt x="224" y="445"/>
                      <a:pt x="234" y="439"/>
                      <a:pt x="239" y="428"/>
                    </a:cubicBezTo>
                    <a:cubicBezTo>
                      <a:pt x="245" y="416"/>
                      <a:pt x="245" y="402"/>
                      <a:pt x="240" y="385"/>
                    </a:cubicBezTo>
                    <a:cubicBezTo>
                      <a:pt x="230" y="353"/>
                      <a:pt x="231" y="333"/>
                      <a:pt x="242" y="326"/>
                    </a:cubicBezTo>
                    <a:cubicBezTo>
                      <a:pt x="246" y="324"/>
                      <a:pt x="251" y="324"/>
                      <a:pt x="258" y="326"/>
                    </a:cubicBezTo>
                    <a:cubicBezTo>
                      <a:pt x="264" y="328"/>
                      <a:pt x="272" y="332"/>
                      <a:pt x="281" y="337"/>
                    </a:cubicBezTo>
                    <a:cubicBezTo>
                      <a:pt x="290" y="343"/>
                      <a:pt x="296" y="346"/>
                      <a:pt x="299" y="348"/>
                    </a:cubicBezTo>
                    <a:cubicBezTo>
                      <a:pt x="313" y="354"/>
                      <a:pt x="320" y="350"/>
                      <a:pt x="320" y="333"/>
                    </a:cubicBezTo>
                    <a:cubicBezTo>
                      <a:pt x="321" y="324"/>
                      <a:pt x="319" y="314"/>
                      <a:pt x="315" y="302"/>
                    </a:cubicBezTo>
                    <a:cubicBezTo>
                      <a:pt x="311" y="277"/>
                      <a:pt x="309" y="261"/>
                      <a:pt x="309" y="255"/>
                    </a:cubicBezTo>
                    <a:cubicBezTo>
                      <a:pt x="310" y="250"/>
                      <a:pt x="313" y="238"/>
                      <a:pt x="319" y="222"/>
                    </a:cubicBezTo>
                    <a:lnTo>
                      <a:pt x="319" y="222"/>
                    </a:lnTo>
                    <a:close/>
                    <a:moveTo>
                      <a:pt x="88" y="257"/>
                    </a:moveTo>
                    <a:lnTo>
                      <a:pt x="88" y="257"/>
                    </a:lnTo>
                    <a:cubicBezTo>
                      <a:pt x="88" y="270"/>
                      <a:pt x="82" y="277"/>
                      <a:pt x="69" y="277"/>
                    </a:cubicBezTo>
                    <a:cubicBezTo>
                      <a:pt x="57" y="277"/>
                      <a:pt x="51" y="270"/>
                      <a:pt x="51" y="257"/>
                    </a:cubicBezTo>
                    <a:cubicBezTo>
                      <a:pt x="51" y="245"/>
                      <a:pt x="57" y="239"/>
                      <a:pt x="69" y="239"/>
                    </a:cubicBezTo>
                    <a:cubicBezTo>
                      <a:pt x="82" y="239"/>
                      <a:pt x="88" y="245"/>
                      <a:pt x="88" y="257"/>
                    </a:cubicBezTo>
                    <a:lnTo>
                      <a:pt x="88" y="257"/>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 name="Google Shape;246;p19"/>
              <p:cNvSpPr/>
              <p:nvPr/>
            </p:nvSpPr>
            <p:spPr>
              <a:xfrm>
                <a:off x="6417468" y="5393225"/>
                <a:ext cx="357188" cy="397975"/>
              </a:xfrm>
              <a:custGeom>
                <a:rect b="b" l="l" r="r" t="t"/>
                <a:pathLst>
                  <a:path extrusionOk="0" h="490" w="493">
                    <a:moveTo>
                      <a:pt x="88" y="271"/>
                    </a:moveTo>
                    <a:lnTo>
                      <a:pt x="88" y="271"/>
                    </a:lnTo>
                    <a:cubicBezTo>
                      <a:pt x="97" y="271"/>
                      <a:pt x="110" y="268"/>
                      <a:pt x="127" y="262"/>
                    </a:cubicBezTo>
                    <a:lnTo>
                      <a:pt x="127" y="422"/>
                    </a:lnTo>
                    <a:lnTo>
                      <a:pt x="219" y="422"/>
                    </a:lnTo>
                    <a:lnTo>
                      <a:pt x="219" y="262"/>
                    </a:lnTo>
                    <a:cubicBezTo>
                      <a:pt x="236" y="268"/>
                      <a:pt x="249" y="271"/>
                      <a:pt x="258" y="271"/>
                    </a:cubicBezTo>
                    <a:cubicBezTo>
                      <a:pt x="283" y="271"/>
                      <a:pt x="304" y="263"/>
                      <a:pt x="321" y="247"/>
                    </a:cubicBezTo>
                    <a:cubicBezTo>
                      <a:pt x="339" y="230"/>
                      <a:pt x="347" y="210"/>
                      <a:pt x="347" y="187"/>
                    </a:cubicBezTo>
                    <a:cubicBezTo>
                      <a:pt x="347" y="164"/>
                      <a:pt x="339" y="144"/>
                      <a:pt x="322" y="128"/>
                    </a:cubicBezTo>
                    <a:cubicBezTo>
                      <a:pt x="305" y="111"/>
                      <a:pt x="285" y="103"/>
                      <a:pt x="260" y="102"/>
                    </a:cubicBezTo>
                    <a:cubicBezTo>
                      <a:pt x="262" y="94"/>
                      <a:pt x="263" y="89"/>
                      <a:pt x="263" y="85"/>
                    </a:cubicBezTo>
                    <a:cubicBezTo>
                      <a:pt x="263" y="61"/>
                      <a:pt x="254" y="41"/>
                      <a:pt x="237" y="25"/>
                    </a:cubicBezTo>
                    <a:cubicBezTo>
                      <a:pt x="220" y="8"/>
                      <a:pt x="199" y="0"/>
                      <a:pt x="175" y="0"/>
                    </a:cubicBezTo>
                    <a:cubicBezTo>
                      <a:pt x="150" y="0"/>
                      <a:pt x="129" y="8"/>
                      <a:pt x="112" y="25"/>
                    </a:cubicBezTo>
                    <a:cubicBezTo>
                      <a:pt x="94" y="41"/>
                      <a:pt x="85" y="61"/>
                      <a:pt x="85" y="85"/>
                    </a:cubicBezTo>
                    <a:cubicBezTo>
                      <a:pt x="85" y="89"/>
                      <a:pt x="86" y="94"/>
                      <a:pt x="88" y="102"/>
                    </a:cubicBezTo>
                    <a:cubicBezTo>
                      <a:pt x="63" y="103"/>
                      <a:pt x="43" y="111"/>
                      <a:pt x="26" y="128"/>
                    </a:cubicBezTo>
                    <a:cubicBezTo>
                      <a:pt x="9" y="144"/>
                      <a:pt x="1" y="164"/>
                      <a:pt x="1" y="187"/>
                    </a:cubicBezTo>
                    <a:cubicBezTo>
                      <a:pt x="0" y="210"/>
                      <a:pt x="8" y="230"/>
                      <a:pt x="25" y="247"/>
                    </a:cubicBezTo>
                    <a:cubicBezTo>
                      <a:pt x="42" y="263"/>
                      <a:pt x="63" y="271"/>
                      <a:pt x="88" y="271"/>
                    </a:cubicBezTo>
                    <a:lnTo>
                      <a:pt x="88" y="271"/>
                    </a:lnTo>
                    <a:close/>
                    <a:moveTo>
                      <a:pt x="488" y="388"/>
                    </a:moveTo>
                    <a:lnTo>
                      <a:pt x="488" y="388"/>
                    </a:lnTo>
                    <a:lnTo>
                      <a:pt x="478" y="388"/>
                    </a:lnTo>
                    <a:cubicBezTo>
                      <a:pt x="474" y="386"/>
                      <a:pt x="472" y="384"/>
                      <a:pt x="472" y="380"/>
                    </a:cubicBezTo>
                    <a:cubicBezTo>
                      <a:pt x="472" y="378"/>
                      <a:pt x="473" y="376"/>
                      <a:pt x="474" y="371"/>
                    </a:cubicBezTo>
                    <a:cubicBezTo>
                      <a:pt x="476" y="367"/>
                      <a:pt x="477" y="364"/>
                      <a:pt x="476" y="362"/>
                    </a:cubicBezTo>
                    <a:cubicBezTo>
                      <a:pt x="476" y="359"/>
                      <a:pt x="474" y="358"/>
                      <a:pt x="470" y="358"/>
                    </a:cubicBezTo>
                    <a:cubicBezTo>
                      <a:pt x="466" y="357"/>
                      <a:pt x="461" y="358"/>
                      <a:pt x="454" y="361"/>
                    </a:cubicBezTo>
                    <a:cubicBezTo>
                      <a:pt x="448" y="364"/>
                      <a:pt x="443" y="365"/>
                      <a:pt x="440" y="365"/>
                    </a:cubicBezTo>
                    <a:cubicBezTo>
                      <a:pt x="437" y="365"/>
                      <a:pt x="435" y="365"/>
                      <a:pt x="434" y="363"/>
                    </a:cubicBezTo>
                    <a:cubicBezTo>
                      <a:pt x="434" y="362"/>
                      <a:pt x="434" y="361"/>
                      <a:pt x="434" y="359"/>
                    </a:cubicBezTo>
                    <a:cubicBezTo>
                      <a:pt x="435" y="357"/>
                      <a:pt x="436" y="355"/>
                      <a:pt x="437" y="353"/>
                    </a:cubicBezTo>
                    <a:cubicBezTo>
                      <a:pt x="437" y="350"/>
                      <a:pt x="438" y="348"/>
                      <a:pt x="439" y="346"/>
                    </a:cubicBezTo>
                    <a:cubicBezTo>
                      <a:pt x="440" y="343"/>
                      <a:pt x="439" y="341"/>
                      <a:pt x="438" y="340"/>
                    </a:cubicBezTo>
                    <a:cubicBezTo>
                      <a:pt x="436" y="338"/>
                      <a:pt x="434" y="336"/>
                      <a:pt x="430" y="336"/>
                    </a:cubicBezTo>
                    <a:cubicBezTo>
                      <a:pt x="426" y="336"/>
                      <a:pt x="423" y="336"/>
                      <a:pt x="420" y="337"/>
                    </a:cubicBezTo>
                    <a:lnTo>
                      <a:pt x="414" y="339"/>
                    </a:lnTo>
                    <a:cubicBezTo>
                      <a:pt x="415" y="337"/>
                      <a:pt x="415" y="336"/>
                      <a:pt x="416" y="334"/>
                    </a:cubicBezTo>
                    <a:cubicBezTo>
                      <a:pt x="417" y="332"/>
                      <a:pt x="418" y="328"/>
                      <a:pt x="420" y="323"/>
                    </a:cubicBezTo>
                    <a:cubicBezTo>
                      <a:pt x="422" y="317"/>
                      <a:pt x="422" y="314"/>
                      <a:pt x="420" y="311"/>
                    </a:cubicBezTo>
                    <a:cubicBezTo>
                      <a:pt x="411" y="299"/>
                      <a:pt x="399" y="295"/>
                      <a:pt x="384" y="300"/>
                    </a:cubicBezTo>
                    <a:cubicBezTo>
                      <a:pt x="378" y="301"/>
                      <a:pt x="373" y="304"/>
                      <a:pt x="369" y="309"/>
                    </a:cubicBezTo>
                    <a:cubicBezTo>
                      <a:pt x="364" y="314"/>
                      <a:pt x="362" y="317"/>
                      <a:pt x="361" y="320"/>
                    </a:cubicBezTo>
                    <a:lnTo>
                      <a:pt x="360" y="326"/>
                    </a:lnTo>
                    <a:cubicBezTo>
                      <a:pt x="359" y="324"/>
                      <a:pt x="358" y="321"/>
                      <a:pt x="355" y="318"/>
                    </a:cubicBezTo>
                    <a:cubicBezTo>
                      <a:pt x="353" y="315"/>
                      <a:pt x="349" y="311"/>
                      <a:pt x="342" y="306"/>
                    </a:cubicBezTo>
                    <a:cubicBezTo>
                      <a:pt x="335" y="301"/>
                      <a:pt x="328" y="302"/>
                      <a:pt x="321" y="308"/>
                    </a:cubicBezTo>
                    <a:cubicBezTo>
                      <a:pt x="318" y="310"/>
                      <a:pt x="315" y="312"/>
                      <a:pt x="313" y="315"/>
                    </a:cubicBezTo>
                    <a:cubicBezTo>
                      <a:pt x="311" y="317"/>
                      <a:pt x="309" y="319"/>
                      <a:pt x="308" y="322"/>
                    </a:cubicBezTo>
                    <a:cubicBezTo>
                      <a:pt x="308" y="324"/>
                      <a:pt x="307" y="326"/>
                      <a:pt x="307" y="328"/>
                    </a:cubicBezTo>
                    <a:cubicBezTo>
                      <a:pt x="306" y="331"/>
                      <a:pt x="306" y="333"/>
                      <a:pt x="307" y="335"/>
                    </a:cubicBezTo>
                    <a:cubicBezTo>
                      <a:pt x="307" y="337"/>
                      <a:pt x="308" y="338"/>
                      <a:pt x="308" y="339"/>
                    </a:cubicBezTo>
                    <a:cubicBezTo>
                      <a:pt x="308" y="341"/>
                      <a:pt x="309" y="342"/>
                      <a:pt x="310" y="343"/>
                    </a:cubicBezTo>
                    <a:lnTo>
                      <a:pt x="310" y="345"/>
                    </a:lnTo>
                    <a:cubicBezTo>
                      <a:pt x="307" y="339"/>
                      <a:pt x="300" y="338"/>
                      <a:pt x="290" y="340"/>
                    </a:cubicBezTo>
                    <a:cubicBezTo>
                      <a:pt x="273" y="341"/>
                      <a:pt x="261" y="352"/>
                      <a:pt x="255" y="371"/>
                    </a:cubicBezTo>
                    <a:cubicBezTo>
                      <a:pt x="249" y="391"/>
                      <a:pt x="254" y="404"/>
                      <a:pt x="271" y="412"/>
                    </a:cubicBezTo>
                    <a:cubicBezTo>
                      <a:pt x="281" y="419"/>
                      <a:pt x="291" y="421"/>
                      <a:pt x="299" y="419"/>
                    </a:cubicBezTo>
                    <a:cubicBezTo>
                      <a:pt x="302" y="418"/>
                      <a:pt x="306" y="415"/>
                      <a:pt x="311" y="410"/>
                    </a:cubicBezTo>
                    <a:cubicBezTo>
                      <a:pt x="316" y="405"/>
                      <a:pt x="321" y="402"/>
                      <a:pt x="325" y="401"/>
                    </a:cubicBezTo>
                    <a:lnTo>
                      <a:pt x="328" y="401"/>
                    </a:lnTo>
                    <a:cubicBezTo>
                      <a:pt x="330" y="401"/>
                      <a:pt x="332" y="401"/>
                      <a:pt x="334" y="403"/>
                    </a:cubicBezTo>
                    <a:cubicBezTo>
                      <a:pt x="336" y="404"/>
                      <a:pt x="338" y="407"/>
                      <a:pt x="341" y="409"/>
                    </a:cubicBezTo>
                    <a:cubicBezTo>
                      <a:pt x="344" y="412"/>
                      <a:pt x="346" y="414"/>
                      <a:pt x="347" y="414"/>
                    </a:cubicBezTo>
                    <a:cubicBezTo>
                      <a:pt x="362" y="426"/>
                      <a:pt x="375" y="427"/>
                      <a:pt x="386" y="418"/>
                    </a:cubicBezTo>
                    <a:cubicBezTo>
                      <a:pt x="396" y="408"/>
                      <a:pt x="402" y="403"/>
                      <a:pt x="403" y="402"/>
                    </a:cubicBezTo>
                    <a:cubicBezTo>
                      <a:pt x="411" y="396"/>
                      <a:pt x="420" y="396"/>
                      <a:pt x="429" y="399"/>
                    </a:cubicBezTo>
                    <a:cubicBezTo>
                      <a:pt x="431" y="401"/>
                      <a:pt x="433" y="403"/>
                      <a:pt x="436" y="407"/>
                    </a:cubicBezTo>
                    <a:cubicBezTo>
                      <a:pt x="439" y="410"/>
                      <a:pt x="441" y="413"/>
                      <a:pt x="442" y="414"/>
                    </a:cubicBezTo>
                    <a:cubicBezTo>
                      <a:pt x="448" y="420"/>
                      <a:pt x="456" y="423"/>
                      <a:pt x="467" y="422"/>
                    </a:cubicBezTo>
                    <a:cubicBezTo>
                      <a:pt x="478" y="421"/>
                      <a:pt x="486" y="416"/>
                      <a:pt x="490" y="409"/>
                    </a:cubicBezTo>
                    <a:cubicBezTo>
                      <a:pt x="493" y="396"/>
                      <a:pt x="492" y="390"/>
                      <a:pt x="488" y="388"/>
                    </a:cubicBezTo>
                    <a:lnTo>
                      <a:pt x="488" y="388"/>
                    </a:lnTo>
                    <a:close/>
                    <a:moveTo>
                      <a:pt x="433" y="427"/>
                    </a:moveTo>
                    <a:lnTo>
                      <a:pt x="433" y="427"/>
                    </a:lnTo>
                    <a:lnTo>
                      <a:pt x="413" y="462"/>
                    </a:lnTo>
                    <a:lnTo>
                      <a:pt x="394" y="436"/>
                    </a:lnTo>
                    <a:lnTo>
                      <a:pt x="375" y="462"/>
                    </a:lnTo>
                    <a:cubicBezTo>
                      <a:pt x="368" y="444"/>
                      <a:pt x="362" y="434"/>
                      <a:pt x="358" y="433"/>
                    </a:cubicBezTo>
                    <a:lnTo>
                      <a:pt x="334" y="461"/>
                    </a:lnTo>
                    <a:lnTo>
                      <a:pt x="300" y="435"/>
                    </a:lnTo>
                    <a:cubicBezTo>
                      <a:pt x="298" y="437"/>
                      <a:pt x="296" y="441"/>
                      <a:pt x="295" y="446"/>
                    </a:cubicBezTo>
                    <a:cubicBezTo>
                      <a:pt x="293" y="451"/>
                      <a:pt x="292" y="455"/>
                      <a:pt x="290" y="458"/>
                    </a:cubicBezTo>
                    <a:cubicBezTo>
                      <a:pt x="289" y="462"/>
                      <a:pt x="287" y="464"/>
                      <a:pt x="286" y="464"/>
                    </a:cubicBezTo>
                    <a:cubicBezTo>
                      <a:pt x="284" y="464"/>
                      <a:pt x="282" y="463"/>
                      <a:pt x="279" y="461"/>
                    </a:cubicBezTo>
                    <a:cubicBezTo>
                      <a:pt x="277" y="458"/>
                      <a:pt x="273" y="454"/>
                      <a:pt x="270" y="450"/>
                    </a:cubicBezTo>
                    <a:cubicBezTo>
                      <a:pt x="266" y="445"/>
                      <a:pt x="262" y="442"/>
                      <a:pt x="259" y="440"/>
                    </a:cubicBezTo>
                    <a:lnTo>
                      <a:pt x="235" y="466"/>
                    </a:lnTo>
                    <a:lnTo>
                      <a:pt x="218" y="432"/>
                    </a:lnTo>
                    <a:lnTo>
                      <a:pt x="203" y="467"/>
                    </a:lnTo>
                    <a:lnTo>
                      <a:pt x="186" y="442"/>
                    </a:lnTo>
                    <a:lnTo>
                      <a:pt x="161" y="460"/>
                    </a:lnTo>
                    <a:lnTo>
                      <a:pt x="145" y="427"/>
                    </a:lnTo>
                    <a:lnTo>
                      <a:pt x="122" y="462"/>
                    </a:lnTo>
                    <a:lnTo>
                      <a:pt x="96" y="438"/>
                    </a:lnTo>
                    <a:lnTo>
                      <a:pt x="82" y="461"/>
                    </a:lnTo>
                    <a:lnTo>
                      <a:pt x="61" y="440"/>
                    </a:lnTo>
                    <a:lnTo>
                      <a:pt x="48" y="466"/>
                    </a:lnTo>
                    <a:lnTo>
                      <a:pt x="17" y="433"/>
                    </a:lnTo>
                    <a:lnTo>
                      <a:pt x="22" y="490"/>
                    </a:lnTo>
                    <a:lnTo>
                      <a:pt x="480" y="490"/>
                    </a:lnTo>
                    <a:lnTo>
                      <a:pt x="487" y="438"/>
                    </a:lnTo>
                    <a:lnTo>
                      <a:pt x="458" y="456"/>
                    </a:lnTo>
                    <a:lnTo>
                      <a:pt x="433" y="427"/>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7" name="Google Shape;247;p19"/>
              <p:cNvSpPr/>
              <p:nvPr/>
            </p:nvSpPr>
            <p:spPr>
              <a:xfrm>
                <a:off x="6407943" y="6141720"/>
                <a:ext cx="376238" cy="401544"/>
              </a:xfrm>
              <a:custGeom>
                <a:rect b="b" l="l" r="r" t="t"/>
                <a:pathLst>
                  <a:path extrusionOk="0" h="494" w="518">
                    <a:moveTo>
                      <a:pt x="262" y="460"/>
                    </a:moveTo>
                    <a:lnTo>
                      <a:pt x="262" y="460"/>
                    </a:lnTo>
                    <a:cubicBezTo>
                      <a:pt x="245" y="464"/>
                      <a:pt x="231" y="464"/>
                      <a:pt x="221" y="462"/>
                    </a:cubicBezTo>
                    <a:cubicBezTo>
                      <a:pt x="210" y="460"/>
                      <a:pt x="202" y="457"/>
                      <a:pt x="195" y="454"/>
                    </a:cubicBezTo>
                    <a:lnTo>
                      <a:pt x="187" y="448"/>
                    </a:lnTo>
                    <a:cubicBezTo>
                      <a:pt x="210" y="443"/>
                      <a:pt x="226" y="436"/>
                      <a:pt x="238" y="430"/>
                    </a:cubicBezTo>
                    <a:cubicBezTo>
                      <a:pt x="246" y="424"/>
                      <a:pt x="253" y="415"/>
                      <a:pt x="259" y="403"/>
                    </a:cubicBezTo>
                    <a:cubicBezTo>
                      <a:pt x="265" y="390"/>
                      <a:pt x="267" y="379"/>
                      <a:pt x="266" y="369"/>
                    </a:cubicBezTo>
                    <a:cubicBezTo>
                      <a:pt x="266" y="358"/>
                      <a:pt x="263" y="351"/>
                      <a:pt x="258" y="347"/>
                    </a:cubicBezTo>
                    <a:cubicBezTo>
                      <a:pt x="257" y="349"/>
                      <a:pt x="252" y="350"/>
                      <a:pt x="243" y="352"/>
                    </a:cubicBezTo>
                    <a:cubicBezTo>
                      <a:pt x="234" y="353"/>
                      <a:pt x="223" y="356"/>
                      <a:pt x="210" y="360"/>
                    </a:cubicBezTo>
                    <a:cubicBezTo>
                      <a:pt x="197" y="364"/>
                      <a:pt x="186" y="369"/>
                      <a:pt x="177" y="375"/>
                    </a:cubicBezTo>
                    <a:cubicBezTo>
                      <a:pt x="168" y="381"/>
                      <a:pt x="161" y="388"/>
                      <a:pt x="156" y="396"/>
                    </a:cubicBezTo>
                    <a:cubicBezTo>
                      <a:pt x="151" y="405"/>
                      <a:pt x="148" y="412"/>
                      <a:pt x="147" y="417"/>
                    </a:cubicBezTo>
                    <a:lnTo>
                      <a:pt x="147" y="425"/>
                    </a:lnTo>
                    <a:cubicBezTo>
                      <a:pt x="132" y="429"/>
                      <a:pt x="115" y="419"/>
                      <a:pt x="97" y="395"/>
                    </a:cubicBezTo>
                    <a:cubicBezTo>
                      <a:pt x="79" y="374"/>
                      <a:pt x="77" y="358"/>
                      <a:pt x="91" y="347"/>
                    </a:cubicBezTo>
                    <a:cubicBezTo>
                      <a:pt x="95" y="344"/>
                      <a:pt x="100" y="342"/>
                      <a:pt x="105" y="340"/>
                    </a:cubicBezTo>
                    <a:cubicBezTo>
                      <a:pt x="110" y="339"/>
                      <a:pt x="116" y="337"/>
                      <a:pt x="123" y="336"/>
                    </a:cubicBezTo>
                    <a:cubicBezTo>
                      <a:pt x="129" y="335"/>
                      <a:pt x="134" y="334"/>
                      <a:pt x="138" y="333"/>
                    </a:cubicBezTo>
                    <a:cubicBezTo>
                      <a:pt x="163" y="327"/>
                      <a:pt x="184" y="310"/>
                      <a:pt x="203" y="285"/>
                    </a:cubicBezTo>
                    <a:cubicBezTo>
                      <a:pt x="222" y="259"/>
                      <a:pt x="227" y="233"/>
                      <a:pt x="221" y="208"/>
                    </a:cubicBezTo>
                    <a:cubicBezTo>
                      <a:pt x="218" y="204"/>
                      <a:pt x="214" y="203"/>
                      <a:pt x="209" y="205"/>
                    </a:cubicBezTo>
                    <a:cubicBezTo>
                      <a:pt x="204" y="208"/>
                      <a:pt x="196" y="211"/>
                      <a:pt x="186" y="217"/>
                    </a:cubicBezTo>
                    <a:cubicBezTo>
                      <a:pt x="176" y="222"/>
                      <a:pt x="168" y="225"/>
                      <a:pt x="162" y="225"/>
                    </a:cubicBezTo>
                    <a:cubicBezTo>
                      <a:pt x="158" y="225"/>
                      <a:pt x="156" y="225"/>
                      <a:pt x="154" y="224"/>
                    </a:cubicBezTo>
                    <a:cubicBezTo>
                      <a:pt x="152" y="222"/>
                      <a:pt x="151" y="220"/>
                      <a:pt x="152" y="216"/>
                    </a:cubicBezTo>
                    <a:cubicBezTo>
                      <a:pt x="153" y="213"/>
                      <a:pt x="153" y="209"/>
                      <a:pt x="154" y="205"/>
                    </a:cubicBezTo>
                    <a:cubicBezTo>
                      <a:pt x="155" y="201"/>
                      <a:pt x="156" y="197"/>
                      <a:pt x="157" y="193"/>
                    </a:cubicBezTo>
                    <a:cubicBezTo>
                      <a:pt x="158" y="188"/>
                      <a:pt x="159" y="184"/>
                      <a:pt x="159" y="180"/>
                    </a:cubicBezTo>
                    <a:cubicBezTo>
                      <a:pt x="158" y="176"/>
                      <a:pt x="157" y="174"/>
                      <a:pt x="155" y="172"/>
                    </a:cubicBezTo>
                    <a:cubicBezTo>
                      <a:pt x="153" y="171"/>
                      <a:pt x="150" y="170"/>
                      <a:pt x="147" y="171"/>
                    </a:cubicBezTo>
                    <a:cubicBezTo>
                      <a:pt x="143" y="172"/>
                      <a:pt x="140" y="173"/>
                      <a:pt x="136" y="175"/>
                    </a:cubicBezTo>
                    <a:cubicBezTo>
                      <a:pt x="133" y="177"/>
                      <a:pt x="129" y="179"/>
                      <a:pt x="124" y="181"/>
                    </a:cubicBezTo>
                    <a:cubicBezTo>
                      <a:pt x="120" y="183"/>
                      <a:pt x="116" y="185"/>
                      <a:pt x="114" y="186"/>
                    </a:cubicBezTo>
                    <a:cubicBezTo>
                      <a:pt x="108" y="188"/>
                      <a:pt x="108" y="183"/>
                      <a:pt x="113" y="172"/>
                    </a:cubicBezTo>
                    <a:cubicBezTo>
                      <a:pt x="115" y="167"/>
                      <a:pt x="119" y="161"/>
                      <a:pt x="123" y="151"/>
                    </a:cubicBezTo>
                    <a:cubicBezTo>
                      <a:pt x="127" y="145"/>
                      <a:pt x="129" y="142"/>
                      <a:pt x="130" y="140"/>
                    </a:cubicBezTo>
                    <a:cubicBezTo>
                      <a:pt x="131" y="136"/>
                      <a:pt x="131" y="132"/>
                      <a:pt x="131" y="129"/>
                    </a:cubicBezTo>
                    <a:cubicBezTo>
                      <a:pt x="130" y="125"/>
                      <a:pt x="130" y="121"/>
                      <a:pt x="129" y="118"/>
                    </a:cubicBezTo>
                    <a:lnTo>
                      <a:pt x="128" y="114"/>
                    </a:lnTo>
                    <a:cubicBezTo>
                      <a:pt x="122" y="115"/>
                      <a:pt x="114" y="117"/>
                      <a:pt x="103" y="121"/>
                    </a:cubicBezTo>
                    <a:cubicBezTo>
                      <a:pt x="93" y="124"/>
                      <a:pt x="77" y="133"/>
                      <a:pt x="56" y="147"/>
                    </a:cubicBezTo>
                    <a:cubicBezTo>
                      <a:pt x="35" y="162"/>
                      <a:pt x="20" y="180"/>
                      <a:pt x="11" y="202"/>
                    </a:cubicBezTo>
                    <a:cubicBezTo>
                      <a:pt x="7" y="212"/>
                      <a:pt x="4" y="222"/>
                      <a:pt x="2" y="232"/>
                    </a:cubicBezTo>
                    <a:cubicBezTo>
                      <a:pt x="0" y="242"/>
                      <a:pt x="0" y="252"/>
                      <a:pt x="1" y="260"/>
                    </a:cubicBezTo>
                    <a:cubicBezTo>
                      <a:pt x="3" y="268"/>
                      <a:pt x="4" y="275"/>
                      <a:pt x="7" y="282"/>
                    </a:cubicBezTo>
                    <a:cubicBezTo>
                      <a:pt x="10" y="290"/>
                      <a:pt x="13" y="296"/>
                      <a:pt x="16" y="301"/>
                    </a:cubicBezTo>
                    <a:cubicBezTo>
                      <a:pt x="20" y="307"/>
                      <a:pt x="23" y="311"/>
                      <a:pt x="26" y="315"/>
                    </a:cubicBezTo>
                    <a:cubicBezTo>
                      <a:pt x="29" y="319"/>
                      <a:pt x="31" y="322"/>
                      <a:pt x="33" y="324"/>
                    </a:cubicBezTo>
                    <a:lnTo>
                      <a:pt x="36" y="328"/>
                    </a:lnTo>
                    <a:lnTo>
                      <a:pt x="36" y="351"/>
                    </a:lnTo>
                    <a:cubicBezTo>
                      <a:pt x="38" y="368"/>
                      <a:pt x="46" y="388"/>
                      <a:pt x="60" y="409"/>
                    </a:cubicBezTo>
                    <a:cubicBezTo>
                      <a:pt x="83" y="443"/>
                      <a:pt x="120" y="466"/>
                      <a:pt x="170" y="480"/>
                    </a:cubicBezTo>
                    <a:cubicBezTo>
                      <a:pt x="220" y="494"/>
                      <a:pt x="262" y="493"/>
                      <a:pt x="297" y="476"/>
                    </a:cubicBezTo>
                    <a:cubicBezTo>
                      <a:pt x="306" y="473"/>
                      <a:pt x="309" y="468"/>
                      <a:pt x="304" y="464"/>
                    </a:cubicBezTo>
                    <a:cubicBezTo>
                      <a:pt x="299" y="457"/>
                      <a:pt x="285" y="456"/>
                      <a:pt x="262" y="460"/>
                    </a:cubicBezTo>
                    <a:lnTo>
                      <a:pt x="262" y="460"/>
                    </a:lnTo>
                    <a:close/>
                    <a:moveTo>
                      <a:pt x="440" y="116"/>
                    </a:moveTo>
                    <a:lnTo>
                      <a:pt x="440" y="116"/>
                    </a:lnTo>
                    <a:cubicBezTo>
                      <a:pt x="450" y="114"/>
                      <a:pt x="460" y="107"/>
                      <a:pt x="472" y="95"/>
                    </a:cubicBezTo>
                    <a:cubicBezTo>
                      <a:pt x="484" y="84"/>
                      <a:pt x="493" y="73"/>
                      <a:pt x="499" y="63"/>
                    </a:cubicBezTo>
                    <a:cubicBezTo>
                      <a:pt x="502" y="59"/>
                      <a:pt x="505" y="51"/>
                      <a:pt x="508" y="41"/>
                    </a:cubicBezTo>
                    <a:cubicBezTo>
                      <a:pt x="512" y="31"/>
                      <a:pt x="514" y="22"/>
                      <a:pt x="516" y="14"/>
                    </a:cubicBezTo>
                    <a:lnTo>
                      <a:pt x="518" y="3"/>
                    </a:lnTo>
                    <a:cubicBezTo>
                      <a:pt x="457" y="6"/>
                      <a:pt x="417" y="14"/>
                      <a:pt x="399" y="27"/>
                    </a:cubicBezTo>
                    <a:cubicBezTo>
                      <a:pt x="391" y="31"/>
                      <a:pt x="383" y="39"/>
                      <a:pt x="375" y="48"/>
                    </a:cubicBezTo>
                    <a:cubicBezTo>
                      <a:pt x="367" y="58"/>
                      <a:pt x="361" y="67"/>
                      <a:pt x="358" y="74"/>
                    </a:cubicBezTo>
                    <a:lnTo>
                      <a:pt x="352" y="85"/>
                    </a:lnTo>
                    <a:cubicBezTo>
                      <a:pt x="351" y="86"/>
                      <a:pt x="348" y="86"/>
                      <a:pt x="342" y="87"/>
                    </a:cubicBezTo>
                    <a:cubicBezTo>
                      <a:pt x="336" y="87"/>
                      <a:pt x="332" y="87"/>
                      <a:pt x="331" y="86"/>
                    </a:cubicBezTo>
                    <a:cubicBezTo>
                      <a:pt x="328" y="85"/>
                      <a:pt x="326" y="84"/>
                      <a:pt x="325" y="83"/>
                    </a:cubicBezTo>
                    <a:cubicBezTo>
                      <a:pt x="324" y="81"/>
                      <a:pt x="324" y="79"/>
                      <a:pt x="324" y="76"/>
                    </a:cubicBezTo>
                    <a:cubicBezTo>
                      <a:pt x="324" y="73"/>
                      <a:pt x="323" y="71"/>
                      <a:pt x="322" y="69"/>
                    </a:cubicBezTo>
                    <a:cubicBezTo>
                      <a:pt x="320" y="62"/>
                      <a:pt x="317" y="58"/>
                      <a:pt x="313" y="55"/>
                    </a:cubicBezTo>
                    <a:cubicBezTo>
                      <a:pt x="306" y="47"/>
                      <a:pt x="296" y="43"/>
                      <a:pt x="282" y="43"/>
                    </a:cubicBezTo>
                    <a:cubicBezTo>
                      <a:pt x="270" y="43"/>
                      <a:pt x="264" y="43"/>
                      <a:pt x="264" y="44"/>
                    </a:cubicBezTo>
                    <a:cubicBezTo>
                      <a:pt x="263" y="42"/>
                      <a:pt x="262" y="37"/>
                      <a:pt x="259" y="31"/>
                    </a:cubicBezTo>
                    <a:cubicBezTo>
                      <a:pt x="256" y="24"/>
                      <a:pt x="253" y="18"/>
                      <a:pt x="250" y="14"/>
                    </a:cubicBezTo>
                    <a:cubicBezTo>
                      <a:pt x="247" y="9"/>
                      <a:pt x="244" y="5"/>
                      <a:pt x="241" y="4"/>
                    </a:cubicBezTo>
                    <a:cubicBezTo>
                      <a:pt x="233" y="0"/>
                      <a:pt x="220" y="3"/>
                      <a:pt x="203" y="14"/>
                    </a:cubicBezTo>
                    <a:cubicBezTo>
                      <a:pt x="184" y="27"/>
                      <a:pt x="179" y="35"/>
                      <a:pt x="191" y="37"/>
                    </a:cubicBezTo>
                    <a:cubicBezTo>
                      <a:pt x="198" y="39"/>
                      <a:pt x="207" y="37"/>
                      <a:pt x="219" y="34"/>
                    </a:cubicBezTo>
                    <a:cubicBezTo>
                      <a:pt x="233" y="30"/>
                      <a:pt x="240" y="33"/>
                      <a:pt x="241" y="43"/>
                    </a:cubicBezTo>
                    <a:cubicBezTo>
                      <a:pt x="241" y="47"/>
                      <a:pt x="240" y="51"/>
                      <a:pt x="237" y="55"/>
                    </a:cubicBezTo>
                    <a:cubicBezTo>
                      <a:pt x="234" y="58"/>
                      <a:pt x="230" y="61"/>
                      <a:pt x="225" y="64"/>
                    </a:cubicBezTo>
                    <a:cubicBezTo>
                      <a:pt x="220" y="67"/>
                      <a:pt x="216" y="69"/>
                      <a:pt x="214" y="71"/>
                    </a:cubicBezTo>
                    <a:cubicBezTo>
                      <a:pt x="208" y="78"/>
                      <a:pt x="201" y="89"/>
                      <a:pt x="193" y="105"/>
                    </a:cubicBezTo>
                    <a:cubicBezTo>
                      <a:pt x="174" y="143"/>
                      <a:pt x="175" y="164"/>
                      <a:pt x="197" y="169"/>
                    </a:cubicBezTo>
                    <a:cubicBezTo>
                      <a:pt x="202" y="170"/>
                      <a:pt x="209" y="170"/>
                      <a:pt x="217" y="167"/>
                    </a:cubicBezTo>
                    <a:cubicBezTo>
                      <a:pt x="225" y="164"/>
                      <a:pt x="234" y="160"/>
                      <a:pt x="244" y="155"/>
                    </a:cubicBezTo>
                    <a:cubicBezTo>
                      <a:pt x="253" y="150"/>
                      <a:pt x="260" y="148"/>
                      <a:pt x="263" y="147"/>
                    </a:cubicBezTo>
                    <a:cubicBezTo>
                      <a:pt x="265" y="150"/>
                      <a:pt x="267" y="164"/>
                      <a:pt x="269" y="189"/>
                    </a:cubicBezTo>
                    <a:cubicBezTo>
                      <a:pt x="269" y="208"/>
                      <a:pt x="279" y="224"/>
                      <a:pt x="298" y="238"/>
                    </a:cubicBezTo>
                    <a:cubicBezTo>
                      <a:pt x="317" y="252"/>
                      <a:pt x="339" y="261"/>
                      <a:pt x="366" y="265"/>
                    </a:cubicBezTo>
                    <a:cubicBezTo>
                      <a:pt x="381" y="267"/>
                      <a:pt x="399" y="272"/>
                      <a:pt x="419" y="280"/>
                    </a:cubicBezTo>
                    <a:cubicBezTo>
                      <a:pt x="439" y="288"/>
                      <a:pt x="456" y="296"/>
                      <a:pt x="468" y="303"/>
                    </a:cubicBezTo>
                    <a:lnTo>
                      <a:pt x="486" y="313"/>
                    </a:lnTo>
                    <a:cubicBezTo>
                      <a:pt x="480" y="304"/>
                      <a:pt x="476" y="291"/>
                      <a:pt x="474" y="272"/>
                    </a:cubicBezTo>
                    <a:lnTo>
                      <a:pt x="462" y="218"/>
                    </a:lnTo>
                    <a:cubicBezTo>
                      <a:pt x="453" y="229"/>
                      <a:pt x="445" y="238"/>
                      <a:pt x="437" y="244"/>
                    </a:cubicBezTo>
                    <a:cubicBezTo>
                      <a:pt x="430" y="249"/>
                      <a:pt x="425" y="246"/>
                      <a:pt x="423" y="237"/>
                    </a:cubicBezTo>
                    <a:cubicBezTo>
                      <a:pt x="421" y="227"/>
                      <a:pt x="424" y="218"/>
                      <a:pt x="434" y="210"/>
                    </a:cubicBezTo>
                    <a:cubicBezTo>
                      <a:pt x="452" y="194"/>
                      <a:pt x="454" y="176"/>
                      <a:pt x="442" y="157"/>
                    </a:cubicBezTo>
                    <a:cubicBezTo>
                      <a:pt x="438" y="153"/>
                      <a:pt x="436" y="151"/>
                      <a:pt x="434" y="151"/>
                    </a:cubicBezTo>
                    <a:cubicBezTo>
                      <a:pt x="431" y="150"/>
                      <a:pt x="429" y="152"/>
                      <a:pt x="427" y="154"/>
                    </a:cubicBezTo>
                    <a:cubicBezTo>
                      <a:pt x="424" y="157"/>
                      <a:pt x="422" y="160"/>
                      <a:pt x="420" y="163"/>
                    </a:cubicBezTo>
                    <a:cubicBezTo>
                      <a:pt x="418" y="166"/>
                      <a:pt x="416" y="170"/>
                      <a:pt x="412" y="175"/>
                    </a:cubicBezTo>
                    <a:cubicBezTo>
                      <a:pt x="409" y="180"/>
                      <a:pt x="406" y="184"/>
                      <a:pt x="403" y="187"/>
                    </a:cubicBezTo>
                    <a:cubicBezTo>
                      <a:pt x="393" y="197"/>
                      <a:pt x="383" y="205"/>
                      <a:pt x="373" y="210"/>
                    </a:cubicBezTo>
                    <a:cubicBezTo>
                      <a:pt x="363" y="216"/>
                      <a:pt x="354" y="214"/>
                      <a:pt x="345" y="205"/>
                    </a:cubicBezTo>
                    <a:cubicBezTo>
                      <a:pt x="345" y="198"/>
                      <a:pt x="348" y="192"/>
                      <a:pt x="357" y="186"/>
                    </a:cubicBezTo>
                    <a:cubicBezTo>
                      <a:pt x="384" y="166"/>
                      <a:pt x="400" y="154"/>
                      <a:pt x="403" y="149"/>
                    </a:cubicBezTo>
                    <a:cubicBezTo>
                      <a:pt x="405" y="145"/>
                      <a:pt x="406" y="141"/>
                      <a:pt x="405" y="137"/>
                    </a:cubicBezTo>
                    <a:cubicBezTo>
                      <a:pt x="404" y="133"/>
                      <a:pt x="403" y="129"/>
                      <a:pt x="400" y="126"/>
                    </a:cubicBezTo>
                    <a:lnTo>
                      <a:pt x="397" y="122"/>
                    </a:lnTo>
                    <a:cubicBezTo>
                      <a:pt x="412" y="123"/>
                      <a:pt x="427" y="121"/>
                      <a:pt x="440" y="116"/>
                    </a:cubicBezTo>
                    <a:lnTo>
                      <a:pt x="440" y="116"/>
                    </a:lnTo>
                    <a:close/>
                    <a:moveTo>
                      <a:pt x="232" y="113"/>
                    </a:moveTo>
                    <a:lnTo>
                      <a:pt x="232" y="113"/>
                    </a:lnTo>
                    <a:cubicBezTo>
                      <a:pt x="223" y="113"/>
                      <a:pt x="218" y="108"/>
                      <a:pt x="218" y="99"/>
                    </a:cubicBezTo>
                    <a:cubicBezTo>
                      <a:pt x="218" y="90"/>
                      <a:pt x="223" y="85"/>
                      <a:pt x="232" y="85"/>
                    </a:cubicBezTo>
                    <a:cubicBezTo>
                      <a:pt x="242" y="85"/>
                      <a:pt x="247" y="90"/>
                      <a:pt x="247" y="99"/>
                    </a:cubicBezTo>
                    <a:cubicBezTo>
                      <a:pt x="245" y="108"/>
                      <a:pt x="240" y="113"/>
                      <a:pt x="232" y="113"/>
                    </a:cubicBezTo>
                    <a:lnTo>
                      <a:pt x="232" y="113"/>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
        <p:nvSpPr>
          <p:cNvPr id="248" name="Google Shape;248;p19"/>
          <p:cNvSpPr/>
          <p:nvPr/>
        </p:nvSpPr>
        <p:spPr>
          <a:xfrm>
            <a:off x="9038292" y="4638502"/>
            <a:ext cx="365760" cy="1679170"/>
          </a:xfrm>
          <a:prstGeom prst="rightBrace">
            <a:avLst>
              <a:gd fmla="val 8333" name="adj1"/>
              <a:gd fmla="val 50000" name="adj2"/>
            </a:avLst>
          </a:prstGeom>
          <a:noFill/>
          <a:ln cap="flat" cmpd="sng" w="9525">
            <a:solidFill>
              <a:srgbClr val="2F4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49" name="Google Shape;249;p19"/>
          <p:cNvSpPr txBox="1"/>
          <p:nvPr/>
        </p:nvSpPr>
        <p:spPr>
          <a:xfrm>
            <a:off x="9396451" y="5298902"/>
            <a:ext cx="24160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EO: Core data source</a:t>
            </a:r>
            <a:endParaRPr/>
          </a:p>
        </p:txBody>
      </p:sp>
      <p:sp>
        <p:nvSpPr>
          <p:cNvPr id="250" name="Google Shape;250;p19"/>
          <p:cNvSpPr/>
          <p:nvPr/>
        </p:nvSpPr>
        <p:spPr>
          <a:xfrm>
            <a:off x="9020759" y="2573684"/>
            <a:ext cx="365760" cy="1679170"/>
          </a:xfrm>
          <a:prstGeom prst="rightBrace">
            <a:avLst>
              <a:gd fmla="val 8333" name="adj1"/>
              <a:gd fmla="val 50000" name="adj2"/>
            </a:avLst>
          </a:prstGeom>
          <a:noFill/>
          <a:ln cap="flat" cmpd="sng" w="9525">
            <a:solidFill>
              <a:srgbClr val="2F4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51" name="Google Shape;251;p19"/>
          <p:cNvSpPr txBox="1"/>
          <p:nvPr/>
        </p:nvSpPr>
        <p:spPr>
          <a:xfrm>
            <a:off x="9378918" y="3234084"/>
            <a:ext cx="28905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EO: Important data source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2"/>
          <p:cNvSpPr txBox="1"/>
          <p:nvPr>
            <p:ph idx="1" type="body"/>
          </p:nvPr>
        </p:nvSpPr>
        <p:spPr>
          <a:xfrm>
            <a:off x="324233" y="1163104"/>
            <a:ext cx="11495400" cy="5282520"/>
          </a:xfrm>
          <a:prstGeom prst="rect">
            <a:avLst/>
          </a:prstGeom>
          <a:noFill/>
          <a:ln>
            <a:noFill/>
          </a:ln>
        </p:spPr>
        <p:txBody>
          <a:bodyPr anchorCtr="0" anchor="t" bIns="45700" lIns="91425" spcFirstLastPara="1" rIns="91425" wrap="square" tIns="45700">
            <a:noAutofit/>
          </a:bodyPr>
          <a:lstStyle/>
          <a:p>
            <a:pPr indent="-406400" lvl="0" marL="457200" marR="0" rtl="0" algn="l">
              <a:lnSpc>
                <a:spcPct val="70000"/>
              </a:lnSpc>
              <a:spcBef>
                <a:spcPts val="1000"/>
              </a:spcBef>
              <a:spcAft>
                <a:spcPts val="0"/>
              </a:spcAft>
              <a:buClr>
                <a:schemeClr val="dk1"/>
              </a:buClr>
              <a:buSzPts val="2800"/>
              <a:buFont typeface="Noto Sans Symbols"/>
              <a:buChar char="❖"/>
            </a:pPr>
            <a:r>
              <a:rPr lang="en-US" sz="2400"/>
              <a:t>Biodiversity: The variety of life on Earth</a:t>
            </a:r>
            <a:endParaRPr/>
          </a:p>
          <a:p>
            <a:pPr indent="-406400" lvl="1" marL="914400" rtl="0" algn="l">
              <a:lnSpc>
                <a:spcPct val="70000"/>
              </a:lnSpc>
              <a:spcBef>
                <a:spcPts val="1000"/>
              </a:spcBef>
              <a:spcAft>
                <a:spcPts val="0"/>
              </a:spcAft>
              <a:buSzPts val="2800"/>
              <a:buFont typeface="Noto Sans Symbols"/>
              <a:buChar char="❖"/>
            </a:pPr>
            <a:r>
              <a:rPr lang="en-US" sz="2000"/>
              <a:t>Genes</a:t>
            </a:r>
            <a:endParaRPr/>
          </a:p>
          <a:p>
            <a:pPr indent="-406400" lvl="1" marL="914400" rtl="0" algn="l">
              <a:lnSpc>
                <a:spcPct val="70000"/>
              </a:lnSpc>
              <a:spcBef>
                <a:spcPts val="1000"/>
              </a:spcBef>
              <a:spcAft>
                <a:spcPts val="0"/>
              </a:spcAft>
              <a:buSzPts val="2800"/>
              <a:buFont typeface="Noto Sans Symbols"/>
              <a:buChar char="❖"/>
            </a:pPr>
            <a:r>
              <a:rPr lang="en-US" sz="2000"/>
              <a:t>Species</a:t>
            </a:r>
            <a:endParaRPr/>
          </a:p>
          <a:p>
            <a:pPr indent="-406400" lvl="1" marL="914400" rtl="0" algn="l">
              <a:lnSpc>
                <a:spcPct val="70000"/>
              </a:lnSpc>
              <a:spcBef>
                <a:spcPts val="1000"/>
              </a:spcBef>
              <a:spcAft>
                <a:spcPts val="0"/>
              </a:spcAft>
              <a:buSzPts val="2800"/>
              <a:buFont typeface="Noto Sans Symbols"/>
              <a:buChar char="❖"/>
            </a:pPr>
            <a:r>
              <a:rPr lang="en-US" sz="2000"/>
              <a:t>Ecosystem</a:t>
            </a:r>
            <a:endParaRPr sz="2000"/>
          </a:p>
          <a:p>
            <a:pPr indent="-406400" lvl="0" marL="457200" marR="0" rtl="0" algn="l">
              <a:lnSpc>
                <a:spcPct val="70000"/>
              </a:lnSpc>
              <a:spcBef>
                <a:spcPts val="1000"/>
              </a:spcBef>
              <a:spcAft>
                <a:spcPts val="0"/>
              </a:spcAft>
              <a:buClr>
                <a:schemeClr val="dk1"/>
              </a:buClr>
              <a:buSzPts val="2800"/>
              <a:buFont typeface="Noto Sans Symbols"/>
              <a:buChar char="❖"/>
            </a:pPr>
            <a:r>
              <a:rPr lang="en-US" sz="2400"/>
              <a:t>Important to humans</a:t>
            </a:r>
            <a:endParaRPr/>
          </a:p>
          <a:p>
            <a:pPr indent="-406400" lvl="1" marL="914400" rtl="0" algn="l">
              <a:lnSpc>
                <a:spcPct val="70000"/>
              </a:lnSpc>
              <a:spcBef>
                <a:spcPts val="1000"/>
              </a:spcBef>
              <a:spcAft>
                <a:spcPts val="0"/>
              </a:spcAft>
              <a:buSzPts val="2800"/>
              <a:buFont typeface="Noto Sans Symbols"/>
              <a:buChar char="❖"/>
            </a:pPr>
            <a:r>
              <a:rPr lang="en-US" sz="2000"/>
              <a:t>Food, fiber, regulation of water resources, pollination, recreation…</a:t>
            </a:r>
            <a:endParaRPr/>
          </a:p>
          <a:p>
            <a:pPr indent="-406400" lvl="1" marL="914400" rtl="0" algn="l">
              <a:lnSpc>
                <a:spcPct val="70000"/>
              </a:lnSpc>
              <a:spcBef>
                <a:spcPts val="1000"/>
              </a:spcBef>
              <a:spcAft>
                <a:spcPts val="0"/>
              </a:spcAft>
              <a:buSzPts val="2800"/>
              <a:buFont typeface="Noto Sans Symbols"/>
              <a:buChar char="❖"/>
            </a:pPr>
            <a:r>
              <a:rPr lang="en-US" sz="2000"/>
              <a:t>Close, inter-dependent ties to climate</a:t>
            </a:r>
            <a:endParaRPr sz="2000"/>
          </a:p>
          <a:p>
            <a:pPr indent="-406400" lvl="0" marL="457200" marR="0" rtl="0" algn="l">
              <a:lnSpc>
                <a:spcPct val="70000"/>
              </a:lnSpc>
              <a:spcBef>
                <a:spcPts val="1000"/>
              </a:spcBef>
              <a:spcAft>
                <a:spcPts val="0"/>
              </a:spcAft>
              <a:buClr>
                <a:schemeClr val="dk1"/>
              </a:buClr>
              <a:buSzPts val="2800"/>
              <a:buFont typeface="Noto Sans Symbols"/>
              <a:buChar char="❖"/>
            </a:pPr>
            <a:r>
              <a:rPr lang="en-US" sz="2400"/>
              <a:t>Key organizations: UN CBD, IPBES, GEO BON</a:t>
            </a:r>
            <a:endParaRPr sz="2400"/>
          </a:p>
        </p:txBody>
      </p:sp>
      <p:sp>
        <p:nvSpPr>
          <p:cNvPr id="84" name="Google Shape;84;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Introduction</a:t>
            </a:r>
            <a:endParaRPr/>
          </a:p>
        </p:txBody>
      </p:sp>
      <p:sp>
        <p:nvSpPr>
          <p:cNvPr id="85" name="Google Shape;85;p2"/>
          <p:cNvSpPr/>
          <p:nvPr/>
        </p:nvSpPr>
        <p:spPr>
          <a:xfrm>
            <a:off x="9258911" y="6254632"/>
            <a:ext cx="1263300" cy="264900"/>
          </a:xfrm>
          <a:prstGeom prst="rect">
            <a:avLst/>
          </a:prstGeom>
          <a:noFill/>
          <a:ln>
            <a:noFill/>
          </a:ln>
        </p:spPr>
        <p:txBody>
          <a:bodyPr anchorCtr="0" anchor="t" bIns="46025" lIns="92075" spcFirstLastPara="1" rIns="92075" wrap="square" tIns="46025">
            <a:spAutoFit/>
          </a:bodyPr>
          <a:lstStyle/>
          <a:p>
            <a:pPr indent="0" lvl="0" marL="0" marR="0" rtl="0" algn="l">
              <a:lnSpc>
                <a:spcPct val="110000"/>
              </a:lnSpc>
              <a:spcBef>
                <a:spcPts val="0"/>
              </a:spcBef>
              <a:spcAft>
                <a:spcPts val="0"/>
              </a:spcAft>
              <a:buClr>
                <a:srgbClr val="000000"/>
              </a:buClr>
              <a:buSzPts val="1100"/>
              <a:buFont typeface="Noto Sans Symbols"/>
              <a:buNone/>
            </a:pPr>
            <a:r>
              <a:rPr b="0" i="0" lang="en-US" sz="1100" u="none" cap="none" strike="noStrike">
                <a:solidFill>
                  <a:schemeClr val="dk1"/>
                </a:solidFill>
                <a:latin typeface="Arial"/>
                <a:ea typeface="Arial"/>
                <a:cs typeface="Arial"/>
                <a:sym typeface="Arial"/>
              </a:rPr>
              <a:t>Wikimedia Avoini</a:t>
            </a:r>
            <a:endParaRPr b="0" i="0" sz="1100" u="none" cap="none" strike="noStrike">
              <a:solidFill>
                <a:schemeClr val="dk1"/>
              </a:solidFill>
              <a:latin typeface="Arial"/>
              <a:ea typeface="Arial"/>
              <a:cs typeface="Arial"/>
              <a:sym typeface="Arial"/>
            </a:endParaRPr>
          </a:p>
        </p:txBody>
      </p:sp>
      <p:pic>
        <p:nvPicPr>
          <p:cNvPr id="86" name="Google Shape;86;p2"/>
          <p:cNvPicPr preferRelativeResize="0"/>
          <p:nvPr/>
        </p:nvPicPr>
        <p:blipFill>
          <a:blip r:embed="rId3">
            <a:alphaModFix/>
          </a:blip>
          <a:stretch>
            <a:fillRect/>
          </a:stretch>
        </p:blipFill>
        <p:spPr>
          <a:xfrm>
            <a:off x="2559788" y="4731125"/>
            <a:ext cx="6696075" cy="1714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0"/>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GEO BON </a:t>
            </a:r>
            <a:r>
              <a:rPr lang="en-US" u="sng">
                <a:solidFill>
                  <a:schemeClr val="hlink"/>
                </a:solidFill>
                <a:hlinkClick r:id="rId3"/>
              </a:rPr>
              <a:t>website</a:t>
            </a:r>
            <a:r>
              <a:rPr lang="en-US"/>
              <a:t>, and overview (</a:t>
            </a:r>
            <a:r>
              <a:rPr lang="en-US" u="sng">
                <a:solidFill>
                  <a:schemeClr val="hlink"/>
                </a:solidFill>
                <a:hlinkClick r:id="rId4"/>
              </a:rPr>
              <a:t>slides</a:t>
            </a:r>
            <a:r>
              <a:rPr lang="en-US"/>
              <a:t> and </a:t>
            </a:r>
            <a:r>
              <a:rPr lang="en-US" u="sng">
                <a:solidFill>
                  <a:schemeClr val="hlink"/>
                </a:solidFill>
                <a:hlinkClick r:id="rId5"/>
              </a:rPr>
              <a:t>video</a:t>
            </a:r>
            <a:r>
              <a:rPr lang="en-US"/>
              <a: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Ecosystem Extent and Integrity (</a:t>
            </a:r>
            <a:r>
              <a:rPr lang="en-US" u="sng">
                <a:solidFill>
                  <a:schemeClr val="hlink"/>
                </a:solidFill>
                <a:hlinkClick r:id="rId6"/>
              </a:rPr>
              <a:t>slides</a:t>
            </a:r>
            <a:r>
              <a:rPr lang="en-US"/>
              <a:t> and </a:t>
            </a:r>
            <a:r>
              <a:rPr lang="en-US" u="sng">
                <a:solidFill>
                  <a:schemeClr val="hlink"/>
                </a:solidFill>
                <a:hlinkClick r:id="rId7"/>
              </a:rPr>
              <a:t>video</a:t>
            </a:r>
            <a:r>
              <a:rPr lang="en-US"/>
              <a:t>): key variables for which satellite EO is essential</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UN SEEA: ecosystem accounting </a:t>
            </a:r>
            <a:r>
              <a:rPr lang="en-US" u="sng">
                <a:solidFill>
                  <a:schemeClr val="hlink"/>
                </a:solidFill>
                <a:hlinkClick r:id="rId8"/>
              </a:rPr>
              <a:t>variables </a:t>
            </a:r>
            <a:r>
              <a:rPr lang="en-US"/>
              <a:t>(extent, condition, services…)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u="sng">
                <a:solidFill>
                  <a:schemeClr val="hlink"/>
                </a:solidFill>
                <a:hlinkClick r:id="rId9"/>
              </a:rPr>
              <a:t>Workshop </a:t>
            </a:r>
            <a:r>
              <a:rPr lang="en-US"/>
              <a:t>linking EO and </a:t>
            </a:r>
            <a:r>
              <a:rPr i="1" lang="en-US"/>
              <a:t>in situ</a:t>
            </a:r>
            <a:r>
              <a:rPr lang="en-US"/>
              <a:t> for a global system</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Example dashboard highlighting products </a:t>
            </a:r>
            <a:r>
              <a:rPr lang="en-US" u="sng">
                <a:solidFill>
                  <a:schemeClr val="hlink"/>
                </a:solidFill>
                <a:hlinkClick r:id="rId10"/>
              </a:rPr>
              <a:t>ASEAN Biodiversity Dashboard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World Economic Forum </a:t>
            </a:r>
            <a:r>
              <a:rPr lang="en-US" u="sng">
                <a:solidFill>
                  <a:schemeClr val="hlink"/>
                </a:solidFill>
                <a:hlinkClick r:id="rId11"/>
              </a:rPr>
              <a:t>Global Risks Report 2021</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sz="2400"/>
              <a:t>IUCN </a:t>
            </a:r>
            <a:r>
              <a:rPr lang="en-US" sz="2400" u="sng">
                <a:solidFill>
                  <a:schemeClr val="hlink"/>
                </a:solidFill>
                <a:hlinkClick r:id="rId12"/>
              </a:rPr>
              <a:t>position paper</a:t>
            </a:r>
            <a:r>
              <a:rPr lang="en-US" sz="2400"/>
              <a:t> for UNFCCC COP26 </a:t>
            </a:r>
            <a:endParaRPr sz="2400" u="sng">
              <a:solidFill>
                <a:schemeClr val="hlink"/>
              </a:solidFill>
              <a:hlinkClick r:id="rId13"/>
            </a:endParaRPr>
          </a:p>
        </p:txBody>
      </p:sp>
      <p:sp>
        <p:nvSpPr>
          <p:cNvPr id="258" name="Google Shape;258;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Additional Resources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3"/>
          <p:cNvSpPr txBox="1"/>
          <p:nvPr>
            <p:ph type="title"/>
          </p:nvPr>
        </p:nvSpPr>
        <p:spPr>
          <a:xfrm>
            <a:off x="158468" y="206761"/>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Global biodiversity crisis</a:t>
            </a:r>
            <a:endParaRPr/>
          </a:p>
        </p:txBody>
      </p:sp>
      <p:pic>
        <p:nvPicPr>
          <p:cNvPr descr="A picture containing photo, person, water, different&#10;&#10;Description automatically generated" id="92" name="Google Shape;92;p3"/>
          <p:cNvPicPr preferRelativeResize="0"/>
          <p:nvPr/>
        </p:nvPicPr>
        <p:blipFill rotWithShape="1">
          <a:blip r:embed="rId3">
            <a:alphaModFix/>
          </a:blip>
          <a:srcRect b="0" l="0" r="0" t="0"/>
          <a:stretch/>
        </p:blipFill>
        <p:spPr>
          <a:xfrm>
            <a:off x="158468" y="1261241"/>
            <a:ext cx="5036042" cy="4951764"/>
          </a:xfrm>
          <a:prstGeom prst="rect">
            <a:avLst/>
          </a:prstGeom>
          <a:noFill/>
          <a:ln cap="flat" cmpd="sng" w="9525">
            <a:solidFill>
              <a:schemeClr val="accent1"/>
            </a:solidFill>
            <a:prstDash val="solid"/>
            <a:round/>
            <a:headEnd len="sm" w="sm" type="none"/>
            <a:tailEnd len="sm" w="sm" type="none"/>
          </a:ln>
        </p:spPr>
      </p:pic>
      <p:sp>
        <p:nvSpPr>
          <p:cNvPr id="93" name="Google Shape;93;p3"/>
          <p:cNvSpPr/>
          <p:nvPr/>
        </p:nvSpPr>
        <p:spPr>
          <a:xfrm>
            <a:off x="6576747" y="1670458"/>
            <a:ext cx="44121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262626"/>
                </a:solidFill>
                <a:latin typeface="Helvetica Neue"/>
                <a:ea typeface="Helvetica Neue"/>
                <a:cs typeface="Helvetica Neue"/>
                <a:sym typeface="Helvetica Neue"/>
              </a:rPr>
              <a:t>Global forest change</a:t>
            </a:r>
            <a:endParaRPr b="0" i="0" sz="2000" u="none" cap="none" strike="noStrike">
              <a:solidFill>
                <a:srgbClr val="000000"/>
              </a:solidFill>
              <a:latin typeface="Arial"/>
              <a:ea typeface="Arial"/>
              <a:cs typeface="Arial"/>
              <a:sym typeface="Arial"/>
            </a:endParaRPr>
          </a:p>
        </p:txBody>
      </p:sp>
      <p:sp>
        <p:nvSpPr>
          <p:cNvPr id="94" name="Google Shape;94;p3"/>
          <p:cNvSpPr/>
          <p:nvPr/>
        </p:nvSpPr>
        <p:spPr>
          <a:xfrm>
            <a:off x="5706356" y="5660499"/>
            <a:ext cx="6152883"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Forest loss, disturbance, and degradation 2000–2020, </a:t>
            </a:r>
            <a:r>
              <a:rPr b="0" i="0" lang="en-US" sz="1800" u="none" cap="none" strike="noStrike">
                <a:solidFill>
                  <a:srgbClr val="262626"/>
                </a:solidFill>
                <a:latin typeface="Arial"/>
                <a:ea typeface="Arial"/>
                <a:cs typeface="Arial"/>
                <a:sym typeface="Arial"/>
              </a:rPr>
              <a:t>Potapov 2022,</a:t>
            </a:r>
            <a:r>
              <a:rPr b="1" i="0" lang="en-US" sz="1800" u="none" cap="none" strike="noStrike">
                <a:solidFill>
                  <a:srgbClr val="262626"/>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Front. Remote Sens.</a:t>
            </a:r>
            <a:endParaRPr b="1" i="1" sz="1800" u="none" cap="none" strike="noStrike">
              <a:solidFill>
                <a:schemeClr val="dk1"/>
              </a:solidFill>
              <a:latin typeface="Arial"/>
              <a:ea typeface="Arial"/>
              <a:cs typeface="Arial"/>
              <a:sym typeface="Arial"/>
            </a:endParaRPr>
          </a:p>
        </p:txBody>
      </p:sp>
      <p:pic>
        <p:nvPicPr>
          <p:cNvPr id="95" name="Google Shape;95;p3"/>
          <p:cNvPicPr preferRelativeResize="0"/>
          <p:nvPr/>
        </p:nvPicPr>
        <p:blipFill rotWithShape="1">
          <a:blip r:embed="rId4">
            <a:alphaModFix/>
          </a:blip>
          <a:srcRect b="0" l="0" r="0" t="0"/>
          <a:stretch/>
        </p:blipFill>
        <p:spPr>
          <a:xfrm>
            <a:off x="5804270" y="2390290"/>
            <a:ext cx="6172200" cy="3219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4"/>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t>2011: Biodiversity Activity</a:t>
            </a:r>
            <a:endParaRPr/>
          </a:p>
          <a:p>
            <a:pPr indent="-406400" lvl="0" marL="457200" rtl="0" algn="l">
              <a:lnSpc>
                <a:spcPct val="90000"/>
              </a:lnSpc>
              <a:spcBef>
                <a:spcPts val="1000"/>
              </a:spcBef>
              <a:spcAft>
                <a:spcPts val="0"/>
              </a:spcAft>
              <a:buSzPts val="2800"/>
              <a:buChar char="❖"/>
            </a:pPr>
            <a:r>
              <a:rPr lang="en-US"/>
              <a:t>2021/SIT-36: one slide intro</a:t>
            </a:r>
            <a:endParaRPr/>
          </a:p>
          <a:p>
            <a:pPr indent="-406400" lvl="0" marL="457200" rtl="0" algn="l">
              <a:lnSpc>
                <a:spcPct val="90000"/>
              </a:lnSpc>
              <a:spcBef>
                <a:spcPts val="1000"/>
              </a:spcBef>
              <a:spcAft>
                <a:spcPts val="0"/>
              </a:spcAft>
              <a:buSzPts val="2800"/>
              <a:buChar char="❖"/>
            </a:pPr>
            <a:r>
              <a:rPr lang="en-US"/>
              <a:t>2022/Tech Workshop: Ecosystem Extent TT proposed</a:t>
            </a:r>
            <a:endParaRPr/>
          </a:p>
          <a:p>
            <a:pPr indent="-406400" lvl="0" marL="457200" rtl="0" algn="l">
              <a:lnSpc>
                <a:spcPct val="90000"/>
              </a:lnSpc>
              <a:spcBef>
                <a:spcPts val="1000"/>
              </a:spcBef>
              <a:spcAft>
                <a:spcPts val="0"/>
              </a:spcAft>
              <a:buSzPts val="2800"/>
              <a:buChar char="❖"/>
            </a:pPr>
            <a:r>
              <a:rPr lang="en-US"/>
              <a:t>2022/Plenary: Ecosystem Extent TT approved</a:t>
            </a:r>
            <a:endParaRPr/>
          </a:p>
          <a:p>
            <a:pPr indent="-406400" lvl="0" marL="457200" rtl="0" algn="l">
              <a:lnSpc>
                <a:spcPct val="90000"/>
              </a:lnSpc>
              <a:spcBef>
                <a:spcPts val="1000"/>
              </a:spcBef>
              <a:spcAft>
                <a:spcPts val="0"/>
              </a:spcAft>
              <a:buSzPts val="2800"/>
              <a:buChar char="❖"/>
            </a:pPr>
            <a:r>
              <a:rPr lang="en-US"/>
              <a:t>2023/Plenary: White Paper endorsed</a:t>
            </a:r>
            <a:endParaRPr/>
          </a:p>
          <a:p>
            <a:pPr indent="-406400" lvl="0" marL="457200" rtl="0" algn="l">
              <a:lnSpc>
                <a:spcPct val="90000"/>
              </a:lnSpc>
              <a:spcBef>
                <a:spcPts val="1000"/>
              </a:spcBef>
              <a:spcAft>
                <a:spcPts val="0"/>
              </a:spcAft>
              <a:buSzPts val="2800"/>
              <a:buChar char="❖"/>
            </a:pPr>
            <a:r>
              <a:rPr lang="en-US"/>
              <a:t>2024/Plenary: deliver Demonstrator </a:t>
            </a:r>
            <a:endParaRPr/>
          </a:p>
          <a:p>
            <a:pPr indent="-228600" lvl="0" marL="457200" rtl="0" algn="l">
              <a:lnSpc>
                <a:spcPct val="90000"/>
              </a:lnSpc>
              <a:spcBef>
                <a:spcPts val="1000"/>
              </a:spcBef>
              <a:spcAft>
                <a:spcPts val="0"/>
              </a:spcAft>
              <a:buSzPts val="2800"/>
              <a:buNone/>
            </a:pPr>
            <a:r>
              <a:t/>
            </a:r>
            <a:endParaRPr/>
          </a:p>
          <a:p>
            <a:pPr indent="-406400" lvl="0" marL="457200" rtl="0" algn="l">
              <a:lnSpc>
                <a:spcPct val="90000"/>
              </a:lnSpc>
              <a:spcBef>
                <a:spcPts val="1000"/>
              </a:spcBef>
              <a:spcAft>
                <a:spcPts val="0"/>
              </a:spcAft>
              <a:buSzPts val="2800"/>
              <a:buChar char="❖"/>
            </a:pPr>
            <a:r>
              <a:rPr b="1" lang="en-US"/>
              <a:t>Overarching goal:</a:t>
            </a:r>
            <a:r>
              <a:rPr lang="en-US"/>
              <a:t> Sustained CEOS engagement with biodiversity</a:t>
            </a:r>
            <a:endParaRPr/>
          </a:p>
        </p:txBody>
      </p:sp>
      <p:sp>
        <p:nvSpPr>
          <p:cNvPr id="101" name="Google Shape;101;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CEOS biodiversity timeline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5"/>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Environmental characteristics (T, precipitation, topography…)</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Optical characteristics of vegetation</a:t>
            </a:r>
            <a:endParaRPr/>
          </a:p>
          <a:p>
            <a:pPr indent="-381000" lvl="1" marL="914400" rtl="0" algn="l">
              <a:lnSpc>
                <a:spcPct val="90000"/>
              </a:lnSpc>
              <a:spcBef>
                <a:spcPts val="500"/>
              </a:spcBef>
              <a:spcAft>
                <a:spcPts val="0"/>
              </a:spcAft>
              <a:buSzPts val="2400"/>
              <a:buChar char="▪"/>
            </a:pPr>
            <a:r>
              <a:rPr lang="en-US"/>
              <a:t>Greenness</a:t>
            </a:r>
            <a:endParaRPr/>
          </a:p>
          <a:p>
            <a:pPr indent="-381000" lvl="1" marL="914400" rtl="0" algn="l">
              <a:lnSpc>
                <a:spcPct val="90000"/>
              </a:lnSpc>
              <a:spcBef>
                <a:spcPts val="500"/>
              </a:spcBef>
              <a:spcAft>
                <a:spcPts val="0"/>
              </a:spcAft>
              <a:buSzPts val="2400"/>
              <a:buChar char="▪"/>
            </a:pPr>
            <a:r>
              <a:rPr lang="en-US"/>
              <a:t>+ in situ data =&gt; Species distributions </a:t>
            </a:r>
            <a:endParaRPr/>
          </a:p>
          <a:p>
            <a:pPr indent="-381000" lvl="1" marL="914400" rtl="0" algn="l">
              <a:lnSpc>
                <a:spcPct val="90000"/>
              </a:lnSpc>
              <a:spcBef>
                <a:spcPts val="500"/>
              </a:spcBef>
              <a:spcAft>
                <a:spcPts val="0"/>
              </a:spcAft>
              <a:buSzPts val="2400"/>
              <a:buChar char="▪"/>
            </a:pPr>
            <a:r>
              <a:rPr lang="en-US"/>
              <a:t>Leaf &amp; canopy “traits” (water content, structural compounds…)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Radar and lidar</a:t>
            </a:r>
            <a:endParaRPr/>
          </a:p>
          <a:p>
            <a:pPr indent="-381000" lvl="1" marL="914400" rtl="0" algn="l">
              <a:lnSpc>
                <a:spcPct val="90000"/>
              </a:lnSpc>
              <a:spcBef>
                <a:spcPts val="500"/>
              </a:spcBef>
              <a:spcAft>
                <a:spcPts val="0"/>
              </a:spcAft>
              <a:buSzPts val="2400"/>
              <a:buChar char="▪"/>
            </a:pPr>
            <a:r>
              <a:rPr lang="en-US"/>
              <a:t>Ecosystem structural characteristics (height, profiles)</a:t>
            </a:r>
            <a:endParaRPr/>
          </a:p>
          <a:p>
            <a:pPr indent="0" lvl="0" marL="50800" rtl="0" algn="l">
              <a:lnSpc>
                <a:spcPct val="90000"/>
              </a:lnSpc>
              <a:spcBef>
                <a:spcPts val="1000"/>
              </a:spcBef>
              <a:spcAft>
                <a:spcPts val="0"/>
              </a:spcAft>
              <a:buSzPts val="2800"/>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Complementarity: Combine sources</a:t>
            </a:r>
            <a:endParaRPr/>
          </a:p>
        </p:txBody>
      </p:sp>
      <p:sp>
        <p:nvSpPr>
          <p:cNvPr id="107" name="Google Shape;107;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What can we measure with 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6"/>
          <p:cNvPicPr preferRelativeResize="0"/>
          <p:nvPr/>
        </p:nvPicPr>
        <p:blipFill rotWithShape="1">
          <a:blip r:embed="rId3">
            <a:alphaModFix/>
          </a:blip>
          <a:srcRect b="0" l="0" r="0" t="0"/>
          <a:stretch/>
        </p:blipFill>
        <p:spPr>
          <a:xfrm>
            <a:off x="930340" y="1283800"/>
            <a:ext cx="10513412" cy="5046437"/>
          </a:xfrm>
          <a:prstGeom prst="rect">
            <a:avLst/>
          </a:prstGeom>
          <a:noFill/>
          <a:ln>
            <a:noFill/>
          </a:ln>
        </p:spPr>
      </p:pic>
      <p:sp>
        <p:nvSpPr>
          <p:cNvPr id="113" name="Google Shape;113;p6"/>
          <p:cNvSpPr/>
          <p:nvPr/>
        </p:nvSpPr>
        <p:spPr>
          <a:xfrm>
            <a:off x="8140485" y="6176349"/>
            <a:ext cx="38250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Bush et al. (2017) </a:t>
            </a:r>
            <a:r>
              <a:rPr b="0" i="1" lang="en-US" sz="1400" u="none" cap="none" strike="noStrike">
                <a:solidFill>
                  <a:schemeClr val="dk1"/>
                </a:solidFill>
                <a:latin typeface="Arial"/>
                <a:ea typeface="Arial"/>
                <a:cs typeface="Arial"/>
                <a:sym typeface="Arial"/>
              </a:rPr>
              <a:t>Nature Ecology &amp; Evolution</a:t>
            </a:r>
            <a:endParaRPr b="0" i="0" sz="1400" u="none" cap="none" strike="noStrike">
              <a:solidFill>
                <a:srgbClr val="000000"/>
              </a:solidFill>
              <a:latin typeface="Arial"/>
              <a:ea typeface="Arial"/>
              <a:cs typeface="Arial"/>
              <a:sym typeface="Arial"/>
            </a:endParaRPr>
          </a:p>
        </p:txBody>
      </p:sp>
      <p:sp>
        <p:nvSpPr>
          <p:cNvPr id="114" name="Google Shape;114;p6"/>
          <p:cNvSpPr txBox="1"/>
          <p:nvPr/>
        </p:nvSpPr>
        <p:spPr>
          <a:xfrm>
            <a:off x="256863" y="-204536"/>
            <a:ext cx="9558469" cy="994172"/>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3200"/>
              <a:buFont typeface="Arial"/>
              <a:buNone/>
            </a:pPr>
            <a:r>
              <a:rPr b="0" i="0" lang="en-US" sz="3200" u="none" cap="none" strike="noStrike">
                <a:solidFill>
                  <a:schemeClr val="lt1"/>
                </a:solidFill>
                <a:latin typeface="Arial"/>
                <a:ea typeface="Arial"/>
                <a:cs typeface="Arial"/>
                <a:sym typeface="Arial"/>
              </a:rPr>
              <a:t>Ongoing revolution in monitoring capabilities</a:t>
            </a:r>
            <a:endParaRPr b="0" i="0" sz="32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7"/>
          <p:cNvSpPr txBox="1"/>
          <p:nvPr/>
        </p:nvSpPr>
        <p:spPr>
          <a:xfrm>
            <a:off x="10478596" y="1945972"/>
            <a:ext cx="987491" cy="461665"/>
          </a:xfrm>
          <a:prstGeom prst="rect">
            <a:avLst/>
          </a:prstGeom>
          <a:solidFill>
            <a:srgbClr val="008B7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Helvetica Neue Light"/>
                <a:ea typeface="Helvetica Neue Light"/>
                <a:cs typeface="Helvetica Neue Light"/>
                <a:sym typeface="Helvetica Neue Light"/>
              </a:rPr>
              <a:t>Users</a:t>
            </a:r>
            <a:endParaRPr b="0" i="0" sz="1400" u="none" cap="none" strike="noStrike">
              <a:solidFill>
                <a:srgbClr val="000000"/>
              </a:solidFill>
              <a:latin typeface="Arial"/>
              <a:ea typeface="Arial"/>
              <a:cs typeface="Arial"/>
              <a:sym typeface="Arial"/>
            </a:endParaRPr>
          </a:p>
        </p:txBody>
      </p:sp>
      <p:grpSp>
        <p:nvGrpSpPr>
          <p:cNvPr id="121" name="Google Shape;121;p7"/>
          <p:cNvGrpSpPr/>
          <p:nvPr/>
        </p:nvGrpSpPr>
        <p:grpSpPr>
          <a:xfrm>
            <a:off x="9956366" y="2698578"/>
            <a:ext cx="1844535" cy="2867707"/>
            <a:chOff x="9905490" y="2977527"/>
            <a:chExt cx="1844535" cy="2867707"/>
          </a:xfrm>
        </p:grpSpPr>
        <p:pic>
          <p:nvPicPr>
            <p:cNvPr id="122" name="Google Shape;122;p7"/>
            <p:cNvPicPr preferRelativeResize="0"/>
            <p:nvPr/>
          </p:nvPicPr>
          <p:blipFill rotWithShape="1">
            <a:blip r:embed="rId3">
              <a:alphaModFix/>
            </a:blip>
            <a:srcRect b="0" l="0" r="0" t="0"/>
            <a:stretch/>
          </p:blipFill>
          <p:spPr>
            <a:xfrm>
              <a:off x="10280508" y="4748502"/>
              <a:ext cx="1177637" cy="1096732"/>
            </a:xfrm>
            <a:prstGeom prst="rect">
              <a:avLst/>
            </a:prstGeom>
            <a:noFill/>
            <a:ln>
              <a:noFill/>
            </a:ln>
          </p:spPr>
        </p:pic>
        <p:sp>
          <p:nvSpPr>
            <p:cNvPr id="123" name="Google Shape;123;p7"/>
            <p:cNvSpPr txBox="1"/>
            <p:nvPr/>
          </p:nvSpPr>
          <p:spPr>
            <a:xfrm>
              <a:off x="9905490" y="2977527"/>
              <a:ext cx="184453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8B7A"/>
                  </a:solidFill>
                  <a:latin typeface="Helvetica Neue Light"/>
                  <a:ea typeface="Helvetica Neue Light"/>
                  <a:cs typeface="Helvetica Neue Light"/>
                  <a:sym typeface="Helvetica Neue Light"/>
                </a:rPr>
                <a:t>National Governments</a:t>
              </a:r>
              <a:endParaRPr b="0" i="0" sz="1400" u="none" cap="none" strike="noStrike">
                <a:solidFill>
                  <a:srgbClr val="000000"/>
                </a:solidFill>
                <a:latin typeface="Arial"/>
                <a:ea typeface="Arial"/>
                <a:cs typeface="Arial"/>
                <a:sym typeface="Arial"/>
              </a:endParaRPr>
            </a:p>
          </p:txBody>
        </p:sp>
        <p:pic>
          <p:nvPicPr>
            <p:cNvPr id="124" name="Google Shape;124;p7"/>
            <p:cNvPicPr preferRelativeResize="0"/>
            <p:nvPr/>
          </p:nvPicPr>
          <p:blipFill rotWithShape="1">
            <a:blip r:embed="rId4">
              <a:alphaModFix/>
            </a:blip>
            <a:srcRect b="0" l="0" r="0" t="0"/>
            <a:stretch/>
          </p:blipFill>
          <p:spPr>
            <a:xfrm>
              <a:off x="9905490" y="3756351"/>
              <a:ext cx="487018" cy="901371"/>
            </a:xfrm>
            <a:prstGeom prst="rect">
              <a:avLst/>
            </a:prstGeom>
            <a:noFill/>
            <a:ln>
              <a:noFill/>
            </a:ln>
          </p:spPr>
        </p:pic>
      </p:grpSp>
      <p:pic>
        <p:nvPicPr>
          <p:cNvPr id="125" name="Google Shape;125;p7"/>
          <p:cNvPicPr preferRelativeResize="0"/>
          <p:nvPr/>
        </p:nvPicPr>
        <p:blipFill rotWithShape="1">
          <a:blip r:embed="rId5">
            <a:alphaModFix/>
          </a:blip>
          <a:srcRect b="0" l="0" r="0" t="0"/>
          <a:stretch/>
        </p:blipFill>
        <p:spPr>
          <a:xfrm>
            <a:off x="682979" y="1315999"/>
            <a:ext cx="8078101" cy="4539669"/>
          </a:xfrm>
          <a:prstGeom prst="rect">
            <a:avLst/>
          </a:prstGeom>
          <a:noFill/>
          <a:ln>
            <a:noFill/>
          </a:ln>
        </p:spPr>
      </p:pic>
      <p:sp>
        <p:nvSpPr>
          <p:cNvPr id="126" name="Google Shape;126;p7"/>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latin typeface="Arial"/>
                <a:ea typeface="Arial"/>
                <a:cs typeface="Arial"/>
                <a:sym typeface="Arial"/>
              </a:rPr>
              <a:t>Workflow: raw observations to users</a:t>
            </a:r>
            <a:endParaRPr/>
          </a:p>
        </p:txBody>
      </p:sp>
      <p:sp>
        <p:nvSpPr>
          <p:cNvPr id="127" name="Google Shape;127;p7"/>
          <p:cNvSpPr txBox="1"/>
          <p:nvPr/>
        </p:nvSpPr>
        <p:spPr>
          <a:xfrm>
            <a:off x="760756" y="5962622"/>
            <a:ext cx="256833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Navarro et al. 2017 COES</a:t>
            </a:r>
            <a:endParaRPr b="0" i="0" sz="1400" u="none" cap="none" strike="noStrike">
              <a:solidFill>
                <a:srgbClr val="000000"/>
              </a:solidFill>
              <a:latin typeface="Arial"/>
              <a:ea typeface="Arial"/>
              <a:cs typeface="Arial"/>
              <a:sym typeface="Arial"/>
            </a:endParaRPr>
          </a:p>
        </p:txBody>
      </p:sp>
      <p:sp>
        <p:nvSpPr>
          <p:cNvPr id="128" name="Google Shape;128;p7"/>
          <p:cNvSpPr/>
          <p:nvPr/>
        </p:nvSpPr>
        <p:spPr>
          <a:xfrm>
            <a:off x="9826248" y="2496908"/>
            <a:ext cx="2242457" cy="3278982"/>
          </a:xfrm>
          <a:prstGeom prst="rect">
            <a:avLst/>
          </a:prstGeom>
          <a:noFill/>
          <a:ln cap="flat" cmpd="sng" w="25400">
            <a:solidFill>
              <a:srgbClr val="008B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 name="Google Shape;129;p7"/>
          <p:cNvSpPr/>
          <p:nvPr/>
        </p:nvSpPr>
        <p:spPr>
          <a:xfrm>
            <a:off x="8868100" y="4107309"/>
            <a:ext cx="821683" cy="472345"/>
          </a:xfrm>
          <a:prstGeom prst="rightArrow">
            <a:avLst>
              <a:gd fmla="val 50000" name="adj1"/>
              <a:gd fmla="val 50000" name="adj2"/>
            </a:avLst>
          </a:prstGeom>
          <a:solidFill>
            <a:srgbClr val="008B7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0" name="Google Shape;130;p7"/>
          <p:cNvPicPr preferRelativeResize="0"/>
          <p:nvPr/>
        </p:nvPicPr>
        <p:blipFill rotWithShape="1">
          <a:blip r:embed="rId6">
            <a:alphaModFix/>
          </a:blip>
          <a:srcRect b="0" l="0" r="0" t="0"/>
          <a:stretch/>
        </p:blipFill>
        <p:spPr>
          <a:xfrm>
            <a:off x="10729003" y="3657537"/>
            <a:ext cx="1161562" cy="541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8"/>
          <p:cNvSpPr txBox="1"/>
          <p:nvPr>
            <p:ph idx="1" type="body"/>
          </p:nvPr>
        </p:nvSpPr>
        <p:spPr>
          <a:xfrm>
            <a:off x="324233" y="1016339"/>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Combining data from different types of sensors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Use of hyperspectral data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Artificial intelligence and machine learning</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Data cubes</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Global monitoring…</a:t>
            </a:r>
            <a:endParaRPr/>
          </a:p>
          <a:p>
            <a:pPr indent="0" lvl="0" marL="50800" rtl="0" algn="l">
              <a:lnSpc>
                <a:spcPct val="100000"/>
              </a:lnSpc>
              <a:spcBef>
                <a:spcPts val="1000"/>
              </a:spcBef>
              <a:spcAft>
                <a:spcPts val="0"/>
              </a:spcAft>
              <a:buSzPts val="2800"/>
              <a:buNone/>
            </a:pPr>
            <a:r>
              <a:t/>
            </a:r>
            <a:endParaRPr/>
          </a:p>
        </p:txBody>
      </p:sp>
      <p:sp>
        <p:nvSpPr>
          <p:cNvPr id="136" name="Google Shape;136;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Opportunities</a:t>
            </a:r>
            <a:endParaRPr/>
          </a:p>
        </p:txBody>
      </p:sp>
      <p:grpSp>
        <p:nvGrpSpPr>
          <p:cNvPr id="137" name="Google Shape;137;p8"/>
          <p:cNvGrpSpPr/>
          <p:nvPr/>
        </p:nvGrpSpPr>
        <p:grpSpPr>
          <a:xfrm>
            <a:off x="2884108" y="4199437"/>
            <a:ext cx="8412261" cy="2344546"/>
            <a:chOff x="2836973" y="4199437"/>
            <a:chExt cx="8412261" cy="2344546"/>
          </a:xfrm>
        </p:grpSpPr>
        <p:pic>
          <p:nvPicPr>
            <p:cNvPr id="138" name="Google Shape;138;p8"/>
            <p:cNvPicPr preferRelativeResize="0"/>
            <p:nvPr/>
          </p:nvPicPr>
          <p:blipFill rotWithShape="1">
            <a:blip r:embed="rId3">
              <a:alphaModFix/>
            </a:blip>
            <a:srcRect b="0" l="0" r="0" t="0"/>
            <a:stretch/>
          </p:blipFill>
          <p:spPr>
            <a:xfrm>
              <a:off x="2836973" y="4199437"/>
              <a:ext cx="6518053" cy="2278912"/>
            </a:xfrm>
            <a:prstGeom prst="rect">
              <a:avLst/>
            </a:prstGeom>
            <a:noFill/>
            <a:ln cap="flat" cmpd="sng" w="9525">
              <a:solidFill>
                <a:schemeClr val="dk1"/>
              </a:solidFill>
              <a:prstDash val="solid"/>
              <a:round/>
              <a:headEnd len="sm" w="sm" type="none"/>
              <a:tailEnd len="sm" w="sm" type="none"/>
            </a:ln>
          </p:spPr>
        </p:pic>
        <p:sp>
          <p:nvSpPr>
            <p:cNvPr id="139" name="Google Shape;139;p8"/>
            <p:cNvSpPr txBox="1"/>
            <p:nvPr/>
          </p:nvSpPr>
          <p:spPr>
            <a:xfrm>
              <a:off x="9355026" y="6266984"/>
              <a:ext cx="189420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Joe Parks, Wikimedia</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9"/>
          <p:cNvSpPr txBox="1"/>
          <p:nvPr>
            <p:ph idx="1" type="body"/>
          </p:nvPr>
        </p:nvSpPr>
        <p:spPr>
          <a:xfrm>
            <a:off x="6426002" y="1436110"/>
            <a:ext cx="2129663" cy="53445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lang="en-US"/>
              <a:t>Biodiversity</a:t>
            </a:r>
            <a:endParaRPr/>
          </a:p>
        </p:txBody>
      </p:sp>
      <p:sp>
        <p:nvSpPr>
          <p:cNvPr id="146" name="Google Shape;146;p9"/>
          <p:cNvSpPr txBox="1"/>
          <p:nvPr>
            <p:ph type="title"/>
          </p:nvPr>
        </p:nvSpPr>
        <p:spPr>
          <a:xfrm>
            <a:off x="324233" y="232653"/>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4000"/>
              <a:t>Global Monitoring</a:t>
            </a:r>
            <a:endParaRPr/>
          </a:p>
        </p:txBody>
      </p:sp>
      <p:sp>
        <p:nvSpPr>
          <p:cNvPr id="147" name="Google Shape;147;p9"/>
          <p:cNvSpPr txBox="1"/>
          <p:nvPr/>
        </p:nvSpPr>
        <p:spPr>
          <a:xfrm>
            <a:off x="45661" y="1436110"/>
            <a:ext cx="1811799" cy="38359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Weather</a:t>
            </a:r>
            <a:endParaRPr/>
          </a:p>
        </p:txBody>
      </p:sp>
      <p:pic>
        <p:nvPicPr>
          <p:cNvPr id="148" name="Google Shape;148;p9"/>
          <p:cNvPicPr preferRelativeResize="0"/>
          <p:nvPr/>
        </p:nvPicPr>
        <p:blipFill rotWithShape="1">
          <a:blip r:embed="rId3">
            <a:alphaModFix/>
          </a:blip>
          <a:srcRect b="0" l="0" r="0" t="0"/>
          <a:stretch/>
        </p:blipFill>
        <p:spPr>
          <a:xfrm>
            <a:off x="6492304" y="2058037"/>
            <a:ext cx="5510481" cy="4244787"/>
          </a:xfrm>
          <a:prstGeom prst="rect">
            <a:avLst/>
          </a:prstGeom>
          <a:noFill/>
          <a:ln cap="flat" cmpd="sng" w="12700">
            <a:solidFill>
              <a:schemeClr val="accent1"/>
            </a:solidFill>
            <a:prstDash val="solid"/>
            <a:round/>
            <a:headEnd len="sm" w="sm" type="none"/>
            <a:tailEnd len="sm" w="sm" type="none"/>
          </a:ln>
        </p:spPr>
      </p:pic>
      <p:pic>
        <p:nvPicPr>
          <p:cNvPr id="149" name="Google Shape;149;p9"/>
          <p:cNvPicPr preferRelativeResize="0"/>
          <p:nvPr/>
        </p:nvPicPr>
        <p:blipFill rotWithShape="1">
          <a:blip r:embed="rId4">
            <a:alphaModFix/>
          </a:blip>
          <a:srcRect b="0" l="0" r="0" t="0"/>
          <a:stretch/>
        </p:blipFill>
        <p:spPr>
          <a:xfrm>
            <a:off x="184795" y="2058037"/>
            <a:ext cx="5911205" cy="4233702"/>
          </a:xfrm>
          <a:prstGeom prst="rect">
            <a:avLst/>
          </a:prstGeom>
          <a:noFill/>
          <a:ln cap="flat" cmpd="sng" w="12700">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Geller, Gary N (US 398P)</dc:creator>
</cp:coreProperties>
</file>