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4"/>
  </p:sldMasterIdLst>
  <p:notesMasterIdLst>
    <p:notesMasterId r:id="rId15"/>
  </p:notesMasterIdLst>
  <p:sldIdLst>
    <p:sldId id="256" r:id="rId5"/>
    <p:sldId id="281" r:id="rId6"/>
    <p:sldId id="283" r:id="rId7"/>
    <p:sldId id="284" r:id="rId8"/>
    <p:sldId id="287" r:id="rId9"/>
    <p:sldId id="280" r:id="rId10"/>
    <p:sldId id="285" r:id="rId11"/>
    <p:sldId id="286" r:id="rId12"/>
    <p:sldId id="282" r:id="rId13"/>
    <p:sldId id="263" r:id="rId1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Piepgrass" initials="MP" lastIdx="1" clrIdx="0">
    <p:extLst>
      <p:ext uri="{19B8F6BF-5375-455C-9EA6-DF929625EA0E}">
        <p15:presenceInfo xmlns:p15="http://schemas.microsoft.com/office/powerpoint/2012/main" userId="3eac496d5cc0b52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44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463" autoAdjust="0"/>
  </p:normalViewPr>
  <p:slideViewPr>
    <p:cSldViewPr snapToGrid="0">
      <p:cViewPr varScale="1">
        <p:scale>
          <a:sx n="46" d="100"/>
          <a:sy n="46" d="100"/>
        </p:scale>
        <p:origin x="38" y="55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37737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4" name="Google Shape;8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46371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2326640" y="173971"/>
            <a:ext cx="9865360" cy="6646041"/>
          </a:xfrm>
          <a:prstGeom prst="rect">
            <a:avLst/>
          </a:prstGeom>
          <a:noFill/>
          <a:ln>
            <a:noFill/>
          </a:ln>
        </p:spPr>
      </p:pic>
      <p:pic>
        <p:nvPicPr>
          <p:cNvPr id="13" name="Google Shape;13;p2"/>
          <p:cNvPicPr preferRelativeResize="0"/>
          <p:nvPr/>
        </p:nvPicPr>
        <p:blipFill rotWithShape="1">
          <a:blip r:embed="rId3">
            <a:alphaModFix/>
          </a:blip>
          <a:srcRect b="-113"/>
          <a:stretch/>
        </p:blipFill>
        <p:spPr>
          <a:xfrm rot="10800000" flipH="1">
            <a:off x="2824280" y="4824248"/>
            <a:ext cx="5391556" cy="2038097"/>
          </a:xfrm>
          <a:prstGeom prst="rect">
            <a:avLst/>
          </a:prstGeom>
          <a:noFill/>
          <a:ln>
            <a:noFill/>
          </a:ln>
        </p:spPr>
      </p:pic>
      <p:pic>
        <p:nvPicPr>
          <p:cNvPr id="14" name="Google Shape;14;p2" descr="A picture containing nature&#10;&#10;Description automatically generated"/>
          <p:cNvPicPr preferRelativeResize="0"/>
          <p:nvPr/>
        </p:nvPicPr>
        <p:blipFill rotWithShape="1">
          <a:blip r:embed="rId4">
            <a:alphaModFix/>
          </a:blip>
          <a:srcRect/>
          <a:stretch/>
        </p:blipFill>
        <p:spPr>
          <a:xfrm>
            <a:off x="8477344" y="-1"/>
            <a:ext cx="3714656" cy="2686815"/>
          </a:xfrm>
          <a:prstGeom prst="rect">
            <a:avLst/>
          </a:prstGeom>
          <a:noFill/>
          <a:ln>
            <a:noFill/>
          </a:ln>
        </p:spPr>
      </p:pic>
      <p:sp>
        <p:nvSpPr>
          <p:cNvPr id="16" name="Google Shape;16;p2"/>
          <p:cNvSpPr/>
          <p:nvPr/>
        </p:nvSpPr>
        <p:spPr>
          <a:xfrm flipH="1">
            <a:off x="-4784" y="-14542"/>
            <a:ext cx="12199164" cy="6874921"/>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a:stretch/>
        </p:blipFill>
        <p:spPr>
          <a:xfrm>
            <a:off x="138431" y="5311498"/>
            <a:ext cx="2738896" cy="1508514"/>
          </a:xfrm>
          <a:prstGeom prst="rect">
            <a:avLst/>
          </a:prstGeom>
          <a:noFill/>
          <a:ln>
            <a:noFill/>
          </a:ln>
          <a:effectLst>
            <a:outerShdw blurRad="50800" dist="38100" dir="2700000" algn="tl" rotWithShape="0">
              <a:srgbClr val="000000">
                <a:alpha val="40000"/>
              </a:srgbClr>
            </a:outerShdw>
          </a:effectLst>
        </p:spPr>
      </p:pic>
      <p:pic>
        <p:nvPicPr>
          <p:cNvPr id="18" name="Google Shape;18;p2"/>
          <p:cNvPicPr preferRelativeResize="0"/>
          <p:nvPr userDrawn="1"/>
        </p:nvPicPr>
        <p:blipFill rotWithShape="1">
          <a:blip r:embed="rId6">
            <a:alphaModFix amt="34000"/>
          </a:blip>
          <a:srcRect l="32582" t="2399" r="8554" b="-8773"/>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l="54016" t="36081" r="11355" b="673"/>
          <a:stretch/>
        </p:blipFill>
        <p:spPr>
          <a:xfrm rot="-5400000">
            <a:off x="5792642" y="4819952"/>
            <a:ext cx="1719709" cy="2366806"/>
          </a:xfrm>
          <a:prstGeom prst="rtTriangle">
            <a:avLst/>
          </a:prstGeom>
          <a:noFill/>
          <a:ln>
            <a:noFill/>
          </a:ln>
        </p:spPr>
      </p:pic>
      <p:sp>
        <p:nvSpPr>
          <p:cNvPr id="20" name="Google Shape;20;p2"/>
          <p:cNvSpPr txBox="1">
            <a:spLocks noGrp="1"/>
          </p:cNvSpPr>
          <p:nvPr>
            <p:ph type="title"/>
          </p:nvPr>
        </p:nvSpPr>
        <p:spPr>
          <a:xfrm>
            <a:off x="176047" y="175938"/>
            <a:ext cx="6157185" cy="39726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8000"/>
              <a:buFont typeface="Arial"/>
              <a:buNone/>
              <a:defRPr sz="8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6" name="Google Shape;26;p3"/>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i="0" u="none" strike="noStrike" cap="none">
                <a:solidFill>
                  <a:schemeClr val="accent1"/>
                </a:solidFill>
                <a:latin typeface="Arial"/>
                <a:ea typeface="Arial"/>
                <a:cs typeface="Arial"/>
                <a:sym typeface="Arial"/>
              </a:rPr>
              <a:t>Slide </a:t>
            </a:r>
            <a:fld id="{00000000-1234-1234-1234-123412341234}" type="slidenum">
              <a:rPr lang="en-GB" sz="1400" b="1" i="0" u="none" strike="noStrike" cap="none">
                <a:solidFill>
                  <a:schemeClr val="accent1"/>
                </a:solidFill>
                <a:latin typeface="Arial"/>
                <a:ea typeface="Arial"/>
                <a:cs typeface="Arial"/>
                <a:sym typeface="Arial"/>
              </a:rPr>
              <a:t>‹#›</a:t>
            </a:fld>
            <a:endParaRPr sz="1400" b="1" i="0" u="none" strike="noStrike" cap="none">
              <a:solidFill>
                <a:schemeClr val="accent1"/>
              </a:solidFill>
              <a:latin typeface="Arial"/>
              <a:ea typeface="Arial"/>
              <a:cs typeface="Arial"/>
              <a:sym typeface="Arial"/>
            </a:endParaRPr>
          </a:p>
        </p:txBody>
      </p:sp>
      <p:sp>
        <p:nvSpPr>
          <p:cNvPr id="28" name="Google Shape;28;p3"/>
          <p:cNvSpPr txBox="1"/>
          <p:nvPr userDrawn="1"/>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i="0" u="none" strike="noStrike" cap="none" dirty="0">
                <a:solidFill>
                  <a:schemeClr val="accent1"/>
                </a:solidFill>
                <a:latin typeface="Arial"/>
                <a:ea typeface="Arial"/>
                <a:cs typeface="Arial"/>
                <a:sym typeface="Arial"/>
              </a:rPr>
              <a:t>WGISS-56, 24-26 October, 2023</a:t>
            </a:r>
            <a:endParaRPr dirty="0"/>
          </a:p>
        </p:txBody>
      </p:sp>
      <p:sp>
        <p:nvSpPr>
          <p:cNvPr id="29" name="Google Shape;29;p3"/>
          <p:cNvSpPr txBox="1">
            <a:spLocks noGrp="1"/>
          </p:cNvSpPr>
          <p:nvPr>
            <p:ph type="body" idx="1"/>
          </p:nvPr>
        </p:nvSpPr>
        <p:spPr>
          <a:xfrm>
            <a:off x="324233" y="1558533"/>
            <a:ext cx="11495400" cy="466287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30" name="Google Shape;30;p3"/>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47" name="Google Shape;47;p5"/>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48" name="Google Shape;48;p5"/>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a:t>
            </a:fld>
            <a:endParaRPr sz="1400" b="1">
              <a:solidFill>
                <a:schemeClr val="accent1"/>
              </a:solidFill>
              <a:latin typeface="Arial"/>
              <a:ea typeface="Arial"/>
              <a:cs typeface="Arial"/>
              <a:sym typeface="Arial"/>
            </a:endParaRPr>
          </a:p>
        </p:txBody>
      </p:sp>
      <p:sp>
        <p:nvSpPr>
          <p:cNvPr id="49" name="Google Shape;49;p5"/>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GB"/>
              <a:t>Click to edit Master title style</a:t>
            </a:r>
            <a:endParaRPr/>
          </a:p>
        </p:txBody>
      </p:sp>
      <p:sp>
        <p:nvSpPr>
          <p:cNvPr id="50" name="Google Shape;50;p5"/>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a:solidFill>
                  <a:schemeClr val="accent1"/>
                </a:solidFill>
                <a:latin typeface="Arial"/>
                <a:ea typeface="Arial"/>
                <a:cs typeface="Arial"/>
                <a:sym typeface="Arial"/>
              </a:rPr>
              <a:t>SIT-37, 29-31 March 2022</a:t>
            </a:r>
            <a:endParaRPr/>
          </a:p>
        </p:txBody>
      </p:sp>
    </p:spTree>
    <p:extLst>
      <p:ext uri="{BB962C8B-B14F-4D97-AF65-F5344CB8AC3E}">
        <p14:creationId xmlns:p14="http://schemas.microsoft.com/office/powerpoint/2010/main" val="4860033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7" name="Google Shape;7;p1"/>
          <p:cNvPicPr preferRelativeResize="0"/>
          <p:nvPr/>
        </p:nvPicPr>
        <p:blipFill rotWithShape="1">
          <a:blip r:embed="rId5">
            <a:alphaModFix amt="34000"/>
          </a:blip>
          <a:srcRect l="51339" t="39269" r="-2839" b="3541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6">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10" name="Google Shape;10;p1"/>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cs.google.com/document/d/1b9HMAz1SewUjP7OTc6Hgez62Vn3BLj0Q-mPyhpZvQ18/edi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hyperlink" Target="mailto:esther.conway@stfc.ac.uk"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help.jasmin.ac.uk/article/4729-jaspy-envs#jaspy-envs" TargetMode="External"/><Relationship Id="rId1" Type="http://schemas.openxmlformats.org/officeDocument/2006/relationships/slideLayout" Target="../slideLayouts/slideLayout2.xml"/><Relationship Id="rId6" Type="http://schemas.openxmlformats.org/officeDocument/2006/relationships/hyperlink" Target="https://help.ceda.ac.uk/article/4442-ceda-opendap-scripted-interactions" TargetMode="External"/><Relationship Id="rId5" Type="http://schemas.openxmlformats.org/officeDocument/2006/relationships/hyperlink" Target="https://help.jasmin.ac.uk/article/4729-jaspy-envs" TargetMode="Externa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hyperlink" Target="https://docs.google.com/document/d/1b9HMAz1SewUjP7OTc6Hgez62Vn3BLj0Q-mPyhpZvQ18/edit#heading=h.xzjpmbtpmwwq" TargetMode="External"/><Relationship Id="rId3" Type="http://schemas.openxmlformats.org/officeDocument/2006/relationships/hyperlink" Target="https://docs.google.com/document/d/1b9HMAz1SewUjP7OTc6Hgez62Vn3BLj0Q-mPyhpZvQ18/edit#heading=h.d1gesxgb0qzl" TargetMode="External"/><Relationship Id="rId7" Type="http://schemas.openxmlformats.org/officeDocument/2006/relationships/hyperlink" Target="https://docs.google.com/document/d/1b9HMAz1SewUjP7OTc6Hgez62Vn3BLj0Q-mPyhpZvQ18/edit#heading=h.phz8vhue0x61" TargetMode="External"/><Relationship Id="rId2" Type="http://schemas.openxmlformats.org/officeDocument/2006/relationships/hyperlink" Target="https://docs.google.com/document/d/1b9HMAz1SewUjP7OTc6Hgez62Vn3BLj0Q-mPyhpZvQ18/edit#heading=h.waiyyl49e8ak" TargetMode="External"/><Relationship Id="rId1" Type="http://schemas.openxmlformats.org/officeDocument/2006/relationships/slideLayout" Target="../slideLayouts/slideLayout2.xml"/><Relationship Id="rId6" Type="http://schemas.openxmlformats.org/officeDocument/2006/relationships/hyperlink" Target="https://docs.google.com/document/d/1b9HMAz1SewUjP7OTc6Hgez62Vn3BLj0Q-mPyhpZvQ18/edit#heading=h.hqmolkzh4ask" TargetMode="External"/><Relationship Id="rId11" Type="http://schemas.openxmlformats.org/officeDocument/2006/relationships/hyperlink" Target="https://docs.google.com/document/d/1b9HMAz1SewUjP7OTc6Hgez62Vn3BLj0Q-mPyhpZvQ18/edit#heading=h.utn24zu76a07" TargetMode="External"/><Relationship Id="rId5" Type="http://schemas.openxmlformats.org/officeDocument/2006/relationships/hyperlink" Target="https://docs.google.com/document/d/1b9HMAz1SewUjP7OTc6Hgez62Vn3BLj0Q-mPyhpZvQ18/edit#heading=h.byw0tkcsn3w2" TargetMode="External"/><Relationship Id="rId10" Type="http://schemas.openxmlformats.org/officeDocument/2006/relationships/hyperlink" Target="https://docs.google.com/document/d/1b9HMAz1SewUjP7OTc6Hgez62Vn3BLj0Q-mPyhpZvQ18/edit#heading=h.mj3o021jtu13" TargetMode="External"/><Relationship Id="rId4" Type="http://schemas.openxmlformats.org/officeDocument/2006/relationships/hyperlink" Target="https://docs.google.com/document/d/1b9HMAz1SewUjP7OTc6Hgez62Vn3BLj0Q-mPyhpZvQ18/edit#heading=h.3v0aumf9262c" TargetMode="External"/><Relationship Id="rId9" Type="http://schemas.openxmlformats.org/officeDocument/2006/relationships/hyperlink" Target="https://docs.google.com/document/d/1b9HMAz1SewUjP7OTc6Hgez62Vn3BLj0Q-mPyhpZvQ18/edit#heading=h.tkcb4v9dzq6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451530" y="644922"/>
            <a:ext cx="6503748" cy="278407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8000"/>
              <a:buFont typeface="Arial"/>
              <a:buNone/>
            </a:pPr>
            <a:r>
              <a:rPr lang="en-US" altLang="ja-JP" sz="4400" b="1" dirty="0"/>
              <a:t>Jupyter Notebooks CEDA Exemplars</a:t>
            </a:r>
            <a:br>
              <a:rPr lang="en-US" altLang="ja-JP" sz="4400" b="1" dirty="0"/>
            </a:br>
            <a:endParaRPr sz="4400" b="1" dirty="0"/>
          </a:p>
        </p:txBody>
      </p:sp>
      <p:sp>
        <p:nvSpPr>
          <p:cNvPr id="2" name="TextBox 2">
            <a:extLst>
              <a:ext uri="{FF2B5EF4-FFF2-40B4-BE49-F238E27FC236}">
                <a16:creationId xmlns:a16="http://schemas.microsoft.com/office/drawing/2014/main" id="{82CAB15C-BD01-85D9-B8A7-2DD36700F8F1}"/>
              </a:ext>
            </a:extLst>
          </p:cNvPr>
          <p:cNvSpPr txBox="1"/>
          <p:nvPr/>
        </p:nvSpPr>
        <p:spPr>
          <a:xfrm>
            <a:off x="7220931" y="4619133"/>
            <a:ext cx="4588629" cy="1760547"/>
          </a:xfrm>
          <a:prstGeom prst="rect">
            <a:avLst/>
          </a:prstGeom>
          <a:noFill/>
        </p:spPr>
        <p:txBody>
          <a:bodyPr wrap="square">
            <a:spAutoFit/>
          </a:bodyPr>
          <a:lstStyle/>
          <a:p>
            <a:pPr marL="0" marR="0" lvl="0" indent="0" algn="r" rtl="0">
              <a:lnSpc>
                <a:spcPct val="150000"/>
              </a:lnSpc>
              <a:spcBef>
                <a:spcPts val="0"/>
              </a:spcBef>
              <a:spcAft>
                <a:spcPts val="0"/>
              </a:spcAft>
              <a:buNone/>
            </a:pPr>
            <a:r>
              <a:rPr lang="en-GB" b="1" dirty="0">
                <a:solidFill>
                  <a:schemeClr val="bg1"/>
                </a:solidFill>
              </a:rPr>
              <a:t>Esther Conway</a:t>
            </a:r>
            <a:r>
              <a:rPr lang="en-GB" sz="1400" b="1" i="0" u="none" strike="noStrike" cap="none" dirty="0">
                <a:solidFill>
                  <a:schemeClr val="bg1"/>
                </a:solidFill>
                <a:latin typeface="Arial"/>
                <a:ea typeface="Arial"/>
                <a:cs typeface="Arial"/>
                <a:sym typeface="Arial"/>
              </a:rPr>
              <a:t>, UKSA-NCEO</a:t>
            </a:r>
            <a:endParaRPr lang="en-GB" sz="1400" dirty="0">
              <a:solidFill>
                <a:schemeClr val="bg1"/>
              </a:solidFill>
            </a:endParaRPr>
          </a:p>
          <a:p>
            <a:pPr marL="0" marR="0" lvl="0" indent="0" algn="r" rtl="0">
              <a:lnSpc>
                <a:spcPct val="150000"/>
              </a:lnSpc>
              <a:spcBef>
                <a:spcPts val="0"/>
              </a:spcBef>
              <a:spcAft>
                <a:spcPts val="0"/>
              </a:spcAft>
              <a:buNone/>
            </a:pPr>
            <a:r>
              <a:rPr lang="en-GB" sz="1400" b="1" i="0" u="none" strike="noStrike" cap="none" dirty="0">
                <a:solidFill>
                  <a:schemeClr val="bg1"/>
                </a:solidFill>
                <a:latin typeface="Arial"/>
                <a:ea typeface="Arial"/>
                <a:cs typeface="Arial"/>
                <a:sym typeface="Arial"/>
              </a:rPr>
              <a:t>Agenda ID: 2023.10.26_</a:t>
            </a:r>
            <a:r>
              <a:rPr lang="en-US" sz="1400" b="1" i="0" u="none" strike="noStrike" cap="none" dirty="0">
                <a:solidFill>
                  <a:schemeClr val="bg1"/>
                </a:solidFill>
                <a:latin typeface="Arial"/>
                <a:ea typeface="Arial"/>
                <a:cs typeface="Arial"/>
                <a:sym typeface="Arial"/>
              </a:rPr>
              <a:t>13.45</a:t>
            </a:r>
            <a:endParaRPr lang="en-GB" sz="1400" dirty="0">
              <a:solidFill>
                <a:schemeClr val="bg1"/>
              </a:solidFill>
            </a:endParaRPr>
          </a:p>
          <a:p>
            <a:pPr marL="0" marR="0" lvl="0" indent="0" algn="r" rtl="0">
              <a:lnSpc>
                <a:spcPct val="150000"/>
              </a:lnSpc>
              <a:spcBef>
                <a:spcPts val="0"/>
              </a:spcBef>
              <a:spcAft>
                <a:spcPts val="0"/>
              </a:spcAft>
              <a:buNone/>
            </a:pPr>
            <a:r>
              <a:rPr lang="en-GB" sz="1800" b="1" i="0" u="none" strike="noStrike" cap="none" dirty="0">
                <a:solidFill>
                  <a:schemeClr val="bg1"/>
                </a:solidFill>
                <a:latin typeface="Arial"/>
                <a:ea typeface="Arial"/>
                <a:cs typeface="Arial"/>
                <a:sym typeface="Arial"/>
              </a:rPr>
              <a:t>WGISS-56</a:t>
            </a:r>
          </a:p>
          <a:p>
            <a:pPr marL="0" marR="0" lvl="0" indent="0" algn="r" rtl="0">
              <a:lnSpc>
                <a:spcPct val="150000"/>
              </a:lnSpc>
              <a:spcBef>
                <a:spcPts val="0"/>
              </a:spcBef>
              <a:spcAft>
                <a:spcPts val="0"/>
              </a:spcAft>
              <a:buNone/>
            </a:pPr>
            <a:r>
              <a:rPr lang="en-GB" sz="1400" b="1" i="0" u="none" strike="noStrike" cap="none" dirty="0">
                <a:solidFill>
                  <a:schemeClr val="bg1"/>
                </a:solidFill>
                <a:latin typeface="Arial"/>
                <a:ea typeface="Arial"/>
                <a:cs typeface="Arial"/>
                <a:sym typeface="Arial"/>
              </a:rPr>
              <a:t>Paris, France (CNES)</a:t>
            </a:r>
          </a:p>
          <a:p>
            <a:pPr marL="0" marR="0" lvl="0" indent="0" algn="r" rtl="0">
              <a:lnSpc>
                <a:spcPct val="150000"/>
              </a:lnSpc>
              <a:spcBef>
                <a:spcPts val="0"/>
              </a:spcBef>
              <a:spcAft>
                <a:spcPts val="0"/>
              </a:spcAft>
              <a:buNone/>
            </a:pPr>
            <a:r>
              <a:rPr lang="en-GB" b="1" dirty="0">
                <a:solidFill>
                  <a:schemeClr val="bg1"/>
                </a:solidFill>
              </a:rPr>
              <a:t>24</a:t>
            </a:r>
            <a:r>
              <a:rPr lang="en-GB" sz="1400" b="1" dirty="0">
                <a:solidFill>
                  <a:schemeClr val="bg1"/>
                </a:solidFill>
              </a:rPr>
              <a:t>-2</a:t>
            </a:r>
            <a:r>
              <a:rPr lang="en-GB" b="1" dirty="0">
                <a:solidFill>
                  <a:schemeClr val="bg1"/>
                </a:solidFill>
              </a:rPr>
              <a:t>6</a:t>
            </a:r>
            <a:r>
              <a:rPr lang="en-GB" sz="1400" b="1" dirty="0">
                <a:solidFill>
                  <a:schemeClr val="bg1"/>
                </a:solidFill>
              </a:rPr>
              <a:t> </a:t>
            </a:r>
            <a:r>
              <a:rPr lang="en-GB" b="1" dirty="0">
                <a:solidFill>
                  <a:schemeClr val="bg1"/>
                </a:solidFill>
              </a:rPr>
              <a:t>October</a:t>
            </a:r>
            <a:r>
              <a:rPr lang="en-GB" sz="1400" b="1" dirty="0">
                <a:solidFill>
                  <a:schemeClr val="bg1"/>
                </a:solidFill>
              </a:rPr>
              <a:t> 2023</a:t>
            </a:r>
            <a:endParaRPr lang="en-GB" sz="1400" b="1" i="0" u="none" strike="noStrike" cap="none" dirty="0">
              <a:solidFill>
                <a:schemeClr val="bg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0"/>
          <p:cNvSpPr txBox="1"/>
          <p:nvPr/>
        </p:nvSpPr>
        <p:spPr>
          <a:xfrm>
            <a:off x="490193" y="103248"/>
            <a:ext cx="8404313"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dirty="0">
                <a:solidFill>
                  <a:schemeClr val="lt1"/>
                </a:solidFill>
              </a:rPr>
              <a:t>Contact</a:t>
            </a:r>
            <a:endParaRPr lang="en-GB" dirty="0"/>
          </a:p>
        </p:txBody>
      </p:sp>
      <p:sp>
        <p:nvSpPr>
          <p:cNvPr id="87" name="Google Shape;87;p10"/>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10</a:t>
            </a:fld>
            <a:endParaRPr sz="1400" b="1">
              <a:solidFill>
                <a:schemeClr val="accent1"/>
              </a:solidFill>
              <a:latin typeface="Arial"/>
              <a:ea typeface="Arial"/>
              <a:cs typeface="Arial"/>
              <a:sym typeface="Arial"/>
            </a:endParaRPr>
          </a:p>
        </p:txBody>
      </p:sp>
      <p:sp>
        <p:nvSpPr>
          <p:cNvPr id="3" name="TextBox 2">
            <a:extLst>
              <a:ext uri="{FF2B5EF4-FFF2-40B4-BE49-F238E27FC236}">
                <a16:creationId xmlns:a16="http://schemas.microsoft.com/office/drawing/2014/main" id="{7B49A45B-CA30-8E94-1C2B-5C39BD46EDBC}"/>
              </a:ext>
            </a:extLst>
          </p:cNvPr>
          <p:cNvSpPr txBox="1"/>
          <p:nvPr/>
        </p:nvSpPr>
        <p:spPr>
          <a:xfrm>
            <a:off x="1019907" y="1797784"/>
            <a:ext cx="8718218" cy="1631216"/>
          </a:xfrm>
          <a:prstGeom prst="rect">
            <a:avLst/>
          </a:prstGeom>
          <a:noFill/>
        </p:spPr>
        <p:txBody>
          <a:bodyPr wrap="square" rtlCol="0">
            <a:spAutoFit/>
          </a:bodyPr>
          <a:lstStyle/>
          <a:p>
            <a:r>
              <a:rPr lang="en-US" sz="2000" b="1" dirty="0"/>
              <a:t>Best Practice Draft Document: </a:t>
            </a:r>
            <a:r>
              <a:rPr lang="en-US" sz="2000" dirty="0">
                <a:hlinkClick r:id="rId3"/>
              </a:rPr>
              <a:t>https://docs.google.com/document/d/1b9HMAz1SewUjP7OTc6Hgez62Vn3BLj0Q-mPyhpZvQ18/edit</a:t>
            </a:r>
            <a:r>
              <a:rPr lang="en-US" sz="2000" dirty="0"/>
              <a:t> </a:t>
            </a:r>
          </a:p>
          <a:p>
            <a:endParaRPr lang="en-US" sz="2000" dirty="0"/>
          </a:p>
          <a:p>
            <a:r>
              <a:rPr lang="en-US" sz="2000" b="1" dirty="0"/>
              <a:t>Contact: </a:t>
            </a:r>
            <a:r>
              <a:rPr lang="en-US" sz="2000" dirty="0">
                <a:hlinkClick r:id="rId4"/>
              </a:rPr>
              <a:t>esther.conway@stfc.ac.uk</a:t>
            </a:r>
            <a:r>
              <a:rPr lang="en-US" sz="2000" dirty="0"/>
              <a:t> </a:t>
            </a:r>
          </a:p>
        </p:txBody>
      </p:sp>
      <p:pic>
        <p:nvPicPr>
          <p:cNvPr id="4" name="Picture 2" descr="Discipline, Creates and Lifestyle Text on Wooden Sign Post Outdoors in  Landscape Scenery. Stock Image - Image of development, leadership: 164008917">
            <a:extLst>
              <a:ext uri="{FF2B5EF4-FFF2-40B4-BE49-F238E27FC236}">
                <a16:creationId xmlns:a16="http://schemas.microsoft.com/office/drawing/2014/main" id="{87440940-3400-3BE5-C5C0-68996D97C9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3268" y="3725404"/>
            <a:ext cx="34417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918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952A46-AA35-99DC-C792-8DD57049F8E2}"/>
              </a:ext>
            </a:extLst>
          </p:cNvPr>
          <p:cNvSpPr>
            <a:spLocks noGrp="1"/>
          </p:cNvSpPr>
          <p:nvPr>
            <p:ph type="title"/>
          </p:nvPr>
        </p:nvSpPr>
        <p:spPr/>
        <p:txBody>
          <a:bodyPr/>
          <a:lstStyle/>
          <a:p>
            <a:r>
              <a:rPr lang="en-US" dirty="0"/>
              <a:t>JASMIN Architecture</a:t>
            </a:r>
          </a:p>
        </p:txBody>
      </p:sp>
      <p:pic>
        <p:nvPicPr>
          <p:cNvPr id="1026" name="Picture 2">
            <a:extLst>
              <a:ext uri="{FF2B5EF4-FFF2-40B4-BE49-F238E27FC236}">
                <a16:creationId xmlns:a16="http://schemas.microsoft.com/office/drawing/2014/main" id="{EF5782C9-A261-800C-A796-5A05B73AF2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3625"/>
            <a:ext cx="12192000" cy="4729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496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0F17C0-45F9-8926-B139-0A0CD39B1AFE}"/>
              </a:ext>
            </a:extLst>
          </p:cNvPr>
          <p:cNvSpPr>
            <a:spLocks noGrp="1"/>
          </p:cNvSpPr>
          <p:nvPr>
            <p:ph type="body" idx="1"/>
          </p:nvPr>
        </p:nvSpPr>
        <p:spPr/>
        <p:txBody>
          <a:bodyPr/>
          <a:lstStyle/>
          <a:p>
            <a:r>
              <a:rPr lang="en-US" dirty="0"/>
              <a:t>Training Notebooks for JASMIN and Environmental Data Science </a:t>
            </a:r>
          </a:p>
          <a:p>
            <a:r>
              <a:rPr lang="en-US" dirty="0"/>
              <a:t>Project training for datasets held on CEDA</a:t>
            </a:r>
          </a:p>
          <a:p>
            <a:r>
              <a:rPr lang="en-US" dirty="0"/>
              <a:t>Provenance (notebooks that have created data held on CEDA)</a:t>
            </a:r>
          </a:p>
          <a:p>
            <a:r>
              <a:rPr lang="en-US" dirty="0"/>
              <a:t>Demonstrators</a:t>
            </a:r>
          </a:p>
          <a:p>
            <a:r>
              <a:rPr lang="en-US" dirty="0"/>
              <a:t>Potentially - scientific output from NCEO</a:t>
            </a:r>
          </a:p>
          <a:p>
            <a:r>
              <a:rPr lang="en-US" dirty="0"/>
              <a:t>Notebooks for our systems in development (</a:t>
            </a:r>
            <a:r>
              <a:rPr lang="en-US" dirty="0" err="1"/>
              <a:t>EODataHub</a:t>
            </a:r>
            <a:r>
              <a:rPr lang="en-US" dirty="0"/>
              <a:t> which will include Data cube services and sandpit)</a:t>
            </a:r>
          </a:p>
          <a:p>
            <a:r>
              <a:rPr lang="en-US" dirty="0"/>
              <a:t>Hackathon </a:t>
            </a:r>
            <a:r>
              <a:rPr lang="en-US" dirty="0" err="1"/>
              <a:t>ouput</a:t>
            </a:r>
            <a:endParaRPr lang="en-US" dirty="0"/>
          </a:p>
          <a:p>
            <a:endParaRPr lang="en-US" dirty="0"/>
          </a:p>
          <a:p>
            <a:endParaRPr lang="en-US" dirty="0"/>
          </a:p>
        </p:txBody>
      </p:sp>
      <p:sp>
        <p:nvSpPr>
          <p:cNvPr id="3" name="Title 2">
            <a:extLst>
              <a:ext uri="{FF2B5EF4-FFF2-40B4-BE49-F238E27FC236}">
                <a16:creationId xmlns:a16="http://schemas.microsoft.com/office/drawing/2014/main" id="{72C7AE53-42D9-9354-33F0-3FAFD877D321}"/>
              </a:ext>
            </a:extLst>
          </p:cNvPr>
          <p:cNvSpPr>
            <a:spLocks noGrp="1"/>
          </p:cNvSpPr>
          <p:nvPr>
            <p:ph type="title"/>
          </p:nvPr>
        </p:nvSpPr>
        <p:spPr/>
        <p:txBody>
          <a:bodyPr/>
          <a:lstStyle/>
          <a:p>
            <a:r>
              <a:rPr lang="en-US" dirty="0"/>
              <a:t>What Notebooks do we care about ?</a:t>
            </a:r>
          </a:p>
        </p:txBody>
      </p:sp>
    </p:spTree>
    <p:extLst>
      <p:ext uri="{BB962C8B-B14F-4D97-AF65-F5344CB8AC3E}">
        <p14:creationId xmlns:p14="http://schemas.microsoft.com/office/powerpoint/2010/main" val="2507145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84A24-3006-C5DE-93A5-A22B0A950372}"/>
              </a:ext>
            </a:extLst>
          </p:cNvPr>
          <p:cNvSpPr>
            <a:spLocks noGrp="1"/>
          </p:cNvSpPr>
          <p:nvPr>
            <p:ph type="title"/>
          </p:nvPr>
        </p:nvSpPr>
        <p:spPr/>
        <p:txBody>
          <a:bodyPr/>
          <a:lstStyle/>
          <a:p>
            <a:r>
              <a:rPr lang="en-US" sz="3200" dirty="0"/>
              <a:t>Technology Stacks and Dependencies</a:t>
            </a:r>
          </a:p>
        </p:txBody>
      </p:sp>
      <p:pic>
        <p:nvPicPr>
          <p:cNvPr id="2050" name="Picture 2" descr="Project Jupyter | JupyterHub">
            <a:extLst>
              <a:ext uri="{FF2B5EF4-FFF2-40B4-BE49-F238E27FC236}">
                <a16:creationId xmlns:a16="http://schemas.microsoft.com/office/drawing/2014/main" id="{DBCB5804-B191-4D9C-F427-98480A4AAF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285" y="1324475"/>
            <a:ext cx="2171700" cy="939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inder">
            <a:extLst>
              <a:ext uri="{FF2B5EF4-FFF2-40B4-BE49-F238E27FC236}">
                <a16:creationId xmlns:a16="http://schemas.microsoft.com/office/drawing/2014/main" id="{BF555B84-67EE-30E9-6C08-8706729ACB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3348" y="1189705"/>
            <a:ext cx="1968500" cy="10414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heat-sheet for Google Colab. In this tutorial, you will learn how to… | by  Tanu N Prabhu | Towards Data Science">
            <a:extLst>
              <a:ext uri="{FF2B5EF4-FFF2-40B4-BE49-F238E27FC236}">
                <a16:creationId xmlns:a16="http://schemas.microsoft.com/office/drawing/2014/main" id="{35EDC570-857F-B1E7-1D40-12FB78AB90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5888" y="1084216"/>
            <a:ext cx="2333869" cy="103574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6AE4E50-CB89-DF7E-1AD3-8F2C537FCC83}"/>
              </a:ext>
            </a:extLst>
          </p:cNvPr>
          <p:cNvSpPr txBox="1"/>
          <p:nvPr/>
        </p:nvSpPr>
        <p:spPr>
          <a:xfrm>
            <a:off x="355111" y="2416665"/>
            <a:ext cx="2810118" cy="1600438"/>
          </a:xfrm>
          <a:prstGeom prst="rect">
            <a:avLst/>
          </a:prstGeom>
          <a:noFill/>
        </p:spPr>
        <p:txBody>
          <a:bodyPr wrap="square" rtlCol="0">
            <a:spAutoFit/>
          </a:bodyPr>
          <a:lstStyle/>
          <a:p>
            <a:pPr marL="285750" indent="-285750">
              <a:buFont typeface="Arial" panose="020B0604020202020204" pitchFamily="34" charset="0"/>
              <a:buChar char="•"/>
            </a:pPr>
            <a:r>
              <a:rPr lang="en-US" dirty="0"/>
              <a:t>Jupyter on Jasmin – easiest solution but only if you have Jasmin access. Common dependencies, Jasmin Jupyter Service, Data Access, JASPY version</a:t>
            </a:r>
          </a:p>
          <a:p>
            <a:pPr marL="285750" indent="-285750">
              <a:buFont typeface="Arial" panose="020B0604020202020204" pitchFamily="34" charset="0"/>
              <a:buChar char="•"/>
            </a:pPr>
            <a:endParaRPr lang="en-US" dirty="0"/>
          </a:p>
        </p:txBody>
      </p:sp>
      <p:sp>
        <p:nvSpPr>
          <p:cNvPr id="6" name="TextBox 5">
            <a:extLst>
              <a:ext uri="{FF2B5EF4-FFF2-40B4-BE49-F238E27FC236}">
                <a16:creationId xmlns:a16="http://schemas.microsoft.com/office/drawing/2014/main" id="{385A2126-5122-F672-8D2E-0A6E8030A7A2}"/>
              </a:ext>
            </a:extLst>
          </p:cNvPr>
          <p:cNvSpPr txBox="1"/>
          <p:nvPr/>
        </p:nvSpPr>
        <p:spPr>
          <a:xfrm>
            <a:off x="3610708" y="2366937"/>
            <a:ext cx="3868615" cy="2462213"/>
          </a:xfrm>
          <a:prstGeom prst="rect">
            <a:avLst/>
          </a:prstGeom>
          <a:noFill/>
        </p:spPr>
        <p:txBody>
          <a:bodyPr wrap="square" rtlCol="0">
            <a:spAutoFit/>
          </a:bodyPr>
          <a:lstStyle/>
          <a:p>
            <a:pPr marL="285750" indent="-285750">
              <a:buFont typeface="Arial" panose="020B0604020202020204" pitchFamily="34" charset="0"/>
              <a:buChar char="•"/>
            </a:pPr>
            <a:r>
              <a:rPr lang="en-US" dirty="0"/>
              <a:t>Download to personal computer suitable for small files. Common dependencies, Binder, Data Access, environment .</a:t>
            </a:r>
            <a:r>
              <a:rPr lang="en-US" dirty="0" err="1"/>
              <a:t>yml</a:t>
            </a:r>
            <a:endParaRPr lang="en-US" dirty="0"/>
          </a:p>
          <a:p>
            <a:pPr marL="285750" indent="-285750">
              <a:buFont typeface="Arial" panose="020B0604020202020204" pitchFamily="34" charset="0"/>
              <a:buChar char="•"/>
            </a:pPr>
            <a:r>
              <a:rPr lang="en-US" dirty="0"/>
              <a:t>Access via </a:t>
            </a:r>
            <a:r>
              <a:rPr lang="en-US" dirty="0" err="1"/>
              <a:t>OpenDap</a:t>
            </a:r>
            <a:r>
              <a:rPr lang="en-US" dirty="0"/>
              <a:t> using Binder suitable for accessing relatively small file where they can be scattered through a large data set. Common dependencies, Binder, Data Access, environment .</a:t>
            </a:r>
            <a:r>
              <a:rPr lang="en-US" dirty="0" err="1"/>
              <a:t>yml</a:t>
            </a:r>
            <a:r>
              <a:rPr lang="en-US" dirty="0"/>
              <a:t> and </a:t>
            </a:r>
            <a:r>
              <a:rPr lang="en-US" dirty="0" err="1"/>
              <a:t>OpenDap</a:t>
            </a:r>
            <a:r>
              <a:rPr lang="en-US" dirty="0"/>
              <a:t> service availability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9" name="TextBox 8">
            <a:extLst>
              <a:ext uri="{FF2B5EF4-FFF2-40B4-BE49-F238E27FC236}">
                <a16:creationId xmlns:a16="http://schemas.microsoft.com/office/drawing/2014/main" id="{1939DCC9-4211-2452-6E01-86763627BFC9}"/>
              </a:ext>
            </a:extLst>
          </p:cNvPr>
          <p:cNvSpPr txBox="1"/>
          <p:nvPr/>
        </p:nvSpPr>
        <p:spPr>
          <a:xfrm>
            <a:off x="984738" y="5499613"/>
            <a:ext cx="8827477" cy="307777"/>
          </a:xfrm>
          <a:prstGeom prst="rect">
            <a:avLst/>
          </a:prstGeom>
          <a:solidFill>
            <a:srgbClr val="FF0000"/>
          </a:solidFill>
        </p:spPr>
        <p:txBody>
          <a:bodyPr wrap="square" rtlCol="0">
            <a:spAutoFit/>
          </a:bodyPr>
          <a:lstStyle/>
          <a:p>
            <a:pPr algn="ctr"/>
            <a:r>
              <a:rPr lang="en-US" dirty="0"/>
              <a:t>Platform Restrictions </a:t>
            </a:r>
          </a:p>
        </p:txBody>
      </p:sp>
      <p:sp>
        <p:nvSpPr>
          <p:cNvPr id="10" name="TextBox 9">
            <a:extLst>
              <a:ext uri="{FF2B5EF4-FFF2-40B4-BE49-F238E27FC236}">
                <a16:creationId xmlns:a16="http://schemas.microsoft.com/office/drawing/2014/main" id="{D73DCFB2-84CF-2857-2F27-6817D82D3173}"/>
              </a:ext>
            </a:extLst>
          </p:cNvPr>
          <p:cNvSpPr txBox="1"/>
          <p:nvPr/>
        </p:nvSpPr>
        <p:spPr>
          <a:xfrm>
            <a:off x="984738" y="5861587"/>
            <a:ext cx="8827477" cy="307777"/>
          </a:xfrm>
          <a:prstGeom prst="rect">
            <a:avLst/>
          </a:prstGeom>
          <a:solidFill>
            <a:srgbClr val="FF0000"/>
          </a:solidFill>
        </p:spPr>
        <p:txBody>
          <a:bodyPr wrap="square" rtlCol="0">
            <a:spAutoFit/>
          </a:bodyPr>
          <a:lstStyle/>
          <a:p>
            <a:pPr algn="ctr"/>
            <a:r>
              <a:rPr lang="en-US" dirty="0"/>
              <a:t>Data Restrictions </a:t>
            </a:r>
          </a:p>
        </p:txBody>
      </p:sp>
      <p:sp>
        <p:nvSpPr>
          <p:cNvPr id="11" name="TextBox 10">
            <a:extLst>
              <a:ext uri="{FF2B5EF4-FFF2-40B4-BE49-F238E27FC236}">
                <a16:creationId xmlns:a16="http://schemas.microsoft.com/office/drawing/2014/main" id="{68BDFFF6-79A0-CFF0-3F82-A45B04254BD7}"/>
              </a:ext>
            </a:extLst>
          </p:cNvPr>
          <p:cNvSpPr txBox="1"/>
          <p:nvPr/>
        </p:nvSpPr>
        <p:spPr>
          <a:xfrm>
            <a:off x="8100645" y="2336991"/>
            <a:ext cx="2754923" cy="954107"/>
          </a:xfrm>
          <a:prstGeom prst="rect">
            <a:avLst/>
          </a:prstGeom>
          <a:noFill/>
        </p:spPr>
        <p:txBody>
          <a:bodyPr wrap="square" rtlCol="0">
            <a:spAutoFit/>
          </a:bodyPr>
          <a:lstStyle/>
          <a:p>
            <a:pPr marL="285750" indent="-285750">
              <a:buFont typeface="Arial" panose="020B0604020202020204" pitchFamily="34" charset="0"/>
              <a:buChar char="•"/>
            </a:pPr>
            <a:r>
              <a:rPr lang="en-US" dirty="0" err="1"/>
              <a:t>Colabs</a:t>
            </a:r>
            <a:r>
              <a:rPr lang="en-US" dirty="0"/>
              <a:t> – great for access to range of google earth  data via the python API and AI capabilities. </a:t>
            </a:r>
          </a:p>
        </p:txBody>
      </p:sp>
    </p:spTree>
    <p:extLst>
      <p:ext uri="{BB962C8B-B14F-4D97-AF65-F5344CB8AC3E}">
        <p14:creationId xmlns:p14="http://schemas.microsoft.com/office/powerpoint/2010/main" val="3063625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3003C8-214C-9170-1C35-DC0C0DBD1B6B}"/>
              </a:ext>
            </a:extLst>
          </p:cNvPr>
          <p:cNvSpPr>
            <a:spLocks noGrp="1"/>
          </p:cNvSpPr>
          <p:nvPr>
            <p:ph type="body" idx="1"/>
          </p:nvPr>
        </p:nvSpPr>
        <p:spPr/>
        <p:txBody>
          <a:bodyPr/>
          <a:lstStyle/>
          <a:p>
            <a:pPr rtl="0">
              <a:spcBef>
                <a:spcPts val="0"/>
              </a:spcBef>
              <a:spcAft>
                <a:spcPts val="0"/>
              </a:spcAft>
            </a:pPr>
            <a:r>
              <a:rPr lang="en-GB" sz="1800" b="1" i="0" u="none" strike="noStrike" dirty="0">
                <a:solidFill>
                  <a:srgbClr val="000000"/>
                </a:solidFill>
                <a:effectLst/>
                <a:latin typeface="Arial" panose="020B0604020202020204" pitchFamily="34" charset="0"/>
              </a:rPr>
              <a:t>Platform and Service Dependencies</a:t>
            </a:r>
            <a:r>
              <a:rPr lang="en-GB" sz="1800" b="0" i="0" u="none" strike="noStrike" dirty="0">
                <a:solidFill>
                  <a:srgbClr val="000000"/>
                </a:solidFill>
                <a:effectLst/>
                <a:latin typeface="Arial" panose="020B0604020202020204" pitchFamily="34" charset="0"/>
              </a:rPr>
              <a:t>: All notebooks will run on something whether it is a personal laptop or integrated into a service </a:t>
            </a:r>
            <a:endParaRPr lang="en-GB" dirty="0">
              <a:effectLst/>
            </a:endParaRPr>
          </a:p>
          <a:p>
            <a:pPr rtl="0">
              <a:spcBef>
                <a:spcPts val="0"/>
              </a:spcBef>
              <a:spcAft>
                <a:spcPts val="0"/>
              </a:spcAft>
            </a:pPr>
            <a:br>
              <a:rPr lang="en-GB" dirty="0"/>
            </a:br>
            <a:r>
              <a:rPr lang="en-GB" sz="1800" b="1" i="0" u="none" strike="noStrike" dirty="0">
                <a:solidFill>
                  <a:srgbClr val="000000"/>
                </a:solidFill>
                <a:effectLst/>
                <a:latin typeface="Arial" panose="020B0604020202020204" pitchFamily="34" charset="0"/>
              </a:rPr>
              <a:t>Language versions</a:t>
            </a:r>
            <a:r>
              <a:rPr lang="en-GB" sz="1800" b="0" i="0" u="none" strike="noStrike" dirty="0">
                <a:solidFill>
                  <a:srgbClr val="000000"/>
                </a:solidFill>
                <a:effectLst/>
                <a:latin typeface="Arial" panose="020B0604020202020204" pitchFamily="34" charset="0"/>
              </a:rPr>
              <a:t> :Jupyter notebooks support Python, Java, R, Julia, </a:t>
            </a:r>
            <a:r>
              <a:rPr lang="en-GB" sz="1800" b="0" i="0" u="none" strike="noStrike" dirty="0" err="1">
                <a:solidFill>
                  <a:srgbClr val="000000"/>
                </a:solidFill>
                <a:effectLst/>
                <a:latin typeface="Arial" panose="020B0604020202020204" pitchFamily="34" charset="0"/>
              </a:rPr>
              <a:t>Matlab</a:t>
            </a:r>
            <a:r>
              <a:rPr lang="en-GB" sz="1800" b="0" i="0" u="none" strike="noStrike" dirty="0">
                <a:solidFill>
                  <a:srgbClr val="000000"/>
                </a:solidFill>
                <a:effectLst/>
                <a:latin typeface="Arial" panose="020B0604020202020204" pitchFamily="34" charset="0"/>
              </a:rPr>
              <a:t>, Octave, Scheme, Processing, Scala, and many other languages. It essential to note not only the language but also the version employed in the notebooks</a:t>
            </a:r>
            <a:endParaRPr lang="en-GB" dirty="0">
              <a:effectLst/>
            </a:endParaRPr>
          </a:p>
          <a:p>
            <a:pPr rtl="0">
              <a:spcBef>
                <a:spcPts val="0"/>
              </a:spcBef>
              <a:spcAft>
                <a:spcPts val="0"/>
              </a:spcAft>
            </a:pPr>
            <a:br>
              <a:rPr lang="en-GB" dirty="0"/>
            </a:br>
            <a:r>
              <a:rPr lang="en-GB" sz="1800" b="1" i="0" u="none" strike="noStrike" dirty="0">
                <a:solidFill>
                  <a:srgbClr val="000000"/>
                </a:solidFill>
                <a:effectLst/>
                <a:latin typeface="Arial" panose="020B0604020202020204" pitchFamily="34" charset="0"/>
              </a:rPr>
              <a:t>Libraries: </a:t>
            </a:r>
            <a:r>
              <a:rPr lang="en-GB" sz="1800" b="0" i="0" u="none" strike="noStrike" dirty="0">
                <a:solidFill>
                  <a:srgbClr val="000000"/>
                </a:solidFill>
                <a:effectLst/>
                <a:latin typeface="Arial" panose="020B0604020202020204" pitchFamily="34" charset="0"/>
              </a:rPr>
              <a:t>Libraries used by the notebook should be clearly identified in the header.  Notebooks are being run on standard machines on data analysis platforms,  sometimes libraries need to be  installed on the fly using for example using </a:t>
            </a:r>
            <a:r>
              <a:rPr lang="en-GB" sz="1800" b="0" i="0" u="none" strike="noStrike" dirty="0" err="1">
                <a:solidFill>
                  <a:srgbClr val="000000"/>
                </a:solidFill>
                <a:effectLst/>
                <a:latin typeface="Arial" panose="020B0604020202020204" pitchFamily="34" charset="0"/>
              </a:rPr>
              <a:t>conda</a:t>
            </a:r>
            <a:r>
              <a:rPr lang="en-GB" sz="1800" b="0" i="0" u="none" strike="noStrike" dirty="0">
                <a:solidFill>
                  <a:srgbClr val="000000"/>
                </a:solidFill>
                <a:effectLst/>
                <a:latin typeface="Arial" panose="020B0604020202020204" pitchFamily="34" charset="0"/>
              </a:rPr>
              <a:t>. When this happened the first cell should be used for that purpose. The installation mechanism should be clearly noted and explained.</a:t>
            </a:r>
            <a:endParaRPr lang="en-GB" dirty="0">
              <a:effectLst/>
            </a:endParaRPr>
          </a:p>
          <a:p>
            <a:br>
              <a:rPr lang="en-GB" dirty="0"/>
            </a:br>
            <a:r>
              <a:rPr lang="en-GB" sz="1800" b="1" i="0" u="none" strike="noStrike" dirty="0">
                <a:solidFill>
                  <a:srgbClr val="000000"/>
                </a:solidFill>
                <a:effectLst/>
                <a:latin typeface="Arial" panose="020B0604020202020204" pitchFamily="34" charset="0"/>
              </a:rPr>
              <a:t>Additional scripts and files</a:t>
            </a:r>
            <a:r>
              <a:rPr lang="en-GB" sz="1800" b="0" i="0" u="none" strike="noStrike" dirty="0">
                <a:solidFill>
                  <a:srgbClr val="000000"/>
                </a:solidFill>
                <a:effectLst/>
                <a:latin typeface="Arial" panose="020B0604020202020204" pitchFamily="34" charset="0"/>
              </a:rPr>
              <a:t>: Frequently notebooks utilize external scripts, shapefiles and other types of file.  The header should contain clear information on their name, location and purpose. Ideally these should be kept in the same repository directory as the notebook  rather than linked to. </a:t>
            </a:r>
            <a:endParaRPr lang="en-US" dirty="0"/>
          </a:p>
        </p:txBody>
      </p:sp>
      <p:sp>
        <p:nvSpPr>
          <p:cNvPr id="3" name="Title 2">
            <a:extLst>
              <a:ext uri="{FF2B5EF4-FFF2-40B4-BE49-F238E27FC236}">
                <a16:creationId xmlns:a16="http://schemas.microsoft.com/office/drawing/2014/main" id="{B06D149C-1CF3-FB3F-A53D-FB46F5DCDA4D}"/>
              </a:ext>
            </a:extLst>
          </p:cNvPr>
          <p:cNvSpPr>
            <a:spLocks noGrp="1"/>
          </p:cNvSpPr>
          <p:nvPr>
            <p:ph type="title"/>
          </p:nvPr>
        </p:nvSpPr>
        <p:spPr/>
        <p:txBody>
          <a:bodyPr/>
          <a:lstStyle/>
          <a:p>
            <a:r>
              <a:rPr lang="en-US" dirty="0"/>
              <a:t>Common </a:t>
            </a:r>
            <a:r>
              <a:rPr lang="en-US" dirty="0" err="1"/>
              <a:t>Depedencies</a:t>
            </a:r>
            <a:endParaRPr lang="en-US" dirty="0"/>
          </a:p>
        </p:txBody>
      </p:sp>
    </p:spTree>
    <p:extLst>
      <p:ext uri="{BB962C8B-B14F-4D97-AF65-F5344CB8AC3E}">
        <p14:creationId xmlns:p14="http://schemas.microsoft.com/office/powerpoint/2010/main" val="2057150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70988F-2B8D-7C1A-BF21-27D01B5D018F}"/>
              </a:ext>
            </a:extLst>
          </p:cNvPr>
          <p:cNvSpPr>
            <a:spLocks noGrp="1"/>
          </p:cNvSpPr>
          <p:nvPr>
            <p:ph type="title"/>
          </p:nvPr>
        </p:nvSpPr>
        <p:spPr/>
        <p:txBody>
          <a:bodyPr/>
          <a:lstStyle/>
          <a:p>
            <a:r>
              <a:rPr lang="en-US" sz="2400" dirty="0"/>
              <a:t>Technical dependencies and Virtual Environments</a:t>
            </a:r>
          </a:p>
        </p:txBody>
      </p:sp>
      <p:sp>
        <p:nvSpPr>
          <p:cNvPr id="5" name="TextBox 4">
            <a:extLst>
              <a:ext uri="{FF2B5EF4-FFF2-40B4-BE49-F238E27FC236}">
                <a16:creationId xmlns:a16="http://schemas.microsoft.com/office/drawing/2014/main" id="{837C318E-F696-608D-F46E-6ECF79285513}"/>
              </a:ext>
            </a:extLst>
          </p:cNvPr>
          <p:cNvSpPr txBox="1"/>
          <p:nvPr/>
        </p:nvSpPr>
        <p:spPr>
          <a:xfrm>
            <a:off x="3705853" y="1397675"/>
            <a:ext cx="3878316" cy="2031325"/>
          </a:xfrm>
          <a:prstGeom prst="rect">
            <a:avLst/>
          </a:prstGeom>
          <a:noFill/>
        </p:spPr>
        <p:txBody>
          <a:bodyPr wrap="square">
            <a:spAutoFit/>
          </a:bodyPr>
          <a:lstStyle/>
          <a:p>
            <a:r>
              <a:rPr lang="en-GB" dirty="0"/>
              <a:t>import </a:t>
            </a:r>
            <a:r>
              <a:rPr lang="en-GB" dirty="0" err="1"/>
              <a:t>numpy</a:t>
            </a:r>
            <a:r>
              <a:rPr lang="en-GB" dirty="0"/>
              <a:t> as np import netCDF4 as </a:t>
            </a:r>
            <a:r>
              <a:rPr lang="en-GB" dirty="0" err="1"/>
              <a:t>nc</a:t>
            </a:r>
            <a:r>
              <a:rPr lang="en-GB" dirty="0"/>
              <a:t> </a:t>
            </a:r>
          </a:p>
          <a:p>
            <a:r>
              <a:rPr lang="en-GB" dirty="0">
                <a:solidFill>
                  <a:srgbClr val="FF0000"/>
                </a:solidFill>
              </a:rPr>
              <a:t>import seaborn as </a:t>
            </a:r>
            <a:r>
              <a:rPr lang="en-GB" dirty="0" err="1">
                <a:solidFill>
                  <a:srgbClr val="FF0000"/>
                </a:solidFill>
              </a:rPr>
              <a:t>sns</a:t>
            </a:r>
            <a:r>
              <a:rPr lang="en-GB" dirty="0">
                <a:solidFill>
                  <a:srgbClr val="FF0000"/>
                </a:solidFill>
              </a:rPr>
              <a:t> </a:t>
            </a:r>
          </a:p>
          <a:p>
            <a:r>
              <a:rPr lang="en-GB" dirty="0"/>
              <a:t>from </a:t>
            </a:r>
            <a:r>
              <a:rPr lang="en-GB" dirty="0" err="1"/>
              <a:t>scipy</a:t>
            </a:r>
            <a:r>
              <a:rPr lang="en-GB" dirty="0"/>
              <a:t> import stats import pandas as pd </a:t>
            </a:r>
          </a:p>
          <a:p>
            <a:r>
              <a:rPr lang="en-GB" dirty="0"/>
              <a:t>import </a:t>
            </a:r>
            <a:r>
              <a:rPr lang="en-GB" dirty="0" err="1"/>
              <a:t>os</a:t>
            </a:r>
            <a:r>
              <a:rPr lang="en-GB" dirty="0"/>
              <a:t> </a:t>
            </a:r>
          </a:p>
          <a:p>
            <a:r>
              <a:rPr lang="en-GB" dirty="0"/>
              <a:t>import </a:t>
            </a:r>
            <a:r>
              <a:rPr lang="en-GB" dirty="0" err="1"/>
              <a:t>matplotlib.pyplot</a:t>
            </a:r>
            <a:r>
              <a:rPr lang="en-GB" dirty="0"/>
              <a:t> as </a:t>
            </a:r>
            <a:r>
              <a:rPr lang="en-GB" dirty="0" err="1"/>
              <a:t>plt</a:t>
            </a:r>
            <a:r>
              <a:rPr lang="en-GB" dirty="0"/>
              <a:t> </a:t>
            </a:r>
          </a:p>
          <a:p>
            <a:r>
              <a:rPr lang="en-GB" dirty="0"/>
              <a:t>%matplotlib inline</a:t>
            </a:r>
          </a:p>
          <a:p>
            <a:r>
              <a:rPr lang="en-GB" dirty="0"/>
              <a:t>import warnings </a:t>
            </a:r>
            <a:r>
              <a:rPr lang="en-GB" dirty="0" err="1"/>
              <a:t>warnings.filterwarnings</a:t>
            </a:r>
            <a:r>
              <a:rPr lang="en-GB" dirty="0"/>
              <a:t>('ignore') </a:t>
            </a:r>
            <a:r>
              <a:rPr lang="en-GB" dirty="0" err="1"/>
              <a:t>warnings.simplefilter</a:t>
            </a:r>
            <a:r>
              <a:rPr lang="en-GB" dirty="0"/>
              <a:t>('ignore') </a:t>
            </a:r>
          </a:p>
        </p:txBody>
      </p:sp>
      <p:sp>
        <p:nvSpPr>
          <p:cNvPr id="7" name="TextBox 6">
            <a:extLst>
              <a:ext uri="{FF2B5EF4-FFF2-40B4-BE49-F238E27FC236}">
                <a16:creationId xmlns:a16="http://schemas.microsoft.com/office/drawing/2014/main" id="{3B3F7C36-643C-FF6F-4D42-04D500395D27}"/>
              </a:ext>
            </a:extLst>
          </p:cNvPr>
          <p:cNvSpPr txBox="1"/>
          <p:nvPr/>
        </p:nvSpPr>
        <p:spPr>
          <a:xfrm>
            <a:off x="7053568" y="4552589"/>
            <a:ext cx="5018688" cy="307777"/>
          </a:xfrm>
          <a:prstGeom prst="rect">
            <a:avLst/>
          </a:prstGeom>
          <a:noFill/>
        </p:spPr>
        <p:txBody>
          <a:bodyPr wrap="square">
            <a:spAutoFit/>
          </a:bodyPr>
          <a:lstStyle/>
          <a:p>
            <a:r>
              <a:rPr lang="en-US" dirty="0">
                <a:hlinkClick r:id="rId2"/>
              </a:rPr>
              <a:t>https://help.jasmin.ac.uk/article/4729-jaspy-envs#jaspy-envs</a:t>
            </a:r>
            <a:r>
              <a:rPr lang="en-US" dirty="0"/>
              <a:t> </a:t>
            </a:r>
          </a:p>
        </p:txBody>
      </p:sp>
      <p:pic>
        <p:nvPicPr>
          <p:cNvPr id="8" name="Picture 7">
            <a:extLst>
              <a:ext uri="{FF2B5EF4-FFF2-40B4-BE49-F238E27FC236}">
                <a16:creationId xmlns:a16="http://schemas.microsoft.com/office/drawing/2014/main" id="{7F755289-C8D9-5229-6324-0228DD7B2307}"/>
              </a:ext>
            </a:extLst>
          </p:cNvPr>
          <p:cNvPicPr>
            <a:picLocks noChangeAspect="1"/>
          </p:cNvPicPr>
          <p:nvPr/>
        </p:nvPicPr>
        <p:blipFill>
          <a:blip r:embed="rId3"/>
          <a:stretch>
            <a:fillRect/>
          </a:stretch>
        </p:blipFill>
        <p:spPr>
          <a:xfrm>
            <a:off x="7707836" y="2215793"/>
            <a:ext cx="3710152" cy="2151888"/>
          </a:xfrm>
          <a:prstGeom prst="rect">
            <a:avLst/>
          </a:prstGeom>
        </p:spPr>
      </p:pic>
      <p:pic>
        <p:nvPicPr>
          <p:cNvPr id="9" name="Picture 8">
            <a:extLst>
              <a:ext uri="{FF2B5EF4-FFF2-40B4-BE49-F238E27FC236}">
                <a16:creationId xmlns:a16="http://schemas.microsoft.com/office/drawing/2014/main" id="{BD4BAFE2-213F-24CA-58F2-94AC7B835E6A}"/>
              </a:ext>
            </a:extLst>
          </p:cNvPr>
          <p:cNvPicPr>
            <a:picLocks noChangeAspect="1"/>
          </p:cNvPicPr>
          <p:nvPr/>
        </p:nvPicPr>
        <p:blipFill>
          <a:blip r:embed="rId4"/>
          <a:stretch>
            <a:fillRect/>
          </a:stretch>
        </p:blipFill>
        <p:spPr>
          <a:xfrm flipV="1">
            <a:off x="5835376" y="5440303"/>
            <a:ext cx="5896305" cy="376460"/>
          </a:xfrm>
          <a:prstGeom prst="rect">
            <a:avLst/>
          </a:prstGeom>
        </p:spPr>
      </p:pic>
      <p:sp>
        <p:nvSpPr>
          <p:cNvPr id="4" name="TextBox 3">
            <a:extLst>
              <a:ext uri="{FF2B5EF4-FFF2-40B4-BE49-F238E27FC236}">
                <a16:creationId xmlns:a16="http://schemas.microsoft.com/office/drawing/2014/main" id="{906AEC13-71D4-CC22-27F5-CAC8673FD3A1}"/>
              </a:ext>
            </a:extLst>
          </p:cNvPr>
          <p:cNvSpPr txBox="1"/>
          <p:nvPr/>
        </p:nvSpPr>
        <p:spPr>
          <a:xfrm>
            <a:off x="290056" y="1323225"/>
            <a:ext cx="3292130" cy="3647152"/>
          </a:xfrm>
          <a:prstGeom prst="rect">
            <a:avLst/>
          </a:prstGeom>
          <a:noFill/>
        </p:spPr>
        <p:txBody>
          <a:bodyPr wrap="square" rtlCol="0">
            <a:spAutoFit/>
          </a:bodyPr>
          <a:lstStyle/>
          <a:p>
            <a:pPr rtl="0">
              <a:spcBef>
                <a:spcPts val="0"/>
              </a:spcBef>
              <a:spcAft>
                <a:spcPts val="0"/>
              </a:spcAft>
            </a:pPr>
            <a:r>
              <a:rPr lang="en-GB" sz="1100" b="1" i="0" u="none" strike="noStrike" dirty="0" err="1">
                <a:solidFill>
                  <a:srgbClr val="000000"/>
                </a:solidFill>
                <a:effectLst/>
                <a:latin typeface="Arial" panose="020B0604020202020204" pitchFamily="34" charset="0"/>
              </a:rPr>
              <a:t>JupyterHub</a:t>
            </a:r>
            <a:r>
              <a:rPr lang="en-GB" sz="1100" b="1" i="0" u="none" strike="noStrike" dirty="0">
                <a:solidFill>
                  <a:srgbClr val="000000"/>
                </a:solidFill>
                <a:effectLst/>
                <a:latin typeface="Arial" panose="020B0604020202020204" pitchFamily="34" charset="0"/>
              </a:rPr>
              <a:t> deployed on Data Analysis Platform: </a:t>
            </a:r>
            <a:r>
              <a:rPr lang="en-GB" sz="1100" b="0" i="0" u="none" strike="noStrike" dirty="0">
                <a:solidFill>
                  <a:srgbClr val="000000"/>
                </a:solidFill>
                <a:effectLst/>
                <a:latin typeface="Arial" panose="020B0604020202020204" pitchFamily="34" charset="0"/>
              </a:rPr>
              <a:t>Many CEOS Agencies have deployed  </a:t>
            </a:r>
            <a:r>
              <a:rPr lang="en-GB" sz="1100" b="0" i="0" u="none" strike="noStrike" dirty="0" err="1">
                <a:solidFill>
                  <a:srgbClr val="000000"/>
                </a:solidFill>
                <a:effectLst/>
                <a:latin typeface="Arial" panose="020B0604020202020204" pitchFamily="34" charset="0"/>
              </a:rPr>
              <a:t>JupyterHub</a:t>
            </a:r>
            <a:r>
              <a:rPr lang="en-GB" sz="1100" b="0" i="0" u="none" strike="noStrike" dirty="0">
                <a:solidFill>
                  <a:srgbClr val="000000"/>
                </a:solidFill>
                <a:effectLst/>
                <a:latin typeface="Arial" panose="020B0604020202020204" pitchFamily="34" charset="0"/>
              </a:rPr>
              <a:t> on their data analysis </a:t>
            </a:r>
            <a:r>
              <a:rPr lang="en-GB" sz="1100" b="0" i="0" u="none" strike="noStrike" dirty="0" err="1">
                <a:solidFill>
                  <a:srgbClr val="000000"/>
                </a:solidFill>
                <a:effectLst/>
                <a:latin typeface="Arial" panose="020B0604020202020204" pitchFamily="34" charset="0"/>
              </a:rPr>
              <a:t>platforms.Very</a:t>
            </a:r>
            <a:r>
              <a:rPr lang="en-GB" sz="1100" b="0" i="0" u="none" strike="noStrike" dirty="0">
                <a:solidFill>
                  <a:srgbClr val="000000"/>
                </a:solidFill>
                <a:effectLst/>
                <a:latin typeface="Arial" panose="020B0604020202020204" pitchFamily="34" charset="0"/>
              </a:rPr>
              <a:t> often this is deployed on specific analysis machine whose environments can be published and version information added to the notebook header for example: </a:t>
            </a:r>
            <a:r>
              <a:rPr lang="en-GB" sz="1100" b="0" i="0" u="sng" strike="noStrike" dirty="0">
                <a:solidFill>
                  <a:srgbClr val="1155CC"/>
                </a:solidFill>
                <a:effectLst/>
                <a:latin typeface="Arial" panose="020B0604020202020204" pitchFamily="34" charset="0"/>
                <a:hlinkClick r:id="rId5"/>
              </a:rPr>
              <a:t>https://help.jasmin.ac.uk/article/4729-jaspy-envs</a:t>
            </a:r>
            <a:r>
              <a:rPr lang="en-GB" sz="1100" b="0" i="0" u="none" strike="noStrike" dirty="0">
                <a:solidFill>
                  <a:srgbClr val="000000"/>
                </a:solidFill>
                <a:effectLst/>
                <a:latin typeface="Arial" panose="020B0604020202020204" pitchFamily="34" charset="0"/>
              </a:rPr>
              <a:t> </a:t>
            </a:r>
            <a:endParaRPr lang="en-GB" sz="1100" dirty="0">
              <a:effectLst/>
            </a:endParaRPr>
          </a:p>
          <a:p>
            <a:br>
              <a:rPr lang="en-GB" sz="1100" dirty="0"/>
            </a:br>
            <a:r>
              <a:rPr lang="en-GB" sz="1100" b="1" i="0" u="none" strike="noStrike" dirty="0" err="1">
                <a:solidFill>
                  <a:srgbClr val="000000"/>
                </a:solidFill>
                <a:effectLst/>
                <a:latin typeface="Arial" panose="020B0604020202020204" pitchFamily="34" charset="0"/>
              </a:rPr>
              <a:t>OpenDap</a:t>
            </a:r>
            <a:r>
              <a:rPr lang="en-GB" sz="1100" b="1" i="0" u="none" strike="noStrike" dirty="0">
                <a:solidFill>
                  <a:srgbClr val="000000"/>
                </a:solidFill>
                <a:effectLst/>
                <a:latin typeface="Arial" panose="020B0604020202020204" pitchFamily="34" charset="0"/>
              </a:rPr>
              <a:t>  and http Services: </a:t>
            </a:r>
            <a:r>
              <a:rPr lang="en-GB" sz="1100" b="0" i="0" u="none" strike="noStrike" dirty="0">
                <a:solidFill>
                  <a:srgbClr val="000000"/>
                </a:solidFill>
                <a:effectLst/>
                <a:latin typeface="Arial" panose="020B0604020202020204" pitchFamily="34" charset="0"/>
              </a:rPr>
              <a:t>In addition to running on a platform notebooks may also rely upon data transfer services run by an archive or platform.  Frequently these services require users to hold accounts or use specific code within cells to enable access. Platforms/archives  should publish up to date information on their services and access requirements. The notebook should explain the access pathway and link to such information. For example </a:t>
            </a:r>
            <a:r>
              <a:rPr lang="en-GB" sz="1100" b="0" i="0" u="sng" strike="noStrike" dirty="0">
                <a:solidFill>
                  <a:srgbClr val="1155CC"/>
                </a:solidFill>
                <a:effectLst/>
                <a:latin typeface="Arial" panose="020B0604020202020204" pitchFamily="34" charset="0"/>
                <a:hlinkClick r:id="rId6"/>
              </a:rPr>
              <a:t>https://help.ceda.ac.uk/article/4442-ceda-opendap-scripted-interactions</a:t>
            </a:r>
            <a:r>
              <a:rPr lang="en-GB" sz="1100" b="0" i="0" u="none" strike="noStrike" dirty="0">
                <a:solidFill>
                  <a:srgbClr val="000000"/>
                </a:solidFill>
                <a:effectLst/>
                <a:latin typeface="Arial" panose="020B0604020202020204" pitchFamily="34" charset="0"/>
              </a:rPr>
              <a:t> </a:t>
            </a:r>
            <a:endParaRPr lang="en-US" sz="1100" dirty="0"/>
          </a:p>
        </p:txBody>
      </p:sp>
    </p:spTree>
    <p:extLst>
      <p:ext uri="{BB962C8B-B14F-4D97-AF65-F5344CB8AC3E}">
        <p14:creationId xmlns:p14="http://schemas.microsoft.com/office/powerpoint/2010/main" val="2366464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59A75B-406E-6A9A-1D1E-F9555E303B68}"/>
              </a:ext>
            </a:extLst>
          </p:cNvPr>
          <p:cNvSpPr>
            <a:spLocks noGrp="1"/>
          </p:cNvSpPr>
          <p:nvPr>
            <p:ph type="title"/>
          </p:nvPr>
        </p:nvSpPr>
        <p:spPr/>
        <p:txBody>
          <a:bodyPr/>
          <a:lstStyle/>
          <a:p>
            <a:r>
              <a:rPr lang="en-US" dirty="0"/>
              <a:t>On the Horizon</a:t>
            </a:r>
          </a:p>
        </p:txBody>
      </p:sp>
      <p:pic>
        <p:nvPicPr>
          <p:cNvPr id="3074" name="Picture 2" descr="Open Data Cube - OSGeo">
            <a:extLst>
              <a:ext uri="{FF2B5EF4-FFF2-40B4-BE49-F238E27FC236}">
                <a16:creationId xmlns:a16="http://schemas.microsoft.com/office/drawing/2014/main" id="{76097B4B-0C65-F1AA-26D2-BC7C8E2344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6254" y="1588477"/>
            <a:ext cx="38227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CEOEO Data Hub Information - NCEO">
            <a:extLst>
              <a:ext uri="{FF2B5EF4-FFF2-40B4-BE49-F238E27FC236}">
                <a16:creationId xmlns:a16="http://schemas.microsoft.com/office/drawing/2014/main" id="{14E2F52C-D577-9BEC-A6A9-085AE8BDF6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6754" y="4355613"/>
            <a:ext cx="51054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i4eo – ESA's AI Initiative | Earth Observation powered by AI">
            <a:extLst>
              <a:ext uri="{FF2B5EF4-FFF2-40B4-BE49-F238E27FC236}">
                <a16:creationId xmlns:a16="http://schemas.microsoft.com/office/drawing/2014/main" id="{919A7676-5AB1-C4BB-507D-4C3973BB66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716" y="1588477"/>
            <a:ext cx="3530600" cy="22860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a:extLst>
              <a:ext uri="{FF2B5EF4-FFF2-40B4-BE49-F238E27FC236}">
                <a16:creationId xmlns:a16="http://schemas.microsoft.com/office/drawing/2014/main" id="{6F75A13A-71CD-15F6-2944-9B69C08D2ECA}"/>
              </a:ext>
            </a:extLst>
          </p:cNvPr>
          <p:cNvSpPr/>
          <p:nvPr/>
        </p:nvSpPr>
        <p:spPr>
          <a:xfrm>
            <a:off x="656492" y="2344615"/>
            <a:ext cx="2731477" cy="1084385"/>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Sometimes its more important to preserve the process than the data </a:t>
            </a:r>
          </a:p>
        </p:txBody>
      </p:sp>
    </p:spTree>
    <p:extLst>
      <p:ext uri="{BB962C8B-B14F-4D97-AF65-F5344CB8AC3E}">
        <p14:creationId xmlns:p14="http://schemas.microsoft.com/office/powerpoint/2010/main" val="2795847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931C1-72F3-3CBD-C903-B738353C33B5}"/>
              </a:ext>
            </a:extLst>
          </p:cNvPr>
          <p:cNvSpPr>
            <a:spLocks noGrp="1"/>
          </p:cNvSpPr>
          <p:nvPr>
            <p:ph type="title"/>
          </p:nvPr>
        </p:nvSpPr>
        <p:spPr/>
        <p:txBody>
          <a:bodyPr/>
          <a:lstStyle/>
          <a:p>
            <a:r>
              <a:rPr lang="en-US" dirty="0"/>
              <a:t>The challenge </a:t>
            </a:r>
          </a:p>
        </p:txBody>
      </p:sp>
      <p:pic>
        <p:nvPicPr>
          <p:cNvPr id="4098" name="Picture 2" descr="Immovable Object vs. Unstoppable Force - Which Wins? - YouTube">
            <a:extLst>
              <a:ext uri="{FF2B5EF4-FFF2-40B4-BE49-F238E27FC236}">
                <a16:creationId xmlns:a16="http://schemas.microsoft.com/office/drawing/2014/main" id="{3FFCAC35-3A1E-BAAA-C691-AF548342C8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576" y="2394468"/>
            <a:ext cx="3048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EDC7A90-835E-E458-53C8-D844A350DA3E}"/>
              </a:ext>
            </a:extLst>
          </p:cNvPr>
          <p:cNvSpPr txBox="1"/>
          <p:nvPr/>
        </p:nvSpPr>
        <p:spPr>
          <a:xfrm>
            <a:off x="561741" y="1251356"/>
            <a:ext cx="3681046" cy="954107"/>
          </a:xfrm>
          <a:prstGeom prst="rect">
            <a:avLst/>
          </a:prstGeom>
          <a:noFill/>
        </p:spPr>
        <p:txBody>
          <a:bodyPr wrap="square" rtlCol="0">
            <a:spAutoFit/>
          </a:bodyPr>
          <a:lstStyle/>
          <a:p>
            <a:r>
              <a:rPr lang="en-US" dirty="0"/>
              <a:t>Overheads and difficulties of maintaining notebooks. Repository of broken thinks or not enough notebooks reach the required standard</a:t>
            </a:r>
          </a:p>
        </p:txBody>
      </p:sp>
      <p:sp>
        <p:nvSpPr>
          <p:cNvPr id="4" name="TextBox 3">
            <a:extLst>
              <a:ext uri="{FF2B5EF4-FFF2-40B4-BE49-F238E27FC236}">
                <a16:creationId xmlns:a16="http://schemas.microsoft.com/office/drawing/2014/main" id="{626E5AA0-F3AD-5C67-8DB8-FBCB0C4B9EFC}"/>
              </a:ext>
            </a:extLst>
          </p:cNvPr>
          <p:cNvSpPr txBox="1"/>
          <p:nvPr/>
        </p:nvSpPr>
        <p:spPr>
          <a:xfrm>
            <a:off x="561741" y="5167339"/>
            <a:ext cx="3681046" cy="307777"/>
          </a:xfrm>
          <a:prstGeom prst="rect">
            <a:avLst/>
          </a:prstGeom>
          <a:noFill/>
        </p:spPr>
        <p:txBody>
          <a:bodyPr wrap="square" rtlCol="0">
            <a:spAutoFit/>
          </a:bodyPr>
          <a:lstStyle/>
          <a:p>
            <a:r>
              <a:rPr lang="en-US" dirty="0"/>
              <a:t>Benefits and needs of the EO community</a:t>
            </a:r>
          </a:p>
        </p:txBody>
      </p:sp>
      <p:sp>
        <p:nvSpPr>
          <p:cNvPr id="5" name="Rectangle 4">
            <a:extLst>
              <a:ext uri="{FF2B5EF4-FFF2-40B4-BE49-F238E27FC236}">
                <a16:creationId xmlns:a16="http://schemas.microsoft.com/office/drawing/2014/main" id="{0B163A42-98F1-098B-3C79-E0816751EFD6}"/>
              </a:ext>
            </a:extLst>
          </p:cNvPr>
          <p:cNvSpPr/>
          <p:nvPr/>
        </p:nvSpPr>
        <p:spPr>
          <a:xfrm>
            <a:off x="6210431" y="3730716"/>
            <a:ext cx="1970202"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Its OK to say this isn't feasible</a:t>
            </a:r>
          </a:p>
        </p:txBody>
      </p:sp>
      <p:pic>
        <p:nvPicPr>
          <p:cNvPr id="4100" name="Picture 4">
            <a:extLst>
              <a:ext uri="{FF2B5EF4-FFF2-40B4-BE49-F238E27FC236}">
                <a16:creationId xmlns:a16="http://schemas.microsoft.com/office/drawing/2014/main" id="{FC98CF2D-8F70-E3BD-DDD8-9F0681A3B3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0431" y="1778000"/>
            <a:ext cx="1778000" cy="165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597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6A4C25-35B2-69CB-F6DF-5E12E1B694DE}"/>
              </a:ext>
            </a:extLst>
          </p:cNvPr>
          <p:cNvSpPr>
            <a:spLocks noGrp="1"/>
          </p:cNvSpPr>
          <p:nvPr>
            <p:ph type="body" idx="1"/>
          </p:nvPr>
        </p:nvSpPr>
        <p:spPr/>
        <p:txBody>
          <a:bodyPr/>
          <a:lstStyle/>
          <a:p>
            <a:pPr marL="228600" rtl="0">
              <a:spcBef>
                <a:spcPts val="300"/>
              </a:spcBef>
              <a:spcAft>
                <a:spcPts val="0"/>
              </a:spcAft>
            </a:pPr>
            <a:r>
              <a:rPr lang="en-GB" sz="1800" b="0" i="0" u="none" strike="noStrike" dirty="0">
                <a:solidFill>
                  <a:srgbClr val="000000"/>
                </a:solidFill>
                <a:effectLst/>
                <a:latin typeface="Arial" panose="020B0604020202020204" pitchFamily="34" charset="0"/>
                <a:hlinkClick r:id="rId2"/>
              </a:rPr>
              <a:t>4.1 Notebook description, purpose and discoverability 9</a:t>
            </a:r>
            <a:endParaRPr lang="en-GB" dirty="0">
              <a:effectLst/>
            </a:endParaRPr>
          </a:p>
          <a:p>
            <a:pPr marL="228600" rtl="0">
              <a:spcBef>
                <a:spcPts val="300"/>
              </a:spcBef>
              <a:spcAft>
                <a:spcPts val="0"/>
              </a:spcAft>
            </a:pPr>
            <a:r>
              <a:rPr lang="en-GB" sz="1800" b="0" i="0" u="none" strike="noStrike" dirty="0">
                <a:solidFill>
                  <a:srgbClr val="000000"/>
                </a:solidFill>
                <a:effectLst/>
                <a:latin typeface="Arial" panose="020B0604020202020204" pitchFamily="34" charset="0"/>
                <a:hlinkClick r:id="rId3"/>
              </a:rPr>
              <a:t>4.2 Structure, workflow, code and documentation 10</a:t>
            </a:r>
            <a:endParaRPr lang="en-GB" dirty="0">
              <a:effectLst/>
            </a:endParaRPr>
          </a:p>
          <a:p>
            <a:pPr marL="228600" rtl="0">
              <a:spcBef>
                <a:spcPts val="300"/>
              </a:spcBef>
              <a:spcAft>
                <a:spcPts val="0"/>
              </a:spcAft>
            </a:pPr>
            <a:r>
              <a:rPr lang="en-GB" sz="1800" b="0" i="0" u="none" strike="noStrike" dirty="0">
                <a:solidFill>
                  <a:srgbClr val="000000"/>
                </a:solidFill>
                <a:effectLst/>
                <a:latin typeface="Arial" panose="020B0604020202020204" pitchFamily="34" charset="0"/>
                <a:hlinkClick r:id="rId4"/>
              </a:rPr>
              <a:t>4.3 Technical dependencies and Virtual Environments 11</a:t>
            </a:r>
            <a:endParaRPr lang="en-GB" dirty="0">
              <a:effectLst/>
            </a:endParaRPr>
          </a:p>
          <a:p>
            <a:pPr marL="228600" rtl="0">
              <a:spcBef>
                <a:spcPts val="300"/>
              </a:spcBef>
              <a:spcAft>
                <a:spcPts val="0"/>
              </a:spcAft>
            </a:pPr>
            <a:r>
              <a:rPr lang="en-GB" sz="1800" b="0" i="0" u="none" strike="noStrike" dirty="0">
                <a:solidFill>
                  <a:srgbClr val="000000"/>
                </a:solidFill>
                <a:effectLst/>
                <a:latin typeface="Arial" panose="020B0604020202020204" pitchFamily="34" charset="0"/>
                <a:hlinkClick r:id="rId5"/>
              </a:rPr>
              <a:t>Platform/Service Specific Dependencies 11</a:t>
            </a:r>
            <a:endParaRPr lang="en-GB" dirty="0">
              <a:effectLst/>
            </a:endParaRPr>
          </a:p>
          <a:p>
            <a:pPr marL="228600" rtl="0">
              <a:spcBef>
                <a:spcPts val="300"/>
              </a:spcBef>
              <a:spcAft>
                <a:spcPts val="0"/>
              </a:spcAft>
            </a:pPr>
            <a:r>
              <a:rPr lang="en-GB" sz="1800" b="0" i="0" u="none" strike="noStrike" dirty="0">
                <a:solidFill>
                  <a:srgbClr val="000000"/>
                </a:solidFill>
                <a:effectLst/>
                <a:latin typeface="Arial" panose="020B0604020202020204" pitchFamily="34" charset="0"/>
                <a:hlinkClick r:id="rId6"/>
              </a:rPr>
              <a:t>4.4 Citation, access to and navigation of input data 13</a:t>
            </a:r>
            <a:endParaRPr lang="en-GB" dirty="0">
              <a:effectLst/>
            </a:endParaRPr>
          </a:p>
          <a:p>
            <a:pPr marL="228600" rtl="0">
              <a:spcBef>
                <a:spcPts val="300"/>
              </a:spcBef>
              <a:spcAft>
                <a:spcPts val="0"/>
              </a:spcAft>
            </a:pPr>
            <a:r>
              <a:rPr lang="en-GB" sz="1800" b="0" i="0" u="none" strike="noStrike" dirty="0">
                <a:solidFill>
                  <a:srgbClr val="000000"/>
                </a:solidFill>
                <a:effectLst/>
                <a:latin typeface="Arial" panose="020B0604020202020204" pitchFamily="34" charset="0"/>
                <a:hlinkClick r:id="rId7"/>
              </a:rPr>
              <a:t>4.5 Association with archived data 14</a:t>
            </a:r>
            <a:endParaRPr lang="en-GB" dirty="0">
              <a:effectLst/>
            </a:endParaRPr>
          </a:p>
          <a:p>
            <a:pPr marL="228600" rtl="0">
              <a:spcBef>
                <a:spcPts val="300"/>
              </a:spcBef>
              <a:spcAft>
                <a:spcPts val="0"/>
              </a:spcAft>
            </a:pPr>
            <a:r>
              <a:rPr lang="en-GB" sz="1800" b="0" i="0" u="none" strike="noStrike" dirty="0">
                <a:solidFill>
                  <a:srgbClr val="000000"/>
                </a:solidFill>
                <a:effectLst/>
                <a:latin typeface="Arial" panose="020B0604020202020204" pitchFamily="34" charset="0"/>
                <a:hlinkClick r:id="rId8"/>
              </a:rPr>
              <a:t>4.6 Archival, Preservation and Retirement 15</a:t>
            </a:r>
            <a:endParaRPr lang="en-GB" dirty="0">
              <a:effectLst/>
            </a:endParaRPr>
          </a:p>
          <a:p>
            <a:pPr marL="228600" rtl="0">
              <a:spcBef>
                <a:spcPts val="300"/>
              </a:spcBef>
              <a:spcAft>
                <a:spcPts val="0"/>
              </a:spcAft>
            </a:pPr>
            <a:r>
              <a:rPr lang="en-GB" sz="1800" b="0" i="0" u="none" strike="noStrike" dirty="0">
                <a:solidFill>
                  <a:srgbClr val="000000"/>
                </a:solidFill>
                <a:effectLst/>
                <a:latin typeface="Arial" panose="020B0604020202020204" pitchFamily="34" charset="0"/>
                <a:hlinkClick r:id="rId9"/>
              </a:rPr>
              <a:t>Review of notebooks 15</a:t>
            </a:r>
            <a:endParaRPr lang="en-GB" dirty="0">
              <a:effectLst/>
            </a:endParaRPr>
          </a:p>
          <a:p>
            <a:pPr marL="228600" rtl="0">
              <a:spcBef>
                <a:spcPts val="300"/>
              </a:spcBef>
              <a:spcAft>
                <a:spcPts val="0"/>
              </a:spcAft>
            </a:pPr>
            <a:r>
              <a:rPr lang="en-GB" sz="1800" b="0" i="0" u="none" strike="noStrike" dirty="0">
                <a:solidFill>
                  <a:srgbClr val="000000"/>
                </a:solidFill>
                <a:effectLst/>
                <a:latin typeface="Arial" panose="020B0604020202020204" pitchFamily="34" charset="0"/>
                <a:hlinkClick r:id="rId10"/>
              </a:rPr>
              <a:t>4.7 Open source software licensing 17</a:t>
            </a:r>
            <a:endParaRPr lang="en-GB" dirty="0">
              <a:effectLst/>
            </a:endParaRPr>
          </a:p>
          <a:p>
            <a:pPr marL="228600" rtl="0">
              <a:spcBef>
                <a:spcPts val="300"/>
              </a:spcBef>
              <a:spcAft>
                <a:spcPts val="0"/>
              </a:spcAft>
            </a:pPr>
            <a:r>
              <a:rPr lang="en-GB" sz="1800" b="0" i="0" u="none" strike="noStrike" dirty="0">
                <a:solidFill>
                  <a:srgbClr val="000000"/>
                </a:solidFill>
                <a:effectLst/>
                <a:latin typeface="Arial" panose="020B0604020202020204" pitchFamily="34" charset="0"/>
                <a:hlinkClick r:id="rId11"/>
              </a:rPr>
              <a:t>4.8 Publishing, Versioning and DOI</a:t>
            </a:r>
            <a:endParaRPr lang="en-GB" dirty="0">
              <a:effectLst/>
            </a:endParaRPr>
          </a:p>
          <a:p>
            <a:pPr marL="50800" indent="0">
              <a:buNone/>
            </a:pPr>
            <a:endParaRPr lang="en-US" dirty="0"/>
          </a:p>
        </p:txBody>
      </p:sp>
      <p:sp>
        <p:nvSpPr>
          <p:cNvPr id="3" name="Title 2">
            <a:extLst>
              <a:ext uri="{FF2B5EF4-FFF2-40B4-BE49-F238E27FC236}">
                <a16:creationId xmlns:a16="http://schemas.microsoft.com/office/drawing/2014/main" id="{B6F8CD6F-E9F2-0102-D904-BC85AE9EC67A}"/>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130610614"/>
      </p:ext>
    </p:extLst>
  </p:cSld>
  <p:clrMapOvr>
    <a:masterClrMapping/>
  </p:clrMapOvr>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DA62B5661DDB2749AF15483BF09165F3" ma:contentTypeVersion="15" ma:contentTypeDescription="新しいドキュメントを作成します。" ma:contentTypeScope="" ma:versionID="e682ad20909233f0b42f1bd304a6ac27">
  <xsd:schema xmlns:xsd="http://www.w3.org/2001/XMLSchema" xmlns:xs="http://www.w3.org/2001/XMLSchema" xmlns:p="http://schemas.microsoft.com/office/2006/metadata/properties" xmlns:ns2="36d3bf13-fdfe-447d-9435-66e50636fcb0" xmlns:ns3="000eed9a-0c4c-4d54-8c19-89a2de332603" targetNamespace="http://schemas.microsoft.com/office/2006/metadata/properties" ma:root="true" ma:fieldsID="424bcfd579b040e5b2462f8c1e864c7c" ns2:_="" ns3:_="">
    <xsd:import namespace="36d3bf13-fdfe-447d-9435-66e50636fcb0"/>
    <xsd:import namespace="000eed9a-0c4c-4d54-8c19-89a2de33260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d3bf13-fdfe-447d-9435-66e50636fc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画像タグ" ma:readOnly="false" ma:fieldId="{5cf76f15-5ced-4ddc-b409-7134ff3c332f}" ma:taxonomyMulti="true" ma:sspId="af689b47-ed42-43f0-944d-1893b8776a4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00eed9a-0c4c-4d54-8c19-89a2de332603"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dc367776-ec58-48fc-a599-a0d887a3ce3e}" ma:internalName="TaxCatchAll" ma:showField="CatchAllData" ma:web="000eed9a-0c4c-4d54-8c19-89a2de33260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6d3bf13-fdfe-447d-9435-66e50636fcb0">
      <Terms xmlns="http://schemas.microsoft.com/office/infopath/2007/PartnerControls"/>
    </lcf76f155ced4ddcb4097134ff3c332f>
    <TaxCatchAll xmlns="000eed9a-0c4c-4d54-8c19-89a2de33260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FA1682-B6A4-40BF-BB86-D7D8E478B1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d3bf13-fdfe-447d-9435-66e50636fcb0"/>
    <ds:schemaRef ds:uri="000eed9a-0c4c-4d54-8c19-89a2de3326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48F23E7-585A-44CF-BF58-E860DDB6EE6C}">
  <ds:schemaRefs>
    <ds:schemaRef ds:uri="http://schemas.microsoft.com/office/2006/metadata/properties"/>
    <ds:schemaRef ds:uri="http://schemas.microsoft.com/office/infopath/2007/PartnerControls"/>
    <ds:schemaRef ds:uri="36d3bf13-fdfe-447d-9435-66e50636fcb0"/>
    <ds:schemaRef ds:uri="000eed9a-0c4c-4d54-8c19-89a2de332603"/>
  </ds:schemaRefs>
</ds:datastoreItem>
</file>

<file path=customXml/itemProps3.xml><?xml version="1.0" encoding="utf-8"?>
<ds:datastoreItem xmlns:ds="http://schemas.openxmlformats.org/officeDocument/2006/customXml" ds:itemID="{79DFFA73-B3CE-4238-98AA-DDD40C4552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3831</TotalTime>
  <Words>747</Words>
  <Application>Microsoft Office PowerPoint</Application>
  <PresentationFormat>Widescreen</PresentationFormat>
  <Paragraphs>59</Paragraphs>
  <Slides>10</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Courier New</vt:lpstr>
      <vt:lpstr>Noto Sans Symbols</vt:lpstr>
      <vt:lpstr>ceos</vt:lpstr>
      <vt:lpstr>Jupyter Notebooks CEDA Exemplars </vt:lpstr>
      <vt:lpstr>JASMIN Architecture</vt:lpstr>
      <vt:lpstr>What Notebooks do we care about ?</vt:lpstr>
      <vt:lpstr>Technology Stacks and Dependencies</vt:lpstr>
      <vt:lpstr>Common Depedencies</vt:lpstr>
      <vt:lpstr>Technical dependencies and Virtual Environments</vt:lpstr>
      <vt:lpstr>On the Horizon</vt:lpstr>
      <vt:lpstr>The challenge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WGISS-54 Presentation Template and Guidance</dc:title>
  <dc:creator>Michelle Piepgrass</dc:creator>
  <cp:lastModifiedBy>Michelle Piepgrass</cp:lastModifiedBy>
  <cp:revision>34</cp:revision>
  <dcterms:modified xsi:type="dcterms:W3CDTF">2023-10-26T10:14:50Z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0x010100DA62B5661DDB2749AF15483BF09165F3</vt:lpwstr>
  </property>
</Properties>
</file>