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29"/>
  </p:notesMasterIdLst>
  <p:handoutMasterIdLst>
    <p:handoutMasterId r:id="rId30"/>
  </p:handoutMasterIdLst>
  <p:sldIdLst>
    <p:sldId id="256" r:id="rId9"/>
    <p:sldId id="875" r:id="rId10"/>
    <p:sldId id="1033" r:id="rId11"/>
    <p:sldId id="883" r:id="rId12"/>
    <p:sldId id="1041" r:id="rId13"/>
    <p:sldId id="1042" r:id="rId14"/>
    <p:sldId id="1034" r:id="rId15"/>
    <p:sldId id="1043" r:id="rId16"/>
    <p:sldId id="1046" r:id="rId17"/>
    <p:sldId id="1048" r:id="rId18"/>
    <p:sldId id="1049" r:id="rId19"/>
    <p:sldId id="999" r:id="rId20"/>
    <p:sldId id="1004" r:id="rId21"/>
    <p:sldId id="890" r:id="rId22"/>
    <p:sldId id="1039" r:id="rId23"/>
    <p:sldId id="1050" r:id="rId24"/>
    <p:sldId id="927" r:id="rId25"/>
    <p:sldId id="931" r:id="rId26"/>
    <p:sldId id="1013" r:id="rId27"/>
    <p:sldId id="463" r:id="rId28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8197A6"/>
    <a:srgbClr val="F1666A"/>
    <a:srgbClr val="D9D9D9"/>
    <a:srgbClr val="053249"/>
    <a:srgbClr val="003249"/>
    <a:srgbClr val="335E6F"/>
    <a:srgbClr val="006196"/>
    <a:srgbClr val="6DCFF6"/>
    <a:srgbClr val="FFC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11" autoAdjust="0"/>
    <p:restoredTop sz="78492" autoAdjust="0"/>
  </p:normalViewPr>
  <p:slideViewPr>
    <p:cSldViewPr snapToGrid="0">
      <p:cViewPr varScale="1">
        <p:scale>
          <a:sx n="90" d="100"/>
          <a:sy n="90" d="100"/>
        </p:scale>
        <p:origin x="966" y="84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Relationship Id="rId8" Type="http://schemas.openxmlformats.org/officeDocument/2006/relationships/slideMaster" Target="slideMasters/slideMaster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10/23/2023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https://radiantearth.github.io/stac-browser/#/external/emc.spacebel.be/concepts/tools/5881fd91-58e6-58cb-a4f3-014ae246c67b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716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https://radiantearth.github.io/stac-browser/#/external/emc.spacebel.be/collections/services/items/ai4eo-crop-type-mapping?httpAccept=application%2Fgeo%2Bjson%3Bprofile%3Dhttps%3A%2F%2Fstacspec.org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00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https://radiantearth.github.io/stac-browser/#/external/emc.spacebel.be/collections/services/items/ai4eo-detecting-wildfires?httpAccept=application%2Fgeo%2Bjson%3Bprofile%3Dhttps%3A%2F%2Fstacspec.org&amp;.language=en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405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https://emc.spacebel.be/collections/services/items/coastline-classifier?mode=owc</a:t>
            </a:r>
          </a:p>
          <a:p>
            <a:r>
              <a:rPr lang="fr-FR" dirty="0"/>
              <a:t>https://radiantearth.github.io/stac-browser/#/external/emc.spacebel.be/collections/services/items/coastline-classifier?httpAccept=application%2Fgeo%2Bjson%3Bprofile%3Dhttps%3A%2F%2Fstacspec.org</a:t>
            </a: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30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https://radiantearth.github.io/stac-browser/#/external/emc.spacebel.be/collections/services/items/coastline-classifier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38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000" dirty="0"/>
              <a:t>https://search.earthdata.nasa.gov/search/granules?portal=idn&amp;p=C1646610417-NSIDC_ECS&amp;pg[0][v]=f&amp;tl=1697719591.256!3!!</a:t>
            </a:r>
          </a:p>
          <a:p>
            <a:endParaRPr lang="fr-FR" sz="1000" dirty="0"/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731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dirty="0"/>
          </a:p>
          <a:p>
            <a:endParaRPr lang="fr-FR" sz="1000" dirty="0"/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744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0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8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2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1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0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3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5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4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CE642B03-0EF0-4B89-9C8B-4AEFAD3C07E1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99" name="Picture 98" descr="de.png">
              <a:extLst>
                <a:ext uri="{FF2B5EF4-FFF2-40B4-BE49-F238E27FC236}">
                  <a16:creationId xmlns:a16="http://schemas.microsoft.com/office/drawing/2014/main" id="{381BC98B-E672-46D5-8F8D-FEAC51F76B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Picture 99" descr="at.png">
              <a:extLst>
                <a:ext uri="{FF2B5EF4-FFF2-40B4-BE49-F238E27FC236}">
                  <a16:creationId xmlns:a16="http://schemas.microsoft.com/office/drawing/2014/main" id="{225A4733-107B-49BC-B524-DE83F36210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be.png">
              <a:extLst>
                <a:ext uri="{FF2B5EF4-FFF2-40B4-BE49-F238E27FC236}">
                  <a16:creationId xmlns:a16="http://schemas.microsoft.com/office/drawing/2014/main" id="{C8F0223E-DBAC-41CA-A47B-DF69C4F9D9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" name="Picture 101" descr="dk.png">
              <a:extLst>
                <a:ext uri="{FF2B5EF4-FFF2-40B4-BE49-F238E27FC236}">
                  <a16:creationId xmlns:a16="http://schemas.microsoft.com/office/drawing/2014/main" id="{1BF745E5-AFED-4935-857B-C5E4FA6FBD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3" name="Picture 102" descr="es.png">
              <a:extLst>
                <a:ext uri="{FF2B5EF4-FFF2-40B4-BE49-F238E27FC236}">
                  <a16:creationId xmlns:a16="http://schemas.microsoft.com/office/drawing/2014/main" id="{0401DA19-7D39-407A-8231-56819BA126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4" name="Picture 103" descr="ee.png">
              <a:extLst>
                <a:ext uri="{FF2B5EF4-FFF2-40B4-BE49-F238E27FC236}">
                  <a16:creationId xmlns:a16="http://schemas.microsoft.com/office/drawing/2014/main" id="{3DD10B99-0B54-43D6-8D68-531D5E79C5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5" name="Picture 104" descr="fi.png">
              <a:extLst>
                <a:ext uri="{FF2B5EF4-FFF2-40B4-BE49-F238E27FC236}">
                  <a16:creationId xmlns:a16="http://schemas.microsoft.com/office/drawing/2014/main" id="{2F36F73C-3580-45E1-9CE2-C1D417FE99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6" name="Picture 105" descr="fr.png">
              <a:extLst>
                <a:ext uri="{FF2B5EF4-FFF2-40B4-BE49-F238E27FC236}">
                  <a16:creationId xmlns:a16="http://schemas.microsoft.com/office/drawing/2014/main" id="{906737DA-0E2F-4F5D-B740-B54BAD2C8C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7" name="Picture 106" descr="gr.png">
              <a:extLst>
                <a:ext uri="{FF2B5EF4-FFF2-40B4-BE49-F238E27FC236}">
                  <a16:creationId xmlns:a16="http://schemas.microsoft.com/office/drawing/2014/main" id="{68A3DCFD-7BDE-4B6C-9D80-506777C190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8" name="Picture 107" descr="hu.png">
              <a:extLst>
                <a:ext uri="{FF2B5EF4-FFF2-40B4-BE49-F238E27FC236}">
                  <a16:creationId xmlns:a16="http://schemas.microsoft.com/office/drawing/2014/main" id="{CFB3CB32-72D0-4E9A-97A2-6137F76756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9" name="Picture 108" descr="ie.png">
              <a:extLst>
                <a:ext uri="{FF2B5EF4-FFF2-40B4-BE49-F238E27FC236}">
                  <a16:creationId xmlns:a16="http://schemas.microsoft.com/office/drawing/2014/main" id="{82F1D1F4-8AED-4290-8402-C7C14DD598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0" name="Picture 109" descr="it.png">
              <a:extLst>
                <a:ext uri="{FF2B5EF4-FFF2-40B4-BE49-F238E27FC236}">
                  <a16:creationId xmlns:a16="http://schemas.microsoft.com/office/drawing/2014/main" id="{F421F4B2-704B-4865-8B0C-0F8CA756F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1" name="Picture 110" descr="lu.png">
              <a:extLst>
                <a:ext uri="{FF2B5EF4-FFF2-40B4-BE49-F238E27FC236}">
                  <a16:creationId xmlns:a16="http://schemas.microsoft.com/office/drawing/2014/main" id="{989E3DFA-89E6-49E0-BA29-AC115F09AE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2" name="Picture 111" descr="no.png">
              <a:extLst>
                <a:ext uri="{FF2B5EF4-FFF2-40B4-BE49-F238E27FC236}">
                  <a16:creationId xmlns:a16="http://schemas.microsoft.com/office/drawing/2014/main" id="{A5A97D08-BE88-47B1-BC4C-B1EB289C72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3" name="Picture 112" descr="nl.png">
              <a:extLst>
                <a:ext uri="{FF2B5EF4-FFF2-40B4-BE49-F238E27FC236}">
                  <a16:creationId xmlns:a16="http://schemas.microsoft.com/office/drawing/2014/main" id="{000EEC71-A38B-415E-83FA-C396EABF1D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4" name="Picture 113" descr="pl.png">
              <a:extLst>
                <a:ext uri="{FF2B5EF4-FFF2-40B4-BE49-F238E27FC236}">
                  <a16:creationId xmlns:a16="http://schemas.microsoft.com/office/drawing/2014/main" id="{1ACF67EA-567D-4EE0-8CC8-414BA5E221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5" name="Picture 114" descr="pt.png">
              <a:extLst>
                <a:ext uri="{FF2B5EF4-FFF2-40B4-BE49-F238E27FC236}">
                  <a16:creationId xmlns:a16="http://schemas.microsoft.com/office/drawing/2014/main" id="{080291BD-06C6-488E-9A56-3E69D0711B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6" name="Picture 115" descr="cz.png">
              <a:extLst>
                <a:ext uri="{FF2B5EF4-FFF2-40B4-BE49-F238E27FC236}">
                  <a16:creationId xmlns:a16="http://schemas.microsoft.com/office/drawing/2014/main" id="{6EDC5F26-E7C6-4A61-BC78-1462C66C16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7" name="Picture 116" descr="ro.png">
              <a:extLst>
                <a:ext uri="{FF2B5EF4-FFF2-40B4-BE49-F238E27FC236}">
                  <a16:creationId xmlns:a16="http://schemas.microsoft.com/office/drawing/2014/main" id="{57809487-789E-47BB-AA8E-1F8C20F171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8" name="Picture 117" descr="se.png">
              <a:extLst>
                <a:ext uri="{FF2B5EF4-FFF2-40B4-BE49-F238E27FC236}">
                  <a16:creationId xmlns:a16="http://schemas.microsoft.com/office/drawing/2014/main" id="{6AEDE687-336C-48B5-BFA7-774CCF8A7B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9" name="Picture 118" descr="ch.png">
              <a:extLst>
                <a:ext uri="{FF2B5EF4-FFF2-40B4-BE49-F238E27FC236}">
                  <a16:creationId xmlns:a16="http://schemas.microsoft.com/office/drawing/2014/main" id="{765B3246-3398-44E5-8782-0EC0C94739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0" name="Picture 119" descr="uk.png">
              <a:extLst>
                <a:ext uri="{FF2B5EF4-FFF2-40B4-BE49-F238E27FC236}">
                  <a16:creationId xmlns:a16="http://schemas.microsoft.com/office/drawing/2014/main" id="{B7A54B29-29A4-4216-BDCB-B892344F4C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BD10A5D6-9438-4E29-80B5-DC496C46D2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950D8082-BDE6-48BC-8317-0D4C3C44D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23" name="Picture 122" descr="ca.png">
              <a:extLst>
                <a:ext uri="{FF2B5EF4-FFF2-40B4-BE49-F238E27FC236}">
                  <a16:creationId xmlns:a16="http://schemas.microsoft.com/office/drawing/2014/main" id="{3FA38A6C-E219-4F65-80C0-7E329F7D3A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si.png">
              <a:extLst>
                <a:ext uri="{FF2B5EF4-FFF2-40B4-BE49-F238E27FC236}">
                  <a16:creationId xmlns:a16="http://schemas.microsoft.com/office/drawing/2014/main" id="{EA3E719E-4A8D-4153-9BDC-6D274C09D1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0BDEE793-43F4-4A4F-BF0B-ADE99A6B95DA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6B75858F-9A67-41AA-8B94-F6B4B7AAF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70A516BE-5CC6-4CE9-853F-31AEC336A0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203FB4ED-F3AB-494D-862E-A8696D16B7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4DE526DA-3481-446A-A732-98C859DCAB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D697FC77-812D-4172-A2ED-06CB6B4A92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42258044-A537-45EF-BA18-8D5B89EF71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F47E81A8-68FF-44CA-902D-07EB98CDAE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1EAD1F-6E3E-4517-925A-1B5C88920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D1B93C23-991F-494B-BDE7-D89CFBBFF6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ADEDA91F-B42F-427D-89BB-3C1A49263B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69A2BB63-BAF0-40C4-AD9C-10D83E1B0F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F3B8823B-3FE6-48FB-8FD3-17F8F6BB65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E1DDA7F3-6A6D-4848-9BE9-DE1B487025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B10F78CA-487C-423E-84DC-EF5A1DB224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75F92B42-7A10-4C91-9DB1-180E4FFD79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264146D2-CAAA-4F82-B2C0-B0939A650A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B68EB404-158C-4653-9050-1BB2E937D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CA0747A2-2A55-4B44-99F0-5940853698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13221147-EE6A-4598-8796-60356638B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0D10A43-DDF4-4D36-B1FC-63DCC84F1B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3A0ACA4A-31E0-4EF7-9E21-35C445CC4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6486F896-C692-4036-82DC-F23CE9857C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2EC3C40A-F150-4487-9F1F-147F7CDF9A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0EC0F78-6C83-44D6-AE54-0B212F99CB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00" name="Picture 99" descr="ca.png">
              <a:extLst>
                <a:ext uri="{FF2B5EF4-FFF2-40B4-BE49-F238E27FC236}">
                  <a16:creationId xmlns:a16="http://schemas.microsoft.com/office/drawing/2014/main" id="{473A4F5B-6675-4E40-9FFC-20B1CC23FB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si.png">
              <a:extLst>
                <a:ext uri="{FF2B5EF4-FFF2-40B4-BE49-F238E27FC236}">
                  <a16:creationId xmlns:a16="http://schemas.microsoft.com/office/drawing/2014/main" id="{AAC5C742-AE53-4BA6-86AB-FDFE5EB690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0978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62DEE40-2A6F-48B4-B614-F9FFD314DAD6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21" name="Picture 120" descr="de.png">
              <a:extLst>
                <a:ext uri="{FF2B5EF4-FFF2-40B4-BE49-F238E27FC236}">
                  <a16:creationId xmlns:a16="http://schemas.microsoft.com/office/drawing/2014/main" id="{A970B62A-0203-4A19-A455-F20B73D59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2" name="Picture 121" descr="at.png">
              <a:extLst>
                <a:ext uri="{FF2B5EF4-FFF2-40B4-BE49-F238E27FC236}">
                  <a16:creationId xmlns:a16="http://schemas.microsoft.com/office/drawing/2014/main" id="{2118AA6D-2BA2-4486-A409-BE12E03391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3" name="Picture 122" descr="be.png">
              <a:extLst>
                <a:ext uri="{FF2B5EF4-FFF2-40B4-BE49-F238E27FC236}">
                  <a16:creationId xmlns:a16="http://schemas.microsoft.com/office/drawing/2014/main" id="{910F3EC6-2D46-4307-8994-5D4E9146B9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dk.png">
              <a:extLst>
                <a:ext uri="{FF2B5EF4-FFF2-40B4-BE49-F238E27FC236}">
                  <a16:creationId xmlns:a16="http://schemas.microsoft.com/office/drawing/2014/main" id="{279315D7-7027-46F2-8BB6-616A1A632D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5" name="Picture 124" descr="es.png">
              <a:extLst>
                <a:ext uri="{FF2B5EF4-FFF2-40B4-BE49-F238E27FC236}">
                  <a16:creationId xmlns:a16="http://schemas.microsoft.com/office/drawing/2014/main" id="{2DC21960-D345-4761-90DF-C265D8FC9B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6" name="Picture 125" descr="ee.png">
              <a:extLst>
                <a:ext uri="{FF2B5EF4-FFF2-40B4-BE49-F238E27FC236}">
                  <a16:creationId xmlns:a16="http://schemas.microsoft.com/office/drawing/2014/main" id="{AE732C6B-6E77-4297-AB9C-876958CFC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7" name="Picture 126" descr="fi.png">
              <a:extLst>
                <a:ext uri="{FF2B5EF4-FFF2-40B4-BE49-F238E27FC236}">
                  <a16:creationId xmlns:a16="http://schemas.microsoft.com/office/drawing/2014/main" id="{88E809BD-3DCE-4D00-80F9-6E4F8ADF7C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8" name="Picture 127" descr="fr.png">
              <a:extLst>
                <a:ext uri="{FF2B5EF4-FFF2-40B4-BE49-F238E27FC236}">
                  <a16:creationId xmlns:a16="http://schemas.microsoft.com/office/drawing/2014/main" id="{A08EF01A-0FFE-4318-A5B8-BCD112CEF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9" name="Picture 128" descr="gr.png">
              <a:extLst>
                <a:ext uri="{FF2B5EF4-FFF2-40B4-BE49-F238E27FC236}">
                  <a16:creationId xmlns:a16="http://schemas.microsoft.com/office/drawing/2014/main" id="{59E0B1D7-1A7A-4B91-9F22-40878A373E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0" name="Picture 129" descr="hu.png">
              <a:extLst>
                <a:ext uri="{FF2B5EF4-FFF2-40B4-BE49-F238E27FC236}">
                  <a16:creationId xmlns:a16="http://schemas.microsoft.com/office/drawing/2014/main" id="{28891A48-D5B6-4788-8B1F-E988F7E6AD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Picture 130" descr="ie.png">
              <a:extLst>
                <a:ext uri="{FF2B5EF4-FFF2-40B4-BE49-F238E27FC236}">
                  <a16:creationId xmlns:a16="http://schemas.microsoft.com/office/drawing/2014/main" id="{769D02BD-EE9A-4A79-8AD6-9EA0337CB1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2" name="Picture 131" descr="it.png">
              <a:extLst>
                <a:ext uri="{FF2B5EF4-FFF2-40B4-BE49-F238E27FC236}">
                  <a16:creationId xmlns:a16="http://schemas.microsoft.com/office/drawing/2014/main" id="{45A7C867-FE7D-4AF0-A116-BC26BEAB1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3" name="Picture 132" descr="lu.png">
              <a:extLst>
                <a:ext uri="{FF2B5EF4-FFF2-40B4-BE49-F238E27FC236}">
                  <a16:creationId xmlns:a16="http://schemas.microsoft.com/office/drawing/2014/main" id="{F043634E-08BA-45EB-AF36-C21730124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4" name="Picture 133" descr="no.png">
              <a:extLst>
                <a:ext uri="{FF2B5EF4-FFF2-40B4-BE49-F238E27FC236}">
                  <a16:creationId xmlns:a16="http://schemas.microsoft.com/office/drawing/2014/main" id="{8F83A6EA-60BE-449A-BE15-F7171AF6DB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5" name="Picture 134" descr="nl.png">
              <a:extLst>
                <a:ext uri="{FF2B5EF4-FFF2-40B4-BE49-F238E27FC236}">
                  <a16:creationId xmlns:a16="http://schemas.microsoft.com/office/drawing/2014/main" id="{5C53ADEC-5298-435F-9085-28BC66C778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6" name="Picture 135" descr="pl.png">
              <a:extLst>
                <a:ext uri="{FF2B5EF4-FFF2-40B4-BE49-F238E27FC236}">
                  <a16:creationId xmlns:a16="http://schemas.microsoft.com/office/drawing/2014/main" id="{276E3270-CC55-41C4-BFD3-1780C5D760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7" name="Picture 136" descr="pt.png">
              <a:extLst>
                <a:ext uri="{FF2B5EF4-FFF2-40B4-BE49-F238E27FC236}">
                  <a16:creationId xmlns:a16="http://schemas.microsoft.com/office/drawing/2014/main" id="{410F4D53-E973-43D1-B451-43DE79BFD5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8" name="Picture 137" descr="cz.png">
              <a:extLst>
                <a:ext uri="{FF2B5EF4-FFF2-40B4-BE49-F238E27FC236}">
                  <a16:creationId xmlns:a16="http://schemas.microsoft.com/office/drawing/2014/main" id="{47413069-E476-4EA7-BFEB-82383ADA32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9" name="Picture 138" descr="ro.png">
              <a:extLst>
                <a:ext uri="{FF2B5EF4-FFF2-40B4-BE49-F238E27FC236}">
                  <a16:creationId xmlns:a16="http://schemas.microsoft.com/office/drawing/2014/main" id="{0611F224-68EE-4B38-8DDF-874AA3F9B4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0" name="Picture 139" descr="se.png">
              <a:extLst>
                <a:ext uri="{FF2B5EF4-FFF2-40B4-BE49-F238E27FC236}">
                  <a16:creationId xmlns:a16="http://schemas.microsoft.com/office/drawing/2014/main" id="{77B092B8-38B2-4D25-BC43-B0AE871D9F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1" name="Picture 140" descr="ch.png">
              <a:extLst>
                <a:ext uri="{FF2B5EF4-FFF2-40B4-BE49-F238E27FC236}">
                  <a16:creationId xmlns:a16="http://schemas.microsoft.com/office/drawing/2014/main" id="{08EEFAF5-09B6-479C-AACD-9EDAE9A11B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2" name="Picture 141" descr="uk.png">
              <a:extLst>
                <a:ext uri="{FF2B5EF4-FFF2-40B4-BE49-F238E27FC236}">
                  <a16:creationId xmlns:a16="http://schemas.microsoft.com/office/drawing/2014/main" id="{B3C491C5-2561-4BBA-9E30-8910CC5C9C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1A87645F-DA8D-4EBE-90AE-0C0110F2E7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EAECBD0D-E692-4C4E-AB5C-2D881A4C4A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45" name="Picture 144" descr="ca.png">
              <a:extLst>
                <a:ext uri="{FF2B5EF4-FFF2-40B4-BE49-F238E27FC236}">
                  <a16:creationId xmlns:a16="http://schemas.microsoft.com/office/drawing/2014/main" id="{EB46C3C7-C174-477F-B584-AC79193E1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6" name="Picture 145" descr="si.png">
              <a:extLst>
                <a:ext uri="{FF2B5EF4-FFF2-40B4-BE49-F238E27FC236}">
                  <a16:creationId xmlns:a16="http://schemas.microsoft.com/office/drawing/2014/main" id="{C5479B25-6EEF-4101-9A61-1E42A09C7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684BDC99-C1D9-4528-A72A-2D4001C96AA0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034AC13-1EEF-41F8-AE58-AFAE5F7BE0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664F28BA-7502-421D-B101-5362E71CF6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C140489-71A9-4BF7-A35B-69576525CB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A7D51D07-2CB5-4767-9EA3-39B6419627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2EEC56CB-024A-423E-B9CF-FE0DB32565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D6401585-748D-4FDB-BDD1-D6A1EA5E2C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2CACA929-FD02-440D-B59F-0496A18844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DAED9F16-79ED-4941-933F-F3740433FF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C7EC3B9F-9E65-4BDC-865F-892967AA0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D7B2CE5-AF57-438B-BCEB-36D98E8052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FACE792E-4573-4359-BDDC-A6BEBFC2D2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FE1E0052-6DA8-4408-9233-8DE651EAC3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D4C18404-1A13-45B2-B6BB-81B0EDEAC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A2DDEEF-D0DD-4A9E-998C-27AADF7347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A0872AC7-5F0A-4D43-BEF0-E0AB690C4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642FEDC5-EB8D-4421-8869-C754AECD63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49D0D463-5E2E-423D-9110-F1B60BED03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D1E35DDC-73DD-4F6B-9DDF-DAB91501E0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3BA2EC76-AFDC-42C5-BF4B-6B0FC83FB2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D4E95AA9-6EC6-4472-8BE0-C2F3861602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AF7320CB-BE31-4CAF-AA55-0770745B63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AE392A63-49C8-4DD0-8BC8-5580D30E18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31A6A25C-BDCE-49B8-8D55-B39E4FC25A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4C71BA6F-62C8-4F62-B8FE-1A463E23FD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E9C5BA1B-5C5C-4AED-B62D-C637E61669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8F61DC0C-D87B-4D08-B5DB-B5333F0BF3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20B608CC-E0F9-4779-9AC6-06A367DE2F53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9C6EEFA-6BCB-4E3E-880B-C5B2DB7F97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A5606F9E-4319-426C-96D1-2D5341885E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ED832C4-6088-4FFB-8ECA-FD4E929CAA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62AEC6D8-B870-4117-B358-175425CA5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41D08CB4-B449-4D19-8CCD-FB42AC198F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B344F443-BE5B-4A1E-AA59-7DE67A4BB9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C934B2EE-C381-4C32-A9EC-040C7060EC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388D48A0-8125-47CF-A5B7-70C65117BD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26D04D9B-A7C7-4799-9A44-F4B84AD15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28CD3BF-49D7-4096-8AF4-26F30291E6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BFFDA44D-6337-4A3C-819B-C825C4CD9C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9D5C03EF-4597-48C6-8948-1A2FE56D76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9ECEB9F5-B5E5-4C73-B7BF-2DFC30CDB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5487C849-3C79-4C8C-93AE-7AB9C0BFAA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6A104906-460B-4ABF-9D57-E03E0A4EC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FB8C829C-CDEA-43E2-B5FA-1375ED896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1B3F36C1-6B11-4BD3-B1E5-BD0EEFC0CF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55A631C1-8E68-4419-9FD4-76651480A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DDD891B4-7647-423A-AEA4-FB0EA340BE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ACE07E2F-6C2A-4C0A-9820-08FC5D5934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48FF3F93-B84A-487C-A32D-80ABF0BD0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15C9E237-0ACB-484E-B8B5-25A5BF5DBB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2A442F4-46A5-406C-99C6-FDFF991F47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A0575BFF-BED3-454F-A6DD-A52CFBCC39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6E8D3617-6BA0-48D3-82CA-46645EBA5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027F2BBC-FE31-4DE5-894E-421DD73A22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9" Type="http://schemas.openxmlformats.org/officeDocument/2006/relationships/image" Target="../media/image29.png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38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em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21" Type="http://schemas.openxmlformats.org/officeDocument/2006/relationships/image" Target="../media/image14.png"/><Relationship Id="rId34" Type="http://schemas.openxmlformats.org/officeDocument/2006/relationships/image" Target="../media/image27.emf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4.png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37" Type="http://schemas.openxmlformats.org/officeDocument/2006/relationships/image" Target="../media/image37.png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36" Type="http://schemas.openxmlformats.org/officeDocument/2006/relationships/image" Target="../media/image29.png"/><Relationship Id="rId10" Type="http://schemas.openxmlformats.org/officeDocument/2006/relationships/image" Target="../media/image36.png"/><Relationship Id="rId19" Type="http://schemas.openxmlformats.org/officeDocument/2006/relationships/image" Target="../media/image12.png"/><Relationship Id="rId31" Type="http://schemas.openxmlformats.org/officeDocument/2006/relationships/image" Target="../media/image24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3.xml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8.png"/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4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D208BC8-A4CD-468B-A92C-D874A6D486C7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2" name="Picture 41" descr="de.png">
              <a:extLst>
                <a:ext uri="{FF2B5EF4-FFF2-40B4-BE49-F238E27FC236}">
                  <a16:creationId xmlns:a16="http://schemas.microsoft.com/office/drawing/2014/main" id="{A5241CAB-ADA2-4417-AD58-366D338272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at.png">
              <a:extLst>
                <a:ext uri="{FF2B5EF4-FFF2-40B4-BE49-F238E27FC236}">
                  <a16:creationId xmlns:a16="http://schemas.microsoft.com/office/drawing/2014/main" id="{E44B6718-7132-4112-86F4-EB97255A0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be.png">
              <a:extLst>
                <a:ext uri="{FF2B5EF4-FFF2-40B4-BE49-F238E27FC236}">
                  <a16:creationId xmlns:a16="http://schemas.microsoft.com/office/drawing/2014/main" id="{0F720296-2A62-4DA7-837E-02D677FAA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>
              <a:extLst>
                <a:ext uri="{FF2B5EF4-FFF2-40B4-BE49-F238E27FC236}">
                  <a16:creationId xmlns:a16="http://schemas.microsoft.com/office/drawing/2014/main" id="{D73A6867-7859-4C9C-BB7B-F223F064E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>
              <a:extLst>
                <a:ext uri="{FF2B5EF4-FFF2-40B4-BE49-F238E27FC236}">
                  <a16:creationId xmlns:a16="http://schemas.microsoft.com/office/drawing/2014/main" id="{1493C1A0-A11D-42B6-8DCB-162F826EEF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>
              <a:extLst>
                <a:ext uri="{FF2B5EF4-FFF2-40B4-BE49-F238E27FC236}">
                  <a16:creationId xmlns:a16="http://schemas.microsoft.com/office/drawing/2014/main" id="{0122824D-D8E9-4094-8057-406813DC2D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>
              <a:extLst>
                <a:ext uri="{FF2B5EF4-FFF2-40B4-BE49-F238E27FC236}">
                  <a16:creationId xmlns:a16="http://schemas.microsoft.com/office/drawing/2014/main" id="{4D5DC57B-4AEE-4812-9DD4-84980F602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>
              <a:extLst>
                <a:ext uri="{FF2B5EF4-FFF2-40B4-BE49-F238E27FC236}">
                  <a16:creationId xmlns:a16="http://schemas.microsoft.com/office/drawing/2014/main" id="{FCDCEAFB-665D-48AD-9E34-D9CFF731FC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>
              <a:extLst>
                <a:ext uri="{FF2B5EF4-FFF2-40B4-BE49-F238E27FC236}">
                  <a16:creationId xmlns:a16="http://schemas.microsoft.com/office/drawing/2014/main" id="{F2E0A474-2FAE-477F-AB8D-C50F384AA0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>
              <a:extLst>
                <a:ext uri="{FF2B5EF4-FFF2-40B4-BE49-F238E27FC236}">
                  <a16:creationId xmlns:a16="http://schemas.microsoft.com/office/drawing/2014/main" id="{10168A5E-064A-4ABA-B5A6-59999CBC4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>
              <a:extLst>
                <a:ext uri="{FF2B5EF4-FFF2-40B4-BE49-F238E27FC236}">
                  <a16:creationId xmlns:a16="http://schemas.microsoft.com/office/drawing/2014/main" id="{5A32E48C-2D3D-4EEC-BE4D-423F2F39F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>
              <a:extLst>
                <a:ext uri="{FF2B5EF4-FFF2-40B4-BE49-F238E27FC236}">
                  <a16:creationId xmlns:a16="http://schemas.microsoft.com/office/drawing/2014/main" id="{4C3D6A8C-E062-466C-B2D8-52D1B3FC4E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>
              <a:extLst>
                <a:ext uri="{FF2B5EF4-FFF2-40B4-BE49-F238E27FC236}">
                  <a16:creationId xmlns:a16="http://schemas.microsoft.com/office/drawing/2014/main" id="{7A3219A7-1E00-4C98-81AF-1C2E67E102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>
              <a:extLst>
                <a:ext uri="{FF2B5EF4-FFF2-40B4-BE49-F238E27FC236}">
                  <a16:creationId xmlns:a16="http://schemas.microsoft.com/office/drawing/2014/main" id="{56F0B3F4-5ADA-41BD-8413-E2B2699C4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>
              <a:extLst>
                <a:ext uri="{FF2B5EF4-FFF2-40B4-BE49-F238E27FC236}">
                  <a16:creationId xmlns:a16="http://schemas.microsoft.com/office/drawing/2014/main" id="{5CEDEC63-C26E-491B-A8CC-1F1F2EF2A8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>
              <a:extLst>
                <a:ext uri="{FF2B5EF4-FFF2-40B4-BE49-F238E27FC236}">
                  <a16:creationId xmlns:a16="http://schemas.microsoft.com/office/drawing/2014/main" id="{163376FE-C97D-4E6A-BE37-CCCC5BA436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>
              <a:extLst>
                <a:ext uri="{FF2B5EF4-FFF2-40B4-BE49-F238E27FC236}">
                  <a16:creationId xmlns:a16="http://schemas.microsoft.com/office/drawing/2014/main" id="{3BE778F5-B33E-4FAB-8AC1-1FCA0478FF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cz.png">
              <a:extLst>
                <a:ext uri="{FF2B5EF4-FFF2-40B4-BE49-F238E27FC236}">
                  <a16:creationId xmlns:a16="http://schemas.microsoft.com/office/drawing/2014/main" id="{A0ADC83A-EDBF-4D1F-9CC6-78C91183AC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28F27ED4-7917-422D-9E5F-265059B3F4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>
              <a:extLst>
                <a:ext uri="{FF2B5EF4-FFF2-40B4-BE49-F238E27FC236}">
                  <a16:creationId xmlns:a16="http://schemas.microsoft.com/office/drawing/2014/main" id="{2AEDE91D-4CAE-4409-9544-1513C16F6A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ch.png">
              <a:extLst>
                <a:ext uri="{FF2B5EF4-FFF2-40B4-BE49-F238E27FC236}">
                  <a16:creationId xmlns:a16="http://schemas.microsoft.com/office/drawing/2014/main" id="{D580BA20-050E-47FB-9E7A-385336FDC0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26EB49F8-5DE5-4BA4-824D-55A8BFEA82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2E67ACB-30B1-4DC0-A0F1-7AA87A8887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05FED7DC-B78B-4C40-8E7D-8BA59B4508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 descr="ca.png">
              <a:extLst>
                <a:ext uri="{FF2B5EF4-FFF2-40B4-BE49-F238E27FC236}">
                  <a16:creationId xmlns:a16="http://schemas.microsoft.com/office/drawing/2014/main" id="{3A0D12A6-06A1-4C98-99F3-70AC0D507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93" descr="si.png">
              <a:extLst>
                <a:ext uri="{FF2B5EF4-FFF2-40B4-BE49-F238E27FC236}">
                  <a16:creationId xmlns:a16="http://schemas.microsoft.com/office/drawing/2014/main" id="{7FB1B9B6-BD48-4410-9682-BA491E97D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2" r:id="rId6"/>
    <p:sldLayoutId id="2147483933" r:id="rId7"/>
    <p:sldLayoutId id="2147483935" r:id="rId8"/>
    <p:sldLayoutId id="2147483977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9A93288-EDE8-4BD5-96FF-1B2EA3FFBC8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760C563F-A7CE-42D6-A531-E36FF56545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745E5468-A136-4E29-BD4E-07C55EE7DA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6C5D2AB2-C5DB-47C5-96A7-3F94A766B8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EF3F6575-A941-48EA-98D9-AA971F5BC6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007F48F7-0ABA-48F5-B43A-BEFD99D68D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9A67879E-944C-4F61-9786-B7DBEE98F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82F2C0BA-D9F5-49A2-A87C-C85C54E375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7AA88890-8FB3-4C75-9063-2EE40DBD81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97CBF1FB-D79A-4FB3-9460-F7B14B53F1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B45010AA-1227-41DD-9734-AED55FE5B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E3664578-096E-4699-8813-CC2F821EEC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8E5A5FA8-F098-4C0E-9437-01E717405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8D6DC45B-B216-4A24-9E1F-3805BF9FA2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0E0FC1E-5C7D-4DD2-BCBE-71642F893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0FA1D3DA-89CE-4D1E-8BF0-1FE8F0C5C8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E3AFD707-BCE7-47DC-B77F-4912D8405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0549F177-13D8-4ACE-81EF-E55FF3403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66FE7C83-5775-487B-83BF-70E4964ADC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7988151D-9E11-4869-851E-BD72CA5CF7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9C67436D-D0C1-4C81-84F2-2200721144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25881FB6-DC28-41AD-9CFC-44B4EABAEF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56D0E232-B050-465E-A8E5-429977429C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4E870F51-6156-4B51-9EFE-726565E981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B9247864-AD0B-4199-A174-32F6A776C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778DF6E6-606E-4F4E-9629-70F544AE0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A17994B2-1DB8-420B-ADC5-35498FBEDE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1ED6276D-5177-4E2E-AB64-34E17BB727A4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8" name="Picture 67" descr="de.png">
              <a:extLst>
                <a:ext uri="{FF2B5EF4-FFF2-40B4-BE49-F238E27FC236}">
                  <a16:creationId xmlns:a16="http://schemas.microsoft.com/office/drawing/2014/main" id="{5DC7C9DE-2330-4D19-B00A-88DF473A18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at.png">
              <a:extLst>
                <a:ext uri="{FF2B5EF4-FFF2-40B4-BE49-F238E27FC236}">
                  <a16:creationId xmlns:a16="http://schemas.microsoft.com/office/drawing/2014/main" id="{5F39B928-F085-435A-836B-6E4FE886F2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be.png">
              <a:extLst>
                <a:ext uri="{FF2B5EF4-FFF2-40B4-BE49-F238E27FC236}">
                  <a16:creationId xmlns:a16="http://schemas.microsoft.com/office/drawing/2014/main" id="{92D70443-A035-445C-90B8-D0F13DFE47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k.png">
              <a:extLst>
                <a:ext uri="{FF2B5EF4-FFF2-40B4-BE49-F238E27FC236}">
                  <a16:creationId xmlns:a16="http://schemas.microsoft.com/office/drawing/2014/main" id="{5F8CB58C-F834-4E4A-9D36-00EDDA273C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>
              <a:extLst>
                <a:ext uri="{FF2B5EF4-FFF2-40B4-BE49-F238E27FC236}">
                  <a16:creationId xmlns:a16="http://schemas.microsoft.com/office/drawing/2014/main" id="{7055F594-4C26-4AD7-9BA5-8139C8061C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>
              <a:extLst>
                <a:ext uri="{FF2B5EF4-FFF2-40B4-BE49-F238E27FC236}">
                  <a16:creationId xmlns:a16="http://schemas.microsoft.com/office/drawing/2014/main" id="{765A40EF-5597-4C60-86E4-9801C3D24F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i.png">
              <a:extLst>
                <a:ext uri="{FF2B5EF4-FFF2-40B4-BE49-F238E27FC236}">
                  <a16:creationId xmlns:a16="http://schemas.microsoft.com/office/drawing/2014/main" id="{573C7DF2-41EA-4200-ADCE-18BD651E2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r.png">
              <a:extLst>
                <a:ext uri="{FF2B5EF4-FFF2-40B4-BE49-F238E27FC236}">
                  <a16:creationId xmlns:a16="http://schemas.microsoft.com/office/drawing/2014/main" id="{17B26722-8F9C-427E-A30C-B936DC9F08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gr.png">
              <a:extLst>
                <a:ext uri="{FF2B5EF4-FFF2-40B4-BE49-F238E27FC236}">
                  <a16:creationId xmlns:a16="http://schemas.microsoft.com/office/drawing/2014/main" id="{57245A63-3018-4055-B9A1-29F620FCA1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hu.png">
              <a:extLst>
                <a:ext uri="{FF2B5EF4-FFF2-40B4-BE49-F238E27FC236}">
                  <a16:creationId xmlns:a16="http://schemas.microsoft.com/office/drawing/2014/main" id="{E729147B-9380-484B-8D1E-AE9F256BE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e.png">
              <a:extLst>
                <a:ext uri="{FF2B5EF4-FFF2-40B4-BE49-F238E27FC236}">
                  <a16:creationId xmlns:a16="http://schemas.microsoft.com/office/drawing/2014/main" id="{C5506F1C-B0F4-416B-ACCE-17C303EF5D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t.png">
              <a:extLst>
                <a:ext uri="{FF2B5EF4-FFF2-40B4-BE49-F238E27FC236}">
                  <a16:creationId xmlns:a16="http://schemas.microsoft.com/office/drawing/2014/main" id="{AC0C54D4-FAA0-4101-8893-24CAD97FB5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lu.png">
              <a:extLst>
                <a:ext uri="{FF2B5EF4-FFF2-40B4-BE49-F238E27FC236}">
                  <a16:creationId xmlns:a16="http://schemas.microsoft.com/office/drawing/2014/main" id="{B31F1A5A-62D9-43BC-A07B-F35AC0607D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>
              <a:extLst>
                <a:ext uri="{FF2B5EF4-FFF2-40B4-BE49-F238E27FC236}">
                  <a16:creationId xmlns:a16="http://schemas.microsoft.com/office/drawing/2014/main" id="{4B9F7D4D-96E0-459F-A2BD-5AFD632EE6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>
              <a:extLst>
                <a:ext uri="{FF2B5EF4-FFF2-40B4-BE49-F238E27FC236}">
                  <a16:creationId xmlns:a16="http://schemas.microsoft.com/office/drawing/2014/main" id="{41B0898E-ECC6-49EC-9A66-65D60F4DB0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l.png">
              <a:extLst>
                <a:ext uri="{FF2B5EF4-FFF2-40B4-BE49-F238E27FC236}">
                  <a16:creationId xmlns:a16="http://schemas.microsoft.com/office/drawing/2014/main" id="{E31CCE68-7B56-415F-918C-A42EB35BF3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t.png">
              <a:extLst>
                <a:ext uri="{FF2B5EF4-FFF2-40B4-BE49-F238E27FC236}">
                  <a16:creationId xmlns:a16="http://schemas.microsoft.com/office/drawing/2014/main" id="{D0CFE0B0-E42C-4904-983B-D1DB399553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z.png">
              <a:extLst>
                <a:ext uri="{FF2B5EF4-FFF2-40B4-BE49-F238E27FC236}">
                  <a16:creationId xmlns:a16="http://schemas.microsoft.com/office/drawing/2014/main" id="{2841A212-CE30-4B0A-AB08-084EDB27E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>
              <a:extLst>
                <a:ext uri="{FF2B5EF4-FFF2-40B4-BE49-F238E27FC236}">
                  <a16:creationId xmlns:a16="http://schemas.microsoft.com/office/drawing/2014/main" id="{318B1B61-BFDA-445A-AA59-2B35F11EF7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>
              <a:extLst>
                <a:ext uri="{FF2B5EF4-FFF2-40B4-BE49-F238E27FC236}">
                  <a16:creationId xmlns:a16="http://schemas.microsoft.com/office/drawing/2014/main" id="{B2DB8ECC-5001-4C88-9624-94FFBBC7D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ch.png">
              <a:extLst>
                <a:ext uri="{FF2B5EF4-FFF2-40B4-BE49-F238E27FC236}">
                  <a16:creationId xmlns:a16="http://schemas.microsoft.com/office/drawing/2014/main" id="{A17E3AC4-4F9D-40D5-B3A4-C4898F5BB4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4EDF34B2-51C8-45DA-A8CC-BA9740B640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DC6B473C-D093-4B7A-BE75-C5354C5796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19E3EBB-F3EE-4591-B1D9-65F8A408FA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8C30F0CE-49F3-43C9-961D-EABF29DAB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FA9D8F01-E979-4766-8D8A-F86C445CFE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4732B035-7DC9-457A-B11E-1F17E69F566A}"/>
              </a:ext>
            </a:extLst>
          </p:cNvPr>
          <p:cNvPicPr>
            <a:picLocks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9" r:id="rId7"/>
    <p:sldLayoutId id="2147483978" r:id="rId8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8F3D1486-C1E4-4A69-BEB3-1BCECE4A9D78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AE4FF7E8-4072-4D62-B5A7-49A95FBC27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D64B3814-3460-4BD2-B2C6-2F536391E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9DF21E6B-70A9-432C-A108-1EDE6FDDDF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D5F8A1D1-27AD-49B3-B00C-DF80BC1475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578A51CF-D21B-451C-94E8-3DEE43398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1A521DCA-52D4-4CC1-9650-DA1D55759C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D4B2DB1A-3C3C-489A-A1E0-66096FC8A3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FEDF27-CC31-4123-8B68-EB8E2F027E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8671ECA3-1A79-4145-AE14-DEA1273076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EB6DA1DB-9158-4541-9A14-2B9FC81DB2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2EA72000-17E3-4899-976B-F19DC272FD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CF4905CD-2FD6-4152-A775-21A249031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1D44C0B9-4E17-4B33-BEA6-BA0FFBC180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DC4FAE81-D71D-41AB-ADF0-5D6C354622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65E1215A-68E0-4905-9D79-91D656B302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38CCCFAE-C9AA-4EC8-8FF0-F43832A9E3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9C65F218-E6D1-4C44-9BCD-AC88ED8134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2DB70297-7941-49CE-9FB6-CA855B4A96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ACED1DD7-41B9-466C-B65A-E12132A28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710EFB6-89D3-4A84-AED2-643BCD7E86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0296E904-989A-4C4C-BE68-0FCA0516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AE1559A6-B837-46AA-BD84-440CFB239E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BC6FEA-1C1F-4E39-85BC-8DE6865475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0CFCB69-EC53-44A5-844A-32FEA74AE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514FF5D4-CC8D-4E45-AA09-6E6CB769C9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504F49A5-E949-4E30-9FA4-B1EE2657D3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EE9226E0-2BA4-4DC2-994B-AD70CB993B22}"/>
              </a:ext>
            </a:extLst>
          </p:cNvPr>
          <p:cNvPicPr>
            <a:picLocks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7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5" Type="http://schemas.openxmlformats.org/officeDocument/2006/relationships/image" Target="../media/image42.png"/><Relationship Id="rId4" Type="http://schemas.openxmlformats.org/officeDocument/2006/relationships/image" Target="../media/image68.png"/><Relationship Id="rId9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5.png"/><Relationship Id="rId11" Type="http://schemas.openxmlformats.org/officeDocument/2006/relationships/image" Target="../media/image78.png"/><Relationship Id="rId5" Type="http://schemas.openxmlformats.org/officeDocument/2006/relationships/image" Target="../media/image74.png"/><Relationship Id="rId10" Type="http://schemas.openxmlformats.org/officeDocument/2006/relationships/image" Target="../media/image77.png"/><Relationship Id="rId4" Type="http://schemas.openxmlformats.org/officeDocument/2006/relationships/image" Target="../media/image73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licktime.symantec.com/15sLvTKu2kGTXJP6Bdqt6?h=19wWPJAxb-p3hYdH7lMHS0MPIuKz3pvnKgL8Fi58EOM=&amp;u=https://cmr.earthdata.nasa.gov/search/services.umm_json?concept_id%3DS2008499525-NSIDC_ECS%26pretty%3Dtru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ai4eo.esa.int/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311937" y="2813446"/>
            <a:ext cx="11913401" cy="132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Service Metadata &amp; Discovery </a:t>
            </a:r>
            <a:b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</a:b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Best Practice and Registry Tools</a:t>
            </a:r>
            <a:endParaRPr lang="en-GB" sz="4000" dirty="0">
              <a:solidFill>
                <a:schemeClr val="bg1">
                  <a:lumMod val="9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258296" y="5224145"/>
            <a:ext cx="578110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</a:rPr>
              <a:t>Yves Coene (</a:t>
            </a:r>
            <a:r>
              <a:rPr lang="en-GB" sz="1200" dirty="0" err="1">
                <a:solidFill>
                  <a:schemeClr val="bg1"/>
                </a:solidFill>
              </a:rPr>
              <a:t>Spacebel</a:t>
            </a:r>
            <a:r>
              <a:rPr lang="en-GB" sz="1200" dirty="0">
                <a:solidFill>
                  <a:schemeClr val="bg1"/>
                </a:solidFill>
              </a:rPr>
              <a:t> for ESA), Mattia Stipa (ESA)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CEOS WGISS #56, Paris (France)</a:t>
            </a:r>
          </a:p>
          <a:p>
            <a:pPr algn="r">
              <a:spcBef>
                <a:spcPts val="0"/>
              </a:spcBef>
            </a:pP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Jupyter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Notebooks Workshop, 26/10/2023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  <p:bldP spid="8" grpId="0" build="allAtOnce"/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65E51-BCEF-4690-AD9E-14C5BD248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FedEO</a:t>
            </a:r>
            <a:r>
              <a:rPr lang="en-US" dirty="0"/>
              <a:t> Tool and Service Registry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89CED-1E6E-4257-81E8-A25A58416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AI4EO Notebook metadata (STAC).</a:t>
            </a:r>
            <a:endParaRPr lang="en-B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1399DF-6A05-4F39-A455-F01E4EA1B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421" y="1376945"/>
            <a:ext cx="7550464" cy="47769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FD3E54-2908-4A91-98F5-D1B7CAAF0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420" y="5976000"/>
            <a:ext cx="7517133" cy="738322"/>
          </a:xfrm>
          <a:prstGeom prst="rect">
            <a:avLst/>
          </a:prstGeom>
        </p:spPr>
      </p:pic>
      <p:sp>
        <p:nvSpPr>
          <p:cNvPr id="11" name="Oval Callout 6">
            <a:extLst>
              <a:ext uri="{FF2B5EF4-FFF2-40B4-BE49-F238E27FC236}">
                <a16:creationId xmlns:a16="http://schemas.microsoft.com/office/drawing/2014/main" id="{38FEBB4B-BA50-4DBD-80D3-CE0481CD98AB}"/>
              </a:ext>
            </a:extLst>
          </p:cNvPr>
          <p:cNvSpPr/>
          <p:nvPr/>
        </p:nvSpPr>
        <p:spPr bwMode="auto">
          <a:xfrm>
            <a:off x="75919" y="3240781"/>
            <a:ext cx="2558196" cy="889687"/>
          </a:xfrm>
          <a:prstGeom prst="wedgeEllipseCallout">
            <a:avLst>
              <a:gd name="adj1" fmla="val 26109"/>
              <a:gd name="adj2" fmla="val 170366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4377"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</a:pPr>
            <a:r>
              <a:rPr lang="en-US" sz="1200" dirty="0"/>
              <a:t>UMM Metadata allowing </a:t>
            </a:r>
            <a:br>
              <a:rPr lang="en-US" sz="1200" dirty="0"/>
            </a:br>
            <a:r>
              <a:rPr lang="en-US" sz="1200" dirty="0"/>
              <a:t>import into CEOS IDN</a:t>
            </a:r>
          </a:p>
        </p:txBody>
      </p:sp>
      <p:sp>
        <p:nvSpPr>
          <p:cNvPr id="6" name="Oval Callout 6">
            <a:extLst>
              <a:ext uri="{FF2B5EF4-FFF2-40B4-BE49-F238E27FC236}">
                <a16:creationId xmlns:a16="http://schemas.microsoft.com/office/drawing/2014/main" id="{0C944C3A-9BF4-4C92-B782-F61DD3EDD443}"/>
              </a:ext>
            </a:extLst>
          </p:cNvPr>
          <p:cNvSpPr/>
          <p:nvPr/>
        </p:nvSpPr>
        <p:spPr bwMode="auto">
          <a:xfrm>
            <a:off x="9569885" y="3556011"/>
            <a:ext cx="2558196" cy="889687"/>
          </a:xfrm>
          <a:prstGeom prst="wedgeEllipseCallout">
            <a:avLst>
              <a:gd name="adj1" fmla="val -73544"/>
              <a:gd name="adj2" fmla="val 58354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4377"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</a:pPr>
            <a:r>
              <a:rPr lang="en-US" sz="1200" dirty="0"/>
              <a:t>Incl. Controlled Keywords</a:t>
            </a:r>
          </a:p>
        </p:txBody>
      </p:sp>
      <p:sp>
        <p:nvSpPr>
          <p:cNvPr id="8" name="Oval Callout 6">
            <a:extLst>
              <a:ext uri="{FF2B5EF4-FFF2-40B4-BE49-F238E27FC236}">
                <a16:creationId xmlns:a16="http://schemas.microsoft.com/office/drawing/2014/main" id="{292CC9F9-60C1-472C-8335-B7BEC4A13148}"/>
              </a:ext>
            </a:extLst>
          </p:cNvPr>
          <p:cNvSpPr/>
          <p:nvPr/>
        </p:nvSpPr>
        <p:spPr bwMode="auto">
          <a:xfrm>
            <a:off x="9536554" y="4660584"/>
            <a:ext cx="2558196" cy="889687"/>
          </a:xfrm>
          <a:prstGeom prst="wedgeEllipseCallout">
            <a:avLst>
              <a:gd name="adj1" fmla="val -73544"/>
              <a:gd name="adj2" fmla="val 58354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4377"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</a:pPr>
            <a:r>
              <a:rPr lang="en-US" sz="1200" dirty="0"/>
              <a:t>Open Science STAC </a:t>
            </a:r>
            <a:br>
              <a:rPr lang="en-US" sz="1200" dirty="0"/>
            </a:br>
            <a:r>
              <a:rPr lang="en-US" sz="1200" dirty="0"/>
              <a:t>Extension</a:t>
            </a:r>
          </a:p>
        </p:txBody>
      </p:sp>
      <p:sp>
        <p:nvSpPr>
          <p:cNvPr id="12" name="Oval Callout 6">
            <a:extLst>
              <a:ext uri="{FF2B5EF4-FFF2-40B4-BE49-F238E27FC236}">
                <a16:creationId xmlns:a16="http://schemas.microsoft.com/office/drawing/2014/main" id="{FDF54ACF-508A-48D5-B9B5-D73E5A1B4B40}"/>
              </a:ext>
            </a:extLst>
          </p:cNvPr>
          <p:cNvSpPr/>
          <p:nvPr/>
        </p:nvSpPr>
        <p:spPr bwMode="auto">
          <a:xfrm>
            <a:off x="3862818" y="5900317"/>
            <a:ext cx="2558196" cy="889687"/>
          </a:xfrm>
          <a:prstGeom prst="wedgeEllipseCallout">
            <a:avLst>
              <a:gd name="adj1" fmla="val -81123"/>
              <a:gd name="adj2" fmla="val -5312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4377"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</a:pPr>
            <a:r>
              <a:rPr lang="en-US" sz="1200" dirty="0"/>
              <a:t>Open or Download </a:t>
            </a:r>
            <a:br>
              <a:rPr lang="en-US" sz="1200" dirty="0"/>
            </a:br>
            <a:r>
              <a:rPr lang="en-US" sz="1200" dirty="0"/>
              <a:t>the Notebook</a:t>
            </a:r>
          </a:p>
        </p:txBody>
      </p:sp>
    </p:spTree>
    <p:extLst>
      <p:ext uri="{BB962C8B-B14F-4D97-AF65-F5344CB8AC3E}">
        <p14:creationId xmlns:p14="http://schemas.microsoft.com/office/powerpoint/2010/main" val="4057380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6E5068-1430-4623-89D0-87CE61A92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322" y="1307729"/>
            <a:ext cx="9279328" cy="54651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565E51-BCEF-4690-AD9E-14C5BD248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FedEO</a:t>
            </a:r>
            <a:r>
              <a:rPr lang="en-US" dirty="0"/>
              <a:t> Tool and Service Registry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89CED-1E6E-4257-81E8-A25A58416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AI4EO Notebook metadata (STAC).</a:t>
            </a:r>
            <a:endParaRPr lang="en-BE" dirty="0"/>
          </a:p>
        </p:txBody>
      </p:sp>
      <p:sp>
        <p:nvSpPr>
          <p:cNvPr id="8" name="Oval Callout 6">
            <a:extLst>
              <a:ext uri="{FF2B5EF4-FFF2-40B4-BE49-F238E27FC236}">
                <a16:creationId xmlns:a16="http://schemas.microsoft.com/office/drawing/2014/main" id="{292CC9F9-60C1-472C-8335-B7BEC4A13148}"/>
              </a:ext>
            </a:extLst>
          </p:cNvPr>
          <p:cNvSpPr/>
          <p:nvPr/>
        </p:nvSpPr>
        <p:spPr bwMode="auto">
          <a:xfrm>
            <a:off x="9569885" y="4502553"/>
            <a:ext cx="2558196" cy="1371810"/>
          </a:xfrm>
          <a:prstGeom prst="wedgeEllipseCallout">
            <a:avLst>
              <a:gd name="adj1" fmla="val -73544"/>
              <a:gd name="adj2" fmla="val 58354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4377"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</a:pPr>
            <a:r>
              <a:rPr lang="en-US" sz="1200" dirty="0"/>
              <a:t>Scientific STAC </a:t>
            </a:r>
            <a:br>
              <a:rPr lang="en-US" sz="1200" dirty="0"/>
            </a:br>
            <a:r>
              <a:rPr lang="en-US" sz="1200" dirty="0"/>
              <a:t>Extension (for associated DOI, </a:t>
            </a:r>
            <a:br>
              <a:rPr lang="en-US" sz="1200" dirty="0"/>
            </a:br>
            <a:r>
              <a:rPr lang="en-US" sz="1200" dirty="0"/>
              <a:t>e.g. publications)</a:t>
            </a:r>
          </a:p>
        </p:txBody>
      </p:sp>
      <p:sp>
        <p:nvSpPr>
          <p:cNvPr id="12" name="Oval Callout 6">
            <a:extLst>
              <a:ext uri="{FF2B5EF4-FFF2-40B4-BE49-F238E27FC236}">
                <a16:creationId xmlns:a16="http://schemas.microsoft.com/office/drawing/2014/main" id="{8C791B37-FA86-4577-ACFD-86B7E9069FF8}"/>
              </a:ext>
            </a:extLst>
          </p:cNvPr>
          <p:cNvSpPr/>
          <p:nvPr/>
        </p:nvSpPr>
        <p:spPr bwMode="auto">
          <a:xfrm>
            <a:off x="0" y="3217762"/>
            <a:ext cx="2558196" cy="773081"/>
          </a:xfrm>
          <a:prstGeom prst="wedgeEllipseCallout">
            <a:avLst>
              <a:gd name="adj1" fmla="val 18870"/>
              <a:gd name="adj2" fmla="val 110521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4377"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</a:pPr>
            <a:r>
              <a:rPr lang="en-US" sz="1200" dirty="0"/>
              <a:t>Download </a:t>
            </a:r>
            <a:br>
              <a:rPr lang="en-US" sz="1200" dirty="0"/>
            </a:br>
            <a:r>
              <a:rPr lang="en-US" sz="1200" dirty="0"/>
              <a:t>Notebook</a:t>
            </a:r>
          </a:p>
        </p:txBody>
      </p:sp>
    </p:spTree>
    <p:extLst>
      <p:ext uri="{BB962C8B-B14F-4D97-AF65-F5344CB8AC3E}">
        <p14:creationId xmlns:p14="http://schemas.microsoft.com/office/powerpoint/2010/main" val="978126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9B1261A-6F03-43A6-B8CA-4F03D7A8E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618" y="3666063"/>
            <a:ext cx="5602493" cy="20721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BDDBD0-480E-44D8-9AFB-FEF83B82F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Notebook discovery – CEOS Example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ADF8D-7402-4CAE-A3CA-6B3A4AA46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Accessible via STAC API in STAC (item) format: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“View” (GitHub), “Download”, “Execute” (Binder)…</a:t>
            </a:r>
            <a:endParaRPr lang="en-B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7E9729-54FA-44C8-80FD-930FB4CEF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2286" y="1108996"/>
            <a:ext cx="4305300" cy="638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60979C-4776-41F9-A45F-612F979617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1601" y="3987304"/>
            <a:ext cx="514350" cy="447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FB6646-EBA3-41F0-8BD7-0FBB8B1D6D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6368" y="5103263"/>
            <a:ext cx="1299388" cy="3185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C5AC22-4C22-47F3-93D4-6A08C6A59A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007" y="5979483"/>
            <a:ext cx="6445020" cy="7693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A1CD79-1EF9-4A63-9179-B28B2362C4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006" y="1894068"/>
            <a:ext cx="6445019" cy="40653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Oval Callout 6">
            <a:extLst>
              <a:ext uri="{FF2B5EF4-FFF2-40B4-BE49-F238E27FC236}">
                <a16:creationId xmlns:a16="http://schemas.microsoft.com/office/drawing/2014/main" id="{BBD2A41F-69FC-4860-86A3-B9376B35926C}"/>
              </a:ext>
            </a:extLst>
          </p:cNvPr>
          <p:cNvSpPr/>
          <p:nvPr/>
        </p:nvSpPr>
        <p:spPr bwMode="auto">
          <a:xfrm>
            <a:off x="8793533" y="2492153"/>
            <a:ext cx="2558196" cy="889687"/>
          </a:xfrm>
          <a:prstGeom prst="wedgeEllipseCallout">
            <a:avLst>
              <a:gd name="adj1" fmla="val -2458"/>
              <a:gd name="adj2" fmla="val 92998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4377"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</a:pPr>
            <a:r>
              <a:rPr lang="en-US" sz="1200" dirty="0"/>
              <a:t>STAC Item</a:t>
            </a:r>
            <a:br>
              <a:rPr lang="en-US" sz="1200" dirty="0"/>
            </a:br>
            <a:r>
              <a:rPr lang="en-US" sz="1200" dirty="0"/>
              <a:t>representation of service/tool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7945A50-427F-4D25-8B43-5EA51E90FB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7910" y="3139203"/>
            <a:ext cx="1014376" cy="49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63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4C283-F0F2-4E18-A16F-C80ACDBEC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Notebook discovery – CEOS Example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3805A-9395-406E-9CFE-93B1E8BDA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94DB62-CC42-456B-8DD8-6A8C43447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38" y="2053889"/>
            <a:ext cx="2409825" cy="4295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77E438-538F-4D31-B9CC-B04866A17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838" y="3758346"/>
            <a:ext cx="3420589" cy="24756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7A4803-9CE2-459D-9A7C-4916248D0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9027" y="3765054"/>
            <a:ext cx="3626711" cy="25680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F41C3965-D43D-491C-AECB-71A757496198}"/>
              </a:ext>
            </a:extLst>
          </p:cNvPr>
          <p:cNvSpPr/>
          <p:nvPr/>
        </p:nvSpPr>
        <p:spPr>
          <a:xfrm>
            <a:off x="3087975" y="5915162"/>
            <a:ext cx="1282709" cy="378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B1F2EDB-7E26-4929-AD5D-166CBA8AA97F}"/>
              </a:ext>
            </a:extLst>
          </p:cNvPr>
          <p:cNvSpPr/>
          <p:nvPr/>
        </p:nvSpPr>
        <p:spPr>
          <a:xfrm>
            <a:off x="7879573" y="5338043"/>
            <a:ext cx="390308" cy="378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1D86E6-EA6F-41A4-A5E1-78FA10AC3A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4690" y="1111745"/>
            <a:ext cx="3110883" cy="22622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A234A708-F425-495F-8684-FCAF429E56F7}"/>
              </a:ext>
            </a:extLst>
          </p:cNvPr>
          <p:cNvSpPr/>
          <p:nvPr/>
        </p:nvSpPr>
        <p:spPr>
          <a:xfrm rot="18871487">
            <a:off x="2233904" y="4300929"/>
            <a:ext cx="1661972" cy="378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9FDF90-BD34-4DC2-8195-4B6F0333C1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214" y="1290692"/>
            <a:ext cx="3585170" cy="7170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85C0D9-20D5-4000-9E59-B2AD135F9B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5481" y="3150134"/>
            <a:ext cx="514350" cy="447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F8A5EC-158F-4D3D-8A3B-26317C8007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0486" y="5915289"/>
            <a:ext cx="1299388" cy="3185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75F4895-892C-4F63-9395-E516B94BF23F}"/>
              </a:ext>
            </a:extLst>
          </p:cNvPr>
          <p:cNvSpPr/>
          <p:nvPr/>
        </p:nvSpPr>
        <p:spPr>
          <a:xfrm>
            <a:off x="216000" y="1290692"/>
            <a:ext cx="3850384" cy="51655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5DCA85-CFDB-4A42-B7AC-C08CA59386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67406" y="919906"/>
            <a:ext cx="1287951" cy="6096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0541FA-B33F-4A72-A77F-DFEC576CC3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79573" y="1144682"/>
            <a:ext cx="4191274" cy="11473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14FDEF-1426-4A94-A877-4B00D71390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2200" y="2054796"/>
            <a:ext cx="2234521" cy="26383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49900F5-C279-4963-95EF-3CD41A81316D}"/>
              </a:ext>
            </a:extLst>
          </p:cNvPr>
          <p:cNvSpPr/>
          <p:nvPr/>
        </p:nvSpPr>
        <p:spPr>
          <a:xfrm>
            <a:off x="680435" y="4475285"/>
            <a:ext cx="990104" cy="217861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79953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ED2BC-40F4-4118-95C8-C51610EE8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IDN/CMR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49222-918C-40B4-B2A3-8F951B9A9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071" y="969600"/>
            <a:ext cx="6003828" cy="5097600"/>
          </a:xfrm>
        </p:spPr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CEOS International Directory Network (IDN)</a:t>
            </a:r>
          </a:p>
          <a:p>
            <a:pPr marL="1162316" lvl="1" indent="-380990">
              <a:buFont typeface="Arial" panose="020B0604020202020204" pitchFamily="34" charset="0"/>
              <a:buChar char="•"/>
            </a:pPr>
            <a:r>
              <a:rPr lang="en-US" altLang="en-US" sz="1600" dirty="0"/>
              <a:t>Global registry of free online metadata of scientific datasets (a.k.a. “collections”).</a:t>
            </a:r>
          </a:p>
          <a:p>
            <a:pPr marL="1162316" lvl="1" indent="-380990">
              <a:buFont typeface="Arial" panose="020B0604020202020204" pitchFamily="34" charset="0"/>
              <a:buChar char="•"/>
            </a:pPr>
            <a:r>
              <a:rPr lang="en-US" altLang="en-US" sz="1600" dirty="0"/>
              <a:t>“granules” accessible via two-step search (OpenSearch Best Practice).</a:t>
            </a:r>
          </a:p>
          <a:p>
            <a:pPr marL="1162316" lvl="1" indent="-380990">
              <a:buFont typeface="Arial" panose="020B0604020202020204" pitchFamily="34" charset="0"/>
              <a:buChar char="•"/>
            </a:pPr>
            <a:r>
              <a:rPr lang="en-US" altLang="en-US" sz="1600" dirty="0"/>
              <a:t>Distributed architecture and connected data assets from multiple agencies.</a:t>
            </a:r>
          </a:p>
          <a:p>
            <a:pPr marL="1162316" lvl="1" indent="-380990">
              <a:buFont typeface="Arial" panose="020B0604020202020204" pitchFamily="34" charset="0"/>
              <a:buChar char="•"/>
            </a:pPr>
            <a:r>
              <a:rPr lang="en-US" altLang="en-US" sz="1600" dirty="0"/>
              <a:t>CWIC/CMR and </a:t>
            </a:r>
            <a:r>
              <a:rPr lang="en-US" altLang="en-US" sz="1600" dirty="0" err="1"/>
              <a:t>FedEO</a:t>
            </a:r>
            <a:r>
              <a:rPr lang="en-US" altLang="en-US" sz="1600" dirty="0"/>
              <a:t> are local registries, providing content to CEOS IDN via agreed metadata interchange format and access protocol.</a:t>
            </a:r>
          </a:p>
          <a:p>
            <a:pPr marL="1162316" lvl="1" indent="-380990">
              <a:buFont typeface="Arial" panose="020B0604020202020204" pitchFamily="34" charset="0"/>
              <a:buChar char="•"/>
            </a:pPr>
            <a:r>
              <a:rPr lang="en-US" altLang="en-US" sz="1600" dirty="0"/>
              <a:t>Local registries provide their content in multiple metadata formats according to regional preferences and regulations.</a:t>
            </a:r>
          </a:p>
          <a:p>
            <a:pPr marL="1162316" lvl="1" indent="-38099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1162316" lvl="1" indent="-380990">
              <a:buFont typeface="Arial" panose="020B0604020202020204" pitchFamily="34" charset="0"/>
              <a:buChar char="•"/>
            </a:pPr>
            <a:endParaRPr lang="en-US" dirty="0"/>
          </a:p>
          <a:p>
            <a:pPr marL="1162316" lvl="1" indent="-380990">
              <a:buFont typeface="Arial" panose="020B0604020202020204" pitchFamily="34" charset="0"/>
              <a:buChar char="•"/>
            </a:pPr>
            <a:endParaRPr lang="en-US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89DE30-CBA3-4E38-9098-F5C9B8945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24"/>
          <a:stretch/>
        </p:blipFill>
        <p:spPr>
          <a:xfrm>
            <a:off x="6196259" y="1223094"/>
            <a:ext cx="5855008" cy="459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32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1B1CA-AED9-4823-A02E-F1D2EA6B4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IDN/CMR Tool and Services Registry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7F310-915E-4C83-9897-382FDFA2B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Currently “Services” and “Tools” are discovered AFTER collection discovery.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These may include Notebooks</a:t>
            </a:r>
            <a:endParaRPr lang="en-BE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670CF5-7851-4FBE-AC71-BA4193511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00" y="4842686"/>
            <a:ext cx="4167210" cy="17305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751289-4F4B-4C09-A89F-C8ED84456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673" y="3455392"/>
            <a:ext cx="6135966" cy="2990043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4416A471-0A04-4DB7-84C5-38721A48F7BF}"/>
              </a:ext>
            </a:extLst>
          </p:cNvPr>
          <p:cNvSpPr/>
          <p:nvPr/>
        </p:nvSpPr>
        <p:spPr>
          <a:xfrm>
            <a:off x="5312893" y="5384843"/>
            <a:ext cx="661780" cy="48827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A9E47DC-B558-4B38-8007-0930DDFB9E51}"/>
              </a:ext>
            </a:extLst>
          </p:cNvPr>
          <p:cNvSpPr/>
          <p:nvPr/>
        </p:nvSpPr>
        <p:spPr>
          <a:xfrm rot="5400000">
            <a:off x="2766246" y="4137995"/>
            <a:ext cx="661780" cy="48827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43F443-2DE6-41B8-A0E2-1549D2DD3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00" y="1946491"/>
            <a:ext cx="5706464" cy="218518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51B2C16-FC47-488B-9139-7F45D1B895A8}"/>
              </a:ext>
            </a:extLst>
          </p:cNvPr>
          <p:cNvSpPr/>
          <p:nvPr/>
        </p:nvSpPr>
        <p:spPr>
          <a:xfrm>
            <a:off x="5274754" y="2572727"/>
            <a:ext cx="1028913" cy="264657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6BC894-E3F6-4FE8-99B8-EBC200B48594}"/>
              </a:ext>
            </a:extLst>
          </p:cNvPr>
          <p:cNvSpPr/>
          <p:nvPr/>
        </p:nvSpPr>
        <p:spPr>
          <a:xfrm>
            <a:off x="3325292" y="5843671"/>
            <a:ext cx="1028913" cy="264657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BBBA11-E3CB-46F3-8159-EA2E1E846037}"/>
              </a:ext>
            </a:extLst>
          </p:cNvPr>
          <p:cNvSpPr txBox="1"/>
          <p:nvPr/>
        </p:nvSpPr>
        <p:spPr>
          <a:xfrm>
            <a:off x="2328024" y="436250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(1)</a:t>
            </a:r>
            <a:endParaRPr lang="en-BE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1EBB9C-BED8-4F12-85A8-7281E2AE8F68}"/>
              </a:ext>
            </a:extLst>
          </p:cNvPr>
          <p:cNvSpPr txBox="1"/>
          <p:nvPr/>
        </p:nvSpPr>
        <p:spPr>
          <a:xfrm>
            <a:off x="5353945" y="500810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(2)</a:t>
            </a:r>
            <a:endParaRPr lang="en-BE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99FC47-6943-44AC-AC75-EFADE0F6ADCF}"/>
              </a:ext>
            </a:extLst>
          </p:cNvPr>
          <p:cNvSpPr/>
          <p:nvPr/>
        </p:nvSpPr>
        <p:spPr>
          <a:xfrm>
            <a:off x="6303667" y="6063060"/>
            <a:ext cx="1532643" cy="382375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90944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1B1CA-AED9-4823-A02E-F1D2EA6B4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IDN/CMR Tool and Services Registry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7F310-915E-4C83-9897-382FDFA2B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Notebooks among tools/services described in IDN/CMR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Example (UMM-S): </a:t>
            </a:r>
            <a:r>
              <a:rPr lang="en-US" altLang="en-US" sz="1600" u="sng" dirty="0">
                <a:hlinkClick r:id="rId3"/>
              </a:rPr>
              <a:t>https://cmr.earthdata.nasa.gov/search/services.umm_json?concept_id=S2008499525-NSIDC_ECS&amp;pretty=true</a:t>
            </a:r>
            <a:endParaRPr lang="en-BE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8B19B5-DAAB-40E1-BB4E-D39B3DDDD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9180" y="1870375"/>
            <a:ext cx="1195220" cy="9672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462242-9641-4C26-9194-74202938CF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1304" y="2101225"/>
            <a:ext cx="8073828" cy="44133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AA4F41-5DD0-495E-B471-5B6AF8C7C867}"/>
              </a:ext>
            </a:extLst>
          </p:cNvPr>
          <p:cNvSpPr/>
          <p:nvPr/>
        </p:nvSpPr>
        <p:spPr>
          <a:xfrm>
            <a:off x="2236227" y="5525734"/>
            <a:ext cx="3060987" cy="591287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0DECF1-06F2-439A-A1CF-8323D68AD9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302" y="3098325"/>
            <a:ext cx="51435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10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B1107-EAC7-4929-AFF1-0C28EDB32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FedEO</a:t>
            </a:r>
            <a:r>
              <a:rPr lang="en-US" dirty="0"/>
              <a:t> interface with IDN/CMR Registry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6B1C8-B0C8-4064-8903-A6C0DE9A6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Exchange formats between IDN and </a:t>
            </a:r>
            <a:r>
              <a:rPr lang="en-US" dirty="0" err="1"/>
              <a:t>FedEO</a:t>
            </a:r>
            <a:r>
              <a:rPr lang="en-US" dirty="0"/>
              <a:t>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Collection metadata: DIF-10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Service and tool metadata: UMM-JSON.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JSON encoding for UMM-T/-S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Requires annotation with GCMD “EARTH SCIENCE SERVICES” keywords.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Not foreseen to add controlled science keywords.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Is </a:t>
            </a:r>
            <a:r>
              <a:rPr lang="en-US" dirty="0" err="1"/>
              <a:t>Jupyter</a:t>
            </a:r>
            <a:r>
              <a:rPr lang="en-US" dirty="0"/>
              <a:t> Notebook a Tool or a Service from UMM point of view ?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Conventions for Notebook “viewing” link (e.g. GitHub), “download” link, </a:t>
            </a:r>
            <a:br>
              <a:rPr lang="en-US" dirty="0"/>
            </a:br>
            <a:r>
              <a:rPr lang="en-US" dirty="0"/>
              <a:t>“execution link” (Binder, </a:t>
            </a:r>
            <a:r>
              <a:rPr lang="en-US" dirty="0" err="1"/>
              <a:t>Colab</a:t>
            </a:r>
            <a:r>
              <a:rPr lang="en-US" dirty="0"/>
              <a:t>) to be agreed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 will provide UMM-S or UMM-T (JSON) encoding according to the content of the metadata record.</a:t>
            </a:r>
          </a:p>
        </p:txBody>
      </p:sp>
    </p:spTree>
    <p:extLst>
      <p:ext uri="{BB962C8B-B14F-4D97-AF65-F5344CB8AC3E}">
        <p14:creationId xmlns:p14="http://schemas.microsoft.com/office/powerpoint/2010/main" val="1339631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6274C-798A-443F-872D-2B6727D0B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Notebook (internal) metadata: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Forthcoming “CEOS </a:t>
            </a:r>
            <a:r>
              <a:rPr lang="en-US" dirty="0" err="1"/>
              <a:t>Jupyter</a:t>
            </a:r>
            <a:r>
              <a:rPr lang="en-US" dirty="0"/>
              <a:t> Best Practice document” (Esther Conway).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Harmonization with CEOS Service metadata and discovery Best Practice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case: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Reuse internal metadata to create (draft) metadata record for Notebooks in catalogue.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Automated harvesting of Notebook metadata, e.g. from GitHub repository.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2"/>
            <a:endParaRPr lang="en-BE" dirty="0">
              <a:highlight>
                <a:srgbClr val="FFFF0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EB732-AA51-49DC-BBA9-94B277C52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60401"/>
            <a:ext cx="10108800" cy="553998"/>
          </a:xfrm>
        </p:spPr>
        <p:txBody>
          <a:bodyPr/>
          <a:lstStyle/>
          <a:p>
            <a:pPr algn="l"/>
            <a:r>
              <a:rPr lang="en-US" dirty="0"/>
              <a:t>Future work</a:t>
            </a:r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CD5662-5D0A-4972-B1DF-0E956452E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078" y="3429000"/>
            <a:ext cx="5806122" cy="30725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90F559-C12B-428E-82CB-C6C3305B6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085" y="3585427"/>
            <a:ext cx="4314584" cy="239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90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896D-BE48-4AF6-905B-E90667A8A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DCB25-15D8-4AB4-A8CA-E6D672F14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Jupyter</a:t>
            </a:r>
            <a:r>
              <a:rPr lang="en-US" dirty="0"/>
              <a:t> Notebook metadata can be encoded and catalogued according to CEOS Best Practices for Service Metadata and Discovery.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 catalogue will offer a Service and Tool registry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Service and Tool metadata as per above CEOS Best Practices.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Feedback about additional metadata properties relevant/required for Notebook discovery is welcome.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Resource coupling with collection metadata records is considered important.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Annotation with controlled keywords expected.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STAC API and STAC among available discovery interfaces.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Implementation of UMM interface towards CEOS IDN in progress.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Online UMM-JSON(S/T) validator would be useful (similar to DIF10 validation endpoint).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Forthcoming CEOS </a:t>
            </a:r>
            <a:r>
              <a:rPr lang="en-US" dirty="0" err="1"/>
              <a:t>Jupyter</a:t>
            </a:r>
            <a:r>
              <a:rPr lang="en-US" dirty="0"/>
              <a:t> Notebook Best Practice may recommend internal Notebook metadata.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Harvesting of Notebook’s internal metadata by catalogue from e.g. GitHub repository could be envisaged. </a:t>
            </a:r>
          </a:p>
        </p:txBody>
      </p:sp>
    </p:spTree>
    <p:extLst>
      <p:ext uri="{BB962C8B-B14F-4D97-AF65-F5344CB8AC3E}">
        <p14:creationId xmlns:p14="http://schemas.microsoft.com/office/powerpoint/2010/main" val="1088607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Discovery scenarios for Tool and Service Registries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Registries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ESA AI4EO Registry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 Tool and Service Registry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CMR/IDN Registry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Conclusion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177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312E9-53B3-4163-BD79-8CBEF797D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AOB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9143E-5734-44CE-A6C0-D317AD53C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85B2F2-054B-4EA8-BF88-CBA9B56EF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38" y="1595094"/>
            <a:ext cx="51054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94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ED2BC-40F4-4118-95C8-C51610EE8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– Best Practices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49222-918C-40B4-B2A3-8F951B9A9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071" y="969600"/>
            <a:ext cx="7117826" cy="5097600"/>
          </a:xfrm>
        </p:spPr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“CEOS Best Practices for Service Metadata and Discovery”</a:t>
            </a:r>
          </a:p>
          <a:p>
            <a:pPr marL="1162316" lvl="1" indent="-38099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Version 1.0 </a:t>
            </a:r>
            <a:r>
              <a:rPr lang="en-US" altLang="en-US" sz="1600" dirty="0"/>
              <a:t>approved and </a:t>
            </a:r>
            <a:r>
              <a:rPr lang="en-US" sz="1600" dirty="0"/>
              <a:t>published in November ’22.</a:t>
            </a:r>
          </a:p>
          <a:p>
            <a:pPr marL="1162316" lvl="1" indent="-38099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162316" lvl="1" indent="-38099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162316" lvl="1" indent="-38099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162316" lvl="1" indent="-380990">
              <a:buFont typeface="Arial" panose="020B0604020202020204" pitchFamily="34" charset="0"/>
              <a:buChar char="•"/>
            </a:pPr>
            <a:r>
              <a:rPr lang="en-US" sz="1600" dirty="0"/>
              <a:t>Extends Best Practices for collection and granule discovery (CEOS OpenSearch Best Practices) to “services” (incl. tools, applications, service endpoints) with intention to “share”. </a:t>
            </a:r>
          </a:p>
          <a:p>
            <a:pPr marL="1162316" lvl="1" indent="-380990">
              <a:buFont typeface="Arial" panose="020B0604020202020204" pitchFamily="34" charset="0"/>
              <a:buChar char="•"/>
            </a:pPr>
            <a:r>
              <a:rPr lang="en-US" sz="1600" dirty="0"/>
              <a:t>Defines core set of metadata properties without imposing single metadata format. </a:t>
            </a:r>
          </a:p>
          <a:p>
            <a:pPr marL="1162316" lvl="1" indent="-380990">
              <a:buFont typeface="Arial" panose="020B0604020202020204" pitchFamily="34" charset="0"/>
              <a:buChar char="•"/>
            </a:pPr>
            <a:r>
              <a:rPr lang="en-US" sz="1600" dirty="0"/>
              <a:t>First step towards sharing tools and applications metadata via regional registries and CEOS IDN.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6D2C04-BE47-451B-90CA-24D3EADBF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567" y="1931829"/>
            <a:ext cx="8286750" cy="55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A67A6E-DE64-4948-AF0E-0D7835C32B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33" r="34757" b="35884"/>
          <a:stretch/>
        </p:blipFill>
        <p:spPr>
          <a:xfrm>
            <a:off x="8791812" y="3840087"/>
            <a:ext cx="2285484" cy="2491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E2E63C-E0DA-47F5-8704-71FA12EAD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6983" y="144913"/>
            <a:ext cx="2555143" cy="357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41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F7719-EDF3-49C7-8B8B-6CE23D77A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- Discovery Scenarios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EA5DF-6DB1-4ECC-9588-58B9AA94D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0172402" cy="5328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Best practices document describes several discovery scenarios that can be applied to (</a:t>
            </a:r>
            <a:r>
              <a:rPr lang="en-US" dirty="0" err="1"/>
              <a:t>Jupyter</a:t>
            </a:r>
            <a:r>
              <a:rPr lang="en-US" dirty="0"/>
              <a:t> Notebook) tool registries)):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Scenario 2: Downloadable tools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US" dirty="0"/>
              <a:t>Source code, binaries, </a:t>
            </a:r>
            <a:r>
              <a:rPr lang="en-US" dirty="0" err="1"/>
              <a:t>Jupyter</a:t>
            </a:r>
            <a:r>
              <a:rPr lang="en-US" dirty="0"/>
              <a:t> Notebooks, Docker images, …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US" dirty="0"/>
              <a:t>Download from repository (GitHub, </a:t>
            </a:r>
            <a:r>
              <a:rPr lang="en-US" dirty="0" err="1"/>
              <a:t>Zenodo</a:t>
            </a:r>
            <a:r>
              <a:rPr lang="en-US" dirty="0"/>
              <a:t>, ..) or registry (e.g. </a:t>
            </a:r>
            <a:r>
              <a:rPr lang="en-US" dirty="0" err="1"/>
              <a:t>DockerHub</a:t>
            </a:r>
            <a:r>
              <a:rPr lang="en-US" dirty="0"/>
              <a:t>, …)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Scenario 3: Web GUI tools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US" altLang="en-US" dirty="0"/>
              <a:t>Software as a Service (SaaS) 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US" altLang="en-US" dirty="0"/>
              <a:t>E.g. </a:t>
            </a:r>
            <a:r>
              <a:rPr lang="en-US" altLang="en-US" dirty="0" err="1"/>
              <a:t>Jupyter</a:t>
            </a:r>
            <a:r>
              <a:rPr lang="en-US" altLang="en-US" dirty="0"/>
              <a:t> Notebook on Google </a:t>
            </a:r>
            <a:r>
              <a:rPr lang="en-US" altLang="en-US" dirty="0" err="1"/>
              <a:t>Colaboratory</a:t>
            </a:r>
            <a:r>
              <a:rPr lang="en-US" altLang="en-US" dirty="0"/>
              <a:t>, Binder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Scenario 5: Coupled Services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US" dirty="0"/>
              <a:t>Associate tools and services (e.g. Notebook) to EO collections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82C3E6-18E6-4B02-B84D-D021FEBA0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3545" y="2500768"/>
            <a:ext cx="514350" cy="447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59D1E9-546E-49D7-A7C2-0C308D137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589" y="3456454"/>
            <a:ext cx="944306" cy="4103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56840A-31F9-4560-BB54-B116804F3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8507" y="3944527"/>
            <a:ext cx="1299388" cy="3185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C489E8-0BE1-40DB-9A38-E84393B252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8719" y="3014719"/>
            <a:ext cx="1119176" cy="414281"/>
          </a:xfrm>
          <a:prstGeom prst="rect">
            <a:avLst/>
          </a:prstGeom>
        </p:spPr>
      </p:pic>
      <p:pic>
        <p:nvPicPr>
          <p:cNvPr id="11" name="Picture 2" descr="INSPIRE">
            <a:extLst>
              <a:ext uri="{FF2B5EF4-FFF2-40B4-BE49-F238E27FC236}">
                <a16:creationId xmlns:a16="http://schemas.microsoft.com/office/drawing/2014/main" id="{CD260DE3-23BA-41BD-9224-113837A72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078" y="4451901"/>
            <a:ext cx="1161229" cy="65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F47AE8-856A-4602-B9D8-9AE2F4B1EA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92002" y="2109060"/>
            <a:ext cx="1445893" cy="3231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054BE8-323A-421E-9AEA-DEC65B09EA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14948" y="4588585"/>
            <a:ext cx="944306" cy="32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30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ACD02-46E9-4F62-8FFB-43BB98F9F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ESA AI4EO Registry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E383D-BC49-4BA3-BC7F-4B9FED4C5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hlinkClick r:id="rId2"/>
              </a:rPr>
              <a:t>https://ai4eo.esa.int/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Web Portal </a:t>
            </a:r>
            <a:r>
              <a:rPr lang="fr-FR" dirty="0" err="1"/>
              <a:t>providing</a:t>
            </a:r>
            <a:r>
              <a:rPr lang="fr-FR" dirty="0"/>
              <a:t> </a:t>
            </a:r>
            <a:r>
              <a:rPr lang="fr-FR" dirty="0" err="1"/>
              <a:t>access</a:t>
            </a:r>
            <a:r>
              <a:rPr lang="fr-FR" dirty="0"/>
              <a:t> to Notebooks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fr-FR" dirty="0"/>
              <a:t>5 </a:t>
            </a:r>
            <a:r>
              <a:rPr lang="fr-FR" dirty="0" err="1"/>
              <a:t>thematic</a:t>
            </a:r>
            <a:r>
              <a:rPr lang="fr-FR" dirty="0"/>
              <a:t> areas: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fr-FR" dirty="0" err="1"/>
              <a:t>Climate</a:t>
            </a:r>
            <a:r>
              <a:rPr lang="fr-FR" dirty="0"/>
              <a:t> and </a:t>
            </a:r>
            <a:r>
              <a:rPr lang="fr-FR" dirty="0" err="1"/>
              <a:t>forecast</a:t>
            </a:r>
            <a:endParaRPr lang="fr-FR" dirty="0"/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fr-FR" dirty="0"/>
              <a:t>Land Use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fr-FR" dirty="0" err="1"/>
              <a:t>Fire</a:t>
            </a:r>
            <a:r>
              <a:rPr lang="fr-FR" dirty="0"/>
              <a:t> monitoring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fr-FR" dirty="0" err="1"/>
              <a:t>Health</a:t>
            </a:r>
            <a:r>
              <a:rPr lang="fr-FR" dirty="0"/>
              <a:t> </a:t>
            </a:r>
            <a:r>
              <a:rPr lang="fr-FR" dirty="0" err="1"/>
              <a:t>risk</a:t>
            </a:r>
            <a:endParaRPr lang="fr-FR" dirty="0"/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fr-FR" dirty="0"/>
              <a:t>AI Techniques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fr-FR" dirty="0"/>
              <a:t>No standard-</a:t>
            </a:r>
            <a:r>
              <a:rPr lang="fr-FR" dirty="0" err="1"/>
              <a:t>based</a:t>
            </a:r>
            <a:r>
              <a:rPr lang="fr-FR" dirty="0"/>
              <a:t> </a:t>
            </a:r>
            <a:r>
              <a:rPr lang="fr-FR" dirty="0" err="1"/>
              <a:t>metadata</a:t>
            </a:r>
            <a:r>
              <a:rPr lang="fr-FR" dirty="0"/>
              <a:t> / API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fr-FR" dirty="0"/>
              <a:t>Access to ESA </a:t>
            </a:r>
            <a:r>
              <a:rPr lang="fr-FR" dirty="0" err="1"/>
              <a:t>GitLab</a:t>
            </a:r>
            <a:endParaRPr lang="fr-FR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D136AF-9D9D-4C21-BE94-ABB214D1C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056" y="734928"/>
            <a:ext cx="6504513" cy="56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07122-9D8E-46EB-92C4-900483760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ESA AI4EO Registry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16DC4-F3FB-4AAA-B80B-C8AEEAA3C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Access to ESA </a:t>
            </a:r>
            <a:r>
              <a:rPr lang="fr-FR" dirty="0" err="1"/>
              <a:t>GitLab</a:t>
            </a:r>
            <a:endParaRPr lang="en-BE" dirty="0"/>
          </a:p>
          <a:p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E8EB6E-7F28-47B1-A5B2-1C8C99127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38" y="1668640"/>
            <a:ext cx="6030460" cy="41266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431FB5-99D5-448D-979B-B11E09912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461" y="1668640"/>
            <a:ext cx="5630783" cy="361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63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0A442-7A58-4F77-ADB5-584AC4D99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FedEO</a:t>
            </a:r>
            <a:r>
              <a:rPr lang="en-US" dirty="0"/>
              <a:t> Tool and Service Registry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5D595-5AE3-48EA-868B-F5D970445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 Evolution service discovery presented at WGISS-55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 for multiple discovery interfaces: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OpenSearch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OGC API Features (incl. Part 3 Filtering)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STAC API (incl. Filtering and Collection Search)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OGC API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 (service) metadata </a:t>
            </a:r>
            <a:r>
              <a:rPr lang="en-US" u="sng" dirty="0"/>
              <a:t>input</a:t>
            </a:r>
            <a:r>
              <a:rPr lang="en-US" dirty="0"/>
              <a:t> formats: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OGC 19-020r1 (</a:t>
            </a:r>
            <a:r>
              <a:rPr lang="en-US" dirty="0" err="1"/>
              <a:t>GeoJSON</a:t>
            </a:r>
            <a:r>
              <a:rPr lang="en-US" dirty="0"/>
              <a:t>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ISO19139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 number of response and metadata </a:t>
            </a:r>
            <a:r>
              <a:rPr lang="en-US" u="sng" dirty="0"/>
              <a:t>output</a:t>
            </a:r>
            <a:r>
              <a:rPr lang="en-US" dirty="0"/>
              <a:t> formats: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ISO19139 and OGC 19-020r1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 err="1"/>
              <a:t>GeoDCAT</a:t>
            </a:r>
            <a:r>
              <a:rPr lang="en-US" dirty="0"/>
              <a:t>-AP and schema.org (JSON-LD, RDF, Turtle)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STAC, UMM JSON, ISO19115-3 (In progress)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Resource coupling in selected formats (ISO, OGC and </a:t>
            </a:r>
            <a:r>
              <a:rPr lang="en-US" dirty="0" err="1"/>
              <a:t>GeoDCAT</a:t>
            </a:r>
            <a:r>
              <a:rPr lang="en-US" dirty="0"/>
              <a:t>-AP)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FE47F0-7115-4991-B43B-F1289F304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778" y="812425"/>
            <a:ext cx="3802085" cy="21295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ABB0C6-9DCA-4CCF-9702-5C719F268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6874" y="4932358"/>
            <a:ext cx="1156595" cy="3397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93A9A2-54C6-4891-BE0B-987471939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401" y="5848668"/>
            <a:ext cx="1203304" cy="3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JSON-LD-logo-64">
            <a:extLst>
              <a:ext uri="{FF2B5EF4-FFF2-40B4-BE49-F238E27FC236}">
                <a16:creationId xmlns:a16="http://schemas.microsoft.com/office/drawing/2014/main" id="{4FCD928E-E2D9-4339-8EFA-3635EAFB5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969" y="4330937"/>
            <a:ext cx="533500" cy="56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E72EEF-7382-4921-B0C7-654A009F4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4592" y="4330937"/>
            <a:ext cx="618439" cy="596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283706-6338-4898-AB1B-92BDB6C679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0725" y="5553066"/>
            <a:ext cx="726675" cy="7053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1F1A79-F4A8-45D2-BA63-0F70B7C7DC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0730" y="5322526"/>
            <a:ext cx="1300340" cy="47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90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4A0E4-A904-440D-863E-65CDBE7A0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FedEO</a:t>
            </a:r>
            <a:r>
              <a:rPr lang="en-US" dirty="0"/>
              <a:t> Tool and Service Registry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6FF2C-5F15-4244-93FA-7D7439FAA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Tool and Service metadata to be annotated with controlled keywords (SKOS concepts).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ESA AI4EO notebook metadata available in </a:t>
            </a:r>
            <a:r>
              <a:rPr lang="en-US" dirty="0" err="1"/>
              <a:t>FedEO</a:t>
            </a:r>
            <a:r>
              <a:rPr lang="en-US" dirty="0"/>
              <a:t> in two ways: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Static STAC Catalogs (hierarchy)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STAC API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9AAE66-D5C8-407E-817A-936696BE8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079" y="1669685"/>
            <a:ext cx="3489441" cy="47947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B1A5B6-AB41-4E0D-98F9-BEEBFCEF3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12" y="2567241"/>
            <a:ext cx="7553741" cy="38972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DBDC5A-1D71-4CD6-A065-8D9401AC3A0C}"/>
              </a:ext>
            </a:extLst>
          </p:cNvPr>
          <p:cNvSpPr txBox="1"/>
          <p:nvPr/>
        </p:nvSpPr>
        <p:spPr>
          <a:xfrm rot="19312028">
            <a:off x="8842665" y="4146553"/>
            <a:ext cx="2504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DRAFT</a:t>
            </a:r>
            <a:endParaRPr lang="en-BE" sz="2800" b="1" dirty="0">
              <a:solidFill>
                <a:srgbClr val="FF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415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015">
            <a:extLst>
              <a:ext uri="{FF2B5EF4-FFF2-40B4-BE49-F238E27FC236}">
                <a16:creationId xmlns:a16="http://schemas.microsoft.com/office/drawing/2014/main" id="{E5D47B04-908E-4824-B508-B88E06286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669" y="2267155"/>
            <a:ext cx="4982747" cy="459084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117BA4-9015-4519-8BC1-A4AEA865C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FedEO</a:t>
            </a:r>
            <a:r>
              <a:rPr lang="en-US" dirty="0"/>
              <a:t> Tool and Service Registry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BBAB8-B9AA-45D4-8315-9E705F2AA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6881882" cy="5328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STAC API Search request (filter, CQL2) to find tools (“Machine learning”) about a subject (“Coastal processes”)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Free text search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Controlled keyword (concept) search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0E609-F432-4050-BB00-A0C58074A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63" y="2363145"/>
            <a:ext cx="4731754" cy="44948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E7A50C-727C-445C-9259-D835D9ADE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5702" y="624877"/>
            <a:ext cx="4660036" cy="17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81237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1D5F5E67-AB13-4111-9750-227349DF9C0E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CB5FC264-F170-4FD7-B1B7-AD228B5C627F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BAA92E9C-6AC9-4603-A52E-F067BCFA2092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74AF34BF-3A32-4DE4-AA6F-C6B9EC0D26DF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For ESA Official Use Only</Classification>
    <Issue_x0020_Date xmlns="ddc99d1b-0883-4f2c-a8e6-6d8ebaa0e5d6">2022-03-17T23:00:00+00:00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schemas.microsoft.com/office/infopath/2007/PartnerControls"/>
    <ds:schemaRef ds:uri="http://schemas.microsoft.com/office/2006/documentManagement/types"/>
    <ds:schemaRef ds:uri="http://schemas.microsoft.com/sharepoint/v4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sharepoint/v3/fields"/>
    <ds:schemaRef ds:uri="ddc99d1b-0883-4f2c-a8e6-6d8ebaa0e5d6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31580</TotalTime>
  <Words>1319</Words>
  <Application>Microsoft Office PowerPoint</Application>
  <PresentationFormat>Custom</PresentationFormat>
  <Paragraphs>168</Paragraphs>
  <Slides>20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MS PGothic</vt:lpstr>
      <vt:lpstr>Arial</vt:lpstr>
      <vt:lpstr>Calibri</vt:lpstr>
      <vt:lpstr>Verdana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Outline</vt:lpstr>
      <vt:lpstr>Introduction – Best Practices</vt:lpstr>
      <vt:lpstr>Introduction - Discovery Scenarios</vt:lpstr>
      <vt:lpstr>ESA AI4EO Registry</vt:lpstr>
      <vt:lpstr>ESA AI4EO Registry</vt:lpstr>
      <vt:lpstr>FedEO Tool and Service Registry</vt:lpstr>
      <vt:lpstr>FedEO Tool and Service Registry</vt:lpstr>
      <vt:lpstr>FedEO Tool and Service Registry</vt:lpstr>
      <vt:lpstr>FedEO Tool and Service Registry</vt:lpstr>
      <vt:lpstr>FedEO Tool and Service Registry</vt:lpstr>
      <vt:lpstr>Notebook discovery – CEOS Example</vt:lpstr>
      <vt:lpstr>Notebook discovery – CEOS Example</vt:lpstr>
      <vt:lpstr>IDN/CMR</vt:lpstr>
      <vt:lpstr>IDN/CMR Tool and Services Registry</vt:lpstr>
      <vt:lpstr>IDN/CMR Tool and Services Registry</vt:lpstr>
      <vt:lpstr>FedEO interface with IDN/CMR Registry</vt:lpstr>
      <vt:lpstr>Future work</vt:lpstr>
      <vt:lpstr>Conclusion</vt:lpstr>
      <vt:lpstr>AOB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 and Registry Tools</dc:title>
  <dc:subject>WGISS-56, ESA, STAC, Jupyter</dc:subject>
  <dc:creator>Yves Coene</dc:creator>
  <cp:keywords/>
  <dc:description/>
  <cp:lastModifiedBy>Yves Coene</cp:lastModifiedBy>
  <cp:revision>538</cp:revision>
  <cp:lastPrinted>2008-08-26T16:26:23Z</cp:lastPrinted>
  <dcterms:created xsi:type="dcterms:W3CDTF">2022-03-18T14:00:45Z</dcterms:created>
  <dcterms:modified xsi:type="dcterms:W3CDTF">2023-10-23T08:15:16Z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Yves Coene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>ESA</vt:lpwstr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2022-03-17T23:00:00Z</vt:filetime>
  </property>
  <property fmtid="{D5CDD505-2E9C-101B-9397-08002B2CF9AE}" pid="30" name="Organisational_x0020_entity">
    <vt:lpwstr>ESA</vt:lpwstr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