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4"/>
  </p:sldMasterIdLst>
  <p:notesMasterIdLst>
    <p:notesMasterId r:id="rId17"/>
  </p:notesMasterIdLst>
  <p:sldIdLst>
    <p:sldId id="256" r:id="rId5"/>
    <p:sldId id="281" r:id="rId6"/>
    <p:sldId id="282" r:id="rId7"/>
    <p:sldId id="295" r:id="rId8"/>
    <p:sldId id="283" r:id="rId9"/>
    <p:sldId id="296" r:id="rId10"/>
    <p:sldId id="265" r:id="rId11"/>
    <p:sldId id="278" r:id="rId12"/>
    <p:sldId id="279" r:id="rId13"/>
    <p:sldId id="258" r:id="rId14"/>
    <p:sldId id="297" r:id="rId15"/>
    <p:sldId id="263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63" autoAdjust="0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1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63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6640" y="173971"/>
            <a:ext cx="9865360" cy="664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 userDrawn="1"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WGISS-56, 24-26 October, 2023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600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5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b9HMAz1SewUjP7OTc6Hgez62Vn3BLj0Q-mPyhpZvQ18/edit#heading=h.phz8vhue0x61" TargetMode="External"/><Relationship Id="rId3" Type="http://schemas.openxmlformats.org/officeDocument/2006/relationships/hyperlink" Target="https://docs.google.com/document/d/1b9HMAz1SewUjP7OTc6Hgez62Vn3BLj0Q-mPyhpZvQ18/edit#heading=h.waiyyl49e8ak" TargetMode="External"/><Relationship Id="rId7" Type="http://schemas.openxmlformats.org/officeDocument/2006/relationships/hyperlink" Target="https://docs.google.com/document/d/1b9HMAz1SewUjP7OTc6Hgez62Vn3BLj0Q-mPyhpZvQ18/edit#heading=h.hqmolkzh4ask" TargetMode="External"/><Relationship Id="rId12" Type="http://schemas.openxmlformats.org/officeDocument/2006/relationships/hyperlink" Target="https://docs.google.com/document/d/1b9HMAz1SewUjP7OTc6Hgez62Vn3BLj0Q-mPyhpZvQ18/edit#heading=h.utn24zu76a07" TargetMode="External"/><Relationship Id="rId2" Type="http://schemas.openxmlformats.org/officeDocument/2006/relationships/hyperlink" Target="https://docs.google.com/document/d/1b9HMAz1SewUjP7OTc6Hgez62Vn3BLj0Q-mPyhpZvQ18/edit#heading=h.48p20v2b34j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b9HMAz1SewUjP7OTc6Hgez62Vn3BLj0Q-mPyhpZvQ18/edit#heading=h.byw0tkcsn3w2" TargetMode="External"/><Relationship Id="rId11" Type="http://schemas.openxmlformats.org/officeDocument/2006/relationships/hyperlink" Target="https://docs.google.com/document/d/1b9HMAz1SewUjP7OTc6Hgez62Vn3BLj0Q-mPyhpZvQ18/edit#heading=h.mj3o021jtu13" TargetMode="External"/><Relationship Id="rId5" Type="http://schemas.openxmlformats.org/officeDocument/2006/relationships/hyperlink" Target="https://docs.google.com/document/d/1b9HMAz1SewUjP7OTc6Hgez62Vn3BLj0Q-mPyhpZvQ18/edit#heading=h.3v0aumf9262c" TargetMode="External"/><Relationship Id="rId10" Type="http://schemas.openxmlformats.org/officeDocument/2006/relationships/hyperlink" Target="https://docs.google.com/document/d/1b9HMAz1SewUjP7OTc6Hgez62Vn3BLj0Q-mPyhpZvQ18/edit#heading=h.tkcb4v9dzq6o" TargetMode="External"/><Relationship Id="rId4" Type="http://schemas.openxmlformats.org/officeDocument/2006/relationships/hyperlink" Target="https://docs.google.com/document/d/1b9HMAz1SewUjP7OTc6Hgez62Vn3BLj0Q-mPyhpZvQ18/edit#heading=h.d1gesxgb0qzl" TargetMode="External"/><Relationship Id="rId9" Type="http://schemas.openxmlformats.org/officeDocument/2006/relationships/hyperlink" Target="https://docs.google.com/document/d/1b9HMAz1SewUjP7OTc6Hgez62Vn3BLj0Q-mPyhpZvQ18/edit#heading=h.xzjpmbtpmww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9HMAz1SewUjP7OTc6Hgez62Vn3BLj0Q-mPyhpZvQ18/ed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mailto:esther.conway@stfc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21" Type="http://schemas.openxmlformats.org/officeDocument/2006/relationships/image" Target="../media/image33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svg"/><Relationship Id="rId15" Type="http://schemas.openxmlformats.org/officeDocument/2006/relationships/image" Target="../media/image27.jpeg"/><Relationship Id="rId10" Type="http://schemas.openxmlformats.org/officeDocument/2006/relationships/image" Target="../media/image22.sv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9HMAz1SewUjP7OTc6Hgez62Vn3BLj0Q-mPyhpZvQ18/edit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451530" y="644922"/>
            <a:ext cx="6503748" cy="278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400" b="1" dirty="0"/>
              <a:t>WGISS</a:t>
            </a:r>
            <a:r>
              <a:rPr lang="ja-JP" altLang="en-US" sz="4400" b="1"/>
              <a:t> </a:t>
            </a:r>
            <a:r>
              <a:rPr lang="en-US" altLang="ja-JP" sz="4400" b="1" dirty="0"/>
              <a:t>Jupyter Notebooks Best Practice History and Status</a:t>
            </a:r>
            <a:endParaRPr sz="4400" b="1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2CAB15C-BD01-85D9-B8A7-2DD36700F8F1}"/>
              </a:ext>
            </a:extLst>
          </p:cNvPr>
          <p:cNvSpPr txBox="1"/>
          <p:nvPr/>
        </p:nvSpPr>
        <p:spPr>
          <a:xfrm>
            <a:off x="7220931" y="4619133"/>
            <a:ext cx="4588629" cy="17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</a:rPr>
              <a:t>Esther Conway</a:t>
            </a: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UKSA-NCEO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Agenda ID: 2023.10.26_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13.30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WGISS-56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Paris, France (CNES)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</a:rPr>
              <a:t>24</a:t>
            </a:r>
            <a:r>
              <a:rPr lang="en-GB" sz="1400" b="1" dirty="0">
                <a:solidFill>
                  <a:schemeClr val="bg1"/>
                </a:solidFill>
              </a:rPr>
              <a:t>-2</a:t>
            </a:r>
            <a:r>
              <a:rPr lang="en-GB" b="1" dirty="0">
                <a:solidFill>
                  <a:schemeClr val="bg1"/>
                </a:solidFill>
              </a:rPr>
              <a:t>6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October</a:t>
            </a:r>
            <a:r>
              <a:rPr lang="en-GB" sz="1400" b="1" dirty="0">
                <a:solidFill>
                  <a:schemeClr val="bg1"/>
                </a:solidFill>
              </a:rPr>
              <a:t> 2023</a:t>
            </a:r>
            <a:endParaRPr lang="en-GB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76398" y="223593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</a:rPr>
              <a:t>Objectives and Needs</a:t>
            </a:r>
            <a:endParaRPr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E6012-780F-60F5-EEFD-90AFF5DD63E7}"/>
              </a:ext>
            </a:extLst>
          </p:cNvPr>
          <p:cNvSpPr txBox="1"/>
          <p:nvPr/>
        </p:nvSpPr>
        <p:spPr>
          <a:xfrm>
            <a:off x="914400" y="1697187"/>
            <a:ext cx="99743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sz="1800" dirty="0"/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Issues to be addressed:</a:t>
            </a:r>
            <a:endParaRPr lang="en-GB" sz="180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Clear understanding the purpose of a notebook and deciding if it is a reusable asset.  Successfully conveying how and why a notebook should be used by its intended community.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Encourage the development of good workflow and structure within notebooks along with quality documentation. Support their reuse and adaptation by new users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 discovery of relevant notebooks in terms of dataset, domain, application/function and skill level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Delaying technical obsolescence and ensuring longevity of relevant notebooks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Maintaining the quality  of archive by timely removal of redundant notebooks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</a:rPr>
              <a:t>Supporting interoperability of notebooks on different platforms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Lowering barrier for EO data exploitation and raising technical skill level</a:t>
            </a:r>
          </a:p>
        </p:txBody>
      </p:sp>
    </p:spTree>
    <p:extLst>
      <p:ext uri="{BB962C8B-B14F-4D97-AF65-F5344CB8AC3E}">
        <p14:creationId xmlns:p14="http://schemas.microsoft.com/office/powerpoint/2010/main" val="266309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B8121-3880-2231-A4EE-D4AE3A852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30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4 JUPYTER NOTEBOOK BEST PRACTICE CONTENT 9</a:t>
            </a:r>
            <a:endParaRPr lang="en-GB" dirty="0">
              <a:effectLst/>
            </a:endParaRPr>
          </a:p>
          <a:p>
            <a:pPr marL="228600" rtl="0">
              <a:spcBef>
                <a:spcPts val="3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4.1 Notebook description, purpose and discoverability 9</a:t>
            </a:r>
            <a:endParaRPr lang="en-GB" dirty="0">
              <a:effectLst/>
            </a:endParaRPr>
          </a:p>
          <a:p>
            <a:pPr marL="228600" rtl="0">
              <a:spcBef>
                <a:spcPts val="3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4.2 Structure, workflow, code and documentation 10</a:t>
            </a:r>
            <a:endParaRPr lang="en-GB" dirty="0">
              <a:effectLst/>
            </a:endParaRPr>
          </a:p>
          <a:p>
            <a:pPr marL="228600" rtl="0">
              <a:spcBef>
                <a:spcPts val="3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4.3 Technical dependencies and Virtual Environments 11</a:t>
            </a:r>
            <a:endParaRPr lang="en-GB" dirty="0">
              <a:effectLst/>
            </a:endParaRPr>
          </a:p>
          <a:p>
            <a:pPr marL="228600" rtl="0">
              <a:spcBef>
                <a:spcPts val="3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6"/>
              </a:rPr>
              <a:t>Platform/Service Specific Dependencies 11</a:t>
            </a:r>
            <a:endParaRPr lang="en-GB" dirty="0">
              <a:effectLst/>
            </a:endParaRPr>
          </a:p>
          <a:p>
            <a:pPr marL="228600" rtl="0">
              <a:spcBef>
                <a:spcPts val="3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7"/>
              </a:rPr>
              <a:t>4.4 Citation, access to and navigation of input data 13</a:t>
            </a:r>
            <a:endParaRPr lang="en-GB" dirty="0">
              <a:effectLst/>
            </a:endParaRPr>
          </a:p>
          <a:p>
            <a:pPr marL="228600" rtl="0">
              <a:spcBef>
                <a:spcPts val="3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8"/>
              </a:rPr>
              <a:t>4.5 Association with archived data 14</a:t>
            </a:r>
            <a:endParaRPr lang="en-GB" dirty="0">
              <a:effectLst/>
            </a:endParaRPr>
          </a:p>
          <a:p>
            <a:pPr marL="228600" rtl="0">
              <a:spcBef>
                <a:spcPts val="3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9"/>
              </a:rPr>
              <a:t>4.6 Archival, Preservation and Retirement 15</a:t>
            </a:r>
            <a:endParaRPr lang="en-GB" dirty="0">
              <a:effectLst/>
            </a:endParaRPr>
          </a:p>
          <a:p>
            <a:pPr marL="228600" rtl="0">
              <a:spcBef>
                <a:spcPts val="3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10"/>
              </a:rPr>
              <a:t>Review of notebooks 15</a:t>
            </a:r>
            <a:endParaRPr lang="en-GB" dirty="0">
              <a:effectLst/>
            </a:endParaRPr>
          </a:p>
          <a:p>
            <a:pPr marL="228600" rtl="0">
              <a:spcBef>
                <a:spcPts val="3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11"/>
              </a:rPr>
              <a:t>4.7 Open source software licensing 17</a:t>
            </a:r>
            <a:endParaRPr lang="en-GB" dirty="0">
              <a:effectLst/>
            </a:endParaRPr>
          </a:p>
          <a:p>
            <a:pPr marL="228600" rtl="0">
              <a:spcBef>
                <a:spcPts val="3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12"/>
              </a:rPr>
              <a:t>4.8 Publishing, Versioning and DOI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72FBBD-15DB-C639-C21B-D46D28CA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Topic Areas</a:t>
            </a:r>
          </a:p>
        </p:txBody>
      </p:sp>
    </p:spTree>
    <p:extLst>
      <p:ext uri="{BB962C8B-B14F-4D97-AF65-F5344CB8AC3E}">
        <p14:creationId xmlns:p14="http://schemas.microsoft.com/office/powerpoint/2010/main" val="356611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490193" y="103248"/>
            <a:ext cx="840431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</a:rPr>
              <a:t>Contact</a:t>
            </a:r>
            <a:endParaRPr lang="en-GB" dirty="0"/>
          </a:p>
        </p:txBody>
      </p:sp>
      <p:sp>
        <p:nvSpPr>
          <p:cNvPr id="87" name="Google Shape;8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9A45B-CA30-8E94-1C2B-5C39BD46EDBC}"/>
              </a:ext>
            </a:extLst>
          </p:cNvPr>
          <p:cNvSpPr txBox="1"/>
          <p:nvPr/>
        </p:nvSpPr>
        <p:spPr>
          <a:xfrm>
            <a:off x="1019907" y="1797784"/>
            <a:ext cx="8718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Best Practice Draft Document: </a:t>
            </a:r>
            <a:r>
              <a:rPr lang="en-US" sz="2000" dirty="0">
                <a:hlinkClick r:id="rId3"/>
              </a:rPr>
              <a:t>https://docs.google.com/document/d/1b9HMAz1SewUjP7OTc6Hgez62Vn3BLj0Q-mPyhpZvQ18/edit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b="1" dirty="0"/>
              <a:t>Contact: </a:t>
            </a:r>
            <a:r>
              <a:rPr lang="en-US" sz="2000" dirty="0">
                <a:hlinkClick r:id="rId4"/>
              </a:rPr>
              <a:t>esther.conway@stfc.ac.uk</a:t>
            </a:r>
            <a:r>
              <a:rPr lang="en-US" sz="2000" dirty="0"/>
              <a:t> </a:t>
            </a:r>
          </a:p>
        </p:txBody>
      </p:sp>
      <p:pic>
        <p:nvPicPr>
          <p:cNvPr id="4" name="Picture 2" descr="Discipline, Creates and Lifestyle Text on Wooden Sign Post Outdoors in  Landscape Scenery. Stock Image - Image of development, leadership: 164008917">
            <a:extLst>
              <a:ext uri="{FF2B5EF4-FFF2-40B4-BE49-F238E27FC236}">
                <a16:creationId xmlns:a16="http://schemas.microsoft.com/office/drawing/2014/main" id="{87440940-3400-3BE5-C5C0-68996D97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68" y="3725404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1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136E8-45B3-FFCD-3032-588E26CF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247095"/>
            <a:ext cx="9386864" cy="779002"/>
          </a:xfrm>
        </p:spPr>
        <p:txBody>
          <a:bodyPr/>
          <a:lstStyle/>
          <a:p>
            <a:r>
              <a:rPr lang="en-US" sz="2800" dirty="0"/>
              <a:t>2019 a Question from Rob Woodcock CSIRO</a:t>
            </a:r>
          </a:p>
        </p:txBody>
      </p:sp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E8ED6507-5A29-05BE-111A-BE175756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171" y="2659681"/>
            <a:ext cx="2639786" cy="2639786"/>
          </a:xfrm>
          <a:prstGeom prst="rect">
            <a:avLst/>
          </a:prstGeom>
        </p:spPr>
      </p:pic>
      <p:pic>
        <p:nvPicPr>
          <p:cNvPr id="7" name="Graphic 6" descr="Group of women with solid fill">
            <a:extLst>
              <a:ext uri="{FF2B5EF4-FFF2-40B4-BE49-F238E27FC236}">
                <a16:creationId xmlns:a16="http://schemas.microsoft.com/office/drawing/2014/main" id="{4663C827-2499-A63E-06BB-58F61606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9495" y="2659681"/>
            <a:ext cx="3258596" cy="3258596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3B429FC-342F-CBF5-03BE-E0A037DD9038}"/>
              </a:ext>
            </a:extLst>
          </p:cNvPr>
          <p:cNvSpPr/>
          <p:nvPr/>
        </p:nvSpPr>
        <p:spPr>
          <a:xfrm>
            <a:off x="2602523" y="1922585"/>
            <a:ext cx="2543908" cy="104335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Have you thought about how WGISS could collaborate with </a:t>
            </a:r>
            <a:r>
              <a:rPr lang="en-US" dirty="0" err="1"/>
              <a:t>CapD</a:t>
            </a:r>
            <a:r>
              <a:rPr lang="en-US" dirty="0"/>
              <a:t> 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D21296D-B7C1-0094-541C-05E3B2452C51}"/>
              </a:ext>
            </a:extLst>
          </p:cNvPr>
          <p:cNvSpPr/>
          <p:nvPr/>
        </p:nvSpPr>
        <p:spPr>
          <a:xfrm>
            <a:off x="7632691" y="1651272"/>
            <a:ext cx="2590800" cy="89095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Have you though about Jupyter notebooks </a:t>
            </a:r>
          </a:p>
        </p:txBody>
      </p:sp>
      <p:pic>
        <p:nvPicPr>
          <p:cNvPr id="1026" name="Picture 2" descr="Project Jupyter - Wikipedia">
            <a:extLst>
              <a:ext uri="{FF2B5EF4-FFF2-40B4-BE49-F238E27FC236}">
                <a16:creationId xmlns:a16="http://schemas.microsoft.com/office/drawing/2014/main" id="{3E04E49A-DF18-072B-B152-CD1E588A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77" y="3438713"/>
            <a:ext cx="1981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9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6C18FF-7C0A-8ED2-B6B8-7C148568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Jupyter Technology Survey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45D6C4E-8F40-3631-C663-FA0A106E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69" y="1574311"/>
            <a:ext cx="58420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Hire a Market Research Agency When You Can Use SurveyMonkey? Pros and  Cons">
            <a:extLst>
              <a:ext uri="{FF2B5EF4-FFF2-40B4-BE49-F238E27FC236}">
                <a16:creationId xmlns:a16="http://schemas.microsoft.com/office/drawing/2014/main" id="{6A7EEED9-E983-E3B3-5486-5C9D3FBC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19" y="2188308"/>
            <a:ext cx="24765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7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四角形: 角を丸くする 1045">
            <a:extLst>
              <a:ext uri="{FF2B5EF4-FFF2-40B4-BE49-F238E27FC236}">
                <a16:creationId xmlns:a16="http://schemas.microsoft.com/office/drawing/2014/main" id="{35B8699D-063F-32DA-033F-A9606B5A771D}"/>
              </a:ext>
            </a:extLst>
          </p:cNvPr>
          <p:cNvSpPr/>
          <p:nvPr/>
        </p:nvSpPr>
        <p:spPr>
          <a:xfrm>
            <a:off x="81715" y="1127945"/>
            <a:ext cx="6945202" cy="42191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Collaboration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045" name="四角形: 角を丸くする 1044">
            <a:extLst>
              <a:ext uri="{FF2B5EF4-FFF2-40B4-BE49-F238E27FC236}">
                <a16:creationId xmlns:a16="http://schemas.microsoft.com/office/drawing/2014/main" id="{C272FACB-E3E2-9EC7-71DD-9DE965A95BE1}"/>
              </a:ext>
            </a:extLst>
          </p:cNvPr>
          <p:cNvSpPr/>
          <p:nvPr/>
        </p:nvSpPr>
        <p:spPr>
          <a:xfrm>
            <a:off x="7081060" y="1195213"/>
            <a:ext cx="2214173" cy="1668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Techniques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030" name="四角形: 角を丸くする 1029">
            <a:extLst>
              <a:ext uri="{FF2B5EF4-FFF2-40B4-BE49-F238E27FC236}">
                <a16:creationId xmlns:a16="http://schemas.microsoft.com/office/drawing/2014/main" id="{ADD729C9-04BD-81AD-FA28-0D22F15075BE}"/>
              </a:ext>
            </a:extLst>
          </p:cNvPr>
          <p:cNvSpPr/>
          <p:nvPr/>
        </p:nvSpPr>
        <p:spPr>
          <a:xfrm>
            <a:off x="7045417" y="2920449"/>
            <a:ext cx="3719333" cy="2771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UI/UX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91E73FD-C27D-B633-A257-F9599365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z="3600" dirty="0"/>
              <a:t>Tech Expo Overview </a:t>
            </a:r>
            <a:r>
              <a:rPr lang="en-GB" altLang="ja-JP" sz="3600" dirty="0" err="1"/>
              <a:t>Yousuke</a:t>
            </a:r>
            <a:r>
              <a:rPr lang="en-GB" altLang="ja-JP" sz="3600" dirty="0"/>
              <a:t> </a:t>
            </a:r>
            <a:r>
              <a:rPr lang="en-GB" altLang="ja-JP" sz="3600" dirty="0" err="1"/>
              <a:t>Ikehata</a:t>
            </a:r>
            <a:endParaRPr lang="ja-JP" altLang="en-US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E73CC6-1438-22D9-6598-6848CC542B40}"/>
              </a:ext>
            </a:extLst>
          </p:cNvPr>
          <p:cNvSpPr txBox="1"/>
          <p:nvPr/>
        </p:nvSpPr>
        <p:spPr>
          <a:xfrm>
            <a:off x="3482326" y="2524092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5"/>
                </a:solidFill>
              </a:rPr>
              <a:t>Federations</a:t>
            </a:r>
          </a:p>
        </p:txBody>
      </p:sp>
      <p:pic>
        <p:nvPicPr>
          <p:cNvPr id="9" name="グラフィックス 8" descr="ノート PC 枠線">
            <a:extLst>
              <a:ext uri="{FF2B5EF4-FFF2-40B4-BE49-F238E27FC236}">
                <a16:creationId xmlns:a16="http://schemas.microsoft.com/office/drawing/2014/main" id="{B772FE20-3FA2-9808-DF05-6180C06B7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269" b="19314"/>
          <a:stretch/>
        </p:blipFill>
        <p:spPr>
          <a:xfrm>
            <a:off x="9513977" y="3414000"/>
            <a:ext cx="914400" cy="552451"/>
          </a:xfrm>
          <a:prstGeom prst="rect">
            <a:avLst/>
          </a:prstGeom>
        </p:spPr>
      </p:pic>
      <p:pic>
        <p:nvPicPr>
          <p:cNvPr id="11" name="グラフィックス 10" descr="人工知能 枠線">
            <a:extLst>
              <a:ext uri="{FF2B5EF4-FFF2-40B4-BE49-F238E27FC236}">
                <a16:creationId xmlns:a16="http://schemas.microsoft.com/office/drawing/2014/main" id="{D67D7FA2-1681-4FF7-56F1-0A23A66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7483" y="1894231"/>
            <a:ext cx="914400" cy="914400"/>
          </a:xfrm>
          <a:prstGeom prst="rect">
            <a:avLst/>
          </a:prstGeom>
        </p:spPr>
      </p:pic>
      <p:pic>
        <p:nvPicPr>
          <p:cNvPr id="1028" name="Picture 4" descr="「Jupyternotebook logo」の画像検索結果">
            <a:extLst>
              <a:ext uri="{FF2B5EF4-FFF2-40B4-BE49-F238E27FC236}">
                <a16:creationId xmlns:a16="http://schemas.microsoft.com/office/drawing/2014/main" id="{17E68E6F-621B-776D-F765-8B1EE656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84" y="3236787"/>
            <a:ext cx="704789" cy="81805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155C862-CCE1-CE30-21CA-D8DB217CD347}"/>
              </a:ext>
            </a:extLst>
          </p:cNvPr>
          <p:cNvGrpSpPr/>
          <p:nvPr/>
        </p:nvGrpSpPr>
        <p:grpSpPr>
          <a:xfrm>
            <a:off x="5318942" y="2439381"/>
            <a:ext cx="1762119" cy="1694223"/>
            <a:chOff x="4981303" y="2686925"/>
            <a:chExt cx="1762119" cy="1694223"/>
          </a:xfrm>
        </p:grpSpPr>
        <p:pic>
          <p:nvPicPr>
            <p:cNvPr id="22" name="グラフィックス 21" descr="プロセッサ 枠線">
              <a:extLst>
                <a:ext uri="{FF2B5EF4-FFF2-40B4-BE49-F238E27FC236}">
                  <a16:creationId xmlns:a16="http://schemas.microsoft.com/office/drawing/2014/main" id="{A4EC5947-B3AF-5449-82F4-66FE20128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29022" y="3438035"/>
              <a:ext cx="914400" cy="914400"/>
            </a:xfrm>
            <a:prstGeom prst="rect">
              <a:avLst/>
            </a:prstGeom>
          </p:spPr>
        </p:pic>
        <p:pic>
          <p:nvPicPr>
            <p:cNvPr id="24" name="グラフィックス 23" descr="ワークフロー 枠線">
              <a:extLst>
                <a:ext uri="{FF2B5EF4-FFF2-40B4-BE49-F238E27FC236}">
                  <a16:creationId xmlns:a16="http://schemas.microsoft.com/office/drawing/2014/main" id="{7B42CDCD-7BC2-E4BB-7FBE-DC1C4928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81303" y="3466748"/>
              <a:ext cx="914400" cy="914400"/>
            </a:xfrm>
            <a:prstGeom prst="rect">
              <a:avLst/>
            </a:prstGeom>
          </p:spPr>
        </p:pic>
        <p:pic>
          <p:nvPicPr>
            <p:cNvPr id="26" name="グラフィックス 25" descr="歯車 枠線">
              <a:extLst>
                <a:ext uri="{FF2B5EF4-FFF2-40B4-BE49-F238E27FC236}">
                  <a16:creationId xmlns:a16="http://schemas.microsoft.com/office/drawing/2014/main" id="{80FCFB21-F813-C7E7-9E6A-3C678D99C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81899" y="2686925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A35FB33-DED7-40C5-A20D-A39B74201792}"/>
              </a:ext>
            </a:extLst>
          </p:cNvPr>
          <p:cNvGrpSpPr/>
          <p:nvPr/>
        </p:nvGrpSpPr>
        <p:grpSpPr>
          <a:xfrm>
            <a:off x="-43220" y="1176650"/>
            <a:ext cx="5154161" cy="5123040"/>
            <a:chOff x="-2018719" y="1281475"/>
            <a:chExt cx="5154161" cy="5123040"/>
          </a:xfrm>
        </p:grpSpPr>
        <p:pic>
          <p:nvPicPr>
            <p:cNvPr id="13" name="グラフィックス 12" descr="雲 枠線">
              <a:extLst>
                <a:ext uri="{FF2B5EF4-FFF2-40B4-BE49-F238E27FC236}">
                  <a16:creationId xmlns:a16="http://schemas.microsoft.com/office/drawing/2014/main" id="{8F9117DC-953E-64CE-B9A8-6ACEAE73F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24241" b="23383"/>
            <a:stretch/>
          </p:blipFill>
          <p:spPr>
            <a:xfrm>
              <a:off x="-2018719" y="1281475"/>
              <a:ext cx="2784568" cy="1458414"/>
            </a:xfrm>
            <a:prstGeom prst="rect">
              <a:avLst/>
            </a:prstGeom>
          </p:spPr>
        </p:pic>
        <p:pic>
          <p:nvPicPr>
            <p:cNvPr id="14" name="グラフィックス 13" descr="雲 枠線">
              <a:extLst>
                <a:ext uri="{FF2B5EF4-FFF2-40B4-BE49-F238E27FC236}">
                  <a16:creationId xmlns:a16="http://schemas.microsoft.com/office/drawing/2014/main" id="{DD34EF9D-0CB8-0054-E3D4-6B035901B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24241" b="23383"/>
            <a:stretch/>
          </p:blipFill>
          <p:spPr>
            <a:xfrm>
              <a:off x="350874" y="3926876"/>
              <a:ext cx="2784568" cy="1458414"/>
            </a:xfrm>
            <a:prstGeom prst="rect">
              <a:avLst/>
            </a:prstGeom>
          </p:spPr>
        </p:pic>
        <p:pic>
          <p:nvPicPr>
            <p:cNvPr id="16" name="グラフィックス 15" descr="雲 枠線">
              <a:extLst>
                <a:ext uri="{FF2B5EF4-FFF2-40B4-BE49-F238E27FC236}">
                  <a16:creationId xmlns:a16="http://schemas.microsoft.com/office/drawing/2014/main" id="{51982359-65B0-9D57-8F12-86D05B6EF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24241" b="23383"/>
            <a:stretch/>
          </p:blipFill>
          <p:spPr>
            <a:xfrm>
              <a:off x="-802128" y="2593176"/>
              <a:ext cx="2784568" cy="1458414"/>
            </a:xfrm>
            <a:prstGeom prst="rect">
              <a:avLst/>
            </a:prstGeom>
          </p:spPr>
        </p:pic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DC916506-B75C-40AA-5362-600905707CB5}"/>
                </a:ext>
              </a:extLst>
            </p:cNvPr>
            <p:cNvGrpSpPr/>
            <p:nvPr/>
          </p:nvGrpSpPr>
          <p:grpSpPr>
            <a:xfrm>
              <a:off x="-1344927" y="2739889"/>
              <a:ext cx="2721625" cy="3664626"/>
              <a:chOff x="7417214" y="2739889"/>
              <a:chExt cx="2721625" cy="3664626"/>
            </a:xfrm>
          </p:grpSpPr>
          <p:pic>
            <p:nvPicPr>
              <p:cNvPr id="1026" name="Picture 2" descr="Committee on Earth Observation Satellites (CEOS) | U.S. Geological Survey">
                <a:extLst>
                  <a:ext uri="{FF2B5EF4-FFF2-40B4-BE49-F238E27FC236}">
                    <a16:creationId xmlns:a16="http://schemas.microsoft.com/office/drawing/2014/main" id="{B462810C-1912-6CA2-AA5A-B82A7A45D8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67" t="30303" r="18473" b="36412"/>
              <a:stretch/>
            </p:blipFill>
            <p:spPr bwMode="auto">
              <a:xfrm>
                <a:off x="8178248" y="5716538"/>
                <a:ext cx="1384664" cy="687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1C7E1856-B5F6-500A-8141-C7D9A8469391}"/>
                  </a:ext>
                </a:extLst>
              </p:cNvPr>
              <p:cNvSpPr/>
              <p:nvPr/>
            </p:nvSpPr>
            <p:spPr>
              <a:xfrm>
                <a:off x="7417214" y="2739889"/>
                <a:ext cx="479210" cy="2836636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矢印: 上 27">
                <a:extLst>
                  <a:ext uri="{FF2B5EF4-FFF2-40B4-BE49-F238E27FC236}">
                    <a16:creationId xmlns:a16="http://schemas.microsoft.com/office/drawing/2014/main" id="{C3904A28-F366-748F-B1BC-EACC209A9E5E}"/>
                  </a:ext>
                </a:extLst>
              </p:cNvPr>
              <p:cNvSpPr/>
              <p:nvPr/>
            </p:nvSpPr>
            <p:spPr>
              <a:xfrm>
                <a:off x="8570216" y="4044657"/>
                <a:ext cx="479210" cy="1531867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矢印: 上 28">
                <a:extLst>
                  <a:ext uri="{FF2B5EF4-FFF2-40B4-BE49-F238E27FC236}">
                    <a16:creationId xmlns:a16="http://schemas.microsoft.com/office/drawing/2014/main" id="{18B0B432-285C-E933-D8FC-C05D27624326}"/>
                  </a:ext>
                </a:extLst>
              </p:cNvPr>
              <p:cNvSpPr/>
              <p:nvPr/>
            </p:nvSpPr>
            <p:spPr>
              <a:xfrm>
                <a:off x="9659629" y="5363291"/>
                <a:ext cx="479210" cy="220166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CC445851-9E08-5198-DC90-33884BFCD2E9}"/>
                  </a:ext>
                </a:extLst>
              </p:cNvPr>
              <p:cNvSpPr/>
              <p:nvPr/>
            </p:nvSpPr>
            <p:spPr>
              <a:xfrm>
                <a:off x="7534275" y="5576524"/>
                <a:ext cx="2488405" cy="2201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" name="グラフィックス 33" descr="地球: 南北アメリカ 単色塗りつぶし">
            <a:extLst>
              <a:ext uri="{FF2B5EF4-FFF2-40B4-BE49-F238E27FC236}">
                <a16:creationId xmlns:a16="http://schemas.microsoft.com/office/drawing/2014/main" id="{034A4F6F-5BD4-B483-D0DF-B6E8954C32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7564" y="1645881"/>
            <a:ext cx="914400" cy="914400"/>
          </a:xfrm>
          <a:prstGeom prst="rect">
            <a:avLst/>
          </a:prstGeom>
        </p:spPr>
      </p:pic>
      <p:pic>
        <p:nvPicPr>
          <p:cNvPr id="36" name="グラフィックス 35" descr="地球: アフリカとヨーロッパ 単色塗りつぶし">
            <a:extLst>
              <a:ext uri="{FF2B5EF4-FFF2-40B4-BE49-F238E27FC236}">
                <a16:creationId xmlns:a16="http://schemas.microsoft.com/office/drawing/2014/main" id="{FC951945-99E5-D8C9-88CC-74E20D111B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29447" y="4239320"/>
            <a:ext cx="914400" cy="914400"/>
          </a:xfrm>
          <a:prstGeom prst="rect">
            <a:avLst/>
          </a:prstGeom>
        </p:spPr>
      </p:pic>
      <p:pic>
        <p:nvPicPr>
          <p:cNvPr id="38" name="グラフィックス 37" descr="地球: アジアとオーストラリア 単色塗りつぶし">
            <a:extLst>
              <a:ext uri="{FF2B5EF4-FFF2-40B4-BE49-F238E27FC236}">
                <a16:creationId xmlns:a16="http://schemas.microsoft.com/office/drawing/2014/main" id="{2B3FFFE0-1B76-B327-29A4-84414A913D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04901" y="2956981"/>
            <a:ext cx="914400" cy="914400"/>
          </a:xfrm>
          <a:prstGeom prst="rect">
            <a:avLst/>
          </a:prstGeom>
        </p:spPr>
      </p:pic>
      <p:cxnSp>
        <p:nvCxnSpPr>
          <p:cNvPr id="43" name="コネクタ: カギ線 42">
            <a:extLst>
              <a:ext uri="{FF2B5EF4-FFF2-40B4-BE49-F238E27FC236}">
                <a16:creationId xmlns:a16="http://schemas.microsoft.com/office/drawing/2014/main" id="{29E9983D-0C1F-F0E9-6770-DC79C2B64892}"/>
              </a:ext>
            </a:extLst>
          </p:cNvPr>
          <p:cNvCxnSpPr>
            <a:stCxn id="13" idx="3"/>
            <a:endCxn id="26" idx="0"/>
          </p:cNvCxnSpPr>
          <p:nvPr/>
        </p:nvCxnSpPr>
        <p:spPr>
          <a:xfrm>
            <a:off x="2741348" y="1905857"/>
            <a:ext cx="3435390" cy="533524"/>
          </a:xfrm>
          <a:prstGeom prst="bentConnector2">
            <a:avLst/>
          </a:prstGeom>
          <a:ln w="76200"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AAF81109-E31B-9C28-CCE9-B02E0B766DF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957939" y="3217558"/>
            <a:ext cx="1304399" cy="12700"/>
          </a:xfrm>
          <a:prstGeom prst="straightConnector1">
            <a:avLst/>
          </a:prstGeom>
          <a:ln w="76200"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コネクタ: カギ線 46">
            <a:extLst>
              <a:ext uri="{FF2B5EF4-FFF2-40B4-BE49-F238E27FC236}">
                <a16:creationId xmlns:a16="http://schemas.microsoft.com/office/drawing/2014/main" id="{9039CB31-C48E-C2B0-EEA1-CDC8A16C0787}"/>
              </a:ext>
            </a:extLst>
          </p:cNvPr>
          <p:cNvCxnSpPr>
            <a:cxnSpLocks/>
            <a:stCxn id="14" idx="3"/>
            <a:endCxn id="22" idx="2"/>
          </p:cNvCxnSpPr>
          <p:nvPr/>
        </p:nvCxnSpPr>
        <p:spPr>
          <a:xfrm flipV="1">
            <a:off x="5110941" y="4104891"/>
            <a:ext cx="1512920" cy="446367"/>
          </a:xfrm>
          <a:prstGeom prst="bentConnector2">
            <a:avLst/>
          </a:prstGeom>
          <a:ln w="76200"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コネクタ: カギ線 43">
            <a:extLst>
              <a:ext uri="{FF2B5EF4-FFF2-40B4-BE49-F238E27FC236}">
                <a16:creationId xmlns:a16="http://schemas.microsoft.com/office/drawing/2014/main" id="{1759DC65-F12E-4AE7-6088-2AF2F43B993C}"/>
              </a:ext>
            </a:extLst>
          </p:cNvPr>
          <p:cNvCxnSpPr>
            <a:cxnSpLocks/>
          </p:cNvCxnSpPr>
          <p:nvPr/>
        </p:nvCxnSpPr>
        <p:spPr>
          <a:xfrm>
            <a:off x="8188146" y="3635587"/>
            <a:ext cx="140568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D73729-D4C8-8A83-F2BA-0B7B74AA1B06}"/>
              </a:ext>
            </a:extLst>
          </p:cNvPr>
          <p:cNvSpPr txBox="1"/>
          <p:nvPr/>
        </p:nvSpPr>
        <p:spPr>
          <a:xfrm>
            <a:off x="7319357" y="4123834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3"/>
                </a:solidFill>
              </a:rPr>
              <a:t>JupyterNotebook</a:t>
            </a:r>
          </a:p>
        </p:txBody>
      </p:sp>
      <p:sp>
        <p:nvSpPr>
          <p:cNvPr id="1027" name="テキスト ボックス 1026">
            <a:extLst>
              <a:ext uri="{FF2B5EF4-FFF2-40B4-BE49-F238E27FC236}">
                <a16:creationId xmlns:a16="http://schemas.microsoft.com/office/drawing/2014/main" id="{F9AAC28C-2718-1A3B-7A18-A13FF69A5EFC}"/>
              </a:ext>
            </a:extLst>
          </p:cNvPr>
          <p:cNvSpPr txBox="1"/>
          <p:nvPr/>
        </p:nvSpPr>
        <p:spPr>
          <a:xfrm>
            <a:off x="7867845" y="1905857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1"/>
                </a:solidFill>
              </a:rPr>
              <a:t>AI/ML</a:t>
            </a:r>
          </a:p>
        </p:txBody>
      </p:sp>
      <p:sp>
        <p:nvSpPr>
          <p:cNvPr id="1047" name="楕円 1046">
            <a:extLst>
              <a:ext uri="{FF2B5EF4-FFF2-40B4-BE49-F238E27FC236}">
                <a16:creationId xmlns:a16="http://schemas.microsoft.com/office/drawing/2014/main" id="{9B76F081-450E-3AD9-2A2A-28E3B195DCAB}"/>
              </a:ext>
            </a:extLst>
          </p:cNvPr>
          <p:cNvSpPr/>
          <p:nvPr/>
        </p:nvSpPr>
        <p:spPr>
          <a:xfrm>
            <a:off x="10659138" y="3230258"/>
            <a:ext cx="1384664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WGCapD</a:t>
            </a:r>
            <a:endParaRPr kumimoji="1" lang="ja-JP" altLang="en-US" dirty="0"/>
          </a:p>
        </p:txBody>
      </p:sp>
      <p:sp>
        <p:nvSpPr>
          <p:cNvPr id="1048" name="楕円 1047">
            <a:extLst>
              <a:ext uri="{FF2B5EF4-FFF2-40B4-BE49-F238E27FC236}">
                <a16:creationId xmlns:a16="http://schemas.microsoft.com/office/drawing/2014/main" id="{FA997AF0-350D-B7A2-BD1D-9E6FC4618C59}"/>
              </a:ext>
            </a:extLst>
          </p:cNvPr>
          <p:cNvSpPr/>
          <p:nvPr/>
        </p:nvSpPr>
        <p:spPr>
          <a:xfrm>
            <a:off x="10659138" y="4906120"/>
            <a:ext cx="1384664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WGDisaster</a:t>
            </a:r>
            <a:endParaRPr kumimoji="1" lang="ja-JP" altLang="en-US" dirty="0"/>
          </a:p>
        </p:txBody>
      </p:sp>
      <p:sp>
        <p:nvSpPr>
          <p:cNvPr id="1049" name="楕円 1048">
            <a:extLst>
              <a:ext uri="{FF2B5EF4-FFF2-40B4-BE49-F238E27FC236}">
                <a16:creationId xmlns:a16="http://schemas.microsoft.com/office/drawing/2014/main" id="{38FC052B-51FA-B71B-5817-8E296E8A872F}"/>
              </a:ext>
            </a:extLst>
          </p:cNvPr>
          <p:cNvSpPr/>
          <p:nvPr/>
        </p:nvSpPr>
        <p:spPr>
          <a:xfrm>
            <a:off x="176048" y="1105120"/>
            <a:ext cx="2241966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Preservation and Stewardship</a:t>
            </a:r>
            <a:endParaRPr kumimoji="1" lang="ja-JP" altLang="en-US" dirty="0"/>
          </a:p>
        </p:txBody>
      </p:sp>
      <p:sp>
        <p:nvSpPr>
          <p:cNvPr id="1050" name="楕円 1049">
            <a:extLst>
              <a:ext uri="{FF2B5EF4-FFF2-40B4-BE49-F238E27FC236}">
                <a16:creationId xmlns:a16="http://schemas.microsoft.com/office/drawing/2014/main" id="{1345EBA5-1D44-B0F8-28CA-E1CDFCFDF4D1}"/>
              </a:ext>
            </a:extLst>
          </p:cNvPr>
          <p:cNvSpPr/>
          <p:nvPr/>
        </p:nvSpPr>
        <p:spPr>
          <a:xfrm>
            <a:off x="4610138" y="5032700"/>
            <a:ext cx="2378675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Interoperability</a:t>
            </a:r>
          </a:p>
          <a:p>
            <a:pPr algn="ctr"/>
            <a:r>
              <a:rPr kumimoji="1" lang="en-US" altLang="ja-JP" dirty="0"/>
              <a:t> and Use</a:t>
            </a:r>
            <a:endParaRPr kumimoji="1" lang="ja-JP" altLang="en-US" dirty="0"/>
          </a:p>
        </p:txBody>
      </p:sp>
      <p:sp>
        <p:nvSpPr>
          <p:cNvPr id="1051" name="楕円 1050">
            <a:extLst>
              <a:ext uri="{FF2B5EF4-FFF2-40B4-BE49-F238E27FC236}">
                <a16:creationId xmlns:a16="http://schemas.microsoft.com/office/drawing/2014/main" id="{1BF0823C-EEAE-DEE3-2FEE-ADC5B032E3B0}"/>
              </a:ext>
            </a:extLst>
          </p:cNvPr>
          <p:cNvSpPr/>
          <p:nvPr/>
        </p:nvSpPr>
        <p:spPr>
          <a:xfrm>
            <a:off x="2626693" y="3635587"/>
            <a:ext cx="2241966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Discovery and Access</a:t>
            </a:r>
            <a:endParaRPr kumimoji="1" lang="ja-JP" altLang="en-US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DDFCC783-35A7-2D01-0FF9-D098832074B4}"/>
              </a:ext>
            </a:extLst>
          </p:cNvPr>
          <p:cNvSpPr/>
          <p:nvPr/>
        </p:nvSpPr>
        <p:spPr>
          <a:xfrm>
            <a:off x="7690137" y="4804437"/>
            <a:ext cx="2378675" cy="687977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Presentation?</a:t>
            </a:r>
          </a:p>
          <a:p>
            <a:pPr algn="ctr"/>
            <a:r>
              <a:rPr kumimoji="1" lang="en-US" altLang="ja-JP" dirty="0"/>
              <a:t>(Potential Topic)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506C0E-2D02-CC22-A4B7-055F7BFF41E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06576" y="1341962"/>
            <a:ext cx="2781894" cy="1314482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137F0AF-ECFB-4FDD-A54F-891C683C44A6}"/>
              </a:ext>
            </a:extLst>
          </p:cNvPr>
          <p:cNvCxnSpPr>
            <a:cxnSpLocks/>
            <a:stCxn id="1047" idx="0"/>
          </p:cNvCxnSpPr>
          <p:nvPr/>
        </p:nvCxnSpPr>
        <p:spPr>
          <a:xfrm flipH="1" flipV="1">
            <a:off x="11188196" y="2758288"/>
            <a:ext cx="163274" cy="47197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7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A2915E-071E-D51D-5E89-7DDF60A6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Jupyter Strategy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83783B-A991-F812-7CD3-540588FD770E}"/>
              </a:ext>
            </a:extLst>
          </p:cNvPr>
          <p:cNvSpPr txBox="1">
            <a:spLocks/>
          </p:cNvSpPr>
          <p:nvPr/>
        </p:nvSpPr>
        <p:spPr>
          <a:xfrm>
            <a:off x="176048" y="1186682"/>
            <a:ext cx="10548937" cy="86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Actions !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5AB209-A9E6-C8D9-75EF-1E4565936DD3}"/>
              </a:ext>
            </a:extLst>
          </p:cNvPr>
          <p:cNvSpPr txBox="1">
            <a:spLocks/>
          </p:cNvSpPr>
          <p:nvPr/>
        </p:nvSpPr>
        <p:spPr>
          <a:xfrm>
            <a:off x="11328139" y="1188088"/>
            <a:ext cx="369759" cy="2910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88B48FB-E956-2048-9E74-C69E7CAA26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BBF52-71B7-2189-9CB0-B150569D3189}"/>
              </a:ext>
            </a:extLst>
          </p:cNvPr>
          <p:cNvSpPr/>
          <p:nvPr/>
        </p:nvSpPr>
        <p:spPr>
          <a:xfrm>
            <a:off x="1063710" y="2828687"/>
            <a:ext cx="1941815" cy="893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Best Practice Document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5A0DC-934F-F4FC-294B-6E11A9BC6792}"/>
              </a:ext>
            </a:extLst>
          </p:cNvPr>
          <p:cNvSpPr/>
          <p:nvPr/>
        </p:nvSpPr>
        <p:spPr>
          <a:xfrm>
            <a:off x="1063709" y="4758515"/>
            <a:ext cx="1941815" cy="89385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Preservation and CEOS repository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D5F78A-4EBC-B0EA-B45D-9B82CFC2BF8A}"/>
              </a:ext>
            </a:extLst>
          </p:cNvPr>
          <p:cNvSpPr/>
          <p:nvPr/>
        </p:nvSpPr>
        <p:spPr>
          <a:xfrm>
            <a:off x="6692235" y="1766550"/>
            <a:ext cx="1941815" cy="8938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Collaboration and developing a Community of Interest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6E0C79-17B4-401A-4932-ECC0A8A91812}"/>
              </a:ext>
            </a:extLst>
          </p:cNvPr>
          <p:cNvSpPr/>
          <p:nvPr/>
        </p:nvSpPr>
        <p:spPr>
          <a:xfrm>
            <a:off x="8634050" y="1766550"/>
            <a:ext cx="1941815" cy="8938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Training Capabilities (online access to Jupyter Notebooks and Data)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7E29C2-5A1A-BC07-E89C-8316D5C6C370}"/>
              </a:ext>
            </a:extLst>
          </p:cNvPr>
          <p:cNvSpPr/>
          <p:nvPr/>
        </p:nvSpPr>
        <p:spPr>
          <a:xfrm>
            <a:off x="7663142" y="3333092"/>
            <a:ext cx="1941815" cy="89385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Introduction to Jupyter Notebooks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4550B4-8814-5E82-9C08-5FA560CF5573}"/>
              </a:ext>
            </a:extLst>
          </p:cNvPr>
          <p:cNvSpPr/>
          <p:nvPr/>
        </p:nvSpPr>
        <p:spPr>
          <a:xfrm>
            <a:off x="6274418" y="4758515"/>
            <a:ext cx="1941815" cy="8938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Domain Specific /CapD  Webinars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FADAFF-F6CE-A07A-B36A-4AE6FE8B50DA}"/>
              </a:ext>
            </a:extLst>
          </p:cNvPr>
          <p:cNvSpPr/>
          <p:nvPr/>
        </p:nvSpPr>
        <p:spPr>
          <a:xfrm>
            <a:off x="9079263" y="4758515"/>
            <a:ext cx="1941815" cy="89385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Tech Expo Webinars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BB976B-BBB7-1E4F-FB06-2CA9200F8CA3}"/>
              </a:ext>
            </a:extLst>
          </p:cNvPr>
          <p:cNvSpPr/>
          <p:nvPr/>
        </p:nvSpPr>
        <p:spPr>
          <a:xfrm>
            <a:off x="2285521" y="1964805"/>
            <a:ext cx="1890191" cy="103769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 Interoperability and Use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B8AB05-6578-513A-F8B9-B4A7FDE3DAB2}"/>
              </a:ext>
            </a:extLst>
          </p:cNvPr>
          <p:cNvSpPr/>
          <p:nvPr/>
        </p:nvSpPr>
        <p:spPr>
          <a:xfrm>
            <a:off x="4941171" y="4101616"/>
            <a:ext cx="1643864" cy="103769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CaoD</a:t>
            </a:r>
            <a:r>
              <a:rPr lang="en-US" sz="1200" dirty="0"/>
              <a:t>/WGISS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75162-192E-300E-7D17-3B52AB2CAC74}"/>
              </a:ext>
            </a:extLst>
          </p:cNvPr>
          <p:cNvSpPr/>
          <p:nvPr/>
        </p:nvSpPr>
        <p:spPr>
          <a:xfrm>
            <a:off x="10281776" y="5389372"/>
            <a:ext cx="1643864" cy="103769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Tech Expo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E98B23-062F-B21F-420E-BDD7332AFF69}"/>
              </a:ext>
            </a:extLst>
          </p:cNvPr>
          <p:cNvSpPr/>
          <p:nvPr/>
        </p:nvSpPr>
        <p:spPr>
          <a:xfrm>
            <a:off x="9384063" y="2765950"/>
            <a:ext cx="1643864" cy="103769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Tech Expo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5F45F1-C418-006E-DB6B-A471888833C3}"/>
              </a:ext>
            </a:extLst>
          </p:cNvPr>
          <p:cNvSpPr/>
          <p:nvPr/>
        </p:nvSpPr>
        <p:spPr>
          <a:xfrm>
            <a:off x="2475375" y="3963950"/>
            <a:ext cx="1643864" cy="103769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 Preservation and Stewardship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FC08BD-C615-A24F-66E3-D73D73FF871C}"/>
              </a:ext>
            </a:extLst>
          </p:cNvPr>
          <p:cNvCxnSpPr>
            <a:stCxn id="11" idx="3"/>
          </p:cNvCxnSpPr>
          <p:nvPr/>
        </p:nvCxnSpPr>
        <p:spPr>
          <a:xfrm flipV="1">
            <a:off x="8216233" y="5205440"/>
            <a:ext cx="86303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83BE2E-F361-56BD-3233-051EF8B86E1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3005525" y="3275613"/>
            <a:ext cx="4657617" cy="504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9F37E9-6663-4CB7-AE9A-0A73FD4A1C31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034617" y="3722538"/>
            <a:ext cx="1" cy="1035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53E4A7-CCB1-676C-E107-97EA4D3618EC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7663143" y="2660401"/>
            <a:ext cx="970907" cy="67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AE3945-DCCA-B45D-AC4F-4B8211723D8E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8634050" y="2660401"/>
            <a:ext cx="970908" cy="67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85FCF7-E03E-3F53-BC15-2FDC1F269048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634050" y="4226943"/>
            <a:ext cx="23972" cy="97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1F4EAEA3-7B7B-4BC7-A434-DC503F26020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10644" y="4535052"/>
            <a:ext cx="6623405" cy="446926"/>
          </a:xfrm>
          <a:prstGeom prst="bentConnector4">
            <a:avLst>
              <a:gd name="adj1" fmla="val -76"/>
              <a:gd name="adj2" fmla="val 4321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24F6E63-E461-DE55-9F3F-75E434C9F6E5}"/>
              </a:ext>
            </a:extLst>
          </p:cNvPr>
          <p:cNvSpPr/>
          <p:nvPr/>
        </p:nvSpPr>
        <p:spPr>
          <a:xfrm>
            <a:off x="10438152" y="1507395"/>
            <a:ext cx="1331112" cy="103769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 Discovery and Access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96F757-436E-16C0-1833-B601018122AA}"/>
              </a:ext>
            </a:extLst>
          </p:cNvPr>
          <p:cNvSpPr/>
          <p:nvPr/>
        </p:nvSpPr>
        <p:spPr>
          <a:xfrm>
            <a:off x="5369112" y="1111146"/>
            <a:ext cx="1643864" cy="103769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CaoD</a:t>
            </a:r>
            <a:r>
              <a:rPr lang="en-US" sz="1200" dirty="0"/>
              <a:t> , GEO ?, CODATA ?, WGISS</a:t>
            </a:r>
          </a:p>
        </p:txBody>
      </p:sp>
    </p:spTree>
    <p:extLst>
      <p:ext uri="{BB962C8B-B14F-4D97-AF65-F5344CB8AC3E}">
        <p14:creationId xmlns:p14="http://schemas.microsoft.com/office/powerpoint/2010/main" val="76951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DDE2E2-29EE-12FD-8390-E006CAC2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02" y="105601"/>
            <a:ext cx="9386864" cy="779002"/>
          </a:xfrm>
        </p:spPr>
        <p:txBody>
          <a:bodyPr/>
          <a:lstStyle/>
          <a:p>
            <a:r>
              <a:rPr lang="en-US" sz="3200" dirty="0"/>
              <a:t>Jupyter Notebooks for Capacity Development Webinar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2D772-EF07-1C5A-0ECE-35172378B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54" y="1227059"/>
            <a:ext cx="7772400" cy="4943143"/>
          </a:xfrm>
          <a:prstGeom prst="rect">
            <a:avLst/>
          </a:prstGeom>
        </p:spPr>
      </p:pic>
      <p:pic>
        <p:nvPicPr>
          <p:cNvPr id="5" name="Picture 6" descr="Why Hire a Market Research Agency When You Can Use SurveyMonkey? Pros and  Cons">
            <a:extLst>
              <a:ext uri="{FF2B5EF4-FFF2-40B4-BE49-F238E27FC236}">
                <a16:creationId xmlns:a16="http://schemas.microsoft.com/office/drawing/2014/main" id="{0D3668E9-98CC-AF64-C3D9-8C2B489BA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65" y="2352430"/>
            <a:ext cx="24765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9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4F40C-FEFD-E757-4BC0-42D52A3A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Document Draft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AD98B-0319-9A4D-6940-E31EE2835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26" y="1318749"/>
            <a:ext cx="4463077" cy="4908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E3F57-6E3B-FA0D-65B1-78207ABAB2F2}"/>
              </a:ext>
            </a:extLst>
          </p:cNvPr>
          <p:cNvSpPr txBox="1"/>
          <p:nvPr/>
        </p:nvSpPr>
        <p:spPr>
          <a:xfrm>
            <a:off x="5286703" y="5148288"/>
            <a:ext cx="6143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https://docs.google.com/document/d/1b9HMAz1SewUjP7OTc6Hgez62Vn3BLj0Q-mPyhpZvQ18/edit</a:t>
            </a:r>
            <a:r>
              <a:rPr lang="en-US" dirty="0"/>
              <a:t> </a:t>
            </a:r>
          </a:p>
        </p:txBody>
      </p:sp>
      <p:pic>
        <p:nvPicPr>
          <p:cNvPr id="1026" name="Picture 2" descr="Call for Abstracts – Living Planet Symposium 2022">
            <a:extLst>
              <a:ext uri="{FF2B5EF4-FFF2-40B4-BE49-F238E27FC236}">
                <a16:creationId xmlns:a16="http://schemas.microsoft.com/office/drawing/2014/main" id="{22903737-AC5A-636E-01F4-B64F9E04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89" y="1704428"/>
            <a:ext cx="47117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METSAT | Monitoring the weather and climate from space | EUMETSAT">
            <a:extLst>
              <a:ext uri="{FF2B5EF4-FFF2-40B4-BE49-F238E27FC236}">
                <a16:creationId xmlns:a16="http://schemas.microsoft.com/office/drawing/2014/main" id="{08E8B6A9-5C8B-E88B-AA51-DC64542C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89" y="3642258"/>
            <a:ext cx="4826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6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1DFAC-CE35-D142-5E44-EB799EF4C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14:00: Intro to CEOS WGISS Tech Expo - Yousuke Ikehata JAXA</a:t>
            </a:r>
          </a:p>
          <a:p>
            <a:r>
              <a:rPr lang="en-GB" sz="1200" dirty="0"/>
              <a:t>14:10 Intro to CEOS CapD – Kenton Ross NASA DEVELOP</a:t>
            </a:r>
          </a:p>
          <a:p>
            <a:r>
              <a:rPr lang="en-GB" sz="1200" dirty="0"/>
              <a:t>14:20 Overview Jupyter Notebooks Day – Esther Conway CEDA/UKSA</a:t>
            </a:r>
          </a:p>
          <a:p>
            <a:r>
              <a:rPr lang="en-GB" sz="1200" dirty="0"/>
              <a:t>14:30 ESA PGDS – Simone Mantovani/Mattia Stipa ESA</a:t>
            </a:r>
          </a:p>
          <a:p>
            <a:r>
              <a:rPr lang="en-GB" sz="1200" dirty="0"/>
              <a:t>14:50 Google Earth Engine – Brian Killough CEOS SEO</a:t>
            </a:r>
          </a:p>
          <a:p>
            <a:r>
              <a:rPr lang="en-GB" sz="1200" dirty="0"/>
              <a:t>15:10 EUMETSAT- Julia </a:t>
            </a:r>
            <a:r>
              <a:rPr lang="en-GB" sz="1200" dirty="0" err="1"/>
              <a:t>Wagemann</a:t>
            </a:r>
            <a:r>
              <a:rPr lang="en-GB" sz="1200" dirty="0"/>
              <a:t> EUMETSAT</a:t>
            </a:r>
          </a:p>
          <a:p>
            <a:r>
              <a:rPr lang="en-GB" sz="1200" dirty="0"/>
              <a:t>15:30 Coffee Break</a:t>
            </a:r>
          </a:p>
          <a:p>
            <a:r>
              <a:rPr lang="en-GB" sz="1200" dirty="0"/>
              <a:t>15:45 Earth Analytics Interoperability Lab – Jonathan Hodges CSIRO</a:t>
            </a:r>
          </a:p>
          <a:p>
            <a:r>
              <a:rPr lang="en-GB" sz="1200" dirty="0"/>
              <a:t>16:05 University of Alaska Fairbanks – Alex Lewandowski Alaska Satellite Facility</a:t>
            </a:r>
          </a:p>
          <a:p>
            <a:r>
              <a:rPr lang="en-GB" sz="1200" dirty="0"/>
              <a:t>16:25 SLIDO Q&amp;A from the broader group</a:t>
            </a:r>
          </a:p>
          <a:p>
            <a:r>
              <a:rPr lang="en-GB" sz="1200" dirty="0"/>
              <a:t>16:45 Lunch/Dinner Break </a:t>
            </a:r>
          </a:p>
          <a:p>
            <a:r>
              <a:rPr lang="en-GB" sz="1200" dirty="0"/>
              <a:t>17:15 Best Practice Discussion – Review of topic areas Esther Conway</a:t>
            </a:r>
          </a:p>
          <a:p>
            <a:r>
              <a:rPr lang="en-GB" sz="1200" dirty="0"/>
              <a:t>18:00 Coffee Break</a:t>
            </a:r>
          </a:p>
          <a:p>
            <a:r>
              <a:rPr lang="en-GB" sz="1200" dirty="0"/>
              <a:t>18:15 Global Training Discussion – Esther Conway CEOS WGISS &amp; Kenton Ross CEOS CapD</a:t>
            </a:r>
          </a:p>
          <a:p>
            <a:r>
              <a:rPr lang="en-GB" sz="1200" dirty="0"/>
              <a:t>19:00 Wrap up and further actions</a:t>
            </a: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1DD76-8241-3937-7B32-01EA292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Jupyter Notebooks Day -</a:t>
            </a:r>
            <a:r>
              <a:rPr lang="en-GB" sz="3200" dirty="0"/>
              <a:t>Friday, October 21, 2022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439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61B27-DDF3-0C9E-2E13-1CC3EEAE7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682" y="1852823"/>
            <a:ext cx="11495400" cy="4662871"/>
          </a:xfrm>
        </p:spPr>
        <p:txBody>
          <a:bodyPr/>
          <a:lstStyle/>
          <a:p>
            <a:pPr marL="508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Who will benefit from a Best Practice</a:t>
            </a:r>
            <a:endParaRPr lang="en-GB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Producers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Authors of Jupyter Notebooks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Providers of EO data training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Users of EO data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EO data archivers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Providers of Data Analysis Infrastructure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898E4E-14D4-182E-E2B3-44921453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Communities </a:t>
            </a:r>
          </a:p>
        </p:txBody>
      </p:sp>
    </p:spTree>
    <p:extLst>
      <p:ext uri="{BB962C8B-B14F-4D97-AF65-F5344CB8AC3E}">
        <p14:creationId xmlns:p14="http://schemas.microsoft.com/office/powerpoint/2010/main" val="2375231265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d3bf13-fdfe-447d-9435-66e50636fcb0">
      <Terms xmlns="http://schemas.microsoft.com/office/infopath/2007/PartnerControls"/>
    </lcf76f155ced4ddcb4097134ff3c332f>
    <TaxCatchAll xmlns="000eed9a-0c4c-4d54-8c19-89a2de3326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62B5661DDB2749AF15483BF09165F3" ma:contentTypeVersion="15" ma:contentTypeDescription="新しいドキュメントを作成します。" ma:contentTypeScope="" ma:versionID="e682ad20909233f0b42f1bd304a6ac27">
  <xsd:schema xmlns:xsd="http://www.w3.org/2001/XMLSchema" xmlns:xs="http://www.w3.org/2001/XMLSchema" xmlns:p="http://schemas.microsoft.com/office/2006/metadata/properties" xmlns:ns2="36d3bf13-fdfe-447d-9435-66e50636fcb0" xmlns:ns3="000eed9a-0c4c-4d54-8c19-89a2de332603" targetNamespace="http://schemas.microsoft.com/office/2006/metadata/properties" ma:root="true" ma:fieldsID="424bcfd579b040e5b2462f8c1e864c7c" ns2:_="" ns3:_="">
    <xsd:import namespace="36d3bf13-fdfe-447d-9435-66e50636fcb0"/>
    <xsd:import namespace="000eed9a-0c4c-4d54-8c19-89a2de332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bf13-fdfe-447d-9435-66e50636f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af689b47-ed42-43f0-944d-1893b8776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eed9a-0c4c-4d54-8c19-89a2de33260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c367776-ec58-48fc-a599-a0d887a3ce3e}" ma:internalName="TaxCatchAll" ma:showField="CatchAllData" ma:web="000eed9a-0c4c-4d54-8c19-89a2de332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8F23E7-585A-44CF-BF58-E860DDB6EE6C}">
  <ds:schemaRefs>
    <ds:schemaRef ds:uri="http://schemas.microsoft.com/office/2006/metadata/properties"/>
    <ds:schemaRef ds:uri="http://schemas.microsoft.com/office/infopath/2007/PartnerControls"/>
    <ds:schemaRef ds:uri="36d3bf13-fdfe-447d-9435-66e50636fcb0"/>
    <ds:schemaRef ds:uri="000eed9a-0c4c-4d54-8c19-89a2de332603"/>
  </ds:schemaRefs>
</ds:datastoreItem>
</file>

<file path=customXml/itemProps2.xml><?xml version="1.0" encoding="utf-8"?>
<ds:datastoreItem xmlns:ds="http://schemas.openxmlformats.org/officeDocument/2006/customXml" ds:itemID="{CBFA1682-B6A4-40BF-BB86-D7D8E478B1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3bf13-fdfe-447d-9435-66e50636fcb0"/>
    <ds:schemaRef ds:uri="000eed9a-0c4c-4d54-8c19-89a2de332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DFFA73-B3CE-4238-98AA-DDD40C4552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2908</TotalTime>
  <Words>589</Words>
  <Application>Microsoft Office PowerPoint</Application>
  <PresentationFormat>Widescreen</PresentationFormat>
  <Paragraphs>96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ceos</vt:lpstr>
      <vt:lpstr>WGISS Jupyter Notebooks Best Practice History and Status</vt:lpstr>
      <vt:lpstr>2019 a Question from Rob Woodcock CSIRO</vt:lpstr>
      <vt:lpstr>2020 Jupyter Technology Survey</vt:lpstr>
      <vt:lpstr>Tech Expo Overview Yousuke Ikehata</vt:lpstr>
      <vt:lpstr>Jupyter Strategy </vt:lpstr>
      <vt:lpstr>Jupyter Notebooks for Capacity Development Webinar </vt:lpstr>
      <vt:lpstr>Best Practice Document Draft</vt:lpstr>
      <vt:lpstr>Jupyter Notebooks Day -Friday, October 21, 2022</vt:lpstr>
      <vt:lpstr>Target Communities </vt:lpstr>
      <vt:lpstr>PowerPoint Presentation</vt:lpstr>
      <vt:lpstr>New Topic Areas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Conway, Esther (STFC,RAL,RALSP)</cp:lastModifiedBy>
  <cp:revision>32</cp:revision>
  <dcterms:modified xsi:type="dcterms:W3CDTF">2023-10-26T09:40:57Z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0x010100DA62B5661DDB2749AF15483BF09165F3</vt:lpwstr>
  </property>
</Properties>
</file>