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5"/>
  </p:notesMasterIdLst>
  <p:sldIdLst>
    <p:sldId id="256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elle Piepgras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124" autoAdjust="0"/>
    <p:restoredTop sz="86473" autoAdjust="0"/>
  </p:normalViewPr>
  <p:slideViewPr>
    <p:cSldViewPr snapToGrid="0">
      <p:cViewPr varScale="1">
        <p:scale>
          <a:sx n="58" d="100"/>
          <a:sy n="58" d="100"/>
        </p:scale>
        <p:origin x="296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Google Shape;3;n">
            <a:extLst>
              <a:ext uri="{FF2B5EF4-FFF2-40B4-BE49-F238E27FC236}">
                <a16:creationId xmlns:a16="http://schemas.microsoft.com/office/drawing/2014/main" id="{B557A123-C6E1-FD7B-8AC7-C6FCF59328C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Google Shape;4;n">
            <a:extLst>
              <a:ext uri="{FF2B5EF4-FFF2-40B4-BE49-F238E27FC236}">
                <a16:creationId xmlns:a16="http://schemas.microsoft.com/office/drawing/2014/main" id="{69729CFD-D38C-4F9E-2468-67CBC5BA1A9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1pPr>
    <a:lvl2pPr marL="914400" lvl="1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2pPr>
    <a:lvl3pPr marL="1371600" lvl="2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3pPr>
    <a:lvl4pPr marL="1828800" lvl="3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4pPr>
    <a:lvl5pPr marL="2286000" lvl="4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Google Shape;63;p1:notes">
            <a:extLst>
              <a:ext uri="{FF2B5EF4-FFF2-40B4-BE49-F238E27FC236}">
                <a16:creationId xmlns:a16="http://schemas.microsoft.com/office/drawing/2014/main" id="{63394F6C-CA53-5CA1-88A3-B37E6788B27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Google Shape;64;p1:notes">
            <a:extLst>
              <a:ext uri="{FF2B5EF4-FFF2-40B4-BE49-F238E27FC236}">
                <a16:creationId xmlns:a16="http://schemas.microsoft.com/office/drawing/2014/main" id="{CD24270A-C651-6658-0B00-AE495F0DEE10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6096000 w 120000"/>
              <a:gd name="T3" fmla="*/ 0 h 120000"/>
              <a:gd name="T4" fmla="*/ 6096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846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2;p2">
            <a:extLst>
              <a:ext uri="{FF2B5EF4-FFF2-40B4-BE49-F238E27FC236}">
                <a16:creationId xmlns:a16="http://schemas.microsoft.com/office/drawing/2014/main" id="{38D26D58-2C2E-8609-6F41-55A81269B217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251" y="225239"/>
            <a:ext cx="9864725" cy="664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oogle Shape;13;p2">
            <a:extLst>
              <a:ext uri="{FF2B5EF4-FFF2-40B4-BE49-F238E27FC236}">
                <a16:creationId xmlns:a16="http://schemas.microsoft.com/office/drawing/2014/main" id="{90B3D49C-AAF1-26F2-5F62-6049539056D9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3"/>
          <a:stretch>
            <a:fillRect/>
          </a:stretch>
        </p:blipFill>
        <p:spPr bwMode="auto">
          <a:xfrm>
            <a:off x="2824163" y="4824413"/>
            <a:ext cx="539115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oogle Shape;14;p2" descr="A picture containing nature&#10;&#10;Description automatically generated">
            <a:extLst>
              <a:ext uri="{FF2B5EF4-FFF2-40B4-BE49-F238E27FC236}">
                <a16:creationId xmlns:a16="http://schemas.microsoft.com/office/drawing/2014/main" id="{EF415073-D0F5-4916-234A-B3B9ABA34FD8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0" y="0"/>
            <a:ext cx="371475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Google Shape;16;p2">
            <a:extLst>
              <a:ext uri="{FF2B5EF4-FFF2-40B4-BE49-F238E27FC236}">
                <a16:creationId xmlns:a16="http://schemas.microsoft.com/office/drawing/2014/main" id="{67D30F28-65F9-D71A-8C37-C43B89BEBF24}"/>
              </a:ext>
            </a:extLst>
          </p:cNvPr>
          <p:cNvSpPr/>
          <p:nvPr/>
        </p:nvSpPr>
        <p:spPr>
          <a:xfrm flipH="1">
            <a:off x="-4763" y="-14288"/>
            <a:ext cx="12198351" cy="6873876"/>
          </a:xfrm>
          <a:custGeom>
            <a:avLst/>
            <a:gdLst/>
            <a:ahLst/>
            <a:cxnLst/>
            <a:rect l="l" t="t" r="r" b="b"/>
            <a:pathLst>
              <a:path w="14761910" h="6836301" extrusionOk="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srgbClr val="000000">
                <a:alpha val="40000"/>
              </a:srgbClr>
            </a:outerShdw>
          </a:effectLst>
        </p:spPr>
        <p:txBody>
          <a:bodyPr spcFirstLastPara="1"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" name="Google Shape;17;p2">
            <a:extLst>
              <a:ext uri="{FF2B5EF4-FFF2-40B4-BE49-F238E27FC236}">
                <a16:creationId xmlns:a16="http://schemas.microsoft.com/office/drawing/2014/main" id="{37F27908-036B-82C1-E853-A06891FCEFCB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113" y="5311775"/>
            <a:ext cx="2738437" cy="150812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7" name="Google Shape;18;p2">
            <a:extLst>
              <a:ext uri="{FF2B5EF4-FFF2-40B4-BE49-F238E27FC236}">
                <a16:creationId xmlns:a16="http://schemas.microsoft.com/office/drawing/2014/main" id="{55ED65A1-4E6C-D3F6-2DD3-0249F8F20187}"/>
              </a:ext>
            </a:extLst>
          </p:cNvPr>
          <p:cNvPicPr preferRelativeResize="0"/>
          <p:nvPr userDrawn="1"/>
        </p:nvPicPr>
        <p:blipFill rotWithShape="1">
          <a:blip r:embed="rId6">
            <a:alphaModFix amt="34000"/>
          </a:blip>
          <a:srcRect l="32582" t="2399" r="8554" b="-8773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8" name="Google Shape;19;p2">
            <a:extLst>
              <a:ext uri="{FF2B5EF4-FFF2-40B4-BE49-F238E27FC236}">
                <a16:creationId xmlns:a16="http://schemas.microsoft.com/office/drawing/2014/main" id="{7251F513-1A0F-387E-5F80-60C2366933CF}"/>
              </a:ext>
            </a:extLst>
          </p:cNvPr>
          <p:cNvPicPr preferRelativeResize="0"/>
          <p:nvPr/>
        </p:nvPicPr>
        <p:blipFill rotWithShape="1">
          <a:blip r:embed="rId6">
            <a:alphaModFix amt="34000"/>
          </a:blip>
          <a:srcRect l="54016" t="36081" r="11355" b="673"/>
          <a:stretch/>
        </p:blipFill>
        <p:spPr>
          <a:xfrm rot="162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9" name="TextBox 13">
            <a:extLst>
              <a:ext uri="{FF2B5EF4-FFF2-40B4-BE49-F238E27FC236}">
                <a16:creationId xmlns:a16="http://schemas.microsoft.com/office/drawing/2014/main" id="{75649351-DAF3-FA58-65E4-C39A0F87593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565775" y="4899025"/>
            <a:ext cx="6310313" cy="16684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50000"/>
              </a:lnSpc>
              <a:defRPr/>
            </a:pPr>
            <a:r>
              <a:rPr lang="en-GB" altLang="en-US" b="1" dirty="0">
                <a:solidFill>
                  <a:schemeClr val="bg1"/>
                </a:solidFill>
              </a:rPr>
              <a:t>Sohre</a:t>
            </a:r>
            <a:endParaRPr lang="en-GB" altLang="en-US" dirty="0">
              <a:solidFill>
                <a:schemeClr val="bg1"/>
              </a:solidFill>
            </a:endParaRPr>
          </a:p>
          <a:p>
            <a:pPr algn="r" eaLnBrk="1" hangingPunct="1">
              <a:lnSpc>
                <a:spcPct val="150000"/>
              </a:lnSpc>
              <a:defRPr/>
            </a:pPr>
            <a:r>
              <a:rPr lang="en-GB" altLang="en-US" b="1" dirty="0">
                <a:solidFill>
                  <a:schemeClr val="bg1"/>
                </a:solidFill>
              </a:rPr>
              <a:t>Agenda ID: 2023.10.26_09.40</a:t>
            </a:r>
            <a:endParaRPr lang="en-GB" altLang="en-US" dirty="0">
              <a:solidFill>
                <a:schemeClr val="bg1"/>
              </a:solidFill>
            </a:endParaRPr>
          </a:p>
          <a:p>
            <a:pPr algn="r" eaLnBrk="1" hangingPunct="1">
              <a:lnSpc>
                <a:spcPct val="150000"/>
              </a:lnSpc>
              <a:defRPr/>
            </a:pPr>
            <a:r>
              <a:rPr lang="en-GB" altLang="en-US" b="1" dirty="0">
                <a:solidFill>
                  <a:schemeClr val="bg1"/>
                </a:solidFill>
              </a:rPr>
              <a:t>WGISS-56</a:t>
            </a:r>
          </a:p>
          <a:p>
            <a:pPr algn="r" eaLnBrk="1" hangingPunct="1">
              <a:lnSpc>
                <a:spcPct val="150000"/>
              </a:lnSpc>
              <a:defRPr/>
            </a:pPr>
            <a:r>
              <a:rPr lang="en-GB" altLang="en-US" b="1" dirty="0">
                <a:solidFill>
                  <a:schemeClr val="bg1"/>
                </a:solidFill>
              </a:rPr>
              <a:t>Paris, France (CNES)</a:t>
            </a:r>
          </a:p>
          <a:p>
            <a:pPr algn="r" eaLnBrk="1" hangingPunct="1">
              <a:lnSpc>
                <a:spcPct val="150000"/>
              </a:lnSpc>
              <a:defRPr/>
            </a:pPr>
            <a:r>
              <a:rPr lang="en-GB" altLang="en-US" b="1" dirty="0">
                <a:solidFill>
                  <a:schemeClr val="bg1"/>
                </a:solidFill>
              </a:rPr>
              <a:t>24-26 October, 2023</a:t>
            </a:r>
          </a:p>
        </p:txBody>
      </p:sp>
      <p:sp>
        <p:nvSpPr>
          <p:cNvPr id="20" name="Google Shape;20;p2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09236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2;p3">
            <a:extLst>
              <a:ext uri="{FF2B5EF4-FFF2-40B4-BE49-F238E27FC236}">
                <a16:creationId xmlns:a16="http://schemas.microsoft.com/office/drawing/2014/main" id="{9C61445A-E290-B991-4B2C-B4B12890B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038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44546A"/>
              </a:solidFill>
            </a:endParaRPr>
          </a:p>
        </p:txBody>
      </p:sp>
      <p:pic>
        <p:nvPicPr>
          <p:cNvPr id="3" name="Google Shape;23;p3">
            <a:extLst>
              <a:ext uri="{FF2B5EF4-FFF2-40B4-BE49-F238E27FC236}">
                <a16:creationId xmlns:a16="http://schemas.microsoft.com/office/drawing/2014/main" id="{4E4605FD-8A17-2FBD-142C-B0EEA09E1407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40" t="39268" r="51340" b="35419"/>
          <a:stretch>
            <a:fillRect/>
          </a:stretch>
        </p:blipFill>
        <p:spPr bwMode="auto">
          <a:xfrm>
            <a:off x="9304338" y="0"/>
            <a:ext cx="2887662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oogle Shape;24;p3">
            <a:extLst>
              <a:ext uri="{FF2B5EF4-FFF2-40B4-BE49-F238E27FC236}">
                <a16:creationId xmlns:a16="http://schemas.microsoft.com/office/drawing/2014/main" id="{A3921E32-F671-3A84-38A8-4D416E2BBDB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125"/>
            <a:ext cx="2027238" cy="8032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" name="Google Shape;25;p3">
            <a:extLst>
              <a:ext uri="{FF2B5EF4-FFF2-40B4-BE49-F238E27FC236}">
                <a16:creationId xmlns:a16="http://schemas.microsoft.com/office/drawing/2014/main" id="{16C84B8B-5D50-BA6D-1B64-838121EBD166}"/>
              </a:ext>
            </a:extLst>
          </p:cNvPr>
          <p:cNvSpPr/>
          <p:nvPr/>
        </p:nvSpPr>
        <p:spPr>
          <a:xfrm>
            <a:off x="-1588" y="6573838"/>
            <a:ext cx="12193588" cy="28416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26;p3">
            <a:extLst>
              <a:ext uri="{FF2B5EF4-FFF2-40B4-BE49-F238E27FC236}">
                <a16:creationId xmlns:a16="http://schemas.microsoft.com/office/drawing/2014/main" id="{47A65A4C-270D-076E-8A20-C42459DF0A89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-4763" y="6540500"/>
            <a:ext cx="12196763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44546A"/>
              </a:solidFill>
            </a:endParaRPr>
          </a:p>
        </p:txBody>
      </p:sp>
      <p:sp>
        <p:nvSpPr>
          <p:cNvPr id="7" name="Google Shape;27;p3">
            <a:extLst>
              <a:ext uri="{FF2B5EF4-FFF2-40B4-BE49-F238E27FC236}">
                <a16:creationId xmlns:a16="http://schemas.microsoft.com/office/drawing/2014/main" id="{2B819710-5D6A-0D8E-B9CA-9B5685D97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66363" y="6573838"/>
            <a:ext cx="1924050" cy="3079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GB" altLang="en-US" b="1">
                <a:solidFill>
                  <a:schemeClr val="accent1"/>
                </a:solidFill>
              </a:rPr>
              <a:t>Slide </a:t>
            </a:r>
            <a:fld id="{861C592C-8932-455A-BD3B-29C4D9B2D823}" type="slidenum">
              <a:rPr lang="en-GB" altLang="en-US" b="1" smtClean="0">
                <a:solidFill>
                  <a:schemeClr val="accent1"/>
                </a:solidFill>
              </a:rPr>
              <a:pPr algn="r" eaLnBrk="1" hangingPunct="1">
                <a:defRPr/>
              </a:pPr>
              <a:t>‹#›</a:t>
            </a:fld>
            <a:endParaRPr lang="en-US" altLang="en-US" b="1">
              <a:solidFill>
                <a:schemeClr val="accent1"/>
              </a:solidFill>
            </a:endParaRPr>
          </a:p>
        </p:txBody>
      </p:sp>
      <p:sp>
        <p:nvSpPr>
          <p:cNvPr id="8" name="Google Shape;28;p3">
            <a:extLst>
              <a:ext uri="{FF2B5EF4-FFF2-40B4-BE49-F238E27FC236}">
                <a16:creationId xmlns:a16="http://schemas.microsoft.com/office/drawing/2014/main" id="{86D8FD6C-6A7E-14AA-C236-46BAECB2BF3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23813" y="6562725"/>
            <a:ext cx="4924426" cy="3079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b="1" dirty="0">
                <a:solidFill>
                  <a:schemeClr val="accent1"/>
                </a:solidFill>
              </a:rPr>
              <a:t>WGISS-56, October 24-26, 2023</a:t>
            </a:r>
            <a:endParaRPr lang="en-US" altLang="en-US" dirty="0"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0" name="Google Shape;30;p3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8157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1">
            <a:extLst>
              <a:ext uri="{FF2B5EF4-FFF2-40B4-BE49-F238E27FC236}">
                <a16:creationId xmlns:a16="http://schemas.microsoft.com/office/drawing/2014/main" id="{1564102B-7061-8420-8BB4-8119A2048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038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44546A"/>
              </a:solidFill>
            </a:endParaRPr>
          </a:p>
        </p:txBody>
      </p:sp>
      <p:pic>
        <p:nvPicPr>
          <p:cNvPr id="1027" name="Google Shape;7;p1">
            <a:extLst>
              <a:ext uri="{FF2B5EF4-FFF2-40B4-BE49-F238E27FC236}">
                <a16:creationId xmlns:a16="http://schemas.microsoft.com/office/drawing/2014/main" id="{C0BCB177-AE0A-0D18-C9C7-0E06B05AA8F1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40" t="39268" r="51340" b="35419"/>
          <a:stretch>
            <a:fillRect/>
          </a:stretch>
        </p:blipFill>
        <p:spPr bwMode="auto">
          <a:xfrm>
            <a:off x="9304338" y="0"/>
            <a:ext cx="2887662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oogle Shape;8;p1">
            <a:extLst>
              <a:ext uri="{FF2B5EF4-FFF2-40B4-BE49-F238E27FC236}">
                <a16:creationId xmlns:a16="http://schemas.microsoft.com/office/drawing/2014/main" id="{9BCB9D55-9DCE-7789-39EB-81AF05BE5C4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791700" y="111125"/>
            <a:ext cx="2027238" cy="8032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Google Shape;9;p1">
            <a:extLst>
              <a:ext uri="{FF2B5EF4-FFF2-40B4-BE49-F238E27FC236}">
                <a16:creationId xmlns:a16="http://schemas.microsoft.com/office/drawing/2014/main" id="{01AF0270-DBCE-057E-8955-97F9B2A0FB40}"/>
              </a:ext>
            </a:extLst>
          </p:cNvPr>
          <p:cNvSpPr/>
          <p:nvPr/>
        </p:nvSpPr>
        <p:spPr>
          <a:xfrm>
            <a:off x="-1588" y="6573838"/>
            <a:ext cx="12193588" cy="28416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;p1">
            <a:extLst>
              <a:ext uri="{FF2B5EF4-FFF2-40B4-BE49-F238E27FC236}">
                <a16:creationId xmlns:a16="http://schemas.microsoft.com/office/drawing/2014/main" id="{9D96DDE6-5C5F-060D-93B3-23EFE8C466DD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-4763" y="6540500"/>
            <a:ext cx="12196763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44546A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Google Shape;66;p7">
            <a:extLst>
              <a:ext uri="{FF2B5EF4-FFF2-40B4-BE49-F238E27FC236}">
                <a16:creationId xmlns:a16="http://schemas.microsoft.com/office/drawing/2014/main" id="{FA3AD1D8-6109-A7AA-B735-0D0C2BFEAC27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76213" y="176213"/>
            <a:ext cx="6156325" cy="3971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lang="en-GB" altLang="en-US" sz="75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Future WGISS Meetings</a:t>
            </a:r>
            <a:endParaRPr lang="en-US" altLang="en-US" sz="7500" i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F271F66-4284-619D-D505-660AB5FD8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233" y="1124263"/>
            <a:ext cx="11495400" cy="5097142"/>
          </a:xfrm>
        </p:spPr>
        <p:txBody>
          <a:bodyPr/>
          <a:lstStyle/>
          <a:p>
            <a:r>
              <a:rPr lang="en-US" sz="2400" u="sng" dirty="0"/>
              <a:t>Recent Meetings</a:t>
            </a:r>
          </a:p>
          <a:p>
            <a:pPr lvl="1"/>
            <a:r>
              <a:rPr lang="en-US" sz="2000" dirty="0"/>
              <a:t>WGISS-55: Córdoba, Argentina | April 18-20, 2023 (joint w/ </a:t>
            </a:r>
            <a:r>
              <a:rPr lang="en-US" sz="2000" dirty="0" err="1"/>
              <a:t>WGDisasters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WGISS-56: Paris, France | October 24-26, 2023 (w/ </a:t>
            </a:r>
            <a:r>
              <a:rPr lang="en-US" sz="2000" dirty="0" err="1"/>
              <a:t>Jupyter</a:t>
            </a:r>
            <a:r>
              <a:rPr lang="en-US" sz="2000" dirty="0"/>
              <a:t> Notebook WS)</a:t>
            </a:r>
          </a:p>
          <a:p>
            <a:endParaRPr lang="en-US" sz="1050" dirty="0"/>
          </a:p>
          <a:p>
            <a:r>
              <a:rPr lang="en-US" sz="2400" u="sng" dirty="0"/>
              <a:t>Upcoming Meetings:</a:t>
            </a:r>
          </a:p>
          <a:p>
            <a:pPr lvl="1"/>
            <a:r>
              <a:rPr lang="en-US" sz="2000" dirty="0"/>
              <a:t>WGISS-57: Sydney, Australia | March 5-7, 2024</a:t>
            </a:r>
          </a:p>
          <a:p>
            <a:pPr lvl="2"/>
            <a:r>
              <a:rPr lang="en-US" sz="1800" dirty="0"/>
              <a:t>Hosted by: Geoscience Australia</a:t>
            </a:r>
          </a:p>
          <a:p>
            <a:pPr lvl="1"/>
            <a:endParaRPr lang="en-US" sz="1800" dirty="0"/>
          </a:p>
          <a:p>
            <a:pPr lvl="1"/>
            <a:r>
              <a:rPr lang="en-US" sz="2000" dirty="0"/>
              <a:t>WGISS-58: Sioux Falls, USA | Fall 2024 (joint w/WGCV)  (</a:t>
            </a:r>
            <a:r>
              <a:rPr lang="en-US" sz="2000" i="1" dirty="0"/>
              <a:t>see next slide for date planning</a:t>
            </a:r>
            <a:r>
              <a:rPr lang="en-US" sz="2000" dirty="0"/>
              <a:t>)</a:t>
            </a:r>
          </a:p>
          <a:p>
            <a:pPr lvl="2"/>
            <a:r>
              <a:rPr lang="en-US" sz="1800" dirty="0"/>
              <a:t>Hosted by: USGS Earth Resources Observation and Science (EROS) Center</a:t>
            </a:r>
          </a:p>
          <a:p>
            <a:pPr lvl="2"/>
            <a:endParaRPr lang="en-US" sz="1800" dirty="0"/>
          </a:p>
          <a:p>
            <a:r>
              <a:rPr lang="en-US" sz="2400" u="sng" dirty="0"/>
              <a:t>Future meeting questions for discussion:</a:t>
            </a:r>
          </a:p>
          <a:p>
            <a:pPr lvl="1"/>
            <a:r>
              <a:rPr lang="en-US" sz="2000" dirty="0"/>
              <a:t>Is the length of current meetings sufficient (~3 days)?</a:t>
            </a:r>
          </a:p>
          <a:p>
            <a:pPr lvl="1"/>
            <a:r>
              <a:rPr lang="en-US" sz="2000" dirty="0"/>
              <a:t>Do we want to continue with twice annual face-to-face </a:t>
            </a:r>
            <a:r>
              <a:rPr lang="en-US" sz="2000"/>
              <a:t>meetings?</a:t>
            </a:r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AC50B21-B33E-43C3-FE8A-CC91742B1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Meetings</a:t>
            </a:r>
          </a:p>
        </p:txBody>
      </p:sp>
    </p:spTree>
    <p:extLst>
      <p:ext uri="{BB962C8B-B14F-4D97-AF65-F5344CB8AC3E}">
        <p14:creationId xmlns:p14="http://schemas.microsoft.com/office/powerpoint/2010/main" val="326211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27FE78B-B3ED-D8CE-D6FA-FF153EF5A8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Week of Aug. 19 … WGISS-58 / WGCV-54 option</a:t>
            </a:r>
          </a:p>
          <a:p>
            <a:r>
              <a:rPr lang="en-US" sz="2000" dirty="0">
                <a:highlight>
                  <a:srgbClr val="00FF00"/>
                </a:highlight>
              </a:rPr>
              <a:t>Week of Aug. 26 </a:t>
            </a:r>
            <a:r>
              <a:rPr lang="en-US" sz="2000" dirty="0"/>
              <a:t>… WGISS-58 / WGCV-54 option</a:t>
            </a:r>
          </a:p>
          <a:p>
            <a:r>
              <a:rPr lang="en-US" sz="2000" dirty="0">
                <a:highlight>
                  <a:srgbClr val="FFFF00"/>
                </a:highlight>
              </a:rPr>
              <a:t>Week of Sept. 2</a:t>
            </a:r>
            <a:r>
              <a:rPr lang="en-US" sz="2000" dirty="0"/>
              <a:t> … WGISS-58 / WGCV-54 option (Sept. 2 U.S. federal holiday)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Week of Sept. 9 </a:t>
            </a:r>
            <a:r>
              <a:rPr lang="en-US" sz="2000" dirty="0"/>
              <a:t>… CEOS LSI-VC-16 (Sydney, Australia)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Week of Sept. 16 </a:t>
            </a:r>
            <a:r>
              <a:rPr lang="en-US" sz="2000" dirty="0"/>
              <a:t>… CEOS SIT Technical Workshop (Sydney, Australia)</a:t>
            </a:r>
          </a:p>
          <a:p>
            <a:r>
              <a:rPr lang="en-US" sz="2000" dirty="0">
                <a:highlight>
                  <a:srgbClr val="FFFF00"/>
                </a:highlight>
              </a:rPr>
              <a:t>Week of Sept. 23 </a:t>
            </a:r>
            <a:r>
              <a:rPr lang="en-US" sz="2000" dirty="0"/>
              <a:t>… WGISS-58 / WGCV-54 option (Landsat meeting conflict)</a:t>
            </a:r>
          </a:p>
          <a:p>
            <a:r>
              <a:rPr lang="en-US" sz="2000" dirty="0">
                <a:highlight>
                  <a:srgbClr val="FFFF00"/>
                </a:highlight>
              </a:rPr>
              <a:t>Week of Sept. 30 </a:t>
            </a:r>
            <a:r>
              <a:rPr lang="en-US" sz="2000" dirty="0"/>
              <a:t>… WGISS-58 / WGCV-54 option (U.S. Fiscal Year start)</a:t>
            </a:r>
          </a:p>
          <a:p>
            <a:r>
              <a:rPr lang="en-US" sz="2000" dirty="0">
                <a:highlight>
                  <a:srgbClr val="00FF00"/>
                </a:highlight>
              </a:rPr>
              <a:t>Week of Oct. 7 </a:t>
            </a:r>
            <a:r>
              <a:rPr lang="en-US" sz="2000" dirty="0"/>
              <a:t>… WGISS-58 / WGCV-54 option </a:t>
            </a:r>
          </a:p>
          <a:p>
            <a:r>
              <a:rPr lang="en-US" sz="2000" dirty="0"/>
              <a:t>Week of Oct. 14 … WGISS-58 / WGCV-54 option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Week of Oct. 21</a:t>
            </a:r>
            <a:r>
              <a:rPr lang="en-US" sz="2000" dirty="0"/>
              <a:t> … CEOS Plenary (Montreal, Canada)</a:t>
            </a:r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D5D7E7-55A4-168B-44B0-58946DE3C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WGISS-58 scheduling options</a:t>
            </a:r>
          </a:p>
        </p:txBody>
      </p:sp>
    </p:spTree>
    <p:extLst>
      <p:ext uri="{BB962C8B-B14F-4D97-AF65-F5344CB8AC3E}">
        <p14:creationId xmlns:p14="http://schemas.microsoft.com/office/powerpoint/2010/main" val="527235331"/>
      </p:ext>
    </p:extLst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3595</TotalTime>
  <Words>261</Words>
  <Application>Microsoft Office PowerPoint</Application>
  <PresentationFormat>Widescreen</PresentationFormat>
  <Paragraphs>27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Courier New</vt:lpstr>
      <vt:lpstr>Noto Sans Symbols</vt:lpstr>
      <vt:lpstr>ceos</vt:lpstr>
      <vt:lpstr>Future WGISS Meetings</vt:lpstr>
      <vt:lpstr>Upcoming Meetings</vt:lpstr>
      <vt:lpstr>WGISS-58 scheduling options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WGISS-54 Presentation Template and Guidance</dc:title>
  <dc:creator>Michelle Piepgrass</dc:creator>
  <cp:lastModifiedBy>Sohre, Tom</cp:lastModifiedBy>
  <cp:revision>35</cp:revision>
  <dcterms:modified xsi:type="dcterms:W3CDTF">2023-10-25T09:03:24Z</dcterms:modified>
</cp:coreProperties>
</file>