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y="5143500" cx="9144000"/>
  <p:notesSz cx="6858000" cy="9144000"/>
  <p:embeddedFontLst>
    <p:embeddedFont>
      <p:font typeface="Source Code Pro"/>
      <p:regular r:id="rId17"/>
      <p:bold r:id="rId18"/>
      <p:italic r:id="rId19"/>
      <p:boldItalic r:id="rId20"/>
    </p:embeddedFont>
    <p:embeddedFont>
      <p:font typeface="Oswald"/>
      <p:regular r:id="rId21"/>
      <p:bold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SourceCodePro-boldItalic.fntdata"/><Relationship Id="rId11" Type="http://schemas.openxmlformats.org/officeDocument/2006/relationships/slide" Target="slides/slide6.xml"/><Relationship Id="rId22" Type="http://schemas.openxmlformats.org/officeDocument/2006/relationships/font" Target="fonts/Oswald-bold.fntdata"/><Relationship Id="rId10" Type="http://schemas.openxmlformats.org/officeDocument/2006/relationships/slide" Target="slides/slide5.xml"/><Relationship Id="rId21" Type="http://schemas.openxmlformats.org/officeDocument/2006/relationships/font" Target="fonts/Oswald-regular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SourceCodePro-regular.fntdata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SourceCodePro-italic.fntdata"/><Relationship Id="rId6" Type="http://schemas.openxmlformats.org/officeDocument/2006/relationships/slide" Target="slides/slide1.xml"/><Relationship Id="rId18" Type="http://schemas.openxmlformats.org/officeDocument/2006/relationships/font" Target="fonts/SourceCodePro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541c75d6a7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541c75d6a7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Demo steps:</a:t>
            </a:r>
            <a:br>
              <a:rPr lang="de"/>
            </a:br>
            <a:br>
              <a:rPr lang="de"/>
            </a:br>
            <a:r>
              <a:rPr lang="de"/>
              <a:t>Collection Search:</a:t>
            </a:r>
            <a:br>
              <a:rPr lang="de"/>
            </a:br>
            <a:br>
              <a:rPr lang="de"/>
            </a:br>
            <a:r>
              <a:rPr lang="de"/>
              <a:t>Parent identifier EOP:ESA:EARTH-ONLINE</a:t>
            </a:r>
            <a:br>
              <a:rPr lang="de"/>
            </a:br>
            <a:r>
              <a:rPr lang="de"/>
              <a:t>and</a:t>
            </a:r>
            <a:br>
              <a:rPr lang="de"/>
            </a:br>
            <a:r>
              <a:rPr lang="de"/>
              <a:t>A) Platform: Proba-1</a:t>
            </a:r>
            <a:br>
              <a:rPr lang="de"/>
            </a:br>
            <a:r>
              <a:rPr lang="de"/>
              <a:t>or</a:t>
            </a:r>
            <a:br>
              <a:rPr lang="de"/>
            </a:br>
            <a:r>
              <a:rPr lang="de"/>
              <a:t>B) Search terms: proba</a:t>
            </a:r>
            <a:br>
              <a:rPr lang="de"/>
            </a:br>
            <a:br>
              <a:rPr lang="de"/>
            </a:br>
            <a:r>
              <a:rPr lang="de"/>
              <a:t>or</a:t>
            </a:r>
            <a:br>
              <a:rPr lang="de"/>
            </a:br>
            <a:r>
              <a:rPr lang="de"/>
              <a:t>Platform: Envisat</a:t>
            </a:r>
            <a:br>
              <a:rPr lang="de"/>
            </a:br>
            <a:r>
              <a:rPr lang="de"/>
              <a:t>Processing level: level 0</a:t>
            </a:r>
            <a:br>
              <a:rPr lang="de"/>
            </a:br>
            <a:br>
              <a:rPr lang="de"/>
            </a:br>
            <a:r>
              <a:rPr lang="de"/>
              <a:t>Envisat ASAR IM L0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de"/>
              <a:t>extent to paris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de"/>
              <a:t>orbit direction: asc / desc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PROBA CHRIS Level 1A: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de"/>
              <a:t>Open Filter Collection in new tab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de"/>
              <a:t>Set extent to paris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de"/>
              <a:t>Show queryables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de"/>
              <a:t>Sensor Mode = MODE-4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de"/>
              <a:t>Select Proba collections and “Open 2 Collections in Item Search”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de"/>
              <a:t>Set extent to paris 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de"/>
              <a:t>Search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Item Search:</a:t>
            </a:r>
            <a:br>
              <a:rPr lang="de"/>
            </a:br>
            <a:r>
              <a:rPr lang="de"/>
              <a:t>- Collections: Proba | -V | S10 | TOC 300 m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922c6476f0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2922c6476f0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52df3a3e8f_0_2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252df3a3e8f_0_2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541c75d6a7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2541c75d6a7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541c75d6a7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2541c75d6a7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541c75d6a7_0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2541c75d6a7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541c75d6a7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541c75d6a7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541c75d6a7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541c75d6a7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541c75d6a7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2541c75d6a7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541c75d6a7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541c75d6a7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10800000">
            <a:off x="4226100" y="2933550"/>
            <a:ext cx="691800" cy="388500"/>
          </a:xfrm>
          <a:prstGeom prst="triangle">
            <a:avLst>
              <a:gd fmla="val 50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25" y="0"/>
            <a:ext cx="9144000" cy="312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411175" y="644300"/>
            <a:ext cx="8282400" cy="2109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411175" y="3398250"/>
            <a:ext cx="8282400" cy="126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Google Shape;52;p11"/>
          <p:cNvCxnSpPr/>
          <p:nvPr/>
        </p:nvCxnSpPr>
        <p:spPr>
          <a:xfrm>
            <a:off x="413275" y="2988275"/>
            <a:ext cx="9105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53" name="Google Shape;53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4" name="Google Shape;54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5" name="Google Shape;55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0" y="1567350"/>
            <a:ext cx="9144000" cy="2008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p3"/>
          <p:cNvSpPr txBox="1"/>
          <p:nvPr>
            <p:ph type="title"/>
          </p:nvPr>
        </p:nvSpPr>
        <p:spPr>
          <a:xfrm>
            <a:off x="430800" y="1889700"/>
            <a:ext cx="8282400" cy="1516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Google Shape;20;p4"/>
          <p:cNvCxnSpPr/>
          <p:nvPr/>
        </p:nvCxnSpPr>
        <p:spPr>
          <a:xfrm>
            <a:off x="429200" y="1275577"/>
            <a:ext cx="6141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21" name="Google Shape;21;p4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Google Shape;25;p5"/>
          <p:cNvCxnSpPr/>
          <p:nvPr/>
        </p:nvCxnSpPr>
        <p:spPr>
          <a:xfrm>
            <a:off x="429200" y="1275577"/>
            <a:ext cx="6141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26" name="Google Shape;26;p5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7" name="Google Shape;27;p5"/>
          <p:cNvSpPr txBox="1"/>
          <p:nvPr>
            <p:ph idx="1" type="body"/>
          </p:nvPr>
        </p:nvSpPr>
        <p:spPr>
          <a:xfrm>
            <a:off x="311700" y="1468825"/>
            <a:ext cx="39999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2" type="body"/>
          </p:nvPr>
        </p:nvSpPr>
        <p:spPr>
          <a:xfrm>
            <a:off x="4832400" y="1468825"/>
            <a:ext cx="39999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2" name="Google Shape;32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Google Shape;34;p7"/>
          <p:cNvCxnSpPr/>
          <p:nvPr/>
        </p:nvCxnSpPr>
        <p:spPr>
          <a:xfrm>
            <a:off x="418675" y="1457787"/>
            <a:ext cx="6141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35" name="Google Shape;35;p7"/>
          <p:cNvSpPr txBox="1"/>
          <p:nvPr>
            <p:ph type="title"/>
          </p:nvPr>
        </p:nvSpPr>
        <p:spPr>
          <a:xfrm>
            <a:off x="311700" y="6318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6" name="Google Shape;36;p7"/>
          <p:cNvSpPr txBox="1"/>
          <p:nvPr>
            <p:ph idx="1" type="body"/>
          </p:nvPr>
        </p:nvSpPr>
        <p:spPr>
          <a:xfrm>
            <a:off x="311700" y="1618204"/>
            <a:ext cx="2808000" cy="295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7" name="Google Shape;37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/>
          <p:nvPr>
            <p:ph type="title"/>
          </p:nvPr>
        </p:nvSpPr>
        <p:spPr>
          <a:xfrm>
            <a:off x="490250" y="528900"/>
            <a:ext cx="5678100" cy="408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0" name="Google Shape;40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dk1"/>
        </a:solid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/>
          <p:nvPr/>
        </p:nvSpPr>
        <p:spPr>
          <a:xfrm>
            <a:off x="4572000" y="175"/>
            <a:ext cx="4572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3" name="Google Shape;43;p9"/>
          <p:cNvCxnSpPr/>
          <p:nvPr/>
        </p:nvCxnSpPr>
        <p:spPr>
          <a:xfrm>
            <a:off x="5029675" y="4495500"/>
            <a:ext cx="5772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44" name="Google Shape;44;p9"/>
          <p:cNvSpPr txBox="1"/>
          <p:nvPr>
            <p:ph type="title"/>
          </p:nvPr>
        </p:nvSpPr>
        <p:spPr>
          <a:xfrm>
            <a:off x="265500" y="1078750"/>
            <a:ext cx="4045200" cy="178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" name="Google Shape;45;p9"/>
          <p:cNvSpPr txBox="1"/>
          <p:nvPr>
            <p:ph idx="1" type="subTitle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6" name="Google Shape;46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Oswald"/>
              <a:buNone/>
              <a:defRPr sz="2100"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50" name="Google Shape;50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odern-writer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mailto:matthias@mohr.ws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radiantearth.github.io/stac-browser/#/external/emc.spacebel.be/?.language=en" TargetMode="External"/><Relationship Id="rId4" Type="http://schemas.openxmlformats.org/officeDocument/2006/relationships/hyperlink" Target="https://radiantearth.github.io/stac-browser/#/external/emc.spacebel.be/?.language=en" TargetMode="External"/><Relationship Id="rId5" Type="http://schemas.openxmlformats.org/officeDocument/2006/relationships/hyperlink" Target="https://radiantearth.github.io/stac-browser/#/external/emc.spacebel.be/?.language=en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Relationship Id="rId3" Type="http://schemas.openxmlformats.org/officeDocument/2006/relationships/hyperlink" Target="mailto:matthias@mohr.ws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github.com/radiantearth/stac-browser" TargetMode="External"/><Relationship Id="rId4" Type="http://schemas.openxmlformats.org/officeDocument/2006/relationships/hyperlink" Target="https://radiantearth.github.io/stac-browser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gif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gif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/>
          <p:nvPr>
            <p:ph type="ctrTitle"/>
          </p:nvPr>
        </p:nvSpPr>
        <p:spPr>
          <a:xfrm>
            <a:off x="411175" y="644300"/>
            <a:ext cx="8282400" cy="2109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STAC Browser</a:t>
            </a:r>
            <a:endParaRPr/>
          </a:p>
        </p:txBody>
      </p:sp>
      <p:sp>
        <p:nvSpPr>
          <p:cNvPr id="63" name="Google Shape;63;p13"/>
          <p:cNvSpPr txBox="1"/>
          <p:nvPr>
            <p:ph idx="1" type="subTitle"/>
          </p:nvPr>
        </p:nvSpPr>
        <p:spPr>
          <a:xfrm>
            <a:off x="411175" y="3398250"/>
            <a:ext cx="8282400" cy="1583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3000"/>
              <a:t>Matthias Mohr</a:t>
            </a:r>
            <a:br>
              <a:rPr lang="de" sz="3000"/>
            </a:br>
            <a:r>
              <a:rPr lang="de" sz="1800">
                <a:solidFill>
                  <a:schemeClr val="lt2"/>
                </a:solidFill>
              </a:rPr>
              <a:t>Ind</a:t>
            </a:r>
            <a:r>
              <a:rPr lang="de" sz="1800">
                <a:solidFill>
                  <a:schemeClr val="lt2"/>
                </a:solidFill>
              </a:rPr>
              <a:t>.</a:t>
            </a:r>
            <a:r>
              <a:rPr lang="de" sz="1800">
                <a:solidFill>
                  <a:schemeClr val="lt2"/>
                </a:solidFill>
              </a:rPr>
              <a:t> Consultant</a:t>
            </a:r>
            <a:br>
              <a:rPr lang="de" sz="1800">
                <a:solidFill>
                  <a:schemeClr val="lt2"/>
                </a:solidFill>
              </a:rPr>
            </a:br>
            <a:r>
              <a:rPr lang="de" sz="1800">
                <a:solidFill>
                  <a:schemeClr val="hlink"/>
                </a:solidFill>
                <a:uFill>
                  <a:noFill/>
                </a:uFill>
                <a:hlinkClick r:id="rId3"/>
              </a:rPr>
              <a:t>matthias@mohr.ws</a:t>
            </a:r>
            <a:endParaRPr sz="18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2"/>
          <p:cNvSpPr txBox="1"/>
          <p:nvPr>
            <p:ph type="title"/>
          </p:nvPr>
        </p:nvSpPr>
        <p:spPr>
          <a:xfrm>
            <a:off x="265500" y="1078750"/>
            <a:ext cx="4045200" cy="178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Demo</a:t>
            </a:r>
            <a:endParaRPr/>
          </a:p>
        </p:txBody>
      </p:sp>
      <p:sp>
        <p:nvSpPr>
          <p:cNvPr id="125" name="Google Shape;125;p22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de" u="sng">
                <a:solidFill>
                  <a:schemeClr val="hlink"/>
                </a:solidFill>
                <a:hlinkClick r:id="rId3"/>
              </a:rPr>
              <a:t>FedEO Clearinghouse</a:t>
            </a:r>
            <a:br>
              <a:rPr lang="de" u="sng">
                <a:solidFill>
                  <a:schemeClr val="hlink"/>
                </a:solidFill>
                <a:hlinkClick r:id="rId4"/>
              </a:rPr>
            </a:br>
            <a:r>
              <a:rPr lang="de" u="sng">
                <a:solidFill>
                  <a:schemeClr val="hlink"/>
                </a:solidFill>
                <a:hlinkClick r:id="rId5"/>
              </a:rPr>
              <a:t>by Spacebel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/>
          <p:nvPr>
            <p:ph type="title"/>
          </p:nvPr>
        </p:nvSpPr>
        <p:spPr>
          <a:xfrm>
            <a:off x="265500" y="1078750"/>
            <a:ext cx="4045200" cy="178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Q&amp;A</a:t>
            </a:r>
            <a:endParaRPr/>
          </a:p>
        </p:txBody>
      </p:sp>
      <p:sp>
        <p:nvSpPr>
          <p:cNvPr id="131" name="Google Shape;131;p23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de"/>
              <a:t>Thanks for your attention!</a:t>
            </a:r>
            <a:br>
              <a:rPr lang="de"/>
            </a:br>
            <a:br>
              <a:rPr lang="de"/>
            </a:br>
            <a:r>
              <a:rPr lang="de"/>
              <a:t>Contact me:</a:t>
            </a:r>
            <a:br>
              <a:rPr lang="de"/>
            </a:br>
            <a:r>
              <a:rPr lang="de" u="sng">
                <a:solidFill>
                  <a:schemeClr val="hlink"/>
                </a:solidFill>
                <a:hlinkClick r:id="rId3"/>
              </a:rPr>
              <a:t>matthias@mohr.ws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Introduction</a:t>
            </a:r>
            <a:endParaRPr/>
          </a:p>
        </p:txBody>
      </p:sp>
      <p:sp>
        <p:nvSpPr>
          <p:cNvPr id="69" name="Google Shape;69;p14"/>
          <p:cNvSpPr txBox="1"/>
          <p:nvPr>
            <p:ph idx="1" type="body"/>
          </p:nvPr>
        </p:nvSpPr>
        <p:spPr>
          <a:xfrm>
            <a:off x="311700" y="1468825"/>
            <a:ext cx="8520600" cy="355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de"/>
              <a:t>Web user interface for STAC (static &amp; APIs)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de"/>
              <a:t>basic support for OGC API - Features &amp; Records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de"/>
              <a:t>Advanced Search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de"/>
              <a:t>Customizable / Themable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de"/>
              <a:t>Crawlable by Google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de"/>
              <a:t>Repository: </a:t>
            </a:r>
            <a:r>
              <a:rPr lang="de" u="sng">
                <a:solidFill>
                  <a:schemeClr val="hlink"/>
                </a:solidFill>
                <a:hlinkClick r:id="rId3"/>
              </a:rPr>
              <a:t>github.com/radiantearth/stac-browser</a:t>
            </a:r>
            <a:r>
              <a:rPr lang="de"/>
              <a:t> </a:t>
            </a:r>
            <a:br>
              <a:rPr lang="de"/>
            </a:br>
            <a:r>
              <a:rPr lang="de"/>
              <a:t>Demo: </a:t>
            </a:r>
            <a:r>
              <a:rPr lang="de" u="sng">
                <a:solidFill>
                  <a:schemeClr val="hlink"/>
                </a:solidFill>
                <a:hlinkClick r:id="rId4"/>
              </a:rPr>
              <a:t>radiantearth.github.io/stac-browser</a:t>
            </a:r>
            <a:r>
              <a:rPr lang="de"/>
              <a:t> 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/>
          <p:nvPr>
            <p:ph type="title"/>
          </p:nvPr>
        </p:nvSpPr>
        <p:spPr>
          <a:xfrm>
            <a:off x="265500" y="207825"/>
            <a:ext cx="4048800" cy="263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Metadata</a:t>
            </a:r>
            <a:br>
              <a:rPr lang="de"/>
            </a:br>
            <a:br>
              <a:rPr lang="de" sz="2400"/>
            </a:br>
            <a:r>
              <a:rPr lang="de" sz="2400"/>
              <a:t>many extensions pre-configured</a:t>
            </a:r>
            <a:br>
              <a:rPr lang="de" sz="2400"/>
            </a:br>
            <a:r>
              <a:rPr lang="de" sz="2400"/>
              <a:t>and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2400"/>
              <a:t>extensible for custom extensions</a:t>
            </a:r>
            <a:endParaRPr sz="2200"/>
          </a:p>
        </p:txBody>
      </p:sp>
      <p:sp>
        <p:nvSpPr>
          <p:cNvPr id="75" name="Google Shape;75;p15"/>
          <p:cNvSpPr txBox="1"/>
          <p:nvPr>
            <p:ph idx="1" type="subTitle"/>
          </p:nvPr>
        </p:nvSpPr>
        <p:spPr>
          <a:xfrm>
            <a:off x="196750" y="3302525"/>
            <a:ext cx="4114200" cy="164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/>
              <a:t>Registry.addExtension('ceos', 'Committee on Earth Observation Satellites');</a:t>
            </a:r>
            <a:br>
              <a:rPr lang="de" sz="800"/>
            </a:b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/>
              <a:t>Registry.addMetadataField('ceos:is_cool', {</a:t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/>
              <a:t>  label: "Is CEOS cool?",</a:t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/>
              <a:t>  formatter: value =&gt; value ? "Sure!" : "Meh!"</a:t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/>
              <a:t>});</a:t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/>
          </a:p>
        </p:txBody>
      </p:sp>
      <p:pic>
        <p:nvPicPr>
          <p:cNvPr id="76" name="Google Shape;7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-282625"/>
            <a:ext cx="4524900" cy="4404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0200" y="3061900"/>
            <a:ext cx="4528500" cy="20816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/>
          <p:nvPr>
            <p:ph type="title"/>
          </p:nvPr>
        </p:nvSpPr>
        <p:spPr>
          <a:xfrm>
            <a:off x="265500" y="207825"/>
            <a:ext cx="4045200" cy="493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Data Visuazliation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de" sz="2200"/>
              <a:t>COG =&gt;</a:t>
            </a:r>
            <a:br>
              <a:rPr lang="de" sz="2200"/>
            </a:b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de" sz="2200"/>
              <a:t>XYZ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de" sz="2200"/>
              <a:t>WMS (unrel.)</a:t>
            </a:r>
            <a:br>
              <a:rPr lang="de" sz="2200"/>
            </a:b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de" sz="2200"/>
              <a:t>Future</a:t>
            </a:r>
            <a:endParaRPr sz="22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de" sz="1600"/>
              <a:t>WMTS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de" sz="1600"/>
              <a:t>PMTiles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de" sz="1600"/>
              <a:t>GeoZarr?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de" sz="1600"/>
              <a:t>GeoParquet?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de" sz="1600"/>
              <a:t>COPC?</a:t>
            </a:r>
            <a:endParaRPr sz="4000"/>
          </a:p>
        </p:txBody>
      </p:sp>
      <p:pic>
        <p:nvPicPr>
          <p:cNvPr id="83" name="Google Shape;8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5700" y="1395175"/>
            <a:ext cx="6658298" cy="3748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/>
          <p:nvPr>
            <p:ph type="title"/>
          </p:nvPr>
        </p:nvSpPr>
        <p:spPr>
          <a:xfrm>
            <a:off x="265500" y="207825"/>
            <a:ext cx="4045200" cy="470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Map-based</a:t>
            </a:r>
            <a:br>
              <a:rPr lang="de"/>
            </a:br>
            <a:r>
              <a:rPr lang="de"/>
              <a:t>Item Preview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and Selection</a:t>
            </a:r>
            <a:br>
              <a:rPr lang="de"/>
            </a:br>
            <a:br>
              <a:rPr lang="de"/>
            </a:br>
            <a:r>
              <a:rPr lang="de" sz="2200"/>
              <a:t>available for</a:t>
            </a:r>
            <a:br>
              <a:rPr lang="de" sz="2200"/>
            </a:br>
            <a:r>
              <a:rPr lang="de" sz="2200"/>
              <a:t>Catalogs / Collections</a:t>
            </a:r>
            <a:br>
              <a:rPr lang="de" sz="2200"/>
            </a:br>
            <a:r>
              <a:rPr lang="de" sz="2200"/>
              <a:t>and</a:t>
            </a:r>
            <a:br>
              <a:rPr lang="de" sz="2200"/>
            </a:br>
            <a:r>
              <a:rPr lang="de" sz="2200"/>
              <a:t>Item Search</a:t>
            </a:r>
            <a:endParaRPr/>
          </a:p>
        </p:txBody>
      </p:sp>
      <p:pic>
        <p:nvPicPr>
          <p:cNvPr id="89" name="Google Shape;8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883175"/>
            <a:ext cx="4528499" cy="31756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/>
          <p:nvPr>
            <p:ph type="title"/>
          </p:nvPr>
        </p:nvSpPr>
        <p:spPr>
          <a:xfrm>
            <a:off x="265500" y="207825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Actions</a:t>
            </a:r>
            <a:endParaRPr sz="2200"/>
          </a:p>
        </p:txBody>
      </p:sp>
      <p:sp>
        <p:nvSpPr>
          <p:cNvPr id="95" name="Google Shape;95;p18"/>
          <p:cNvSpPr txBox="1"/>
          <p:nvPr>
            <p:ph idx="1" type="subTitle"/>
          </p:nvPr>
        </p:nvSpPr>
        <p:spPr>
          <a:xfrm>
            <a:off x="193825" y="1609100"/>
            <a:ext cx="4045200" cy="14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/>
              <a:t>import CopcViewer from './src/actions/assets/CopcViewer.js';</a:t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/>
              <a:t>import CoGeoXyz from './src/actions/assets/CoGeoXyz.js';</a:t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/>
              <a:t>import GeoJsonIo from './src/actions/assets/GeoJsonIo.js';</a:t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/>
              <a:t>import Felt from './src/actions/assets/Felt.js';</a:t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/>
              <a:t>export default {</a:t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/>
              <a:t>  CopcViewer,</a:t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/>
              <a:t>  CoGeoXyz,</a:t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/>
              <a:t>  GeoJsonIo,</a:t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/>
              <a:t>  Felt</a:t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/>
              <a:t>};</a:t>
            </a:r>
            <a:endParaRPr sz="800"/>
          </a:p>
        </p:txBody>
      </p:sp>
      <p:pic>
        <p:nvPicPr>
          <p:cNvPr id="96" name="Google Shape;9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9275" y="102525"/>
            <a:ext cx="4461725" cy="215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9275" y="2499850"/>
            <a:ext cx="4443459" cy="21548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8"/>
          <p:cNvSpPr/>
          <p:nvPr/>
        </p:nvSpPr>
        <p:spPr>
          <a:xfrm>
            <a:off x="6277550" y="931600"/>
            <a:ext cx="1132200" cy="3369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18"/>
          <p:cNvSpPr/>
          <p:nvPr/>
        </p:nvSpPr>
        <p:spPr>
          <a:xfrm>
            <a:off x="6304050" y="3375250"/>
            <a:ext cx="2159100" cy="370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18"/>
          <p:cNvSpPr txBox="1"/>
          <p:nvPr/>
        </p:nvSpPr>
        <p:spPr>
          <a:xfrm>
            <a:off x="193825" y="3357900"/>
            <a:ext cx="4045200" cy="17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export default class CopcViewer extends AssetActionPlugin {</a:t>
            </a:r>
            <a:endParaRPr sz="800">
              <a:solidFill>
                <a:schemeClr val="l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 get show() {</a:t>
            </a:r>
            <a:endParaRPr sz="800">
              <a:solidFill>
                <a:schemeClr val="l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   return this.asset.type === 'application/vnd.laszip+copc';</a:t>
            </a:r>
            <a:endParaRPr sz="800">
              <a:solidFill>
                <a:schemeClr val="l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 }</a:t>
            </a:r>
            <a:endParaRPr sz="800">
              <a:solidFill>
                <a:schemeClr val="l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 get uri() {</a:t>
            </a:r>
            <a:endParaRPr sz="800">
              <a:solidFill>
                <a:schemeClr val="l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   let uri = new URI("https://viewer.copc.io");</a:t>
            </a:r>
            <a:endParaRPr sz="800">
              <a:solidFill>
                <a:schemeClr val="l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   uri.addQuery('copc', this.component.href);</a:t>
            </a:r>
            <a:endParaRPr sz="800">
              <a:solidFill>
                <a:schemeClr val="l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   return uri;</a:t>
            </a:r>
            <a:endParaRPr sz="800">
              <a:solidFill>
                <a:schemeClr val="l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 }</a:t>
            </a:r>
            <a:endParaRPr sz="800">
              <a:solidFill>
                <a:schemeClr val="l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 get text() {</a:t>
            </a:r>
            <a:endParaRPr sz="800">
              <a:solidFill>
                <a:schemeClr val="l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   return i18n.t('actions.openIn', {service: 'copc.io'});</a:t>
            </a:r>
            <a:endParaRPr sz="800">
              <a:solidFill>
                <a:schemeClr val="l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 }</a:t>
            </a:r>
            <a:endParaRPr sz="800">
              <a:solidFill>
                <a:schemeClr val="l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}</a:t>
            </a:r>
            <a:endParaRPr sz="800">
              <a:solidFill>
                <a:schemeClr val="l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9"/>
          <p:cNvSpPr txBox="1"/>
          <p:nvPr>
            <p:ph type="title"/>
          </p:nvPr>
        </p:nvSpPr>
        <p:spPr>
          <a:xfrm>
            <a:off x="265500" y="207825"/>
            <a:ext cx="4045200" cy="470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Multi-Language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2200"/>
              <a:t>English</a:t>
            </a:r>
            <a:endParaRPr sz="2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2200"/>
              <a:t>French</a:t>
            </a:r>
            <a:endParaRPr sz="2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2200"/>
              <a:t>German</a:t>
            </a:r>
            <a:br>
              <a:rPr lang="de" sz="2200"/>
            </a:br>
            <a:r>
              <a:rPr lang="de" sz="2200"/>
              <a:t>Italien</a:t>
            </a:r>
            <a:br>
              <a:rPr lang="de" sz="2200"/>
            </a:br>
            <a:r>
              <a:rPr lang="de" sz="2200"/>
              <a:t>Romanian</a:t>
            </a:r>
            <a:endParaRPr sz="2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2200"/>
              <a:t>Spanish</a:t>
            </a:r>
            <a:br>
              <a:rPr lang="de" sz="2200"/>
            </a:br>
            <a:br>
              <a:rPr lang="de" sz="2200"/>
            </a:br>
            <a:r>
              <a:rPr lang="de" sz="2200"/>
              <a:t>and your language?</a:t>
            </a:r>
            <a:br>
              <a:rPr lang="de" sz="2200"/>
            </a:br>
            <a:endParaRPr sz="2200"/>
          </a:p>
        </p:txBody>
      </p:sp>
      <p:pic>
        <p:nvPicPr>
          <p:cNvPr id="106" name="Google Shape;10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292950"/>
            <a:ext cx="4528250" cy="44879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0"/>
          <p:cNvSpPr txBox="1"/>
          <p:nvPr>
            <p:ph type="title"/>
          </p:nvPr>
        </p:nvSpPr>
        <p:spPr>
          <a:xfrm>
            <a:off x="265500" y="207825"/>
            <a:ext cx="4045200" cy="246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Authentication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2200"/>
              <a:t>API Tokens</a:t>
            </a:r>
            <a:br>
              <a:rPr lang="de" sz="2200"/>
            </a:br>
            <a:r>
              <a:rPr lang="de" sz="2200"/>
              <a:t>OpenID Connect (unreleased)</a:t>
            </a:r>
            <a:endParaRPr sz="2200"/>
          </a:p>
        </p:txBody>
      </p:sp>
      <p:sp>
        <p:nvSpPr>
          <p:cNvPr id="112" name="Google Shape;112;p20"/>
          <p:cNvSpPr txBox="1"/>
          <p:nvPr>
            <p:ph idx="1" type="subTitle"/>
          </p:nvPr>
        </p:nvSpPr>
        <p:spPr>
          <a:xfrm>
            <a:off x="196750" y="3007400"/>
            <a:ext cx="4114200" cy="193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/>
              <a:t>authConfig: {</a:t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/>
              <a:t>    type: 'header',</a:t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/>
              <a:t>    key: 'Authorization',</a:t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/>
              <a:t>    formatter: </a:t>
            </a:r>
            <a:r>
              <a:rPr lang="de" sz="800"/>
              <a:t>'Bearer'</a:t>
            </a:r>
            <a:r>
              <a:rPr lang="de" sz="800"/>
              <a:t>,</a:t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/>
              <a:t>    tokenGenerator: 'oidc',</a:t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/>
              <a:t>    generatorOptions: {</a:t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/>
              <a:t>        issuer: 'https://account.example.co/oidc',</a:t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/>
              <a:t>        clientId: 'client-id-123',</a:t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/>
              <a:t>        scopes: ['openid'],</a:t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/>
              <a:t>        redirectUri: 'https://example.com/auth',</a:t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/>
              <a:t>        postLogoutRedirectUri: 'https://</a:t>
            </a:r>
            <a:r>
              <a:rPr lang="de" sz="800"/>
              <a:t>example.com</a:t>
            </a:r>
            <a:r>
              <a:rPr lang="de" sz="800"/>
              <a:t>/auth/logout'</a:t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/>
              <a:t>    }</a:t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/>
              <a:t>}</a:t>
            </a:r>
            <a:endParaRPr sz="800"/>
          </a:p>
        </p:txBody>
      </p:sp>
      <p:pic>
        <p:nvPicPr>
          <p:cNvPr id="113" name="Google Shape;11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201288"/>
            <a:ext cx="4528251" cy="4740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1"/>
          <p:cNvSpPr txBox="1"/>
          <p:nvPr>
            <p:ph type="title"/>
          </p:nvPr>
        </p:nvSpPr>
        <p:spPr>
          <a:xfrm>
            <a:off x="265500" y="207825"/>
            <a:ext cx="4045200" cy="470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Search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2200"/>
              <a:t>All Collections</a:t>
            </a:r>
            <a:endParaRPr sz="2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2200"/>
              <a:t>All Items</a:t>
            </a:r>
            <a:endParaRPr sz="2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2200"/>
              <a:t>Items per Collection</a:t>
            </a:r>
            <a:endParaRPr sz="2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-368300" lvl="0" marL="457200" rtl="0" algn="ctr">
              <a:spcBef>
                <a:spcPts val="0"/>
              </a:spcBef>
              <a:spcAft>
                <a:spcPts val="0"/>
              </a:spcAft>
              <a:buSzPts val="2200"/>
              <a:buChar char="+"/>
            </a:pPr>
            <a:r>
              <a:rPr lang="de" sz="2200"/>
              <a:t>CQL2 &amp; Queryables</a:t>
            </a:r>
            <a:endParaRPr sz="2200"/>
          </a:p>
          <a:p>
            <a:pPr indent="-368300" lvl="0" marL="457200" rtl="0" algn="ctr">
              <a:spcBef>
                <a:spcPts val="0"/>
              </a:spcBef>
              <a:spcAft>
                <a:spcPts val="0"/>
              </a:spcAft>
              <a:buSzPts val="2200"/>
              <a:buChar char="+"/>
            </a:pPr>
            <a:r>
              <a:rPr lang="de" sz="2200"/>
              <a:t>Free-Text Search</a:t>
            </a:r>
            <a:br>
              <a:rPr lang="de" sz="2200"/>
            </a:br>
            <a:endParaRPr sz="2200"/>
          </a:p>
        </p:txBody>
      </p:sp>
      <p:pic>
        <p:nvPicPr>
          <p:cNvPr id="119" name="Google Shape;11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7900"/>
            <a:ext cx="4129798" cy="510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odern Writer">
  <a:themeElements>
    <a:clrScheme name="Modern Writer">
      <a:dk1>
        <a:srgbClr val="E91D63"/>
      </a:dk1>
      <a:lt1>
        <a:srgbClr val="FFFFFF"/>
      </a:lt1>
      <a:dk2>
        <a:srgbClr val="424242"/>
      </a:dk2>
      <a:lt2>
        <a:srgbClr val="999999"/>
      </a:lt2>
      <a:accent1>
        <a:srgbClr val="607D8B"/>
      </a:accent1>
      <a:accent2>
        <a:srgbClr val="673AB7"/>
      </a:accent2>
      <a:accent3>
        <a:srgbClr val="9C26B0"/>
      </a:accent3>
      <a:accent4>
        <a:srgbClr val="0090AC"/>
      </a:accent4>
      <a:accent5>
        <a:srgbClr val="00838F"/>
      </a:accent5>
      <a:accent6>
        <a:srgbClr val="F8E71C"/>
      </a:accent6>
      <a:hlink>
        <a:srgbClr val="00838F"/>
      </a:hlink>
      <a:folHlink>
        <a:srgbClr val="00838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