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Helvetica Neue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27f30c3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Acronyms: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ESDIS - Earth Science Data Information System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WGISS - Working Group on Information Systems and Services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 - Spatio Temporal Asset Catalog</a:t>
            </a:r>
            <a:endParaRPr/>
          </a:p>
        </p:txBody>
      </p:sp>
      <p:sp>
        <p:nvSpPr>
          <p:cNvPr id="82" name="Google Shape;82;g2427f30c32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7bf64606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7bf646066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409c9b373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2409c9b373f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409c9b373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2409c9b373f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09c9b373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409c9b373f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7bf646066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27bf646066a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09c9b373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2409c9b373f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409c9b373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2409c9b373f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43c79604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243c796045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7bf646066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7bf646066a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09c9b37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409c9b373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09c9b373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Acronyms: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CWIC - CEOS WGISS integrated catalog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CEOS - Committee for Earth Observation Satellites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API - application programming interface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8" name="Google Shape;128;g2409c9b373f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09c9b373f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2409c9b373f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bf646066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Acronyms: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CEOS - Committee for Earth Observation Satellites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4" name="Google Shape;144;g27bf646066a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09c9b373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409c9b373f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09c9b373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5" name="Google Shape;165;g2409c9b373f_0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.jpg"/><Relationship Id="rId5" Type="http://schemas.openxmlformats.org/officeDocument/2006/relationships/image" Target="../media/image7.jpg"/><Relationship Id="rId6" Type="http://schemas.openxmlformats.org/officeDocument/2006/relationships/image" Target="../media/image17.png"/><Relationship Id="rId7" Type="http://schemas.openxmlformats.org/officeDocument/2006/relationships/image" Target="../media/image6.png"/><Relationship Id="rId8" Type="http://schemas.openxmlformats.org/officeDocument/2006/relationships/hyperlink" Target="mailto:douglas.j.newman@nasa.gov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16.jp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view of the earth from space&#10;&#10;Description automatically generated with medium confidence" id="84" name="Google Shape;84;p13"/>
          <p:cNvPicPr preferRelativeResize="0"/>
          <p:nvPr/>
        </p:nvPicPr>
        <p:blipFill rotWithShape="1">
          <a:blip r:embed="rId3">
            <a:alphaModFix/>
          </a:blip>
          <a:srcRect b="10344" l="-27876" r="41677" t="12684"/>
          <a:stretch/>
        </p:blipFill>
        <p:spPr>
          <a:xfrm>
            <a:off x="2341375" y="0"/>
            <a:ext cx="985062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1" y="0"/>
            <a:ext cx="6147950" cy="6858002"/>
            <a:chOff x="-2" y="-1"/>
            <a:chExt cx="4581526" cy="6858002"/>
          </a:xfrm>
        </p:grpSpPr>
        <p:sp>
          <p:nvSpPr>
            <p:cNvPr id="86" name="Google Shape;86;p13"/>
            <p:cNvSpPr/>
            <p:nvPr/>
          </p:nvSpPr>
          <p:spPr>
            <a:xfrm>
              <a:off x="-2" y="-1"/>
              <a:ext cx="4572002" cy="6858002"/>
            </a:xfrm>
            <a:custGeom>
              <a:rect b="b" l="l" r="r" t="t"/>
              <a:pathLst>
                <a:path extrusionOk="0" h="6858002" w="4572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381000" rotWithShape="0" algn="ctr" dist="50800">
                <a:srgbClr val="000000">
                  <a:alpha val="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" name="Google Shape;87;p13"/>
            <p:cNvGrpSpPr/>
            <p:nvPr/>
          </p:nvGrpSpPr>
          <p:grpSpPr>
            <a:xfrm>
              <a:off x="3697283" y="0"/>
              <a:ext cx="884241" cy="6858002"/>
              <a:chOff x="3697284" y="0"/>
              <a:chExt cx="884241" cy="6858002"/>
            </a:xfrm>
          </p:grpSpPr>
          <p:grpSp>
            <p:nvGrpSpPr>
              <p:cNvPr id="88" name="Google Shape;88;p13"/>
              <p:cNvGrpSpPr/>
              <p:nvPr/>
            </p:nvGrpSpPr>
            <p:grpSpPr>
              <a:xfrm>
                <a:off x="3697283" y="0"/>
                <a:ext cx="884241" cy="6858001"/>
                <a:chOff x="3697284" y="0"/>
                <a:chExt cx="884241" cy="6858001"/>
              </a:xfrm>
            </p:grpSpPr>
            <p:sp>
              <p:nvSpPr>
                <p:cNvPr id="89" name="Google Shape;89;p13"/>
                <p:cNvSpPr/>
                <p:nvPr/>
              </p:nvSpPr>
              <p:spPr>
                <a:xfrm flipH="1" rot="-5400000">
                  <a:off x="705641" y="2991642"/>
                  <a:ext cx="6858001" cy="874716"/>
                </a:xfrm>
                <a:custGeom>
                  <a:rect b="b" l="l" r="r" t="t"/>
                  <a:pathLst>
                    <a:path extrusionOk="0" h="874716" w="6858001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90;p13"/>
                <p:cNvSpPr/>
                <p:nvPr/>
              </p:nvSpPr>
              <p:spPr>
                <a:xfrm flipH="1" rot="-5400000">
                  <a:off x="715166" y="2991642"/>
                  <a:ext cx="6858001" cy="874716"/>
                </a:xfrm>
                <a:custGeom>
                  <a:rect b="b" l="l" r="r" t="t"/>
                  <a:pathLst>
                    <a:path extrusionOk="0" h="874716" w="6858001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" name="Google Shape;91;p13"/>
              <p:cNvGrpSpPr/>
              <p:nvPr/>
            </p:nvGrpSpPr>
            <p:grpSpPr>
              <a:xfrm>
                <a:off x="3697283" y="1"/>
                <a:ext cx="884241" cy="6858001"/>
                <a:chOff x="3697284" y="0"/>
                <a:chExt cx="884241" cy="6858001"/>
              </a:xfrm>
            </p:grpSpPr>
            <p:sp>
              <p:nvSpPr>
                <p:cNvPr id="92" name="Google Shape;92;p13"/>
                <p:cNvSpPr/>
                <p:nvPr/>
              </p:nvSpPr>
              <p:spPr>
                <a:xfrm flipH="1" rot="-5400000">
                  <a:off x="705641" y="2991642"/>
                  <a:ext cx="6858001" cy="874716"/>
                </a:xfrm>
                <a:custGeom>
                  <a:rect b="b" l="l" r="r" t="t"/>
                  <a:pathLst>
                    <a:path extrusionOk="0" h="874716" w="6858001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 rotWithShape="1">
                  <a:blip r:embed="rId4">
                    <a:alphaModFix amt="57000"/>
                  </a:blip>
                  <a:tile algn="tl" flip="none" tx="0" sx="100000" ty="0" sy="100000"/>
                </a:blip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93;p13"/>
                <p:cNvSpPr/>
                <p:nvPr/>
              </p:nvSpPr>
              <p:spPr>
                <a:xfrm flipH="1" rot="-5400000">
                  <a:off x="715166" y="2991642"/>
                  <a:ext cx="6858001" cy="874716"/>
                </a:xfrm>
                <a:custGeom>
                  <a:rect b="b" l="l" r="r" t="t"/>
                  <a:pathLst>
                    <a:path extrusionOk="0" h="874716" w="6858001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 rotWithShape="1">
                  <a:blip r:embed="rId4">
                    <a:alphaModFix amt="57000"/>
                  </a:blip>
                  <a:tile algn="tl" flip="none" tx="0" sx="100000" ty="0" sy="100000"/>
                </a:blip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94" name="Google Shape;94;p13"/>
          <p:cNvSpPr/>
          <p:nvPr/>
        </p:nvSpPr>
        <p:spPr>
          <a:xfrm rot="10800000">
            <a:off x="3072877" y="-3"/>
            <a:ext cx="63780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37000">
                <a:schemeClr val="dk1"/>
              </a:gs>
              <a:gs pos="56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, Word&#10;&#10;Description automatically generated" id="95" name="Google Shape;95;p13"/>
          <p:cNvPicPr preferRelativeResize="0"/>
          <p:nvPr/>
        </p:nvPicPr>
        <p:blipFill rotWithShape="1">
          <a:blip r:embed="rId5">
            <a:alphaModFix/>
          </a:blip>
          <a:srcRect b="62632" l="29545" r="68716" t="0"/>
          <a:stretch/>
        </p:blipFill>
        <p:spPr>
          <a:xfrm>
            <a:off x="2887586" y="0"/>
            <a:ext cx="1866352" cy="1940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, Word&#10;&#10;Description automatically generated" id="96" name="Google Shape;96;p13"/>
          <p:cNvPicPr preferRelativeResize="0"/>
          <p:nvPr/>
        </p:nvPicPr>
        <p:blipFill rotWithShape="1">
          <a:blip r:embed="rId5">
            <a:alphaModFix/>
          </a:blip>
          <a:srcRect b="62632" l="0" r="68716" t="0"/>
          <a:stretch/>
        </p:blipFill>
        <p:spPr>
          <a:xfrm>
            <a:off x="0" y="0"/>
            <a:ext cx="2946075" cy="1940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, Word&#10;&#10;Description automatically generated" id="97" name="Google Shape;97;p13"/>
          <p:cNvPicPr preferRelativeResize="0"/>
          <p:nvPr/>
        </p:nvPicPr>
        <p:blipFill rotWithShape="1">
          <a:blip r:embed="rId6">
            <a:alphaModFix/>
          </a:blip>
          <a:srcRect b="11223" l="27402" r="68716" t="23336"/>
          <a:stretch/>
        </p:blipFill>
        <p:spPr>
          <a:xfrm>
            <a:off x="0" y="1216550"/>
            <a:ext cx="4858253" cy="5641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" id="98" name="Google Shape;9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9617" y="6136105"/>
            <a:ext cx="741788" cy="613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, Word&#10;&#10;Description automatically generated" id="99" name="Google Shape;99;p13"/>
          <p:cNvPicPr preferRelativeResize="0"/>
          <p:nvPr/>
        </p:nvPicPr>
        <p:blipFill rotWithShape="1">
          <a:blip r:embed="rId6">
            <a:alphaModFix/>
          </a:blip>
          <a:srcRect b="11223" l="31092" r="68716" t="23336"/>
          <a:stretch/>
        </p:blipFill>
        <p:spPr>
          <a:xfrm>
            <a:off x="2887580" y="1275347"/>
            <a:ext cx="531977" cy="558265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/>
          <p:nvPr/>
        </p:nvSpPr>
        <p:spPr>
          <a:xfrm rot="10800000">
            <a:off x="4463958" y="-7"/>
            <a:ext cx="52140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37000">
                <a:schemeClr val="dk1"/>
              </a:gs>
              <a:gs pos="56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89625" y="3360025"/>
            <a:ext cx="4274400" cy="72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140625" y="3632329"/>
            <a:ext cx="42744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WGISS-56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 24-25, 2023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Doug Newman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NASA ESDIS Project, Goddard Space Flight Center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i="1" lang="en-US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douglas.j.newman@nasa.gov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90975" y="1590125"/>
            <a:ext cx="4476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STAC Best practices for federation &amp; interoperability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" name="Google Shape;184;p22"/>
          <p:cNvGrpSpPr/>
          <p:nvPr/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</p:grpSpPr>
        <p:sp>
          <p:nvSpPr>
            <p:cNvPr id="185" name="Google Shape;185;p22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 rot="10800000">
              <a:off x="6081624" y="1998844"/>
              <a:ext cx="5372968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22"/>
          <p:cNvSpPr/>
          <p:nvPr/>
        </p:nvSpPr>
        <p:spPr>
          <a:xfrm>
            <a:off x="596528" y="470082"/>
            <a:ext cx="11111700" cy="5917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view of the earth from space&#10;&#10;Description automatically generated with medium confidence" id="188" name="Google Shape;188;p22"/>
          <p:cNvPicPr preferRelativeResize="0"/>
          <p:nvPr/>
        </p:nvPicPr>
        <p:blipFill rotWithShape="1">
          <a:blip r:embed="rId3">
            <a:alphaModFix/>
          </a:blip>
          <a:srcRect b="12560" l="0" r="0" t="10471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89" name="Google Shape;18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528" y="36703"/>
            <a:ext cx="1798140" cy="5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/>
          <p:nvPr/>
        </p:nvSpPr>
        <p:spPr>
          <a:xfrm>
            <a:off x="4523875" y="1091922"/>
            <a:ext cx="6677526" cy="4489857"/>
          </a:xfrm>
          <a:prstGeom prst="rect">
            <a:avLst/>
          </a:prstGeom>
          <a:solidFill>
            <a:srgbClr val="3F6985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4891364" y="2628638"/>
            <a:ext cx="6141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STAC Best Practices communication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, Word&#10;&#10;Description automatically generated" id="196" name="Google Shape;196;p23"/>
          <p:cNvPicPr preferRelativeResize="0"/>
          <p:nvPr/>
        </p:nvPicPr>
        <p:blipFill rotWithShape="1">
          <a:blip r:embed="rId3">
            <a:alphaModFix/>
          </a:blip>
          <a:srcRect b="11223" l="27402" r="68716" t="23336"/>
          <a:stretch/>
        </p:blipFill>
        <p:spPr>
          <a:xfrm>
            <a:off x="0" y="0"/>
            <a:ext cx="4732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97" name="Google Shape;19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240" y="6213418"/>
            <a:ext cx="2111771" cy="64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 open, collaborative approach</a:t>
            </a:r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838200" y="1825624"/>
            <a:ext cx="10515600" cy="3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best practices will be staged on a github repo and rendered using markdown.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will be developed, submitted, reviewed and applied using standard github pull requests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Anyone can submit an update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Github.io may be used to enhance the user experience in the future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, Word&#10;&#10;Description automatically generated" id="204" name="Google Shape;204;p24"/>
          <p:cNvPicPr preferRelativeResize="0"/>
          <p:nvPr/>
        </p:nvPicPr>
        <p:blipFill rotWithShape="1">
          <a:blip r:embed="rId3">
            <a:alphaModFix/>
          </a:blip>
          <a:srcRect b="11223" l="27402" r="68716" t="23336"/>
          <a:stretch/>
        </p:blipFill>
        <p:spPr>
          <a:xfrm>
            <a:off x="0" y="0"/>
            <a:ext cx="4732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05" name="Google Shape;20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240" y="6213418"/>
            <a:ext cx="2111771" cy="64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Github repository</a:t>
            </a:r>
            <a:endParaRPr/>
          </a:p>
        </p:txBody>
      </p:sp>
      <p:sp>
        <p:nvSpPr>
          <p:cNvPr id="207" name="Google Shape;207;p24"/>
          <p:cNvSpPr txBox="1"/>
          <p:nvPr/>
        </p:nvSpPr>
        <p:spPr>
          <a:xfrm>
            <a:off x="838200" y="1612524"/>
            <a:ext cx="10515600" cy="3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https://github.com/ceos-wgiss/stac-best-practices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9327" y="2222900"/>
            <a:ext cx="4153345" cy="393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/>
          <p:nvPr/>
        </p:nvSpPr>
        <p:spPr>
          <a:xfrm>
            <a:off x="0" y="0"/>
            <a:ext cx="121920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25"/>
          <p:cNvGrpSpPr/>
          <p:nvPr/>
        </p:nvGrpSpPr>
        <p:grpSpPr>
          <a:xfrm rot="5400000">
            <a:off x="7956315" y="1890177"/>
            <a:ext cx="5859921" cy="2079178"/>
            <a:chOff x="6081592" y="1998368"/>
            <a:chExt cx="5613489" cy="782175"/>
          </a:xfrm>
        </p:grpSpPr>
        <p:sp>
          <p:nvSpPr>
            <p:cNvPr id="215" name="Google Shape;215;p25"/>
            <p:cNvSpPr/>
            <p:nvPr/>
          </p:nvSpPr>
          <p:spPr>
            <a:xfrm rot="5400000">
              <a:off x="11227981" y="2313068"/>
              <a:ext cx="7818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5"/>
            <p:cNvSpPr/>
            <p:nvPr/>
          </p:nvSpPr>
          <p:spPr>
            <a:xfrm rot="10800000">
              <a:off x="6081592" y="1998743"/>
              <a:ext cx="5373000" cy="781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25"/>
          <p:cNvSpPr/>
          <p:nvPr/>
        </p:nvSpPr>
        <p:spPr>
          <a:xfrm>
            <a:off x="596528" y="470082"/>
            <a:ext cx="11111700" cy="5917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view of the earth from space&#10;&#10;Description automatically generated with medium confidence" id="218" name="Google Shape;218;p25"/>
          <p:cNvPicPr preferRelativeResize="0"/>
          <p:nvPr/>
        </p:nvPicPr>
        <p:blipFill rotWithShape="1">
          <a:blip r:embed="rId3">
            <a:alphaModFix/>
          </a:blip>
          <a:srcRect b="12561" l="0" r="0" t="1046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19" name="Google Shape;21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528" y="36703"/>
            <a:ext cx="1798140" cy="5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/>
          <p:nvPr/>
        </p:nvSpPr>
        <p:spPr>
          <a:xfrm>
            <a:off x="4523875" y="1091922"/>
            <a:ext cx="6677400" cy="4489800"/>
          </a:xfrm>
          <a:prstGeom prst="rect">
            <a:avLst/>
          </a:prstGeom>
          <a:solidFill>
            <a:srgbClr val="3F6985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4891364" y="2628638"/>
            <a:ext cx="6141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STAC Best Practices current state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, Word&#10;&#10;Description automatically generated" id="226" name="Google Shape;226;p26"/>
          <p:cNvPicPr preferRelativeResize="0"/>
          <p:nvPr/>
        </p:nvPicPr>
        <p:blipFill rotWithShape="1">
          <a:blip r:embed="rId3">
            <a:alphaModFix/>
          </a:blip>
          <a:srcRect b="11223" l="27402" r="68716" t="23336"/>
          <a:stretch/>
        </p:blipFill>
        <p:spPr>
          <a:xfrm>
            <a:off x="0" y="0"/>
            <a:ext cx="4732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27" name="Google Shape;22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240" y="6213418"/>
            <a:ext cx="2111771" cy="64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Table of contents!</a:t>
            </a:r>
            <a:endParaRPr/>
          </a:p>
        </p:txBody>
      </p:sp>
      <p:sp>
        <p:nvSpPr>
          <p:cNvPr id="229" name="Google Shape;229;p26"/>
          <p:cNvSpPr txBox="1"/>
          <p:nvPr/>
        </p:nvSpPr>
        <p:spPr>
          <a:xfrm>
            <a:off x="838200" y="1825624"/>
            <a:ext cx="10515600" cy="3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a rough outline of our goals.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Best Practices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Catalog Best Practices at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collection and granule level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Metadata Best Practices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collection and granule level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facilitate interoperability for both data discovery and usage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, Word&#10;&#10;Description automatically generated" id="234" name="Google Shape;234;p27"/>
          <p:cNvPicPr preferRelativeResize="0"/>
          <p:nvPr/>
        </p:nvPicPr>
        <p:blipFill rotWithShape="1">
          <a:blip r:embed="rId3">
            <a:alphaModFix/>
          </a:blip>
          <a:srcRect b="11223" l="27402" r="68716" t="23336"/>
          <a:stretch/>
        </p:blipFill>
        <p:spPr>
          <a:xfrm>
            <a:off x="0" y="0"/>
            <a:ext cx="4732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35" name="Google Shape;23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240" y="6213418"/>
            <a:ext cx="2111771" cy="64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else?</a:t>
            </a:r>
            <a:endParaRPr/>
          </a:p>
        </p:txBody>
      </p:sp>
      <p:sp>
        <p:nvSpPr>
          <p:cNvPr id="237" name="Google Shape;237;p27"/>
          <p:cNvSpPr txBox="1"/>
          <p:nvPr/>
        </p:nvSpPr>
        <p:spPr>
          <a:xfrm>
            <a:off x="838200" y="1825624"/>
            <a:ext cx="10515600" cy="3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cases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Permissions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Unanswered questions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/>
          <p:nvPr/>
        </p:nvSpPr>
        <p:spPr>
          <a:xfrm>
            <a:off x="0" y="0"/>
            <a:ext cx="121920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3" name="Google Shape;243;p28"/>
          <p:cNvGrpSpPr/>
          <p:nvPr/>
        </p:nvGrpSpPr>
        <p:grpSpPr>
          <a:xfrm rot="5400000">
            <a:off x="7956315" y="1890177"/>
            <a:ext cx="5859921" cy="2079178"/>
            <a:chOff x="6081592" y="1998368"/>
            <a:chExt cx="5613489" cy="782175"/>
          </a:xfrm>
        </p:grpSpPr>
        <p:sp>
          <p:nvSpPr>
            <p:cNvPr id="244" name="Google Shape;244;p28"/>
            <p:cNvSpPr/>
            <p:nvPr/>
          </p:nvSpPr>
          <p:spPr>
            <a:xfrm rot="5400000">
              <a:off x="11227981" y="2313068"/>
              <a:ext cx="7818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8"/>
            <p:cNvSpPr/>
            <p:nvPr/>
          </p:nvSpPr>
          <p:spPr>
            <a:xfrm rot="10800000">
              <a:off x="6081592" y="1998743"/>
              <a:ext cx="5373000" cy="781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28"/>
          <p:cNvSpPr/>
          <p:nvPr/>
        </p:nvSpPr>
        <p:spPr>
          <a:xfrm>
            <a:off x="596528" y="470082"/>
            <a:ext cx="11111700" cy="5917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view of the earth from space&#10;&#10;Description automatically generated with medium confidence" id="247" name="Google Shape;247;p28"/>
          <p:cNvPicPr preferRelativeResize="0"/>
          <p:nvPr/>
        </p:nvPicPr>
        <p:blipFill rotWithShape="1">
          <a:blip r:embed="rId3">
            <a:alphaModFix/>
          </a:blip>
          <a:srcRect b="12561" l="0" r="0" t="1046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48" name="Google Shape;24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528" y="36703"/>
            <a:ext cx="1798140" cy="5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/>
          <p:cNvSpPr/>
          <p:nvPr/>
        </p:nvSpPr>
        <p:spPr>
          <a:xfrm>
            <a:off x="4523875" y="1091922"/>
            <a:ext cx="6677400" cy="4489800"/>
          </a:xfrm>
          <a:prstGeom prst="rect">
            <a:avLst/>
          </a:prstGeom>
          <a:solidFill>
            <a:srgbClr val="3F6985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4891364" y="2628638"/>
            <a:ext cx="6141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STAC Best Practices next steps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, Word&#10;&#10;Description automatically generated" id="255" name="Google Shape;255;p29"/>
          <p:cNvPicPr preferRelativeResize="0"/>
          <p:nvPr/>
        </p:nvPicPr>
        <p:blipFill rotWithShape="1">
          <a:blip r:embed="rId3">
            <a:alphaModFix/>
          </a:blip>
          <a:srcRect b="11223" l="27402" r="68716" t="23336"/>
          <a:stretch/>
        </p:blipFill>
        <p:spPr>
          <a:xfrm>
            <a:off x="0" y="0"/>
            <a:ext cx="4732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56" name="Google Shape;25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240" y="6213418"/>
            <a:ext cx="2111771" cy="64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Complete the best practices document</a:t>
            </a:r>
            <a:endParaRPr/>
          </a:p>
        </p:txBody>
      </p:sp>
      <p:sp>
        <p:nvSpPr>
          <p:cNvPr id="258" name="Google Shape;258;p29"/>
          <p:cNvSpPr txBox="1"/>
          <p:nvPr/>
        </p:nvSpPr>
        <p:spPr>
          <a:xfrm>
            <a:off x="838200" y="1825625"/>
            <a:ext cx="10515600" cy="3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several areas which need to be completed. For example,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656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 number of unanswered questions in the BP that need to be resolved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656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Flesh out the content of the BP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welcome your contributions!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-US" sz="2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https://github.com/ceos-wgiss/stac-best-practices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, Word&#10;&#10;Description automatically generated" id="263" name="Google Shape;263;p30"/>
          <p:cNvPicPr preferRelativeResize="0"/>
          <p:nvPr/>
        </p:nvPicPr>
        <p:blipFill rotWithShape="1">
          <a:blip r:embed="rId3">
            <a:alphaModFix/>
          </a:blip>
          <a:srcRect b="11223" l="27402" r="68716" t="23336"/>
          <a:stretch/>
        </p:blipFill>
        <p:spPr>
          <a:xfrm>
            <a:off x="0" y="0"/>
            <a:ext cx="4732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64" name="Google Shape;26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240" y="6213418"/>
            <a:ext cx="2111771" cy="64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Questions to be answered</a:t>
            </a:r>
            <a:endParaRPr/>
          </a:p>
        </p:txBody>
      </p:sp>
      <p:sp>
        <p:nvSpPr>
          <p:cNvPr id="266" name="Google Shape;266;p30"/>
          <p:cNvSpPr txBox="1"/>
          <p:nvPr/>
        </p:nvSpPr>
        <p:spPr>
          <a:xfrm>
            <a:off x="838200" y="1825624"/>
            <a:ext cx="10515600" cy="3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a STAC API extension be proposed that allows the aliasing of parameter names to standard query filters? (OSDD aliases)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we allow Cross-collection searching?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a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/collections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search endpoint be a requirement?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Free text search for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/collections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endpoint be a requirement?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currently no mechanism to advertise different CQL filtering capabilities at different endpoints. In the federated case (CMR -&gt; agency), this could be problematic. Insist on a minimum subset?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, Word&#10;&#10;Description automatically generated" id="271" name="Google Shape;271;p31"/>
          <p:cNvPicPr preferRelativeResize="0"/>
          <p:nvPr/>
        </p:nvPicPr>
        <p:blipFill rotWithShape="1">
          <a:blip r:embed="rId3">
            <a:alphaModFix/>
          </a:blip>
          <a:srcRect b="11223" l="27402" r="68716" t="23336"/>
          <a:stretch/>
        </p:blipFill>
        <p:spPr>
          <a:xfrm>
            <a:off x="0" y="0"/>
            <a:ext cx="4732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72" name="Google Shape;27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240" y="6213418"/>
            <a:ext cx="2111771" cy="64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Implement in CWIC</a:t>
            </a:r>
            <a:endParaRPr/>
          </a:p>
        </p:txBody>
      </p:sp>
      <p:sp>
        <p:nvSpPr>
          <p:cNvPr id="274" name="Google Shape;274;p31"/>
          <p:cNvSpPr txBox="1"/>
          <p:nvPr/>
        </p:nvSpPr>
        <p:spPr>
          <a:xfrm>
            <a:off x="838200" y="1825624"/>
            <a:ext cx="10515600" cy="3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step is to provide a STAC implementation in line with our BP at the collection level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(NASA CMR)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one granule level implementation (possibly ISRO)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step: add more agencies.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, Word&#10;&#10;Description automatically generated" id="108" name="Google Shape;108;p14"/>
          <p:cNvPicPr preferRelativeResize="0"/>
          <p:nvPr/>
        </p:nvPicPr>
        <p:blipFill rotWithShape="1">
          <a:blip r:embed="rId3">
            <a:alphaModFix/>
          </a:blip>
          <a:srcRect b="11226" l="27403" r="68716" t="23333"/>
          <a:stretch/>
        </p:blipFill>
        <p:spPr>
          <a:xfrm>
            <a:off x="0" y="0"/>
            <a:ext cx="47324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09" name="Google Shape;10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240" y="6213418"/>
            <a:ext cx="2111771" cy="64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Agenda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838200" y="1944688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driver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focus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communication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current state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next steps</a:t>
            </a:r>
            <a:endParaRPr sz="2800"/>
          </a:p>
        </p:txBody>
      </p:sp>
      <p:cxnSp>
        <p:nvCxnSpPr>
          <p:cNvPr id="112" name="Google Shape;112;p14"/>
          <p:cNvCxnSpPr/>
          <p:nvPr/>
        </p:nvCxnSpPr>
        <p:spPr>
          <a:xfrm>
            <a:off x="838200" y="1690688"/>
            <a:ext cx="5611368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/>
          <p:nvPr/>
        </p:nvSpPr>
        <p:spPr>
          <a:xfrm>
            <a:off x="1524" y="0"/>
            <a:ext cx="12189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view of the earth from space&#10;&#10;Description automatically generated with medium confidence" id="280" name="Google Shape;280;p32"/>
          <p:cNvPicPr preferRelativeResize="0"/>
          <p:nvPr/>
        </p:nvPicPr>
        <p:blipFill rotWithShape="1">
          <a:blip r:embed="rId3">
            <a:alphaModFix/>
          </a:blip>
          <a:srcRect b="7714" l="0" r="0" t="7715"/>
          <a:stretch/>
        </p:blipFill>
        <p:spPr>
          <a:xfrm>
            <a:off x="20" y="1282"/>
            <a:ext cx="9504928" cy="611076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/>
          <p:nvPr/>
        </p:nvSpPr>
        <p:spPr>
          <a:xfrm>
            <a:off x="3212432" y="1"/>
            <a:ext cx="8978100" cy="6111900"/>
          </a:xfrm>
          <a:prstGeom prst="rect">
            <a:avLst/>
          </a:prstGeom>
          <a:solidFill>
            <a:srgbClr val="3F69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2"/>
          <p:cNvSpPr/>
          <p:nvPr/>
        </p:nvSpPr>
        <p:spPr>
          <a:xfrm>
            <a:off x="-1523" y="6098596"/>
            <a:ext cx="12188952" cy="58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3" name="Google Shape;283;p32"/>
          <p:cNvGrpSpPr/>
          <p:nvPr/>
        </p:nvGrpSpPr>
        <p:grpSpPr>
          <a:xfrm>
            <a:off x="-1523" y="6157337"/>
            <a:ext cx="12191999" cy="700664"/>
            <a:chOff x="0" y="0"/>
            <a:chExt cx="12191999" cy="700664"/>
          </a:xfrm>
        </p:grpSpPr>
        <p:pic>
          <p:nvPicPr>
            <p:cNvPr descr="Graphical user interface, application&#10;&#10;Description automatically generated" id="284" name="Google Shape;284;p32"/>
            <p:cNvPicPr preferRelativeResize="0"/>
            <p:nvPr/>
          </p:nvPicPr>
          <p:blipFill rotWithShape="1">
            <a:blip r:embed="rId4">
              <a:alphaModFix/>
            </a:blip>
            <a:srcRect b="81905" l="0" r="20178" t="0"/>
            <a:stretch/>
          </p:blipFill>
          <p:spPr>
            <a:xfrm>
              <a:off x="0" y="0"/>
              <a:ext cx="5455578" cy="700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32"/>
            <p:cNvSpPr/>
            <p:nvPr/>
          </p:nvSpPr>
          <p:spPr>
            <a:xfrm>
              <a:off x="5006938" y="0"/>
              <a:ext cx="7185061" cy="700664"/>
            </a:xfrm>
            <a:prstGeom prst="rect">
              <a:avLst/>
            </a:prstGeom>
            <a:gradFill>
              <a:gsLst>
                <a:gs pos="0">
                  <a:srgbClr val="243E50"/>
                </a:gs>
                <a:gs pos="7000">
                  <a:srgbClr val="243E50"/>
                </a:gs>
                <a:gs pos="82000">
                  <a:srgbClr val="305066"/>
                </a:gs>
                <a:gs pos="100000">
                  <a:srgbClr val="305066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Logo, icon&#10;&#10;Description automatically generated" id="286" name="Google Shape;286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388161" y="60356"/>
              <a:ext cx="701096" cy="579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7" name="Google Shape;287;p32"/>
          <p:cNvSpPr/>
          <p:nvPr/>
        </p:nvSpPr>
        <p:spPr>
          <a:xfrm rot="5400000">
            <a:off x="193146" y="3019285"/>
            <a:ext cx="6110760" cy="72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3284625" y="1275"/>
            <a:ext cx="8907300" cy="29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</a:rPr>
              <a:t>Questions</a:t>
            </a:r>
            <a:endParaRPr sz="4800">
              <a:solidFill>
                <a:srgbClr val="FFFFFF"/>
              </a:solidFill>
            </a:endParaRPr>
          </a:p>
        </p:txBody>
      </p:sp>
      <p:grpSp>
        <p:nvGrpSpPr>
          <p:cNvPr id="289" name="Google Shape;289;p32"/>
          <p:cNvGrpSpPr/>
          <p:nvPr/>
        </p:nvGrpSpPr>
        <p:grpSpPr>
          <a:xfrm>
            <a:off x="2876063" y="3125535"/>
            <a:ext cx="9379625" cy="2392152"/>
            <a:chOff x="2928638" y="3106160"/>
            <a:chExt cx="9379625" cy="2392152"/>
          </a:xfrm>
        </p:grpSpPr>
        <p:grpSp>
          <p:nvGrpSpPr>
            <p:cNvPr id="290" name="Google Shape;290;p32"/>
            <p:cNvGrpSpPr/>
            <p:nvPr/>
          </p:nvGrpSpPr>
          <p:grpSpPr>
            <a:xfrm>
              <a:off x="2928638" y="3107199"/>
              <a:ext cx="3547800" cy="2390076"/>
              <a:chOff x="3011638" y="2636674"/>
              <a:chExt cx="3547800" cy="2390076"/>
            </a:xfrm>
          </p:grpSpPr>
          <p:grpSp>
            <p:nvGrpSpPr>
              <p:cNvPr id="291" name="Google Shape;291;p32"/>
              <p:cNvGrpSpPr/>
              <p:nvPr/>
            </p:nvGrpSpPr>
            <p:grpSpPr>
              <a:xfrm>
                <a:off x="3837589" y="2636674"/>
                <a:ext cx="1758313" cy="1758313"/>
                <a:chOff x="9885563" y="293657"/>
                <a:chExt cx="1164600" cy="1164600"/>
              </a:xfrm>
            </p:grpSpPr>
            <p:sp>
              <p:nvSpPr>
                <p:cNvPr id="292" name="Google Shape;292;p32"/>
                <p:cNvSpPr/>
                <p:nvPr/>
              </p:nvSpPr>
              <p:spPr>
                <a:xfrm>
                  <a:off x="9885563" y="293657"/>
                  <a:ext cx="1164600" cy="1164600"/>
                </a:xfrm>
                <a:prstGeom prst="ellipse">
                  <a:avLst/>
                </a:prstGeom>
                <a:solidFill>
                  <a:srgbClr val="0B3C91"/>
                </a:solidFill>
                <a:ln cap="flat" cmpd="sng" w="38100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descr="Mailbox with solid fill" id="293" name="Google Shape;293;p32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9993921" y="393400"/>
                  <a:ext cx="915207" cy="91520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94" name="Google Shape;294;p32"/>
              <p:cNvSpPr txBox="1"/>
              <p:nvPr/>
            </p:nvSpPr>
            <p:spPr>
              <a:xfrm>
                <a:off x="3011638" y="4503550"/>
                <a:ext cx="35478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Email Address: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rgbClr val="FFFFFF"/>
                    </a:solidFill>
                  </a:rPr>
                  <a:t>douglas.j.newman@nasa.gov</a:t>
                </a:r>
                <a:endParaRPr b="0" i="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5" name="Google Shape;295;p32"/>
            <p:cNvGrpSpPr/>
            <p:nvPr/>
          </p:nvGrpSpPr>
          <p:grpSpPr>
            <a:xfrm>
              <a:off x="9900762" y="3108180"/>
              <a:ext cx="2407500" cy="2388120"/>
              <a:chOff x="9983762" y="2634730"/>
              <a:chExt cx="2407500" cy="2388120"/>
            </a:xfrm>
          </p:grpSpPr>
          <p:grpSp>
            <p:nvGrpSpPr>
              <p:cNvPr id="296" name="Google Shape;296;p32"/>
              <p:cNvGrpSpPr/>
              <p:nvPr/>
            </p:nvGrpSpPr>
            <p:grpSpPr>
              <a:xfrm>
                <a:off x="10300521" y="2634730"/>
                <a:ext cx="1758379" cy="1758379"/>
                <a:chOff x="10096248" y="4900810"/>
                <a:chExt cx="862500" cy="862500"/>
              </a:xfrm>
            </p:grpSpPr>
            <p:sp>
              <p:nvSpPr>
                <p:cNvPr id="297" name="Google Shape;297;p32"/>
                <p:cNvSpPr/>
                <p:nvPr/>
              </p:nvSpPr>
              <p:spPr>
                <a:xfrm>
                  <a:off x="10096248" y="4900810"/>
                  <a:ext cx="862500" cy="862500"/>
                </a:xfrm>
                <a:prstGeom prst="ellipse">
                  <a:avLst/>
                </a:prstGeom>
                <a:solidFill>
                  <a:srgbClr val="0B3C91"/>
                </a:solidFill>
                <a:ln cap="flat" cmpd="sng" w="38100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descr="Follow with solid fill" id="298" name="Google Shape;298;p32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10235230" y="5021836"/>
                  <a:ext cx="625023" cy="6250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99" name="Google Shape;299;p32"/>
              <p:cNvSpPr txBox="1"/>
              <p:nvPr/>
            </p:nvSpPr>
            <p:spPr>
              <a:xfrm>
                <a:off x="9983762" y="4499650"/>
                <a:ext cx="2407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Social Media: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rgbClr val="FFFFFF"/>
                    </a:solidFill>
                  </a:rPr>
                  <a:t>@NASAEarthData</a:t>
                </a:r>
                <a:endParaRPr b="0" i="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" name="Google Shape;300;p32"/>
            <p:cNvGrpSpPr/>
            <p:nvPr/>
          </p:nvGrpSpPr>
          <p:grpSpPr>
            <a:xfrm>
              <a:off x="6678737" y="3106160"/>
              <a:ext cx="2365500" cy="2392152"/>
              <a:chOff x="6781137" y="2634598"/>
              <a:chExt cx="2365500" cy="2392152"/>
            </a:xfrm>
          </p:grpSpPr>
          <p:sp>
            <p:nvSpPr>
              <p:cNvPr id="301" name="Google Shape;301;p32"/>
              <p:cNvSpPr txBox="1"/>
              <p:nvPr/>
            </p:nvSpPr>
            <p:spPr>
              <a:xfrm>
                <a:off x="6781137" y="4503550"/>
                <a:ext cx="236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Website: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rgbClr val="FFFFFF"/>
                    </a:solidFill>
                  </a:rPr>
                  <a:t>earthdata.n</a:t>
                </a:r>
                <a:r>
                  <a:rPr b="0" i="0" lang="en-US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asa.gov</a:t>
                </a:r>
                <a:endParaRPr b="0" i="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2" name="Google Shape;302;p32"/>
              <p:cNvGrpSpPr/>
              <p:nvPr/>
            </p:nvGrpSpPr>
            <p:grpSpPr>
              <a:xfrm>
                <a:off x="7068666" y="2634598"/>
                <a:ext cx="1758500" cy="1758500"/>
                <a:chOff x="5355648" y="4195667"/>
                <a:chExt cx="974400" cy="974400"/>
              </a:xfrm>
            </p:grpSpPr>
            <p:sp>
              <p:nvSpPr>
                <p:cNvPr id="303" name="Google Shape;303;p32"/>
                <p:cNvSpPr/>
                <p:nvPr/>
              </p:nvSpPr>
              <p:spPr>
                <a:xfrm>
                  <a:off x="5355648" y="4195667"/>
                  <a:ext cx="974400" cy="974400"/>
                </a:xfrm>
                <a:prstGeom prst="ellipse">
                  <a:avLst/>
                </a:prstGeom>
                <a:solidFill>
                  <a:srgbClr val="0B3C91"/>
                </a:solidFill>
                <a:ln cap="flat" cmpd="sng" w="38100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descr="Internet with solid fill" id="304" name="Google Shape;304;p32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0" l="0" r="0" t="0"/>
                <a:stretch/>
              </p:blipFill>
              <p:spPr>
                <a:xfrm>
                  <a:off x="5455448" y="4289736"/>
                  <a:ext cx="772005" cy="7720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0" y="0"/>
            <a:ext cx="121920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15"/>
          <p:cNvGrpSpPr/>
          <p:nvPr/>
        </p:nvGrpSpPr>
        <p:grpSpPr>
          <a:xfrm rot="5400000">
            <a:off x="7956315" y="1890177"/>
            <a:ext cx="5859921" cy="2079178"/>
            <a:chOff x="6081592" y="1998368"/>
            <a:chExt cx="5613489" cy="782175"/>
          </a:xfrm>
        </p:grpSpPr>
        <p:sp>
          <p:nvSpPr>
            <p:cNvPr id="119" name="Google Shape;119;p15"/>
            <p:cNvSpPr/>
            <p:nvPr/>
          </p:nvSpPr>
          <p:spPr>
            <a:xfrm rot="5400000">
              <a:off x="11227981" y="2313068"/>
              <a:ext cx="7818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 rot="10800000">
              <a:off x="6081592" y="1998743"/>
              <a:ext cx="5373000" cy="781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5"/>
          <p:cNvSpPr/>
          <p:nvPr/>
        </p:nvSpPr>
        <p:spPr>
          <a:xfrm>
            <a:off x="596528" y="470082"/>
            <a:ext cx="11111700" cy="5917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view of the earth from space&#10;&#10;Description automatically generated with medium confidence" id="122" name="Google Shape;122;p15"/>
          <p:cNvPicPr preferRelativeResize="0"/>
          <p:nvPr/>
        </p:nvPicPr>
        <p:blipFill rotWithShape="1">
          <a:blip r:embed="rId3">
            <a:alphaModFix/>
          </a:blip>
          <a:srcRect b="12561" l="0" r="0" t="1046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23" name="Google Shape;12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528" y="36703"/>
            <a:ext cx="1798140" cy="5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4523875" y="1091922"/>
            <a:ext cx="6677400" cy="4489800"/>
          </a:xfrm>
          <a:prstGeom prst="rect">
            <a:avLst/>
          </a:prstGeom>
          <a:solidFill>
            <a:srgbClr val="3F6985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4891364" y="2628638"/>
            <a:ext cx="6141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STAC Best Practice drivers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, Word&#10;&#10;Description automatically generated" id="130" name="Google Shape;130;p16"/>
          <p:cNvPicPr preferRelativeResize="0"/>
          <p:nvPr/>
        </p:nvPicPr>
        <p:blipFill rotWithShape="1">
          <a:blip r:embed="rId3">
            <a:alphaModFix/>
          </a:blip>
          <a:srcRect b="11223" l="27402" r="68716" t="23336"/>
          <a:stretch/>
        </p:blipFill>
        <p:spPr>
          <a:xfrm>
            <a:off x="0" y="0"/>
            <a:ext cx="4732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31" name="Google Shape;13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240" y="6213418"/>
            <a:ext cx="2111771" cy="64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Revitalising CWIC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838200" y="1825624"/>
            <a:ext cx="10515600" cy="3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CWIC architecture has been very successful in linking our agency repositories from a discovery perspective.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OpenSearch has no traction outside of this use case.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Agencies have deprecated their OpenSearch APIs in some cases.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, Word&#10;&#10;Description automatically generated" id="138" name="Google Shape;138;p17"/>
          <p:cNvPicPr preferRelativeResize="0"/>
          <p:nvPr/>
        </p:nvPicPr>
        <p:blipFill rotWithShape="1">
          <a:blip r:embed="rId3">
            <a:alphaModFix/>
          </a:blip>
          <a:srcRect b="11223" l="27402" r="68716" t="23336"/>
          <a:stretch/>
        </p:blipFill>
        <p:spPr>
          <a:xfrm>
            <a:off x="0" y="0"/>
            <a:ext cx="4732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39" name="Google Shape;13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240" y="6213418"/>
            <a:ext cx="2111771" cy="64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alternative - STAC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838200" y="1825624"/>
            <a:ext cx="10515600" cy="3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 fulfills all the requirements that made OpenSearch a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suitable candidate for our CWIC architecture.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has traction beyond the federated use case.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agencies are standing up their own STAC APIs on their own initiative.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, Word&#10;&#10;Description automatically generated" id="146" name="Google Shape;146;p18"/>
          <p:cNvPicPr preferRelativeResize="0"/>
          <p:nvPr/>
        </p:nvPicPr>
        <p:blipFill rotWithShape="1">
          <a:blip r:embed="rId3">
            <a:alphaModFix/>
          </a:blip>
          <a:srcRect b="11223" l="27402" r="68716" t="23336"/>
          <a:stretch/>
        </p:blipFill>
        <p:spPr>
          <a:xfrm>
            <a:off x="0" y="0"/>
            <a:ext cx="4732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47" name="Google Shape;14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240" y="6213418"/>
            <a:ext cx="2111771" cy="64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STAC as a CEOS standard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838200" y="1825624"/>
            <a:ext cx="10515600" cy="3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CEOS Interoperability Framework would benefit from adopting STAC as a discovery standard.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/>
          <p:nvPr/>
        </p:nvSpPr>
        <p:spPr>
          <a:xfrm>
            <a:off x="0" y="0"/>
            <a:ext cx="121920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" name="Google Shape;155;p19"/>
          <p:cNvGrpSpPr/>
          <p:nvPr/>
        </p:nvGrpSpPr>
        <p:grpSpPr>
          <a:xfrm rot="5400000">
            <a:off x="7956315" y="1890177"/>
            <a:ext cx="5859921" cy="2079178"/>
            <a:chOff x="6081592" y="1998368"/>
            <a:chExt cx="5613489" cy="782175"/>
          </a:xfrm>
        </p:grpSpPr>
        <p:sp>
          <p:nvSpPr>
            <p:cNvPr id="156" name="Google Shape;156;p19"/>
            <p:cNvSpPr/>
            <p:nvPr/>
          </p:nvSpPr>
          <p:spPr>
            <a:xfrm rot="5400000">
              <a:off x="11227981" y="2313068"/>
              <a:ext cx="7818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 rot="10800000">
              <a:off x="6081592" y="1998743"/>
              <a:ext cx="5373000" cy="781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9"/>
          <p:cNvSpPr/>
          <p:nvPr/>
        </p:nvSpPr>
        <p:spPr>
          <a:xfrm>
            <a:off x="596528" y="470082"/>
            <a:ext cx="11111700" cy="5917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view of the earth from space&#10;&#10;Description automatically generated with medium confidence" id="159" name="Google Shape;159;p19"/>
          <p:cNvPicPr preferRelativeResize="0"/>
          <p:nvPr/>
        </p:nvPicPr>
        <p:blipFill rotWithShape="1">
          <a:blip r:embed="rId3">
            <a:alphaModFix/>
          </a:blip>
          <a:srcRect b="12561" l="0" r="0" t="1046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0" name="Google Shape;16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528" y="36703"/>
            <a:ext cx="1798140" cy="5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/>
          <p:nvPr/>
        </p:nvSpPr>
        <p:spPr>
          <a:xfrm>
            <a:off x="4523875" y="1091922"/>
            <a:ext cx="6677400" cy="4489800"/>
          </a:xfrm>
          <a:prstGeom prst="rect">
            <a:avLst/>
          </a:prstGeom>
          <a:solidFill>
            <a:srgbClr val="3F6985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4891364" y="2628638"/>
            <a:ext cx="6141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STAC Best Practices focus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, Word&#10;&#10;Description automatically generated" id="167" name="Google Shape;167;p20"/>
          <p:cNvPicPr preferRelativeResize="0"/>
          <p:nvPr/>
        </p:nvPicPr>
        <p:blipFill rotWithShape="1">
          <a:blip r:embed="rId3">
            <a:alphaModFix/>
          </a:blip>
          <a:srcRect b="11223" l="27402" r="68716" t="23336"/>
          <a:stretch/>
        </p:blipFill>
        <p:spPr>
          <a:xfrm>
            <a:off x="0" y="0"/>
            <a:ext cx="4732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8" name="Google Shape;16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240" y="6213418"/>
            <a:ext cx="2111771" cy="64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From a high level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838200" y="1825624"/>
            <a:ext cx="10515600" cy="3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the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to use STAC in CWIC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ambiguity and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single path to implementation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, Word&#10;&#10;Description automatically generated" id="175" name="Google Shape;175;p21"/>
          <p:cNvPicPr preferRelativeResize="0"/>
          <p:nvPr/>
        </p:nvPicPr>
        <p:blipFill rotWithShape="1">
          <a:blip r:embed="rId3">
            <a:alphaModFix/>
          </a:blip>
          <a:srcRect b="11226" l="27403" r="68716" t="23333"/>
          <a:stretch/>
        </p:blipFill>
        <p:spPr>
          <a:xfrm>
            <a:off x="0" y="0"/>
            <a:ext cx="47324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76" name="Google Shape;17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240" y="6213418"/>
            <a:ext cx="2111771" cy="64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Driven by our STAC survey…</a:t>
            </a:r>
            <a:endParaRPr/>
          </a:p>
        </p:txBody>
      </p:sp>
      <p:sp>
        <p:nvSpPr>
          <p:cNvPr id="178" name="Google Shape;178;p21"/>
          <p:cNvSpPr txBox="1"/>
          <p:nvPr/>
        </p:nvSpPr>
        <p:spPr>
          <a:xfrm>
            <a:off x="838200" y="1825624"/>
            <a:ext cx="10515599" cy="3935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from 15 organizations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90% of participants either have STAC implementations or intend to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desired features: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API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Advertising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federation of search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Migration from OpenSearch BP and implementations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 repository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7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