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5" r:id="rId4"/>
    <p:sldId id="258" r:id="rId5"/>
    <p:sldId id="267" r:id="rId6"/>
    <p:sldId id="269" r:id="rId7"/>
    <p:sldId id="271" r:id="rId8"/>
    <p:sldId id="273" r:id="rId9"/>
    <p:sldId id="274" r:id="rId10"/>
    <p:sldId id="275" r:id="rId11"/>
    <p:sldId id="276" r:id="rId12"/>
    <p:sldId id="278" r:id="rId13"/>
    <p:sldId id="264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8"/>
  </p:normalViewPr>
  <p:slideViewPr>
    <p:cSldViewPr snapToGrid="0">
      <p:cViewPr>
        <p:scale>
          <a:sx n="53" d="100"/>
          <a:sy n="53" d="100"/>
        </p:scale>
        <p:origin x="79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fdb6c6c1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1fdb6c6c1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fdb6c6c1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1fdb6c6c1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4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fdb6c6c1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1fdb6c6c1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59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fdb6c6c1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1fdb6c6c1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92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fdb6c6c1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1fdb6c6c1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83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fdb6c6c1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1fdb6c6c1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18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fdb6c6c1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1fdb6c6c1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67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fdb6c6c1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1fdb6c6c1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51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9;p14">
            <a:extLst>
              <a:ext uri="{FF2B5EF4-FFF2-40B4-BE49-F238E27FC236}">
                <a16:creationId xmlns:a16="http://schemas.microsoft.com/office/drawing/2014/main" id="{77BF124A-4F5E-9E4A-4C47-1CD51CBE357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67616" y="12027860"/>
            <a:ext cx="3334432" cy="75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76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/>
        </p:nvSpPr>
        <p:spPr>
          <a:xfrm>
            <a:off x="-14944936" y="-8232"/>
            <a:ext cx="54273872" cy="40549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2" name="re-logo.png" descr="re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66" y="463701"/>
            <a:ext cx="4699001" cy="927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tangle"/>
          <p:cNvSpPr/>
          <p:nvPr/>
        </p:nvSpPr>
        <p:spPr>
          <a:xfrm>
            <a:off x="10983" y="13011503"/>
            <a:ext cx="24362035" cy="7027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" name="Image: multitemporal radar image of Botswana’s Okavango Delta, contains modified Copernicus Sentinel data (2021), processed by ESA. © ESA, CC BY-SA 3.0 IGO"/>
          <p:cNvSpPr txBox="1"/>
          <p:nvPr/>
        </p:nvSpPr>
        <p:spPr>
          <a:xfrm>
            <a:off x="271010" y="13175568"/>
            <a:ext cx="16899485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/>
            </a:lvl1pPr>
          </a:lstStyle>
          <a:p>
            <a:r>
              <a:t>Image: multitemporal radar image of Botswana’s Okavango Delta, contains modified Copernicus Sentinel data (2021), processed by ESA. © ESA, CC BY-SA 3.0 IGO</a:t>
            </a:r>
          </a:p>
        </p:txBody>
      </p:sp>
      <p:sp>
        <p:nvSpPr>
          <p:cNvPr id="155" name="Increasing shared understanding of our world by expanding access to Earth science data."/>
          <p:cNvSpPr txBox="1">
            <a:spLocks noGrp="1"/>
          </p:cNvSpPr>
          <p:nvPr>
            <p:ph type="subTitle" sz="quarter" idx="1"/>
          </p:nvPr>
        </p:nvSpPr>
        <p:spPr>
          <a:xfrm>
            <a:off x="762000" y="1778000"/>
            <a:ext cx="21971000" cy="204645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500" b="0"/>
            </a:lvl1pPr>
          </a:lstStyle>
          <a:p>
            <a:r>
              <a:rPr dirty="0"/>
              <a:t>Increasing shared understanding of our world by expanding access to Earth science data.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3B55E-C378-B003-FD27-70D070EBC186}"/>
              </a:ext>
            </a:extLst>
          </p:cNvPr>
          <p:cNvSpPr txBox="1"/>
          <p:nvPr/>
        </p:nvSpPr>
        <p:spPr>
          <a:xfrm>
            <a:off x="5506693" y="930036"/>
            <a:ext cx="1337064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Getting data into CMR from Source Cooperative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CED12-312A-0466-FA8D-FB537401D430}"/>
              </a:ext>
            </a:extLst>
          </p:cNvPr>
          <p:cNvSpPr txBox="1"/>
          <p:nvPr/>
        </p:nvSpPr>
        <p:spPr>
          <a:xfrm>
            <a:off x="5554012" y="12480352"/>
            <a:ext cx="1327607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Step 4: NASA validates and adds data to CMR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D00B4E6-C460-F37F-914D-FA5B766EF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65" y="1643441"/>
            <a:ext cx="12802269" cy="10836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9ECFDC-B76C-06BE-8D24-62698E0D9F0D}"/>
              </a:ext>
            </a:extLst>
          </p:cNvPr>
          <p:cNvSpPr txBox="1"/>
          <p:nvPr/>
        </p:nvSpPr>
        <p:spPr>
          <a:xfrm rot="19940967">
            <a:off x="4311099" y="8522481"/>
            <a:ext cx="133369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😍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8E1331C-5234-79A6-54E6-967D6F898DCF}"/>
              </a:ext>
            </a:extLst>
          </p:cNvPr>
          <p:cNvSpPr/>
          <p:nvPr/>
        </p:nvSpPr>
        <p:spPr>
          <a:xfrm rot="20580088">
            <a:off x="5543188" y="8692255"/>
            <a:ext cx="732302" cy="204797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444439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729B21-A3FE-42B7-06DB-490F2D3290E1}"/>
              </a:ext>
            </a:extLst>
          </p:cNvPr>
          <p:cNvSpPr txBox="1"/>
          <p:nvPr/>
        </p:nvSpPr>
        <p:spPr>
          <a:xfrm>
            <a:off x="5743074" y="2772545"/>
            <a:ext cx="12897852" cy="68634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Massive geospatial datasets collected from surveys, sensing, and social media provide rich data sources and geospatial context for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GeoAI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. However, the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GeoAI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community still faces enormous challenges in integrating large, spatially heterogeneous, multi-modal geospatial datasets into existing machine learning frameworks.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algn="l"/>
            <a:r>
              <a:rPr lang="en-US" sz="4400" i="1" dirty="0">
                <a:solidFill>
                  <a:schemeClr val="tx2">
                    <a:lumMod val="50000"/>
                  </a:schemeClr>
                </a:solidFill>
              </a:rPr>
              <a:t>Trillion-Pixel </a:t>
            </a:r>
            <a:r>
              <a:rPr lang="en-US" sz="4400" i="1" dirty="0" err="1">
                <a:solidFill>
                  <a:schemeClr val="tx2">
                    <a:lumMod val="50000"/>
                  </a:schemeClr>
                </a:solidFill>
              </a:rPr>
              <a:t>GeoAI</a:t>
            </a:r>
            <a:r>
              <a:rPr lang="en-US" sz="4400" i="1" dirty="0">
                <a:solidFill>
                  <a:schemeClr val="tx2">
                    <a:lumMod val="50000"/>
                  </a:schemeClr>
                </a:solidFill>
              </a:rPr>
              <a:t> Challenges Workshop Report</a:t>
            </a:r>
            <a:br>
              <a:rPr lang="en-US" sz="44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Oak Ridge National Laboratory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A825A-08CA-206F-F154-BD480E81AAED}"/>
              </a:ext>
            </a:extLst>
          </p:cNvPr>
          <p:cNvSpPr txBox="1"/>
          <p:nvPr/>
        </p:nvSpPr>
        <p:spPr>
          <a:xfrm>
            <a:off x="9901315" y="930036"/>
            <a:ext cx="458138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18955378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3002E8-20A3-898B-45B5-A25B8A3ABDB0}"/>
              </a:ext>
            </a:extLst>
          </p:cNvPr>
          <p:cNvSpPr txBox="1">
            <a:spLocks/>
          </p:cNvSpPr>
          <p:nvPr/>
        </p:nvSpPr>
        <p:spPr>
          <a:xfrm>
            <a:off x="12051485" y="5029200"/>
            <a:ext cx="10058400" cy="3657600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dirty="0"/>
              <a:t>Promoting efficient and accessible approaches to work with geospatial data over the Internet.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3B55E-C378-B003-FD27-70D070EBC186}"/>
              </a:ext>
            </a:extLst>
          </p:cNvPr>
          <p:cNvSpPr txBox="1"/>
          <p:nvPr/>
        </p:nvSpPr>
        <p:spPr>
          <a:xfrm>
            <a:off x="9901315" y="930036"/>
            <a:ext cx="458138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Looking forward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59BE53-0E44-E7E5-7D18-7B120A58D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75" y="2629190"/>
            <a:ext cx="6979390" cy="2125411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CB77A8F-8A19-0363-58D8-48702DF09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690" y="2629190"/>
            <a:ext cx="6979388" cy="215123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A4F454-7AD6-8157-DC49-774B08976BE0}"/>
              </a:ext>
            </a:extLst>
          </p:cNvPr>
          <p:cNvSpPr txBox="1">
            <a:spLocks/>
          </p:cNvSpPr>
          <p:nvPr/>
        </p:nvSpPr>
        <p:spPr>
          <a:xfrm>
            <a:off x="2233718" y="5029200"/>
            <a:ext cx="10058400" cy="3657600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dirty="0"/>
              <a:t>Making it easy to publish data on the Internet. </a:t>
            </a:r>
            <a:endParaRPr lang="en-US" sz="44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6F8907B-4D7F-2408-3259-FCD6C1A21A26}"/>
              </a:ext>
            </a:extLst>
          </p:cNvPr>
          <p:cNvSpPr txBox="1">
            <a:spLocks/>
          </p:cNvSpPr>
          <p:nvPr/>
        </p:nvSpPr>
        <p:spPr>
          <a:xfrm>
            <a:off x="2965417" y="7517371"/>
            <a:ext cx="18453165" cy="5268593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Areas of interest:</a:t>
            </a:r>
          </a:p>
          <a:p>
            <a:pPr hangingPunct="1">
              <a:spcBef>
                <a:spcPts val="2000"/>
              </a:spcBef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What is a data product?</a:t>
            </a:r>
          </a:p>
          <a:p>
            <a:pPr lvl="1" hangingPunct="1">
              <a:spcBef>
                <a:spcPts val="2000"/>
              </a:spcBef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What is a </a:t>
            </a:r>
            <a:r>
              <a:rPr lang="en-US" sz="4400" i="1" dirty="0">
                <a:solidFill>
                  <a:schemeClr val="tx2">
                    <a:lumMod val="50000"/>
                  </a:schemeClr>
                </a:solidFill>
              </a:rPr>
              <a:t>good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 data product? What is an “analysis ready” data product?</a:t>
            </a:r>
          </a:p>
          <a:p>
            <a:pPr hangingPunct="1">
              <a:spcBef>
                <a:spcPts val="2000"/>
              </a:spcBef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Evolution of STAC as vehicle for more metadata</a:t>
            </a:r>
          </a:p>
          <a:p>
            <a:pPr hangingPunct="1">
              <a:spcBef>
                <a:spcPts val="2000"/>
              </a:spcBef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Best practices to decouple labels for training datasets from imagery</a:t>
            </a:r>
          </a:p>
          <a:p>
            <a:pPr lvl="1" hangingPunct="1">
              <a:spcBef>
                <a:spcPts val="2000"/>
              </a:spcBef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https://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</a:rPr>
              <a:t>github.com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</a:rPr>
              <a:t>cloudnativegeo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</a:rPr>
              <a:t>mlrd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497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hank you!…"/>
          <p:cNvSpPr txBox="1"/>
          <p:nvPr/>
        </p:nvSpPr>
        <p:spPr>
          <a:xfrm>
            <a:off x="761999" y="3874010"/>
            <a:ext cx="21971002" cy="665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90000"/>
              </a:lnSpc>
              <a:defRPr sz="6500">
                <a:solidFill>
                  <a:srgbClr val="000000"/>
                </a:solidFill>
              </a:defRPr>
            </a:pPr>
            <a:r>
              <a:t>Thank you!</a:t>
            </a:r>
          </a:p>
          <a:p>
            <a:pPr algn="l" defTabSz="825500">
              <a:lnSpc>
                <a:spcPct val="90000"/>
              </a:lnSpc>
              <a:defRPr sz="6500">
                <a:solidFill>
                  <a:srgbClr val="000000"/>
                </a:solidFill>
              </a:defRPr>
            </a:pPr>
            <a:endParaRPr dirty="0"/>
          </a:p>
          <a:p>
            <a:pPr algn="l" defTabSz="825500">
              <a:lnSpc>
                <a:spcPct val="90000"/>
              </a:lnSpc>
              <a:defRPr sz="5000">
                <a:solidFill>
                  <a:srgbClr val="000000"/>
                </a:solidFill>
              </a:defRPr>
            </a:pPr>
            <a:r>
              <a:rPr dirty="0"/>
              <a:t>Jed Sundwall, Executive Director</a:t>
            </a:r>
          </a:p>
          <a:p>
            <a:pPr algn="l" defTabSz="825500">
              <a:lnSpc>
                <a:spcPct val="90000"/>
              </a:lnSpc>
              <a:spcBef>
                <a:spcPts val="2000"/>
              </a:spcBef>
              <a:defRPr sz="5000">
                <a:solidFill>
                  <a:srgbClr val="000000"/>
                </a:solidFill>
              </a:defRPr>
            </a:pPr>
            <a:r>
              <a:rPr dirty="0" err="1"/>
              <a:t>jed@radiant.earth</a:t>
            </a:r>
            <a:endParaRPr dirty="0"/>
          </a:p>
        </p:txBody>
      </p:sp>
      <p:pic>
        <p:nvPicPr>
          <p:cNvPr id="213" name="re-logo.png" descr="re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66" y="463701"/>
            <a:ext cx="4699001" cy="927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Rectangle"/>
          <p:cNvSpPr/>
          <p:nvPr/>
        </p:nvSpPr>
        <p:spPr>
          <a:xfrm>
            <a:off x="10983" y="13011503"/>
            <a:ext cx="24362035" cy="7027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729B21-A3FE-42B7-06DB-490F2D3290E1}"/>
              </a:ext>
            </a:extLst>
          </p:cNvPr>
          <p:cNvSpPr txBox="1"/>
          <p:nvPr/>
        </p:nvSpPr>
        <p:spPr>
          <a:xfrm>
            <a:off x="5743074" y="2772545"/>
            <a:ext cx="12897852" cy="68634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Massive geospatial datasets collected from surveys, sensing, and social media provide rich data sources and geospatial context for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GeoAI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. However, the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GeoAI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community still faces enormous challenges in integrating large, spatially heterogeneous, multi-modal geospatial datasets into existing machine learning frameworks.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algn="l"/>
            <a:r>
              <a:rPr lang="en-US" sz="4400" i="1" dirty="0">
                <a:solidFill>
                  <a:schemeClr val="tx2">
                    <a:lumMod val="50000"/>
                  </a:schemeClr>
                </a:solidFill>
              </a:rPr>
              <a:t>Trillion-Pixel </a:t>
            </a:r>
            <a:r>
              <a:rPr lang="en-US" sz="4400" i="1" dirty="0" err="1">
                <a:solidFill>
                  <a:schemeClr val="tx2">
                    <a:lumMod val="50000"/>
                  </a:schemeClr>
                </a:solidFill>
              </a:rPr>
              <a:t>GeoAI</a:t>
            </a:r>
            <a:r>
              <a:rPr lang="en-US" sz="4400" i="1" dirty="0">
                <a:solidFill>
                  <a:schemeClr val="tx2">
                    <a:lumMod val="50000"/>
                  </a:schemeClr>
                </a:solidFill>
              </a:rPr>
              <a:t> Challenges Workshop Report</a:t>
            </a:r>
            <a:br>
              <a:rPr lang="en-US" sz="44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Oak Ridge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23365653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003894-0A6B-975F-DC86-6A2EDA72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1" y="1577723"/>
            <a:ext cx="7685978" cy="2195993"/>
          </a:xfrm>
          <a:prstGeom prst="rect">
            <a:avLst/>
          </a:prstGeom>
        </p:spPr>
      </p:pic>
      <p:sp>
        <p:nvSpPr>
          <p:cNvPr id="11" name="Google Shape;123;p30">
            <a:extLst>
              <a:ext uri="{FF2B5EF4-FFF2-40B4-BE49-F238E27FC236}">
                <a16:creationId xmlns:a16="http://schemas.microsoft.com/office/drawing/2014/main" id="{C76F38F5-223B-8E37-9FA4-19882961FC26}"/>
              </a:ext>
            </a:extLst>
          </p:cNvPr>
          <p:cNvSpPr txBox="1"/>
          <p:nvPr/>
        </p:nvSpPr>
        <p:spPr>
          <a:xfrm>
            <a:off x="1871841" y="4943771"/>
            <a:ext cx="647717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 dirty="0">
                <a:solidFill>
                  <a:srgbClr val="223348"/>
                </a:solidFill>
                <a:latin typeface="Helvetica" pitchFamily="2" charset="0"/>
                <a:ea typeface="Verdana"/>
                <a:cs typeface="Verdana"/>
                <a:sym typeface="Verdana"/>
              </a:rPr>
              <a:t>Training Datasets &amp; Models </a:t>
            </a:r>
            <a:endParaRPr sz="3200" dirty="0">
              <a:latin typeface="Helvetica" pitchFamily="2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Publishing</a:t>
            </a:r>
            <a:r>
              <a:rPr lang="en" sz="3200" b="0" i="0" u="none" strike="noStrike" cap="none" dirty="0">
                <a:solidFill>
                  <a:srgbClr val="223348"/>
                </a:solidFill>
                <a:latin typeface="Helvetica" pitchFamily="2" charset="0"/>
                <a:ea typeface="Verdana"/>
                <a:cs typeface="Verdana"/>
                <a:sym typeface="Verdana"/>
              </a:rPr>
              <a:t> and registration</a:t>
            </a:r>
            <a:endParaRPr sz="3200" dirty="0">
              <a:latin typeface="Helvetica" pitchFamily="2" charset="0"/>
            </a:endParaRPr>
          </a:p>
        </p:txBody>
      </p:sp>
      <p:sp>
        <p:nvSpPr>
          <p:cNvPr id="12" name="Google Shape;124;p30">
            <a:extLst>
              <a:ext uri="{FF2B5EF4-FFF2-40B4-BE49-F238E27FC236}">
                <a16:creationId xmlns:a16="http://schemas.microsoft.com/office/drawing/2014/main" id="{CA5AF331-6DBB-4F7E-477F-0F108ADD67EC}"/>
              </a:ext>
            </a:extLst>
          </p:cNvPr>
          <p:cNvSpPr txBox="1"/>
          <p:nvPr/>
        </p:nvSpPr>
        <p:spPr>
          <a:xfrm>
            <a:off x="3495051" y="10437551"/>
            <a:ext cx="576881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Ground Referenced Labels</a:t>
            </a:r>
            <a:endParaRPr sz="32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Training data features and characteristics</a:t>
            </a:r>
            <a:endParaRPr sz="3200" dirty="0"/>
          </a:p>
        </p:txBody>
      </p:sp>
      <p:sp>
        <p:nvSpPr>
          <p:cNvPr id="13" name="Google Shape;125;p30">
            <a:extLst>
              <a:ext uri="{FF2B5EF4-FFF2-40B4-BE49-F238E27FC236}">
                <a16:creationId xmlns:a16="http://schemas.microsoft.com/office/drawing/2014/main" id="{3336E38E-0134-264D-83B9-4A49AF24C7AD}"/>
              </a:ext>
            </a:extLst>
          </p:cNvPr>
          <p:cNvSpPr txBox="1"/>
          <p:nvPr/>
        </p:nvSpPr>
        <p:spPr>
          <a:xfrm>
            <a:off x="16298674" y="4518935"/>
            <a:ext cx="535251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APIs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0" u="none" strike="noStrike" cap="none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Enabling integration with ML tools from other platforms </a:t>
            </a:r>
            <a:endParaRPr sz="3200" dirty="0"/>
          </a:p>
        </p:txBody>
      </p:sp>
      <p:sp>
        <p:nvSpPr>
          <p:cNvPr id="14" name="Google Shape;126;p30">
            <a:extLst>
              <a:ext uri="{FF2B5EF4-FFF2-40B4-BE49-F238E27FC236}">
                <a16:creationId xmlns:a16="http://schemas.microsoft.com/office/drawing/2014/main" id="{9100168C-CCF0-0073-2464-EBD937659037}"/>
              </a:ext>
            </a:extLst>
          </p:cNvPr>
          <p:cNvSpPr txBox="1"/>
          <p:nvPr/>
        </p:nvSpPr>
        <p:spPr>
          <a:xfrm>
            <a:off x="16298674" y="9610679"/>
            <a:ext cx="66743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Data Competitions</a:t>
            </a:r>
            <a:endParaRPr sz="3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Use dat</a:t>
            </a:r>
            <a:r>
              <a:rPr lang="en" sz="3200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a as basis for </a:t>
            </a:r>
            <a:r>
              <a:rPr lang="en" sz="3200" b="0" i="0" u="none" strike="noStrike" cap="none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global challenges and training</a:t>
            </a:r>
            <a:endParaRPr sz="3200" dirty="0"/>
          </a:p>
        </p:txBody>
      </p:sp>
      <p:cxnSp>
        <p:nvCxnSpPr>
          <p:cNvPr id="15" name="Google Shape;127;p30">
            <a:extLst>
              <a:ext uri="{FF2B5EF4-FFF2-40B4-BE49-F238E27FC236}">
                <a16:creationId xmlns:a16="http://schemas.microsoft.com/office/drawing/2014/main" id="{69B49306-0F93-CA7C-B066-D30D89D8C23B}"/>
              </a:ext>
            </a:extLst>
          </p:cNvPr>
          <p:cNvCxnSpPr/>
          <p:nvPr/>
        </p:nvCxnSpPr>
        <p:spPr>
          <a:xfrm rot="10800000" flipH="1">
            <a:off x="13526354" y="4943771"/>
            <a:ext cx="2577587" cy="2106073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rgbClr val="2233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28;p30">
            <a:extLst>
              <a:ext uri="{FF2B5EF4-FFF2-40B4-BE49-F238E27FC236}">
                <a16:creationId xmlns:a16="http://schemas.microsoft.com/office/drawing/2014/main" id="{B43DF101-E22B-4C00-DAD4-3B96A52CA636}"/>
              </a:ext>
            </a:extLst>
          </p:cNvPr>
          <p:cNvCxnSpPr>
            <a:cxnSpLocks/>
          </p:cNvCxnSpPr>
          <p:nvPr/>
        </p:nvCxnSpPr>
        <p:spPr>
          <a:xfrm>
            <a:off x="8349011" y="5268362"/>
            <a:ext cx="2422970" cy="2066554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rgbClr val="2233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29;p30">
            <a:extLst>
              <a:ext uri="{FF2B5EF4-FFF2-40B4-BE49-F238E27FC236}">
                <a16:creationId xmlns:a16="http://schemas.microsoft.com/office/drawing/2014/main" id="{CD7286DE-0868-CFCD-F93F-C9152D8991AD}"/>
              </a:ext>
            </a:extLst>
          </p:cNvPr>
          <p:cNvCxnSpPr>
            <a:cxnSpLocks/>
          </p:cNvCxnSpPr>
          <p:nvPr/>
        </p:nvCxnSpPr>
        <p:spPr>
          <a:xfrm flipV="1">
            <a:off x="9263866" y="10011625"/>
            <a:ext cx="3326528" cy="806004"/>
          </a:xfrm>
          <a:prstGeom prst="bentConnector2">
            <a:avLst/>
          </a:prstGeom>
          <a:noFill/>
          <a:ln w="76200" cap="flat" cmpd="sng">
            <a:solidFill>
              <a:srgbClr val="2233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30;p30">
            <a:extLst>
              <a:ext uri="{FF2B5EF4-FFF2-40B4-BE49-F238E27FC236}">
                <a16:creationId xmlns:a16="http://schemas.microsoft.com/office/drawing/2014/main" id="{EEB77FD4-2B71-B079-8D58-1F18FDCC6C6F}"/>
              </a:ext>
            </a:extLst>
          </p:cNvPr>
          <p:cNvCxnSpPr>
            <a:cxnSpLocks/>
          </p:cNvCxnSpPr>
          <p:nvPr/>
        </p:nvCxnSpPr>
        <p:spPr>
          <a:xfrm>
            <a:off x="14520498" y="7740214"/>
            <a:ext cx="1778176" cy="2223540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rgbClr val="22334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" name="Google Shape;118;p30">
            <a:extLst>
              <a:ext uri="{FF2B5EF4-FFF2-40B4-BE49-F238E27FC236}">
                <a16:creationId xmlns:a16="http://schemas.microsoft.com/office/drawing/2014/main" id="{97C0BED3-1591-C7AB-995B-0CC998506E38}"/>
              </a:ext>
            </a:extLst>
          </p:cNvPr>
          <p:cNvGrpSpPr/>
          <p:nvPr/>
        </p:nvGrpSpPr>
        <p:grpSpPr>
          <a:xfrm>
            <a:off x="9751576" y="3368018"/>
            <a:ext cx="5677634" cy="6979965"/>
            <a:chOff x="3266573" y="1597463"/>
            <a:chExt cx="2610853" cy="2977816"/>
          </a:xfrm>
        </p:grpSpPr>
        <p:pic>
          <p:nvPicPr>
            <p:cNvPr id="7" name="Google Shape;119;p30" descr="Cloud with solid fill">
              <a:extLst>
                <a:ext uri="{FF2B5EF4-FFF2-40B4-BE49-F238E27FC236}">
                  <a16:creationId xmlns:a16="http://schemas.microsoft.com/office/drawing/2014/main" id="{98C8F4C8-1887-57C9-F370-C7472687C9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66573" y="1597463"/>
              <a:ext cx="2610853" cy="2610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20;p30" descr="Processor with solid fill">
              <a:extLst>
                <a:ext uri="{FF2B5EF4-FFF2-40B4-BE49-F238E27FC236}">
                  <a16:creationId xmlns:a16="http://schemas.microsoft.com/office/drawing/2014/main" id="{01CEC851-269B-069E-C4A7-D1C51446A08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35805" y="2902889"/>
              <a:ext cx="1672390" cy="1672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21;p30" descr="Processor with solid fill">
              <a:extLst>
                <a:ext uri="{FF2B5EF4-FFF2-40B4-BE49-F238E27FC236}">
                  <a16:creationId xmlns:a16="http://schemas.microsoft.com/office/drawing/2014/main" id="{089A7F25-A785-3CC4-F834-7222791C08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b="61542"/>
            <a:stretch/>
          </p:blipFill>
          <p:spPr>
            <a:xfrm>
              <a:off x="3735805" y="2902890"/>
              <a:ext cx="1672390" cy="643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22;p30">
              <a:extLst>
                <a:ext uri="{FF2B5EF4-FFF2-40B4-BE49-F238E27FC236}">
                  <a16:creationId xmlns:a16="http://schemas.microsoft.com/office/drawing/2014/main" id="{66B1696F-2C31-833B-ACB3-FA4CFCBE0935}"/>
                </a:ext>
              </a:extLst>
            </p:cNvPr>
            <p:cNvSpPr txBox="1"/>
            <p:nvPr/>
          </p:nvSpPr>
          <p:spPr>
            <a:xfrm>
              <a:off x="4345014" y="3569399"/>
              <a:ext cx="453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ML</a:t>
              </a: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0CC0A60-F255-DA1A-6FAA-F1F6D9752CFE}"/>
              </a:ext>
            </a:extLst>
          </p:cNvPr>
          <p:cNvSpPr txBox="1"/>
          <p:nvPr/>
        </p:nvSpPr>
        <p:spPr>
          <a:xfrm>
            <a:off x="10545716" y="930036"/>
            <a:ext cx="329256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Initial vision</a:t>
            </a:r>
          </a:p>
        </p:txBody>
      </p:sp>
    </p:spTree>
    <p:extLst>
      <p:ext uri="{BB962C8B-B14F-4D97-AF65-F5344CB8AC3E}">
        <p14:creationId xmlns:p14="http://schemas.microsoft.com/office/powerpoint/2010/main" val="4835260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/>
          <p:nvPr/>
        </p:nvSpPr>
        <p:spPr>
          <a:xfrm>
            <a:off x="766451" y="12313991"/>
            <a:ext cx="5881600" cy="90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spAutoFit/>
          </a:bodyPr>
          <a:lstStyle/>
          <a:p>
            <a:pPr algn="l"/>
            <a:r>
              <a:rPr lang="en" sz="4267" dirty="0">
                <a:solidFill>
                  <a:schemeClr val="dk1"/>
                </a:solidFill>
                <a:latin typeface="Helvetica" pitchFamily="2" charset="0"/>
                <a:ea typeface="Verdana"/>
                <a:cs typeface="Verdana"/>
                <a:sym typeface="Verdana"/>
              </a:rPr>
              <a:t>*As of Dec 31, 2022</a:t>
            </a:r>
            <a:endParaRPr sz="4267" dirty="0">
              <a:solidFill>
                <a:schemeClr val="dk1"/>
              </a:solidFill>
              <a:latin typeface="Helvetica" pitchFamily="2" charset="0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31"/>
          <p:cNvSpPr txBox="1"/>
          <p:nvPr/>
        </p:nvSpPr>
        <p:spPr>
          <a:xfrm>
            <a:off x="9898402" y="3759630"/>
            <a:ext cx="4587195" cy="221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spAutoFit/>
          </a:bodyPr>
          <a:lstStyle/>
          <a:p>
            <a:r>
              <a:rPr lang="en" sz="12800" b="1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58</a:t>
            </a:r>
            <a:endParaRPr sz="6400" dirty="0"/>
          </a:p>
        </p:txBody>
      </p:sp>
      <p:sp>
        <p:nvSpPr>
          <p:cNvPr id="140" name="Google Shape;140;p31"/>
          <p:cNvSpPr txBox="1"/>
          <p:nvPr/>
        </p:nvSpPr>
        <p:spPr>
          <a:xfrm>
            <a:off x="9898402" y="5516390"/>
            <a:ext cx="4587195" cy="98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spAutoFit/>
          </a:bodyPr>
          <a:lstStyle/>
          <a:p>
            <a:r>
              <a:rPr lang="en" sz="4800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Data Products</a:t>
            </a:r>
            <a:endParaRPr sz="6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B894B-BE18-C22A-D24C-E72EBDF08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1" y="1577723"/>
            <a:ext cx="7685978" cy="2195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A347D-BDF3-B9EC-40A0-91134868DCD6}"/>
              </a:ext>
            </a:extLst>
          </p:cNvPr>
          <p:cNvSpPr txBox="1"/>
          <p:nvPr/>
        </p:nvSpPr>
        <p:spPr>
          <a:xfrm>
            <a:off x="11121197" y="930036"/>
            <a:ext cx="214161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Metrics</a:t>
            </a:r>
          </a:p>
        </p:txBody>
      </p:sp>
      <p:sp>
        <p:nvSpPr>
          <p:cNvPr id="6" name="Google Shape;137;p31">
            <a:extLst>
              <a:ext uri="{FF2B5EF4-FFF2-40B4-BE49-F238E27FC236}">
                <a16:creationId xmlns:a16="http://schemas.microsoft.com/office/drawing/2014/main" id="{282CAE4E-80F1-E446-9142-6A834426B2D2}"/>
              </a:ext>
            </a:extLst>
          </p:cNvPr>
          <p:cNvSpPr txBox="1"/>
          <p:nvPr/>
        </p:nvSpPr>
        <p:spPr>
          <a:xfrm>
            <a:off x="3707723" y="6904274"/>
            <a:ext cx="4587195" cy="221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spAutoFit/>
          </a:bodyPr>
          <a:lstStyle/>
          <a:p>
            <a:r>
              <a:rPr lang="en" sz="12800" b="1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6,540</a:t>
            </a:r>
            <a:endParaRPr sz="6400" dirty="0"/>
          </a:p>
        </p:txBody>
      </p:sp>
      <p:sp>
        <p:nvSpPr>
          <p:cNvPr id="7" name="Google Shape;140;p31">
            <a:extLst>
              <a:ext uri="{FF2B5EF4-FFF2-40B4-BE49-F238E27FC236}">
                <a16:creationId xmlns:a16="http://schemas.microsoft.com/office/drawing/2014/main" id="{6284BB73-925E-ED6D-E19E-1DC034145ED1}"/>
              </a:ext>
            </a:extLst>
          </p:cNvPr>
          <p:cNvSpPr txBox="1"/>
          <p:nvPr/>
        </p:nvSpPr>
        <p:spPr>
          <a:xfrm>
            <a:off x="4700181" y="8661034"/>
            <a:ext cx="2602278" cy="98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spAutoFit/>
          </a:bodyPr>
          <a:lstStyle/>
          <a:p>
            <a:r>
              <a:rPr lang="en" sz="4800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Users</a:t>
            </a:r>
            <a:endParaRPr sz="6400" dirty="0"/>
          </a:p>
        </p:txBody>
      </p:sp>
      <p:sp>
        <p:nvSpPr>
          <p:cNvPr id="8" name="Google Shape;138;p31">
            <a:extLst>
              <a:ext uri="{FF2B5EF4-FFF2-40B4-BE49-F238E27FC236}">
                <a16:creationId xmlns:a16="http://schemas.microsoft.com/office/drawing/2014/main" id="{8650566B-2EB6-6D15-302C-B4237C6BA72F}"/>
              </a:ext>
            </a:extLst>
          </p:cNvPr>
          <p:cNvSpPr txBox="1"/>
          <p:nvPr/>
        </p:nvSpPr>
        <p:spPr>
          <a:xfrm>
            <a:off x="16089083" y="6904274"/>
            <a:ext cx="3566064" cy="221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spAutoFit/>
          </a:bodyPr>
          <a:lstStyle/>
          <a:p>
            <a:r>
              <a:rPr lang="en" sz="12800" b="1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159</a:t>
            </a:r>
            <a:endParaRPr sz="6400" dirty="0"/>
          </a:p>
        </p:txBody>
      </p:sp>
      <p:sp>
        <p:nvSpPr>
          <p:cNvPr id="9" name="Google Shape;141;p31">
            <a:extLst>
              <a:ext uri="{FF2B5EF4-FFF2-40B4-BE49-F238E27FC236}">
                <a16:creationId xmlns:a16="http://schemas.microsoft.com/office/drawing/2014/main" id="{BCB26481-100C-F314-E24F-C58501D3B829}"/>
              </a:ext>
            </a:extLst>
          </p:cNvPr>
          <p:cNvSpPr txBox="1"/>
          <p:nvPr/>
        </p:nvSpPr>
        <p:spPr>
          <a:xfrm>
            <a:off x="16089083" y="8661034"/>
            <a:ext cx="3566064" cy="98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spAutoFit/>
          </a:bodyPr>
          <a:lstStyle/>
          <a:p>
            <a:r>
              <a:rPr lang="en" sz="4800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Countries</a:t>
            </a:r>
            <a:endParaRPr sz="6400" dirty="0"/>
          </a:p>
        </p:txBody>
      </p:sp>
      <p:sp>
        <p:nvSpPr>
          <p:cNvPr id="10" name="Google Shape;139;p31">
            <a:extLst>
              <a:ext uri="{FF2B5EF4-FFF2-40B4-BE49-F238E27FC236}">
                <a16:creationId xmlns:a16="http://schemas.microsoft.com/office/drawing/2014/main" id="{B3ABB7E3-D623-E029-6AF9-DC641BEC5F84}"/>
              </a:ext>
            </a:extLst>
          </p:cNvPr>
          <p:cNvSpPr txBox="1"/>
          <p:nvPr/>
        </p:nvSpPr>
        <p:spPr>
          <a:xfrm>
            <a:off x="9048254" y="6905473"/>
            <a:ext cx="6287493" cy="22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spAutoFit/>
          </a:bodyPr>
          <a:lstStyle/>
          <a:p>
            <a:r>
              <a:rPr lang="en" sz="12800" b="1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17,123</a:t>
            </a:r>
            <a:endParaRPr sz="6400" dirty="0"/>
          </a:p>
        </p:txBody>
      </p:sp>
      <p:sp>
        <p:nvSpPr>
          <p:cNvPr id="11" name="Google Shape;142;p31">
            <a:extLst>
              <a:ext uri="{FF2B5EF4-FFF2-40B4-BE49-F238E27FC236}">
                <a16:creationId xmlns:a16="http://schemas.microsoft.com/office/drawing/2014/main" id="{5B402CE7-47A2-0BB7-9113-4330E73DC443}"/>
              </a:ext>
            </a:extLst>
          </p:cNvPr>
          <p:cNvSpPr txBox="1"/>
          <p:nvPr/>
        </p:nvSpPr>
        <p:spPr>
          <a:xfrm>
            <a:off x="9048254" y="8661033"/>
            <a:ext cx="6287493" cy="98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spAutoFit/>
          </a:bodyPr>
          <a:lstStyle/>
          <a:p>
            <a:r>
              <a:rPr lang="en" sz="4800" dirty="0">
                <a:solidFill>
                  <a:srgbClr val="223348"/>
                </a:solidFill>
                <a:ea typeface="Verdana"/>
                <a:cs typeface="Verdana"/>
                <a:sym typeface="Verdana"/>
              </a:rPr>
              <a:t>Dataset Downloads</a:t>
            </a:r>
            <a:endParaRPr sz="6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1B894B-BE18-C22A-D24C-E72EBDF08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1" y="1577723"/>
            <a:ext cx="7685978" cy="21959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F1F527-E902-F968-12CD-A31AB36C1DDE}"/>
              </a:ext>
            </a:extLst>
          </p:cNvPr>
          <p:cNvSpPr txBox="1">
            <a:spLocks/>
          </p:cNvSpPr>
          <p:nvPr/>
        </p:nvSpPr>
        <p:spPr>
          <a:xfrm>
            <a:off x="1078685" y="4421403"/>
            <a:ext cx="10972800" cy="6678907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dirty="0"/>
              <a:t>What worked</a:t>
            </a:r>
          </a:p>
          <a:p>
            <a:pPr hangingPunct="1">
              <a:spcBef>
                <a:spcPts val="2000"/>
              </a:spcBef>
            </a:pPr>
            <a:r>
              <a:rPr lang="en-US" sz="4400" dirty="0"/>
              <a:t>Neutral arbiter and steward of data</a:t>
            </a:r>
          </a:p>
          <a:p>
            <a:pPr hangingPunct="1">
              <a:spcBef>
                <a:spcPts val="2000"/>
              </a:spcBef>
            </a:pPr>
            <a:r>
              <a:rPr lang="en-US" sz="4400" dirty="0"/>
              <a:t>Increased data access has successfully enabled new use cases in low- and middle-income countries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3002E8-20A3-898B-45B5-A25B8A3ABDB0}"/>
              </a:ext>
            </a:extLst>
          </p:cNvPr>
          <p:cNvSpPr txBox="1">
            <a:spLocks/>
          </p:cNvSpPr>
          <p:nvPr/>
        </p:nvSpPr>
        <p:spPr>
          <a:xfrm>
            <a:off x="12504234" y="4421403"/>
            <a:ext cx="10972800" cy="6678907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dirty="0"/>
              <a:t>Challenges</a:t>
            </a:r>
          </a:p>
          <a:p>
            <a:pPr hangingPunct="1">
              <a:spcBef>
                <a:spcPts val="2000"/>
              </a:spcBef>
            </a:pPr>
            <a:r>
              <a:rPr lang="en-US" sz="4400" dirty="0"/>
              <a:t>Rigid metadata requirements hampered onboarding of new data</a:t>
            </a:r>
          </a:p>
          <a:p>
            <a:pPr hangingPunct="1">
              <a:spcBef>
                <a:spcPts val="2000"/>
              </a:spcBef>
            </a:pPr>
            <a:r>
              <a:rPr lang="en-US" sz="4400" dirty="0"/>
              <a:t>Larger datasets don’t work with existing download methods or APIs</a:t>
            </a:r>
          </a:p>
          <a:p>
            <a:pPr hangingPunct="1">
              <a:spcBef>
                <a:spcPts val="2000"/>
              </a:spcBef>
            </a:pPr>
            <a:r>
              <a:rPr lang="en-US" sz="4400" dirty="0"/>
              <a:t>Need to find middle path between “cloud-optimized” data access methods and the data-hungry demands of model training workloads</a:t>
            </a:r>
          </a:p>
          <a:p>
            <a:pPr hangingPunct="1">
              <a:spcBef>
                <a:spcPts val="2000"/>
              </a:spcBef>
            </a:pPr>
            <a:r>
              <a:rPr lang="en-US" sz="4400" dirty="0"/>
              <a:t>Rigid landing page format leaves little room for experimentation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3B55E-C378-B003-FD27-70D070EBC186}"/>
              </a:ext>
            </a:extLst>
          </p:cNvPr>
          <p:cNvSpPr txBox="1"/>
          <p:nvPr/>
        </p:nvSpPr>
        <p:spPr>
          <a:xfrm>
            <a:off x="9888488" y="930036"/>
            <a:ext cx="460703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5291947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3B55E-C378-B003-FD27-70D070EBC186}"/>
              </a:ext>
            </a:extLst>
          </p:cNvPr>
          <p:cNvSpPr txBox="1"/>
          <p:nvPr/>
        </p:nvSpPr>
        <p:spPr>
          <a:xfrm>
            <a:off x="3748984" y="930036"/>
            <a:ext cx="1688603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Source Cooperative is the next generation of Radiant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MLHub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5E17BA-1173-6049-1136-5726FA5E34D2}"/>
              </a:ext>
            </a:extLst>
          </p:cNvPr>
          <p:cNvGrpSpPr/>
          <p:nvPr/>
        </p:nvGrpSpPr>
        <p:grpSpPr>
          <a:xfrm>
            <a:off x="3546419" y="1816669"/>
            <a:ext cx="17291162" cy="2195993"/>
            <a:chOff x="3343874" y="1816669"/>
            <a:chExt cx="17291162" cy="2195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B1B894B-BE18-C22A-D24C-E72EBDF0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874" y="1816669"/>
              <a:ext cx="7685978" cy="2195993"/>
            </a:xfrm>
            <a:prstGeom prst="rect">
              <a:avLst/>
            </a:prstGeom>
          </p:spPr>
        </p:pic>
        <p:pic>
          <p:nvPicPr>
            <p:cNvPr id="2" name="Picture 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BE69C5A-3DD2-DC90-1DA2-5BBB4C635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7283" y="2051673"/>
              <a:ext cx="5667753" cy="1725982"/>
            </a:xfrm>
            <a:prstGeom prst="rect">
              <a:avLst/>
            </a:prstGeom>
          </p:spPr>
        </p:pic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C930A083-FA68-B02D-F8C3-8C5AF0EA6B0B}"/>
                </a:ext>
              </a:extLst>
            </p:cNvPr>
            <p:cNvSpPr/>
            <p:nvPr/>
          </p:nvSpPr>
          <p:spPr>
            <a:xfrm>
              <a:off x="11975883" y="2408101"/>
              <a:ext cx="2045369" cy="1013127"/>
            </a:xfrm>
            <a:prstGeom prst="rightArrow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1442B52-5DB8-8EAB-E73B-68F7A9CE1BA8}"/>
              </a:ext>
            </a:extLst>
          </p:cNvPr>
          <p:cNvSpPr txBox="1"/>
          <p:nvPr/>
        </p:nvSpPr>
        <p:spPr>
          <a:xfrm>
            <a:off x="1944018" y="5251050"/>
            <a:ext cx="9288379" cy="58477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Source Cooperative 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is a vendor-neutral cloud-based data publishing utility. Can accommodate virtually any kind of data at any scale, including raster, SAR, n-dimensional arrays, vectors, and point clouds.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b="1" dirty="0">
                <a:solidFill>
                  <a:schemeClr val="tx2">
                    <a:lumMod val="50000"/>
                  </a:schemeClr>
                </a:solidFill>
              </a:rPr>
              <a:t>https://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</a:rPr>
              <a:t>source.coop</a:t>
            </a: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8A3539F-C182-7CF1-2FFB-CF3B031BA7A9}"/>
              </a:ext>
            </a:extLst>
          </p:cNvPr>
          <p:cNvSpPr txBox="1">
            <a:spLocks/>
          </p:cNvSpPr>
          <p:nvPr/>
        </p:nvSpPr>
        <p:spPr>
          <a:xfrm>
            <a:off x="12504234" y="5251050"/>
            <a:ext cx="10972800" cy="6678907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Tenets</a:t>
            </a:r>
          </a:p>
          <a:p>
            <a:pPr hangingPunct="1">
              <a:spcBef>
                <a:spcPts val="2000"/>
              </a:spcBef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Be flexible. ML research needs a wide variety of data types.</a:t>
            </a:r>
          </a:p>
          <a:p>
            <a:pPr hangingPunct="1">
              <a:spcBef>
                <a:spcPts val="2000"/>
              </a:spcBef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It should be easier for people to publish data on the Internet.</a:t>
            </a:r>
          </a:p>
          <a:p>
            <a:pPr hangingPunct="1">
              <a:spcBef>
                <a:spcPts val="2000"/>
              </a:spcBef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Standards agnostic, but standards </a:t>
            </a:r>
            <a:r>
              <a:rPr lang="en-US" sz="4400" i="1" dirty="0">
                <a:solidFill>
                  <a:schemeClr val="tx2">
                    <a:lumMod val="50000"/>
                  </a:schemeClr>
                </a:solidFill>
              </a:rPr>
              <a:t>aware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. Nudge people toward standards.</a:t>
            </a:r>
            <a:endParaRPr lang="en-US" sz="4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055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3B55E-C378-B003-FD27-70D070EBC186}"/>
              </a:ext>
            </a:extLst>
          </p:cNvPr>
          <p:cNvSpPr txBox="1"/>
          <p:nvPr/>
        </p:nvSpPr>
        <p:spPr>
          <a:xfrm>
            <a:off x="5506694" y="930036"/>
            <a:ext cx="1337064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Getting data into CMR from Source Cooperative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7650648-E5A9-C85B-0F56-FE4B167CC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53" y="1771292"/>
            <a:ext cx="16190494" cy="111281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ECED12-312A-0466-FA8D-FB537401D430}"/>
              </a:ext>
            </a:extLst>
          </p:cNvPr>
          <p:cNvSpPr txBox="1"/>
          <p:nvPr/>
        </p:nvSpPr>
        <p:spPr>
          <a:xfrm>
            <a:off x="4331709" y="12480352"/>
            <a:ext cx="1572064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Step 1: Crosswalk to generate CMR-compliant metadata</a:t>
            </a:r>
          </a:p>
        </p:txBody>
      </p:sp>
    </p:spTree>
    <p:extLst>
      <p:ext uri="{BB962C8B-B14F-4D97-AF65-F5344CB8AC3E}">
        <p14:creationId xmlns:p14="http://schemas.microsoft.com/office/powerpoint/2010/main" val="4848356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3B55E-C378-B003-FD27-70D070EBC186}"/>
              </a:ext>
            </a:extLst>
          </p:cNvPr>
          <p:cNvSpPr txBox="1"/>
          <p:nvPr/>
        </p:nvSpPr>
        <p:spPr>
          <a:xfrm>
            <a:off x="5506688" y="930036"/>
            <a:ext cx="1337064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Getting data into CMR from Source Cooperative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CED12-312A-0466-FA8D-FB537401D430}"/>
              </a:ext>
            </a:extLst>
          </p:cNvPr>
          <p:cNvSpPr txBox="1"/>
          <p:nvPr/>
        </p:nvSpPr>
        <p:spPr>
          <a:xfrm>
            <a:off x="4811804" y="12480352"/>
            <a:ext cx="1476045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Step 2: Publish CMR metadata for each data product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3BC3F85-62DA-6E9E-A7B7-7E6D9A626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26840"/>
            <a:ext cx="11887200" cy="100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414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3B55E-C378-B003-FD27-70D070EBC186}"/>
              </a:ext>
            </a:extLst>
          </p:cNvPr>
          <p:cNvSpPr txBox="1"/>
          <p:nvPr/>
        </p:nvSpPr>
        <p:spPr>
          <a:xfrm>
            <a:off x="5506693" y="930036"/>
            <a:ext cx="1337064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Getting data into CMR from Source Cooperative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CED12-312A-0466-FA8D-FB537401D430}"/>
              </a:ext>
            </a:extLst>
          </p:cNvPr>
          <p:cNvSpPr txBox="1"/>
          <p:nvPr/>
        </p:nvSpPr>
        <p:spPr>
          <a:xfrm>
            <a:off x="6847618" y="12480352"/>
            <a:ext cx="1068882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Step 3: Publish index of metadata files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C19816C-C78E-699F-0705-2A7858214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26840"/>
            <a:ext cx="11887200" cy="100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014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533</Words>
  <Application>Microsoft Macintosh PowerPoint</Application>
  <PresentationFormat>Custom</PresentationFormat>
  <Paragraphs>68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Gill Sans</vt:lpstr>
      <vt:lpstr>Helvetica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Jed Sundwall</cp:lastModifiedBy>
  <cp:revision>4</cp:revision>
  <dcterms:modified xsi:type="dcterms:W3CDTF">2023-10-24T21:29:59Z</dcterms:modified>
</cp:coreProperties>
</file>