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3" r:id="rId4"/>
  </p:sldMasterIdLst>
  <p:notesMasterIdLst>
    <p:notesMasterId r:id="rId12"/>
  </p:notesMasterIdLst>
  <p:handoutMasterIdLst>
    <p:handoutMasterId r:id="rId13"/>
  </p:handoutMasterIdLst>
  <p:sldIdLst>
    <p:sldId id="256" r:id="rId5"/>
    <p:sldId id="1308" r:id="rId6"/>
    <p:sldId id="1321" r:id="rId7"/>
    <p:sldId id="258" r:id="rId8"/>
    <p:sldId id="1322" r:id="rId9"/>
    <p:sldId id="1323" r:id="rId10"/>
    <p:sldId id="1324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Piepgrass" initials="MP" lastIdx="1" clrIdx="0">
    <p:extLst>
      <p:ext uri="{19B8F6BF-5375-455C-9EA6-DF929625EA0E}">
        <p15:presenceInfo xmlns:p15="http://schemas.microsoft.com/office/powerpoint/2012/main" userId="3eac496d5cc0b52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53" autoAdjust="0"/>
  </p:normalViewPr>
  <p:slideViewPr>
    <p:cSldViewPr snapToGrid="0">
      <p:cViewPr varScale="1">
        <p:scale>
          <a:sx n="110" d="100"/>
          <a:sy n="110" d="100"/>
        </p:scale>
        <p:origin x="5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B4BF1356-5C50-CE8D-96D7-732DFCE5B4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067C77F-37F7-2B71-AF65-42840EC351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3EA29-03F2-4977-8A0A-A1775F2EF83C}" type="datetimeFigureOut">
              <a:rPr kumimoji="1" lang="ja-JP" altLang="en-US" smtClean="0"/>
              <a:t>2023/10/19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1EC8821-1E8C-56CB-C278-86EC7AAB16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8BB4653-B8C2-8FB0-27C2-38F7A61CF5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2F1E8-0DE1-406D-B5F7-F064B27CB9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054434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ja-JP" dirty="0"/>
              <a:t>This is relations between our dissemination portal site and user interfaces.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ja-JP" dirty="0"/>
              <a:t>As knowledge hub, our portal site earth-</a:t>
            </a:r>
            <a:r>
              <a:rPr kumimoji="1" lang="en-US" altLang="ja-JP" dirty="0" err="1"/>
              <a:t>graphy</a:t>
            </a:r>
            <a:r>
              <a:rPr kumimoji="1" lang="en-US" altLang="ja-JP" dirty="0"/>
              <a:t> is </a:t>
            </a:r>
            <a:r>
              <a:rPr kumimoji="1" lang="en-US" altLang="ja-JP" dirty="0" err="1"/>
              <a:t>centerized</a:t>
            </a:r>
            <a:r>
              <a:rPr kumimoji="1" lang="en-US" altLang="ja-JP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ja-JP" dirty="0"/>
              <a:t>Earth-</a:t>
            </a:r>
            <a:r>
              <a:rPr kumimoji="1" lang="en-US" altLang="ja-JP" dirty="0" err="1"/>
              <a:t>graphy</a:t>
            </a:r>
            <a:r>
              <a:rPr kumimoji="1" lang="en-US" altLang="ja-JP" dirty="0"/>
              <a:t> points other portals.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ja-JP" dirty="0"/>
              <a:t>Data provide is owned G-Portal.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kumimoji="1" lang="en-US" altLang="ja-JP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dirty="0"/>
              <a:t>これは、</a:t>
            </a:r>
            <a:r>
              <a:rPr kumimoji="1" lang="en-US" altLang="ja-JP" dirty="0"/>
              <a:t>JAXA</a:t>
            </a:r>
            <a:r>
              <a:rPr kumimoji="1" lang="ja-JP" altLang="en-US" dirty="0"/>
              <a:t>のデータ提供ポータルサイトとユーザのインターフェースを記したチャートである。</a:t>
            </a:r>
            <a:endParaRPr kumimoji="1" lang="en-US" altLang="ja-JP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ja-JP" dirty="0"/>
              <a:t>JAXA</a:t>
            </a:r>
            <a:r>
              <a:rPr kumimoji="1" lang="ja-JP" altLang="en-US" dirty="0"/>
              <a:t>は、標準プロダクトと複数の</a:t>
            </a:r>
            <a:r>
              <a:rPr kumimoji="1" lang="en-US" altLang="ja-JP" dirty="0"/>
              <a:t>Thematic</a:t>
            </a:r>
            <a:r>
              <a:rPr kumimoji="1" lang="ja-JP" altLang="en-US" dirty="0"/>
              <a:t> </a:t>
            </a:r>
            <a:r>
              <a:rPr kumimoji="1" lang="en-US" altLang="ja-JP" dirty="0"/>
              <a:t>Portal</a:t>
            </a:r>
            <a:r>
              <a:rPr kumimoji="1" lang="ja-JP" altLang="en-US" dirty="0"/>
              <a:t>サイトを横断的に検索できる入口“</a:t>
            </a:r>
            <a:r>
              <a:rPr kumimoji="1" lang="en-US" altLang="ja-JP" dirty="0"/>
              <a:t>Earth-</a:t>
            </a:r>
            <a:r>
              <a:rPr kumimoji="1" lang="en-US" altLang="ja-JP" dirty="0" err="1"/>
              <a:t>graphy</a:t>
            </a:r>
            <a:r>
              <a:rPr kumimoji="1" lang="en-US" altLang="ja-JP" dirty="0"/>
              <a:t>”</a:t>
            </a:r>
            <a:r>
              <a:rPr kumimoji="1" lang="ja-JP" altLang="en-US" dirty="0"/>
              <a:t>を立ち上げた。</a:t>
            </a:r>
            <a:endParaRPr kumimoji="1" lang="en-US" altLang="ja-JP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dirty="0"/>
              <a:t>ここには、</a:t>
            </a:r>
            <a:r>
              <a:rPr kumimoji="1" lang="en-US" altLang="ja-JP" dirty="0"/>
              <a:t>Knowledge</a:t>
            </a:r>
            <a:r>
              <a:rPr kumimoji="1" lang="ja-JP" altLang="en-US" dirty="0"/>
              <a:t> </a:t>
            </a:r>
            <a:r>
              <a:rPr kumimoji="1" lang="en-US" altLang="ja-JP" dirty="0"/>
              <a:t>Hub</a:t>
            </a:r>
            <a:r>
              <a:rPr kumimoji="1" lang="ja-JP" altLang="en-US" dirty="0"/>
              <a:t>としての機能もあり、最初にユーザが訪れた際に必要とする情報を集約している。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D7264-1A36-4CFF-BC8F-4A4424692EC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497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As already mentioned, JAXA connects </a:t>
            </a:r>
            <a:r>
              <a:rPr kumimoji="1" lang="en-US" altLang="ja-JP" dirty="0" err="1"/>
              <a:t>FedEO</a:t>
            </a:r>
            <a:r>
              <a:rPr kumimoji="1" lang="en-US" altLang="ja-JP" dirty="0"/>
              <a:t> for IDN and GEOSS.</a:t>
            </a:r>
          </a:p>
          <a:p>
            <a:r>
              <a:rPr kumimoji="1" lang="en-US" altLang="ja-JP" dirty="0"/>
              <a:t>We use DIF as catalog before but we connects IDN through </a:t>
            </a:r>
            <a:r>
              <a:rPr kumimoji="1" lang="en-US" altLang="ja-JP" dirty="0" err="1"/>
              <a:t>FedEO</a:t>
            </a:r>
            <a:r>
              <a:rPr kumimoji="1" lang="en-US" altLang="ja-JP" dirty="0"/>
              <a:t> after next year.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D7264-1A36-4CFF-BC8F-4A4424692EC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7804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ja-JP" dirty="0"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ja-JP" dirty="0"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3596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02CA5D3-F7D0-4500-B9FC-C0F4A502D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0B12-7CFC-4202-9126-F9EFF93BA4F5}" type="datetime1">
              <a:rPr kumimoji="1" lang="ja-JP" altLang="en-US" smtClean="0"/>
              <a:t>2023/10/19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34F9F84-3325-490B-87F9-3CE7F6BA6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5E1584A-875D-4704-A97C-58413C5A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5F59-9D74-4223-8F0E-465C916E85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5543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7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6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11" Type="http://schemas.openxmlformats.org/officeDocument/2006/relationships/image" Target="../media/image9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326722" y="513690"/>
            <a:ext cx="10977003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altLang="ja-JP" sz="6600" dirty="0" err="1"/>
              <a:t>FedEO</a:t>
            </a:r>
            <a:r>
              <a:rPr lang="en-US" altLang="ja-JP" sz="6600" dirty="0"/>
              <a:t> Connections Result </a:t>
            </a:r>
            <a:endParaRPr sz="6600" dirty="0"/>
          </a:p>
        </p:txBody>
      </p:sp>
      <p:sp>
        <p:nvSpPr>
          <p:cNvPr id="67" name="Google Shape;67;p7"/>
          <p:cNvSpPr/>
          <p:nvPr/>
        </p:nvSpPr>
        <p:spPr>
          <a:xfrm>
            <a:off x="7222284" y="4656220"/>
            <a:ext cx="4832943" cy="2201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800" b="1" dirty="0">
                <a:solidFill>
                  <a:schemeClr val="accent1"/>
                </a:solidFill>
              </a:rPr>
              <a:t>Yousuke Ikehata, JAXA</a:t>
            </a:r>
            <a:endParaRPr sz="1800" dirty="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 ID: 2023.10.25_14.</a:t>
            </a:r>
            <a:r>
              <a:rPr lang="en-US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45</a:t>
            </a:r>
            <a:endParaRPr sz="1800" dirty="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WGISS-56</a:t>
            </a:r>
            <a:endParaRPr sz="18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25</a:t>
            </a:r>
            <a:r>
              <a:rPr lang="en-GB" sz="1800" b="1" i="0" u="none" strike="noStrike" cap="none" baseline="300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October 2023</a:t>
            </a:r>
            <a:endParaRPr sz="18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79D9402F-365A-4BCE-A5D4-337DB3D95615}"/>
              </a:ext>
            </a:extLst>
          </p:cNvPr>
          <p:cNvSpPr/>
          <p:nvPr/>
        </p:nvSpPr>
        <p:spPr>
          <a:xfrm>
            <a:off x="9186231" y="1038986"/>
            <a:ext cx="2865241" cy="574875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ja-JP" altLang="en-US" sz="160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A9E78B0-A577-4BA0-8F4D-55DE316D3760}"/>
              </a:ext>
            </a:extLst>
          </p:cNvPr>
          <p:cNvSpPr/>
          <p:nvPr/>
        </p:nvSpPr>
        <p:spPr>
          <a:xfrm>
            <a:off x="10084953" y="6148432"/>
            <a:ext cx="1231427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ja-JP" sz="1400" dirty="0"/>
              <a:t>Sentinel Asia</a:t>
            </a:r>
          </a:p>
          <a:p>
            <a:pPr algn="ctr"/>
            <a:r>
              <a:rPr lang="en-US" altLang="ja-JP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Disaster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B690EFD-9F2B-4E58-9CA5-D4B3B9D05A8E}"/>
              </a:ext>
            </a:extLst>
          </p:cNvPr>
          <p:cNvSpPr txBox="1"/>
          <p:nvPr/>
        </p:nvSpPr>
        <p:spPr>
          <a:xfrm>
            <a:off x="9602194" y="925305"/>
            <a:ext cx="2068989" cy="369332"/>
          </a:xfrm>
          <a:prstGeom prst="rect">
            <a:avLst/>
          </a:prstGeom>
          <a:solidFill>
            <a:schemeClr val="accent5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Partner Portals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9883C82A-12E0-4ECC-BCD9-497494D6FC80}"/>
              </a:ext>
            </a:extLst>
          </p:cNvPr>
          <p:cNvGrpSpPr/>
          <p:nvPr/>
        </p:nvGrpSpPr>
        <p:grpSpPr>
          <a:xfrm>
            <a:off x="9417408" y="1675767"/>
            <a:ext cx="2271696" cy="1458668"/>
            <a:chOff x="3644639" y="5191745"/>
            <a:chExt cx="2271696" cy="1458668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7B83A313-4B66-40AD-B766-94A921AFCC79}"/>
                </a:ext>
              </a:extLst>
            </p:cNvPr>
            <p:cNvSpPr/>
            <p:nvPr/>
          </p:nvSpPr>
          <p:spPr>
            <a:xfrm>
              <a:off x="3644639" y="6342636"/>
              <a:ext cx="227169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400" dirty="0"/>
                <a:t>GDAS </a:t>
              </a:r>
              <a:r>
                <a:rPr lang="en-US" altLang="ja-JP" sz="14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GHG</a:t>
              </a:r>
            </a:p>
          </p:txBody>
        </p:sp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EE4A358D-0BF5-46E6-A06F-4154F6D2F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8148" y="5191745"/>
              <a:ext cx="1921254" cy="1119177"/>
            </a:xfrm>
            <a:prstGeom prst="rect">
              <a:avLst/>
            </a:prstGeom>
          </p:spPr>
        </p:pic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61F1EA1F-A595-4884-A543-9B77453E27CD}"/>
              </a:ext>
            </a:extLst>
          </p:cNvPr>
          <p:cNvGrpSpPr/>
          <p:nvPr/>
        </p:nvGrpSpPr>
        <p:grpSpPr>
          <a:xfrm>
            <a:off x="3954237" y="1345399"/>
            <a:ext cx="1388063" cy="1454964"/>
            <a:chOff x="2628234" y="2896048"/>
            <a:chExt cx="1936606" cy="2175755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E93DC6C5-F546-49A5-BC29-296AD0FD3394}"/>
                </a:ext>
              </a:extLst>
            </p:cNvPr>
            <p:cNvSpPr txBox="1"/>
            <p:nvPr/>
          </p:nvSpPr>
          <p:spPr>
            <a:xfrm>
              <a:off x="2628234" y="4289379"/>
              <a:ext cx="1936606" cy="7824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/>
                <a:t>GSMaP</a:t>
              </a:r>
            </a:p>
            <a:p>
              <a:pPr algn="ctr"/>
              <a:r>
                <a:rPr lang="en-US" altLang="ja-JP" sz="14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Precipitation</a:t>
              </a:r>
            </a:p>
          </p:txBody>
        </p:sp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AC8B4710-BF55-465E-AA5F-674144A16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9974" y="2896048"/>
              <a:ext cx="1873127" cy="1330906"/>
            </a:xfrm>
            <a:prstGeom prst="rect">
              <a:avLst/>
            </a:prstGeom>
          </p:spPr>
        </p:pic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03E8AA08-F893-4E65-8698-A5BA069D97CD}"/>
              </a:ext>
            </a:extLst>
          </p:cNvPr>
          <p:cNvGrpSpPr/>
          <p:nvPr/>
        </p:nvGrpSpPr>
        <p:grpSpPr>
          <a:xfrm>
            <a:off x="3859720" y="5124841"/>
            <a:ext cx="3462873" cy="1603001"/>
            <a:chOff x="1749578" y="1231613"/>
            <a:chExt cx="3462873" cy="1603001"/>
          </a:xfrm>
        </p:grpSpPr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8461E6D7-F215-4315-92A2-83E6EC74F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8394" y="1231613"/>
              <a:ext cx="2765239" cy="1345251"/>
            </a:xfrm>
            <a:prstGeom prst="rect">
              <a:avLst/>
            </a:prstGeom>
          </p:spPr>
        </p:pic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F5EF59A9-7F7A-474E-8BA9-BDD3681A77D9}"/>
                </a:ext>
              </a:extLst>
            </p:cNvPr>
            <p:cNvSpPr txBox="1"/>
            <p:nvPr/>
          </p:nvSpPr>
          <p:spPr>
            <a:xfrm>
              <a:off x="1749578" y="2303699"/>
              <a:ext cx="3462873" cy="530915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/>
                <a:t>G-Portal</a:t>
              </a:r>
            </a:p>
            <a:p>
              <a:pPr algn="ctr"/>
              <a:r>
                <a:rPr lang="en-US" altLang="ja-JP" sz="1050" dirty="0"/>
                <a:t>Search &amp; Data Provision for JAXA Standard Products</a:t>
              </a:r>
              <a:endParaRPr kumimoji="1" lang="ja-JP" altLang="en-US" sz="1050" dirty="0"/>
            </a:p>
          </p:txBody>
        </p: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22D2F01E-EAA4-41F4-8058-B7965C91DC7A}"/>
              </a:ext>
            </a:extLst>
          </p:cNvPr>
          <p:cNvGrpSpPr/>
          <p:nvPr/>
        </p:nvGrpSpPr>
        <p:grpSpPr>
          <a:xfrm>
            <a:off x="1638473" y="1388589"/>
            <a:ext cx="1519220" cy="1290248"/>
            <a:chOff x="487880" y="4083125"/>
            <a:chExt cx="2092253" cy="2028406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AA5726A0-4E64-4BB6-9289-B5F6F4DDB76B}"/>
                </a:ext>
              </a:extLst>
            </p:cNvPr>
            <p:cNvSpPr/>
            <p:nvPr/>
          </p:nvSpPr>
          <p:spPr>
            <a:xfrm>
              <a:off x="487880" y="5288974"/>
              <a:ext cx="2092253" cy="8225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400" dirty="0"/>
                <a:t>JASMES</a:t>
              </a:r>
            </a:p>
            <a:p>
              <a:pPr algn="ctr"/>
              <a:r>
                <a:rPr lang="en-US" altLang="ja-JP" sz="14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Ocean</a:t>
              </a:r>
            </a:p>
          </p:txBody>
        </p:sp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36D01AC4-1062-49AC-BC0E-184874BF8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032" y="4083125"/>
              <a:ext cx="1744843" cy="1207188"/>
            </a:xfrm>
            <a:prstGeom prst="rect">
              <a:avLst/>
            </a:prstGeom>
          </p:spPr>
        </p:pic>
      </p:grp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0DC67DC-99F8-4E5B-B843-469F6A01D4DC}"/>
              </a:ext>
            </a:extLst>
          </p:cNvPr>
          <p:cNvSpPr/>
          <p:nvPr/>
        </p:nvSpPr>
        <p:spPr>
          <a:xfrm>
            <a:off x="6237751" y="2199934"/>
            <a:ext cx="1782141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altLang="ja-JP" sz="1400" dirty="0" err="1"/>
              <a:t>Bousai</a:t>
            </a:r>
            <a:r>
              <a:rPr lang="en-US" altLang="ja-JP" sz="1400" dirty="0"/>
              <a:t> Interface</a:t>
            </a:r>
          </a:p>
          <a:p>
            <a:pPr algn="ctr"/>
            <a:r>
              <a:rPr lang="en-US" altLang="ja-JP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Disaster</a:t>
            </a:r>
          </a:p>
        </p:txBody>
      </p: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70FEA284-A60C-41BE-9331-F501A483B5DB}"/>
              </a:ext>
            </a:extLst>
          </p:cNvPr>
          <p:cNvGrpSpPr/>
          <p:nvPr/>
        </p:nvGrpSpPr>
        <p:grpSpPr>
          <a:xfrm>
            <a:off x="9602194" y="3247190"/>
            <a:ext cx="2142292" cy="1559409"/>
            <a:chOff x="9687919" y="3294815"/>
            <a:chExt cx="2142292" cy="1559409"/>
          </a:xfrm>
        </p:grpSpPr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A3829D9F-A591-42A9-8D14-F1AB4C49F2C7}"/>
                </a:ext>
              </a:extLst>
            </p:cNvPr>
            <p:cNvSpPr/>
            <p:nvPr/>
          </p:nvSpPr>
          <p:spPr>
            <a:xfrm>
              <a:off x="9690498" y="4331004"/>
              <a:ext cx="204847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400" dirty="0"/>
                <a:t>International Charter </a:t>
              </a:r>
              <a:r>
                <a:rPr lang="en-US" altLang="ja-JP" sz="14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Disaster</a:t>
              </a:r>
            </a:p>
          </p:txBody>
        </p:sp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97358C6A-0CB6-4948-8A41-D649593D5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7919" y="3294815"/>
              <a:ext cx="2142292" cy="964495"/>
            </a:xfrm>
            <a:prstGeom prst="rect">
              <a:avLst/>
            </a:prstGeom>
          </p:spPr>
        </p:pic>
      </p:grpSp>
      <p:pic>
        <p:nvPicPr>
          <p:cNvPr id="26" name="図 25">
            <a:extLst>
              <a:ext uri="{FF2B5EF4-FFF2-40B4-BE49-F238E27FC236}">
                <a16:creationId xmlns:a16="http://schemas.microsoft.com/office/drawing/2014/main" id="{793A22E1-AB85-4667-85E2-2C2C28ACDB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440" y="4957732"/>
            <a:ext cx="1830630" cy="123919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309624E-BAC4-4642-9AF3-C0F0EC7465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0396" y="2996180"/>
            <a:ext cx="4109076" cy="1589508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2169673-0AFF-48DF-BD8B-22E1432D5691}"/>
              </a:ext>
            </a:extLst>
          </p:cNvPr>
          <p:cNvSpPr txBox="1"/>
          <p:nvPr/>
        </p:nvSpPr>
        <p:spPr>
          <a:xfrm>
            <a:off x="1580427" y="3247190"/>
            <a:ext cx="1909969" cy="36933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/>
              <a:t>Earth-</a:t>
            </a:r>
            <a:r>
              <a:rPr lang="en-US" altLang="ja-JP"/>
              <a:t>graphy</a:t>
            </a: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F03416AE-37F8-4FEB-99B0-DFCF8CEE3023}"/>
              </a:ext>
            </a:extLst>
          </p:cNvPr>
          <p:cNvSpPr/>
          <p:nvPr/>
        </p:nvSpPr>
        <p:spPr>
          <a:xfrm>
            <a:off x="182741" y="1038986"/>
            <a:ext cx="8729498" cy="5748756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ja-JP" altLang="en-US" sz="160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83F0F0E2-A564-412E-A242-54C22B7A019B}"/>
              </a:ext>
            </a:extLst>
          </p:cNvPr>
          <p:cNvCxnSpPr>
            <a:cxnSpLocks/>
          </p:cNvCxnSpPr>
          <p:nvPr/>
        </p:nvCxnSpPr>
        <p:spPr>
          <a:xfrm>
            <a:off x="2772796" y="2533498"/>
            <a:ext cx="1303904" cy="452079"/>
          </a:xfrm>
          <a:prstGeom prst="line">
            <a:avLst/>
          </a:prstGeom>
          <a:noFill/>
          <a:ln w="60325" cap="flat" cmpd="sng" algn="ctr">
            <a:solidFill>
              <a:schemeClr val="accent2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7710FD0D-6610-417F-B0F9-86A0E13B7069}"/>
              </a:ext>
            </a:extLst>
          </p:cNvPr>
          <p:cNvCxnSpPr>
            <a:cxnSpLocks/>
          </p:cNvCxnSpPr>
          <p:nvPr/>
        </p:nvCxnSpPr>
        <p:spPr>
          <a:xfrm>
            <a:off x="5284975" y="2619183"/>
            <a:ext cx="325173" cy="301147"/>
          </a:xfrm>
          <a:prstGeom prst="line">
            <a:avLst/>
          </a:prstGeom>
          <a:noFill/>
          <a:ln w="60325" cap="flat" cmpd="sng" algn="ctr">
            <a:solidFill>
              <a:schemeClr val="accent2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B829708F-A6E1-476D-8EF5-1EB86E7AA214}"/>
              </a:ext>
            </a:extLst>
          </p:cNvPr>
          <p:cNvCxnSpPr>
            <a:cxnSpLocks/>
          </p:cNvCxnSpPr>
          <p:nvPr/>
        </p:nvCxnSpPr>
        <p:spPr>
          <a:xfrm>
            <a:off x="7190969" y="2601042"/>
            <a:ext cx="0" cy="351619"/>
          </a:xfrm>
          <a:prstGeom prst="line">
            <a:avLst/>
          </a:prstGeom>
          <a:noFill/>
          <a:ln w="60325" cap="flat" cmpd="sng" algn="ctr">
            <a:solidFill>
              <a:schemeClr val="accent2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A21B2F73-4E4C-4717-ACB6-6536C5395523}"/>
              </a:ext>
            </a:extLst>
          </p:cNvPr>
          <p:cNvSpPr txBox="1"/>
          <p:nvPr/>
        </p:nvSpPr>
        <p:spPr>
          <a:xfrm>
            <a:off x="1479971" y="4576594"/>
            <a:ext cx="4373427" cy="26161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* Associate 21 portals are findable via Earth-</a:t>
            </a:r>
            <a:r>
              <a:rPr lang="en-US" altLang="ja-JP" sz="11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graphy</a:t>
            </a:r>
            <a:r>
              <a:rPr lang="en-US" altLang="ja-JP" sz="11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8C7FCB09-027F-4A78-B7FD-47A0D8C5740A}"/>
              </a:ext>
            </a:extLst>
          </p:cNvPr>
          <p:cNvGrpSpPr/>
          <p:nvPr/>
        </p:nvGrpSpPr>
        <p:grpSpPr>
          <a:xfrm>
            <a:off x="539309" y="3497102"/>
            <a:ext cx="1234317" cy="463738"/>
            <a:chOff x="502476" y="3047006"/>
            <a:chExt cx="1234317" cy="463738"/>
          </a:xfrm>
        </p:grpSpPr>
        <p:sp>
          <p:nvSpPr>
            <p:cNvPr id="42" name="矢印: 五方向 41">
              <a:extLst>
                <a:ext uri="{FF2B5EF4-FFF2-40B4-BE49-F238E27FC236}">
                  <a16:creationId xmlns:a16="http://schemas.microsoft.com/office/drawing/2014/main" id="{37A00E49-97B5-464B-BE0F-D29C0AEE9FF8}"/>
                </a:ext>
              </a:extLst>
            </p:cNvPr>
            <p:cNvSpPr/>
            <p:nvPr/>
          </p:nvSpPr>
          <p:spPr bwMode="auto">
            <a:xfrm>
              <a:off x="548351" y="3049079"/>
              <a:ext cx="1188442" cy="461665"/>
            </a:xfrm>
            <a:prstGeom prst="homePlate">
              <a:avLst/>
            </a:prstGeom>
            <a:solidFill>
              <a:srgbClr val="FFC00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22275" marR="0" indent="0" algn="ctr" defTabSz="842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2B1213C7-CCD4-4084-A458-5FE1E69BBA29}"/>
                </a:ext>
              </a:extLst>
            </p:cNvPr>
            <p:cNvSpPr txBox="1"/>
            <p:nvPr/>
          </p:nvSpPr>
          <p:spPr>
            <a:xfrm>
              <a:off x="502476" y="3047006"/>
              <a:ext cx="1071018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b="1" i="1"/>
                <a:t>Knowledge Hub</a:t>
              </a: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1DB74E0-47CA-443E-9D3B-9B7D3E658F8D}"/>
              </a:ext>
            </a:extLst>
          </p:cNvPr>
          <p:cNvGrpSpPr/>
          <p:nvPr/>
        </p:nvGrpSpPr>
        <p:grpSpPr>
          <a:xfrm>
            <a:off x="471980" y="1793653"/>
            <a:ext cx="1188823" cy="463336"/>
            <a:chOff x="502476" y="1273112"/>
            <a:chExt cx="1188823" cy="463336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D0135A51-BA00-4615-8752-3785B6102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2476" y="1273112"/>
              <a:ext cx="1188823" cy="463336"/>
            </a:xfrm>
            <a:prstGeom prst="rect">
              <a:avLst/>
            </a:prstGeom>
          </p:spPr>
        </p:pic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D98A8901-5D3B-4207-829C-FDCA7048F773}"/>
                </a:ext>
              </a:extLst>
            </p:cNvPr>
            <p:cNvSpPr txBox="1"/>
            <p:nvPr/>
          </p:nvSpPr>
          <p:spPr>
            <a:xfrm>
              <a:off x="533392" y="1274783"/>
              <a:ext cx="932282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b="1" i="1"/>
                <a:t>Thematic</a:t>
              </a:r>
            </a:p>
            <a:p>
              <a:pPr algn="ctr"/>
              <a:r>
                <a:rPr lang="en-US" altLang="ja-JP" sz="1200" b="1" i="1"/>
                <a:t>Portals</a:t>
              </a: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B4486BD3-2DC5-421D-8CE5-485FFD72DDE2}"/>
              </a:ext>
            </a:extLst>
          </p:cNvPr>
          <p:cNvGrpSpPr/>
          <p:nvPr/>
        </p:nvGrpSpPr>
        <p:grpSpPr>
          <a:xfrm>
            <a:off x="607733" y="5460813"/>
            <a:ext cx="1188442" cy="483155"/>
            <a:chOff x="599733" y="3952712"/>
            <a:chExt cx="1188442" cy="483155"/>
          </a:xfrm>
        </p:grpSpPr>
        <p:sp>
          <p:nvSpPr>
            <p:cNvPr id="44" name="矢印: 五方向 43">
              <a:extLst>
                <a:ext uri="{FF2B5EF4-FFF2-40B4-BE49-F238E27FC236}">
                  <a16:creationId xmlns:a16="http://schemas.microsoft.com/office/drawing/2014/main" id="{F258C103-1060-4BEC-A9EF-0302A307B868}"/>
                </a:ext>
              </a:extLst>
            </p:cNvPr>
            <p:cNvSpPr/>
            <p:nvPr/>
          </p:nvSpPr>
          <p:spPr bwMode="auto">
            <a:xfrm>
              <a:off x="599733" y="3974202"/>
              <a:ext cx="1188442" cy="461665"/>
            </a:xfrm>
            <a:prstGeom prst="homePlate">
              <a:avLst/>
            </a:prstGeom>
            <a:solidFill>
              <a:srgbClr val="FFC00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22275" marR="0" indent="0" algn="ctr" defTabSz="842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F0D87E3E-8D88-492B-A65D-68DE50D326F0}"/>
                </a:ext>
              </a:extLst>
            </p:cNvPr>
            <p:cNvSpPr txBox="1"/>
            <p:nvPr/>
          </p:nvSpPr>
          <p:spPr>
            <a:xfrm>
              <a:off x="615468" y="3952712"/>
              <a:ext cx="932282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b="1" i="1" dirty="0"/>
                <a:t>Data</a:t>
              </a:r>
            </a:p>
            <a:p>
              <a:pPr algn="ctr"/>
              <a:r>
                <a:rPr lang="en-US" altLang="ja-JP" sz="1200" b="1" i="1" dirty="0"/>
                <a:t>Provision</a:t>
              </a:r>
              <a:endParaRPr kumimoji="1" lang="ja-JP" altLang="en-US" sz="1200" b="1" i="1" dirty="0"/>
            </a:p>
          </p:txBody>
        </p: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B574BE7-D74E-45E7-AFB8-58B2C387009F}"/>
              </a:ext>
            </a:extLst>
          </p:cNvPr>
          <p:cNvSpPr txBox="1"/>
          <p:nvPr/>
        </p:nvSpPr>
        <p:spPr>
          <a:xfrm>
            <a:off x="1845532" y="3898658"/>
            <a:ext cx="2227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1" lang="en-US" altLang="ja-JP" sz="1200" dirty="0"/>
              <a:t>Web Portal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1" lang="en-US" altLang="ja-JP" sz="1200" dirty="0"/>
              <a:t>Knowledge Hub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1" lang="en-US" altLang="ja-JP" sz="1200" dirty="0"/>
              <a:t>Portal Search </a:t>
            </a:r>
            <a:r>
              <a:rPr kumimoji="1" lang="en-US" altLang="ja-JP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(*)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B4DDE4B8-FFDC-47F3-8014-5D20E50BC35E}"/>
              </a:ext>
            </a:extLst>
          </p:cNvPr>
          <p:cNvSpPr txBox="1"/>
          <p:nvPr/>
        </p:nvSpPr>
        <p:spPr>
          <a:xfrm>
            <a:off x="1580427" y="3576215"/>
            <a:ext cx="2105252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/>
              <a:t>https://earth.jaxa.jp/en/</a:t>
            </a:r>
          </a:p>
        </p:txBody>
      </p: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9B087332-3027-4E53-BF68-DBE5618BEC7D}"/>
              </a:ext>
            </a:extLst>
          </p:cNvPr>
          <p:cNvCxnSpPr>
            <a:cxnSpLocks/>
          </p:cNvCxnSpPr>
          <p:nvPr/>
        </p:nvCxnSpPr>
        <p:spPr>
          <a:xfrm flipH="1" flipV="1">
            <a:off x="5610148" y="4632729"/>
            <a:ext cx="10208" cy="437387"/>
          </a:xfrm>
          <a:prstGeom prst="line">
            <a:avLst/>
          </a:prstGeom>
          <a:noFill/>
          <a:ln w="60325" cap="flat" cmpd="sng" algn="ctr">
            <a:solidFill>
              <a:schemeClr val="accent2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</p:cxn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68FDE83B-3ADB-473F-A6C6-A4E310DE9881}"/>
              </a:ext>
            </a:extLst>
          </p:cNvPr>
          <p:cNvSpPr txBox="1"/>
          <p:nvPr/>
        </p:nvSpPr>
        <p:spPr>
          <a:xfrm>
            <a:off x="338242" y="943901"/>
            <a:ext cx="2068989" cy="369332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>
                <a:solidFill>
                  <a:schemeClr val="bg1"/>
                </a:solidFill>
              </a:rPr>
              <a:t>JAXA Portals</a:t>
            </a:r>
            <a:endParaRPr kumimoji="1" lang="ja-JP" altLang="en-US">
              <a:solidFill>
                <a:schemeClr val="bg1"/>
              </a:solidFill>
            </a:endParaRPr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55392E4C-1F1C-4C11-B5DB-BAF7A02DB270}"/>
              </a:ext>
            </a:extLst>
          </p:cNvPr>
          <p:cNvCxnSpPr>
            <a:cxnSpLocks/>
          </p:cNvCxnSpPr>
          <p:nvPr/>
        </p:nvCxnSpPr>
        <p:spPr>
          <a:xfrm flipH="1" flipV="1">
            <a:off x="7863823" y="4283379"/>
            <a:ext cx="1679972" cy="1091544"/>
          </a:xfrm>
          <a:prstGeom prst="line">
            <a:avLst/>
          </a:prstGeom>
          <a:noFill/>
          <a:ln w="60325" cap="flat" cmpd="sng" algn="ctr">
            <a:solidFill>
              <a:schemeClr val="accent2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AF17F243-2443-4126-88E9-18BFF438E659}"/>
              </a:ext>
            </a:extLst>
          </p:cNvPr>
          <p:cNvCxnSpPr>
            <a:cxnSpLocks/>
          </p:cNvCxnSpPr>
          <p:nvPr/>
        </p:nvCxnSpPr>
        <p:spPr>
          <a:xfrm flipH="1">
            <a:off x="7906337" y="3800617"/>
            <a:ext cx="1594944" cy="13220"/>
          </a:xfrm>
          <a:prstGeom prst="line">
            <a:avLst/>
          </a:prstGeom>
          <a:noFill/>
          <a:ln w="60325" cap="flat" cmpd="sng" algn="ctr">
            <a:solidFill>
              <a:schemeClr val="accent2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C302BE0B-6C94-4C48-B0C2-3584CB4A9996}"/>
              </a:ext>
            </a:extLst>
          </p:cNvPr>
          <p:cNvCxnSpPr>
            <a:cxnSpLocks/>
          </p:cNvCxnSpPr>
          <p:nvPr/>
        </p:nvCxnSpPr>
        <p:spPr>
          <a:xfrm flipH="1">
            <a:off x="7870946" y="2025321"/>
            <a:ext cx="1731249" cy="1305754"/>
          </a:xfrm>
          <a:prstGeom prst="line">
            <a:avLst/>
          </a:prstGeom>
          <a:noFill/>
          <a:ln w="60325" cap="flat" cmpd="sng" algn="ctr">
            <a:solidFill>
              <a:schemeClr val="accent2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</p:cxnSp>
      <p:sp>
        <p:nvSpPr>
          <p:cNvPr id="61" name="タイトル 1">
            <a:extLst>
              <a:ext uri="{FF2B5EF4-FFF2-40B4-BE49-F238E27FC236}">
                <a16:creationId xmlns:a16="http://schemas.microsoft.com/office/drawing/2014/main" id="{686AD19C-9430-43D6-9806-AB2785496885}"/>
              </a:ext>
            </a:extLst>
          </p:cNvPr>
          <p:cNvSpPr txBox="1">
            <a:spLocks/>
          </p:cNvSpPr>
          <p:nvPr/>
        </p:nvSpPr>
        <p:spPr bwMode="auto">
          <a:xfrm>
            <a:off x="1663349" y="251740"/>
            <a:ext cx="8380098" cy="593072"/>
          </a:xfrm>
          <a:prstGeom prst="rect">
            <a:avLst/>
          </a:prstGeom>
          <a:noFill/>
          <a:ln>
            <a:noFill/>
          </a:ln>
        </p:spPr>
        <p:txBody>
          <a:bodyPr vert="horz" wrap="square" lIns="86769" tIns="43385" rIns="86769" bIns="43385" numCol="1" anchor="ctr" anchorCtr="0" compatLnSpc="1">
            <a:prstTxWarp prst="textNoShape">
              <a:avLst/>
            </a:prstTxWarp>
            <a:noAutofit/>
          </a:bodyPr>
          <a:lstStyle>
            <a:lvl1pPr algn="ctr" defTabSz="578895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4185605" algn="l"/>
              </a:tabLst>
              <a:defRPr kumimoji="1" sz="60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defRPr>
            </a:lvl1pPr>
            <a:lvl2pPr algn="l" defTabSz="578895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algn="l" defTabSz="578895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algn="l" defTabSz="578895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algn="l" defTabSz="578895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304792" algn="l" defTabSz="578895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609585" algn="l" defTabSz="578895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914377" algn="l" defTabSz="578895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1219170" algn="l" defTabSz="578895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r>
              <a:rPr lang="en-US" altLang="ja-JP" sz="3200" kern="0">
                <a:ea typeface="游ゴシック" panose="020B0400000000000000" pitchFamily="50" charset="-128"/>
                <a:cs typeface="ＭＳ Ｐゴシック" panose="020B0600070205080204" pitchFamily="50" charset="-128"/>
              </a:rPr>
              <a:t>JAXA Portals and Data Provision to Partner Portals</a:t>
            </a:r>
            <a:endParaRPr lang="ja-JP" altLang="en-US" sz="3200" kern="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AAE505B-C82C-47A0-87DD-288AE5C1BD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8005" y="1348137"/>
            <a:ext cx="2061411" cy="843016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D63E3E5-9D02-F8E1-0658-E3C469EBE244}"/>
              </a:ext>
            </a:extLst>
          </p:cNvPr>
          <p:cNvSpPr/>
          <p:nvPr/>
        </p:nvSpPr>
        <p:spPr>
          <a:xfrm>
            <a:off x="3869928" y="5070115"/>
            <a:ext cx="3442457" cy="165772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ja-JP" altLang="en-US" sz="160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4FFFA32-7364-548A-6EDB-95CC3B921C71}"/>
              </a:ext>
            </a:extLst>
          </p:cNvPr>
          <p:cNvSpPr txBox="1"/>
          <p:nvPr/>
        </p:nvSpPr>
        <p:spPr>
          <a:xfrm>
            <a:off x="5818117" y="4568531"/>
            <a:ext cx="2665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solidFill>
                  <a:srgbClr val="FF0000"/>
                </a:solidFill>
              </a:rPr>
              <a:t>G-Portal is also works as DAB</a:t>
            </a:r>
          </a:p>
          <a:p>
            <a:pPr algn="ctr"/>
            <a:r>
              <a:rPr lang="en-US" altLang="ja-JP" sz="1400" dirty="0">
                <a:solidFill>
                  <a:srgbClr val="FF0000"/>
                </a:solidFill>
              </a:rPr>
              <a:t>(Discovery and Access Broker)</a:t>
            </a:r>
          </a:p>
        </p:txBody>
      </p:sp>
      <p:sp>
        <p:nvSpPr>
          <p:cNvPr id="23" name="Google Shape;80;p9">
            <a:extLst>
              <a:ext uri="{FF2B5EF4-FFF2-40B4-BE49-F238E27FC236}">
                <a16:creationId xmlns:a16="http://schemas.microsoft.com/office/drawing/2014/main" id="{10A2E806-F202-09CC-79A5-991BA43C365B}"/>
              </a:ext>
            </a:extLst>
          </p:cNvPr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スライド番号プレースホルダー 23">
            <a:extLst>
              <a:ext uri="{FF2B5EF4-FFF2-40B4-BE49-F238E27FC236}">
                <a16:creationId xmlns:a16="http://schemas.microsoft.com/office/drawing/2014/main" id="{B0DB11AA-4B77-64E1-2FA5-7211FA9F5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5F59-9D74-4223-8F0E-465C916E856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87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図 137">
            <a:extLst>
              <a:ext uri="{FF2B5EF4-FFF2-40B4-BE49-F238E27FC236}">
                <a16:creationId xmlns:a16="http://schemas.microsoft.com/office/drawing/2014/main" id="{9E3362C1-59F6-B8C4-A719-28C23EB6F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533" y="2478540"/>
            <a:ext cx="4698854" cy="4096064"/>
          </a:xfrm>
          <a:prstGeom prst="rect">
            <a:avLst/>
          </a:prstGeom>
        </p:spPr>
      </p:pic>
      <p:pic>
        <p:nvPicPr>
          <p:cNvPr id="137" name="図 136">
            <a:extLst>
              <a:ext uri="{FF2B5EF4-FFF2-40B4-BE49-F238E27FC236}">
                <a16:creationId xmlns:a16="http://schemas.microsoft.com/office/drawing/2014/main" id="{9A32EAFC-76A7-3B7F-F19E-57B3DD6F0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66" y="2478540"/>
            <a:ext cx="4698854" cy="4096064"/>
          </a:xfrm>
          <a:prstGeom prst="rect">
            <a:avLst/>
          </a:prstGeom>
        </p:spPr>
      </p:pic>
      <p:sp>
        <p:nvSpPr>
          <p:cNvPr id="4" name="楕円 3">
            <a:extLst>
              <a:ext uri="{FF2B5EF4-FFF2-40B4-BE49-F238E27FC236}">
                <a16:creationId xmlns:a16="http://schemas.microsoft.com/office/drawing/2014/main" id="{8A3FB81A-81B6-4CCB-9D27-FF0416225A4C}"/>
              </a:ext>
            </a:extLst>
          </p:cNvPr>
          <p:cNvSpPr/>
          <p:nvPr/>
        </p:nvSpPr>
        <p:spPr>
          <a:xfrm>
            <a:off x="3109904" y="4773836"/>
            <a:ext cx="537380" cy="316458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000" dirty="0">
                <a:solidFill>
                  <a:srgbClr val="FF0000"/>
                </a:solidFill>
                <a:latin typeface="Consolas" panose="020B0609020204030204" pitchFamily="49" charset="0"/>
              </a:rPr>
              <a:t>JAXA</a:t>
            </a:r>
            <a:endParaRPr kumimoji="1" lang="ja-JP" altLang="en-US" sz="1000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805140F9-60B0-4D2F-92F8-54C1D383C795}"/>
              </a:ext>
            </a:extLst>
          </p:cNvPr>
          <p:cNvCxnSpPr>
            <a:cxnSpLocks/>
            <a:stCxn id="4" idx="0"/>
            <a:endCxn id="7" idx="2"/>
          </p:cNvCxnSpPr>
          <p:nvPr/>
        </p:nvCxnSpPr>
        <p:spPr>
          <a:xfrm flipH="1" flipV="1">
            <a:off x="3133271" y="4172091"/>
            <a:ext cx="245323" cy="601745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グループ化 134">
            <a:extLst>
              <a:ext uri="{FF2B5EF4-FFF2-40B4-BE49-F238E27FC236}">
                <a16:creationId xmlns:a16="http://schemas.microsoft.com/office/drawing/2014/main" id="{7A0733CA-54CB-0924-D2B9-B1E79015578D}"/>
              </a:ext>
            </a:extLst>
          </p:cNvPr>
          <p:cNvGrpSpPr/>
          <p:nvPr/>
        </p:nvGrpSpPr>
        <p:grpSpPr>
          <a:xfrm>
            <a:off x="2912952" y="3805295"/>
            <a:ext cx="393903" cy="366796"/>
            <a:chOff x="2914596" y="4127197"/>
            <a:chExt cx="393903" cy="366796"/>
          </a:xfrm>
        </p:grpSpPr>
        <p:sp>
          <p:nvSpPr>
            <p:cNvPr id="6" name="四角形: メモ 5">
              <a:extLst>
                <a:ext uri="{FF2B5EF4-FFF2-40B4-BE49-F238E27FC236}">
                  <a16:creationId xmlns:a16="http://schemas.microsoft.com/office/drawing/2014/main" id="{28966ABF-646A-4504-A4A2-F8FB86DA144C}"/>
                </a:ext>
              </a:extLst>
            </p:cNvPr>
            <p:cNvSpPr/>
            <p:nvPr/>
          </p:nvSpPr>
          <p:spPr>
            <a:xfrm>
              <a:off x="2914596" y="4127197"/>
              <a:ext cx="347168" cy="307110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四角形: メモ 6">
              <a:extLst>
                <a:ext uri="{FF2B5EF4-FFF2-40B4-BE49-F238E27FC236}">
                  <a16:creationId xmlns:a16="http://schemas.microsoft.com/office/drawing/2014/main" id="{DAF58730-E6D7-44F2-AD3E-B0A0C43DBEF2}"/>
                </a:ext>
              </a:extLst>
            </p:cNvPr>
            <p:cNvSpPr/>
            <p:nvPr/>
          </p:nvSpPr>
          <p:spPr>
            <a:xfrm>
              <a:off x="2961331" y="4186883"/>
              <a:ext cx="347168" cy="307110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100" b="1" dirty="0">
                  <a:solidFill>
                    <a:srgbClr val="FF0000"/>
                  </a:solidFill>
                </a:rPr>
                <a:t>DIF</a:t>
              </a:r>
            </a:p>
          </p:txBody>
        </p:sp>
      </p:grp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4BB01B93-CD5C-4F07-B1A0-0F3778FF30E0}"/>
              </a:ext>
            </a:extLst>
          </p:cNvPr>
          <p:cNvCxnSpPr>
            <a:cxnSpLocks/>
            <a:stCxn id="4" idx="7"/>
          </p:cNvCxnSpPr>
          <p:nvPr/>
        </p:nvCxnSpPr>
        <p:spPr>
          <a:xfrm flipV="1">
            <a:off x="3568587" y="4519061"/>
            <a:ext cx="141264" cy="301119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タイトル 1">
            <a:extLst>
              <a:ext uri="{FF2B5EF4-FFF2-40B4-BE49-F238E27FC236}">
                <a16:creationId xmlns:a16="http://schemas.microsoft.com/office/drawing/2014/main" id="{496DD25D-C12D-406C-9BCE-D815A274ECE1}"/>
              </a:ext>
            </a:extLst>
          </p:cNvPr>
          <p:cNvSpPr txBox="1">
            <a:spLocks/>
          </p:cNvSpPr>
          <p:nvPr/>
        </p:nvSpPr>
        <p:spPr bwMode="auto">
          <a:xfrm>
            <a:off x="1663349" y="251740"/>
            <a:ext cx="8380098" cy="593072"/>
          </a:xfrm>
          <a:prstGeom prst="rect">
            <a:avLst/>
          </a:prstGeom>
          <a:noFill/>
          <a:ln>
            <a:noFill/>
          </a:ln>
        </p:spPr>
        <p:txBody>
          <a:bodyPr vert="horz" wrap="square" lIns="86769" tIns="43385" rIns="86769" bIns="43385" numCol="1" anchor="ctr" anchorCtr="0" compatLnSpc="1">
            <a:prstTxWarp prst="textNoShape">
              <a:avLst/>
            </a:prstTxWarp>
            <a:noAutofit/>
          </a:bodyPr>
          <a:lstStyle>
            <a:lvl1pPr algn="ctr" defTabSz="578895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4185605" algn="l"/>
              </a:tabLst>
              <a:defRPr kumimoji="1" sz="60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defRPr>
            </a:lvl1pPr>
            <a:lvl2pPr algn="l" defTabSz="578895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algn="l" defTabSz="578895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algn="l" defTabSz="578895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algn="l" defTabSz="578895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304792" algn="l" defTabSz="578895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609585" algn="l" defTabSz="578895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914377" algn="l" defTabSz="578895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1219170" algn="l" defTabSz="578895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r>
              <a:rPr lang="en-US" altLang="ja-JP" sz="3200" kern="0" dirty="0">
                <a:ea typeface="游ゴシック" panose="020B0400000000000000" pitchFamily="50" charset="-128"/>
                <a:cs typeface="ＭＳ Ｐゴシック" panose="020B0600070205080204" pitchFamily="50" charset="-128"/>
              </a:rPr>
              <a:t>Catalog linkage</a:t>
            </a:r>
            <a:endParaRPr lang="ja-JP" altLang="en-US" sz="3200" kern="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9E946E5-0011-4850-A427-00E8E0670E89}"/>
              </a:ext>
            </a:extLst>
          </p:cNvPr>
          <p:cNvSpPr txBox="1"/>
          <p:nvPr/>
        </p:nvSpPr>
        <p:spPr>
          <a:xfrm>
            <a:off x="481271" y="1622285"/>
            <a:ext cx="40302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Uploading by multi path/ways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/>
              <a:t>JAXA -&gt; IDN by DIF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JAXA -&gt; </a:t>
            </a:r>
            <a:r>
              <a:rPr kumimoji="1" lang="en-US" altLang="ja-JP" dirty="0" err="1"/>
              <a:t>FedEO</a:t>
            </a:r>
            <a:r>
              <a:rPr kumimoji="1" lang="en-US" altLang="ja-JP" dirty="0"/>
              <a:t> by </a:t>
            </a:r>
            <a:r>
              <a:rPr kumimoji="1" lang="en-US" altLang="ja-JP" dirty="0" err="1"/>
              <a:t>Opensearch</a:t>
            </a:r>
            <a:endParaRPr kumimoji="1" lang="en-US" altLang="ja-JP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34DB413-BD02-4FDB-9FED-88921ECD37DD}"/>
              </a:ext>
            </a:extLst>
          </p:cNvPr>
          <p:cNvSpPr txBox="1"/>
          <p:nvPr/>
        </p:nvSpPr>
        <p:spPr>
          <a:xfrm>
            <a:off x="6225614" y="1617282"/>
            <a:ext cx="228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Unified into </a:t>
            </a:r>
            <a:r>
              <a:rPr kumimoji="1" lang="en-US" altLang="ja-JP" dirty="0" err="1"/>
              <a:t>FedEO</a:t>
            </a:r>
            <a:endParaRPr kumimoji="1" lang="en-US" altLang="ja-JP" dirty="0"/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41F7FEC1-70C4-4D07-A4B2-94E99CE8A3E7}"/>
              </a:ext>
            </a:extLst>
          </p:cNvPr>
          <p:cNvSpPr/>
          <p:nvPr/>
        </p:nvSpPr>
        <p:spPr bwMode="auto">
          <a:xfrm>
            <a:off x="5465478" y="3945865"/>
            <a:ext cx="861431" cy="1225274"/>
          </a:xfrm>
          <a:prstGeom prst="rightArrow">
            <a:avLst/>
          </a:prstGeom>
          <a:solidFill>
            <a:srgbClr val="4472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22275" marR="0" indent="0" algn="ctr" defTabSz="842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55CB225-10B2-4F2A-8094-222981D507DF}"/>
              </a:ext>
            </a:extLst>
          </p:cNvPr>
          <p:cNvSpPr txBox="1"/>
          <p:nvPr/>
        </p:nvSpPr>
        <p:spPr>
          <a:xfrm>
            <a:off x="9882890" y="2478540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After Apr. 2024</a:t>
            </a:r>
            <a:endParaRPr kumimoji="1" lang="ja-JP" altLang="en-US" dirty="0"/>
          </a:p>
        </p:txBody>
      </p:sp>
      <p:sp>
        <p:nvSpPr>
          <p:cNvPr id="9" name="Google Shape;80;p9">
            <a:extLst>
              <a:ext uri="{FF2B5EF4-FFF2-40B4-BE49-F238E27FC236}">
                <a16:creationId xmlns:a16="http://schemas.microsoft.com/office/drawing/2014/main" id="{1C2EF5EC-729F-531D-9ED2-8408229AFEFF}"/>
              </a:ext>
            </a:extLst>
          </p:cNvPr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394C18A4-1DFB-AB09-C8AD-28E905E84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5F59-9D74-4223-8F0E-465C916E8565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139" name="楕円 138">
            <a:extLst>
              <a:ext uri="{FF2B5EF4-FFF2-40B4-BE49-F238E27FC236}">
                <a16:creationId xmlns:a16="http://schemas.microsoft.com/office/drawing/2014/main" id="{5F802BB3-6198-12B2-1491-D4F73B3B4A98}"/>
              </a:ext>
            </a:extLst>
          </p:cNvPr>
          <p:cNvSpPr/>
          <p:nvPr/>
        </p:nvSpPr>
        <p:spPr>
          <a:xfrm>
            <a:off x="8992544" y="4773836"/>
            <a:ext cx="537380" cy="31645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000" dirty="0">
                <a:solidFill>
                  <a:srgbClr val="FF0000"/>
                </a:solidFill>
                <a:latin typeface="Consolas" panose="020B0609020204030204" pitchFamily="49" charset="0"/>
              </a:rPr>
              <a:t>JAXA</a:t>
            </a:r>
            <a:endParaRPr kumimoji="1" lang="ja-JP" altLang="en-US" sz="1000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cxnSp>
        <p:nvCxnSpPr>
          <p:cNvPr id="140" name="直線矢印コネクタ 139">
            <a:extLst>
              <a:ext uri="{FF2B5EF4-FFF2-40B4-BE49-F238E27FC236}">
                <a16:creationId xmlns:a16="http://schemas.microsoft.com/office/drawing/2014/main" id="{1375BEEE-6870-9901-EBAD-F112F8FADD15}"/>
              </a:ext>
            </a:extLst>
          </p:cNvPr>
          <p:cNvCxnSpPr>
            <a:cxnSpLocks/>
            <a:stCxn id="139" idx="7"/>
          </p:cNvCxnSpPr>
          <p:nvPr/>
        </p:nvCxnSpPr>
        <p:spPr>
          <a:xfrm flipV="1">
            <a:off x="9451227" y="4519061"/>
            <a:ext cx="141264" cy="301119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780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CBB12CA1-C4A0-D46A-1AB1-7B53C975E427}"/>
              </a:ext>
            </a:extLst>
          </p:cNvPr>
          <p:cNvSpPr/>
          <p:nvPr/>
        </p:nvSpPr>
        <p:spPr>
          <a:xfrm>
            <a:off x="7158789" y="2326491"/>
            <a:ext cx="4367464" cy="136280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Google Shape;80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EA63B59-E94A-50FE-B7AF-B6A2BD0E1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25" y="239144"/>
            <a:ext cx="9386864" cy="779002"/>
          </a:xfrm>
        </p:spPr>
        <p:txBody>
          <a:bodyPr/>
          <a:lstStyle/>
          <a:p>
            <a:r>
              <a:rPr lang="en-US" altLang="ja-JP" dirty="0"/>
              <a:t>System architecture</a:t>
            </a:r>
            <a:endParaRPr lang="ja-JP" altLang="en-US" dirty="0"/>
          </a:p>
        </p:txBody>
      </p:sp>
      <p:pic>
        <p:nvPicPr>
          <p:cNvPr id="7" name="グラフィックス 6" descr="サーバー 枠線">
            <a:extLst>
              <a:ext uri="{FF2B5EF4-FFF2-40B4-BE49-F238E27FC236}">
                <a16:creationId xmlns:a16="http://schemas.microsoft.com/office/drawing/2014/main" id="{ED6A2AE3-03E1-8FCE-DE57-3EE73FA32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50718" y="2538320"/>
            <a:ext cx="482600" cy="48260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A9DA7A0-8DD4-D1B3-93A4-51AD56A38E90}"/>
              </a:ext>
            </a:extLst>
          </p:cNvPr>
          <p:cNvSpPr txBox="1"/>
          <p:nvPr/>
        </p:nvSpPr>
        <p:spPr>
          <a:xfrm>
            <a:off x="4114213" y="3018781"/>
            <a:ext cx="1755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accent1"/>
                </a:solidFill>
              </a:rPr>
              <a:t>Open</a:t>
            </a:r>
            <a:r>
              <a:rPr kumimoji="1" lang="ja-JP" altLang="en-US" dirty="0">
                <a:solidFill>
                  <a:schemeClr val="accent1"/>
                </a:solidFill>
              </a:rPr>
              <a:t> </a:t>
            </a:r>
            <a:r>
              <a:rPr kumimoji="1" lang="en-US" altLang="ja-JP" dirty="0">
                <a:solidFill>
                  <a:schemeClr val="accent1"/>
                </a:solidFill>
              </a:rPr>
              <a:t>search</a:t>
            </a:r>
            <a:r>
              <a:rPr kumimoji="1" lang="ja-JP" altLang="en-US" dirty="0">
                <a:solidFill>
                  <a:schemeClr val="accent1"/>
                </a:solidFill>
              </a:rPr>
              <a:t> </a:t>
            </a:r>
            <a:r>
              <a:rPr kumimoji="1" lang="en-US" altLang="ja-JP" dirty="0">
                <a:solidFill>
                  <a:schemeClr val="accent1"/>
                </a:solidFill>
              </a:rPr>
              <a:t>server</a:t>
            </a:r>
          </a:p>
          <a:p>
            <a:pPr algn="ctr"/>
            <a:r>
              <a:rPr kumimoji="1" lang="en-US" altLang="ja-JP" dirty="0">
                <a:solidFill>
                  <a:schemeClr val="accent1"/>
                </a:solidFill>
              </a:rPr>
              <a:t>(Collection)</a:t>
            </a:r>
          </a:p>
        </p:txBody>
      </p:sp>
      <p:pic>
        <p:nvPicPr>
          <p:cNvPr id="14" name="グラフィックス 13" descr="サーバー 枠線">
            <a:extLst>
              <a:ext uri="{FF2B5EF4-FFF2-40B4-BE49-F238E27FC236}">
                <a16:creationId xmlns:a16="http://schemas.microsoft.com/office/drawing/2014/main" id="{CC56D8B9-EDE6-881C-D413-D2685704B6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11864" y="2536181"/>
            <a:ext cx="482600" cy="48260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263F86D-AA93-13D8-DD5A-804483997354}"/>
              </a:ext>
            </a:extLst>
          </p:cNvPr>
          <p:cNvSpPr txBox="1"/>
          <p:nvPr/>
        </p:nvSpPr>
        <p:spPr>
          <a:xfrm>
            <a:off x="7375359" y="3016642"/>
            <a:ext cx="1755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accent2">
                    <a:lumMod val="50000"/>
                  </a:schemeClr>
                </a:solidFill>
              </a:rPr>
              <a:t>Open</a:t>
            </a:r>
            <a:r>
              <a:rPr kumimoji="1" lang="ja-JP" alt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kumimoji="1" lang="en-US" altLang="ja-JP" dirty="0">
                <a:solidFill>
                  <a:schemeClr val="accent2">
                    <a:lumMod val="50000"/>
                  </a:schemeClr>
                </a:solidFill>
              </a:rPr>
              <a:t>search</a:t>
            </a:r>
            <a:r>
              <a:rPr kumimoji="1" lang="ja-JP" alt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kumimoji="1" lang="en-US" altLang="ja-JP" dirty="0">
                <a:solidFill>
                  <a:schemeClr val="accent2">
                    <a:lumMod val="50000"/>
                  </a:schemeClr>
                </a:solidFill>
              </a:rPr>
              <a:t>server</a:t>
            </a:r>
          </a:p>
          <a:p>
            <a:pPr algn="ctr"/>
            <a:r>
              <a:rPr kumimoji="1" lang="en-US" altLang="ja-JP" dirty="0">
                <a:solidFill>
                  <a:schemeClr val="accent2">
                    <a:lumMod val="50000"/>
                  </a:schemeClr>
                </a:solidFill>
              </a:rPr>
              <a:t>(Granule)</a:t>
            </a:r>
          </a:p>
        </p:txBody>
      </p:sp>
      <p:pic>
        <p:nvPicPr>
          <p:cNvPr id="18" name="グラフィックス 17" descr="サーバー 枠線">
            <a:extLst>
              <a:ext uri="{FF2B5EF4-FFF2-40B4-BE49-F238E27FC236}">
                <a16:creationId xmlns:a16="http://schemas.microsoft.com/office/drawing/2014/main" id="{69AA6A55-C3AB-9583-D9F7-0C457B1EC1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36700" y="2536181"/>
            <a:ext cx="482600" cy="482600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C492B85-86D2-49AE-ECB3-AE3662AD7BD7}"/>
              </a:ext>
            </a:extLst>
          </p:cNvPr>
          <p:cNvSpPr txBox="1"/>
          <p:nvPr/>
        </p:nvSpPr>
        <p:spPr>
          <a:xfrm>
            <a:off x="939469" y="3016642"/>
            <a:ext cx="1677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/>
              <a:t>Open</a:t>
            </a:r>
            <a:r>
              <a:rPr kumimoji="1" lang="ja-JP" altLang="en-US" dirty="0"/>
              <a:t> </a:t>
            </a:r>
            <a:r>
              <a:rPr kumimoji="1" lang="en-US" altLang="ja-JP" dirty="0"/>
              <a:t>search</a:t>
            </a:r>
            <a:r>
              <a:rPr kumimoji="1" lang="ja-JP" altLang="en-US" dirty="0"/>
              <a:t> </a:t>
            </a:r>
            <a:r>
              <a:rPr kumimoji="1" lang="en-US" altLang="ja-JP" dirty="0"/>
              <a:t>client</a:t>
            </a:r>
          </a:p>
          <a:p>
            <a:pPr algn="ctr"/>
            <a:r>
              <a:rPr kumimoji="1" lang="en-US" altLang="ja-JP" dirty="0"/>
              <a:t>(</a:t>
            </a:r>
            <a:r>
              <a:rPr kumimoji="1" lang="en-US" altLang="ja-JP" dirty="0" err="1"/>
              <a:t>FedEO</a:t>
            </a:r>
            <a:r>
              <a:rPr kumimoji="1" lang="en-US" altLang="ja-JP" dirty="0"/>
              <a:t>)</a:t>
            </a: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6741A266-ED13-9D77-4047-DFD8C607D71D}"/>
              </a:ext>
            </a:extLst>
          </p:cNvPr>
          <p:cNvGrpSpPr/>
          <p:nvPr/>
        </p:nvGrpSpPr>
        <p:grpSpPr>
          <a:xfrm>
            <a:off x="9166426" y="1205532"/>
            <a:ext cx="2302888" cy="2166763"/>
            <a:chOff x="8844578" y="1961778"/>
            <a:chExt cx="2302888" cy="2166763"/>
          </a:xfrm>
        </p:grpSpPr>
        <p:pic>
          <p:nvPicPr>
            <p:cNvPr id="9" name="グラフィックス 8" descr="歯車 単色塗りつぶし">
              <a:extLst>
                <a:ext uri="{FF2B5EF4-FFF2-40B4-BE49-F238E27FC236}">
                  <a16:creationId xmlns:a16="http://schemas.microsoft.com/office/drawing/2014/main" id="{D39575B4-12A2-49B7-A998-41550C878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319887" y="3490264"/>
              <a:ext cx="638277" cy="638277"/>
            </a:xfrm>
            <a:prstGeom prst="rect">
              <a:avLst/>
            </a:prstGeom>
          </p:spPr>
        </p:pic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F20BFD75-8D0D-9C4F-7CFA-E1C12920BC4E}"/>
                </a:ext>
              </a:extLst>
            </p:cNvPr>
            <p:cNvGrpSpPr/>
            <p:nvPr/>
          </p:nvGrpSpPr>
          <p:grpSpPr>
            <a:xfrm>
              <a:off x="9202989" y="2198603"/>
              <a:ext cx="914400" cy="914400"/>
              <a:chOff x="5788800" y="3121800"/>
              <a:chExt cx="914400" cy="914400"/>
            </a:xfrm>
          </p:grpSpPr>
          <p:pic>
            <p:nvPicPr>
              <p:cNvPr id="3" name="図 2">
                <a:extLst>
                  <a:ext uri="{FF2B5EF4-FFF2-40B4-BE49-F238E27FC236}">
                    <a16:creationId xmlns:a16="http://schemas.microsoft.com/office/drawing/2014/main" id="{A8F645A2-A299-8DCA-9D01-CDE02D9CAB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813" b="14514"/>
              <a:stretch/>
            </p:blipFill>
            <p:spPr>
              <a:xfrm>
                <a:off x="5869821" y="3296232"/>
                <a:ext cx="710033" cy="482600"/>
              </a:xfrm>
              <a:prstGeom prst="rect">
                <a:avLst/>
              </a:prstGeom>
            </p:spPr>
          </p:pic>
          <p:pic>
            <p:nvPicPr>
              <p:cNvPr id="11" name="グラフィックス 10" descr="モニター 単色塗りつぶし">
                <a:extLst>
                  <a:ext uri="{FF2B5EF4-FFF2-40B4-BE49-F238E27FC236}">
                    <a16:creationId xmlns:a16="http://schemas.microsoft.com/office/drawing/2014/main" id="{EF695EDA-0705-8A65-D1C7-8716124193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788800" y="3121800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B2F9DB95-570C-CD7C-C2CA-2F643B96EB7C}"/>
                </a:ext>
              </a:extLst>
            </p:cNvPr>
            <p:cNvSpPr txBox="1"/>
            <p:nvPr/>
          </p:nvSpPr>
          <p:spPr>
            <a:xfrm>
              <a:off x="8871639" y="1961778"/>
              <a:ext cx="16065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>
                  <a:solidFill>
                    <a:schemeClr val="accent2">
                      <a:lumMod val="50000"/>
                    </a:schemeClr>
                  </a:solidFill>
                </a:rPr>
                <a:t>Front-end</a:t>
              </a:r>
              <a:r>
                <a:rPr kumimoji="1" lang="ja-JP" altLang="en-US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kumimoji="1" lang="en-US" altLang="ja-JP" dirty="0">
                  <a:solidFill>
                    <a:schemeClr val="accent2">
                      <a:lumMod val="50000"/>
                    </a:schemeClr>
                  </a:solidFill>
                </a:rPr>
                <a:t>Service</a:t>
              </a: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70AF013E-E5C4-5D5F-A4F1-673A5E362B9F}"/>
                </a:ext>
              </a:extLst>
            </p:cNvPr>
            <p:cNvSpPr txBox="1"/>
            <p:nvPr/>
          </p:nvSpPr>
          <p:spPr>
            <a:xfrm>
              <a:off x="10117389" y="2460446"/>
              <a:ext cx="1030077" cy="307777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/>
                <a:t>G-Portal</a:t>
              </a: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04FA9515-BA56-E308-B45A-2BFDCBB982FB}"/>
                </a:ext>
              </a:extLst>
            </p:cNvPr>
            <p:cNvSpPr txBox="1"/>
            <p:nvPr/>
          </p:nvSpPr>
          <p:spPr>
            <a:xfrm>
              <a:off x="8844578" y="3082737"/>
              <a:ext cx="15888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>
                  <a:solidFill>
                    <a:schemeClr val="accent2">
                      <a:lumMod val="50000"/>
                    </a:schemeClr>
                  </a:solidFill>
                </a:rPr>
                <a:t>Back-end</a:t>
              </a:r>
              <a:r>
                <a:rPr kumimoji="1" lang="ja-JP" altLang="en-US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kumimoji="1" lang="en-US" altLang="ja-JP" dirty="0">
                  <a:solidFill>
                    <a:schemeClr val="accent2">
                      <a:lumMod val="50000"/>
                    </a:schemeClr>
                  </a:solidFill>
                </a:rPr>
                <a:t>Service</a:t>
              </a: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D722D8B3-47D9-4073-7EF7-72B36DBB8C98}"/>
                </a:ext>
              </a:extLst>
            </p:cNvPr>
            <p:cNvSpPr txBox="1"/>
            <p:nvPr/>
          </p:nvSpPr>
          <p:spPr>
            <a:xfrm>
              <a:off x="10117388" y="3655513"/>
              <a:ext cx="1030077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/>
                <a:t>CSW(3.0)</a:t>
              </a:r>
            </a:p>
          </p:txBody>
        </p:sp>
      </p:grp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5471E0F-6F9F-6CEE-EA17-DE51D1C3F119}"/>
              </a:ext>
            </a:extLst>
          </p:cNvPr>
          <p:cNvSpPr txBox="1"/>
          <p:nvPr/>
        </p:nvSpPr>
        <p:spPr>
          <a:xfrm>
            <a:off x="9211198" y="2785223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chemeClr val="accent2"/>
                </a:solidFill>
              </a:rPr>
              <a:t>=</a:t>
            </a:r>
            <a:endParaRPr kumimoji="1" lang="ja-JP" altLang="en-US" sz="2800" b="1" dirty="0">
              <a:solidFill>
                <a:schemeClr val="accent2"/>
              </a:solidFill>
            </a:endParaRPr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4B3841FB-3E93-DA5C-906C-9EB32EC96F78}"/>
              </a:ext>
            </a:extLst>
          </p:cNvPr>
          <p:cNvSpPr/>
          <p:nvPr/>
        </p:nvSpPr>
        <p:spPr>
          <a:xfrm>
            <a:off x="3507154" y="2335238"/>
            <a:ext cx="2919206" cy="136280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D4BB2B3-54FD-A34A-1F8E-3F7ABF06ED9E}"/>
              </a:ext>
            </a:extLst>
          </p:cNvPr>
          <p:cNvSpPr txBox="1"/>
          <p:nvPr/>
        </p:nvSpPr>
        <p:spPr>
          <a:xfrm>
            <a:off x="4228026" y="1975114"/>
            <a:ext cx="1527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/>
                </a:solidFill>
              </a:rPr>
              <a:t>Interface</a:t>
            </a:r>
            <a:r>
              <a:rPr kumimoji="1" lang="ja-JP" altLang="en-US" dirty="0">
                <a:solidFill>
                  <a:schemeClr val="accent1"/>
                </a:solidFill>
              </a:rPr>
              <a:t> </a:t>
            </a:r>
            <a:r>
              <a:rPr kumimoji="1" lang="en-US" altLang="ja-JP" dirty="0">
                <a:solidFill>
                  <a:schemeClr val="accent1"/>
                </a:solidFill>
              </a:rPr>
              <a:t>System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60695C84-2916-A1CF-5D55-391D7C9C5372}"/>
              </a:ext>
            </a:extLst>
          </p:cNvPr>
          <p:cNvSpPr txBox="1"/>
          <p:nvPr/>
        </p:nvSpPr>
        <p:spPr>
          <a:xfrm>
            <a:off x="3165623" y="3901128"/>
            <a:ext cx="36279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1" lang="en-US" altLang="ja-JP" dirty="0">
                <a:solidFill>
                  <a:schemeClr val="accent1"/>
                </a:solidFill>
              </a:rPr>
              <a:t>Provides</a:t>
            </a:r>
            <a:r>
              <a:rPr kumimoji="1" lang="ja-JP" altLang="en-US" dirty="0">
                <a:solidFill>
                  <a:schemeClr val="accent1"/>
                </a:solidFill>
              </a:rPr>
              <a:t> </a:t>
            </a:r>
            <a:r>
              <a:rPr kumimoji="1" lang="en-US" altLang="ja-JP" dirty="0">
                <a:solidFill>
                  <a:schemeClr val="accent1"/>
                </a:solidFill>
              </a:rPr>
              <a:t>façade function for JAXA catalog linkage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1" lang="en-US" altLang="ja-JP" dirty="0">
                <a:solidFill>
                  <a:schemeClr val="accent1"/>
                </a:solidFill>
              </a:rPr>
              <a:t>focuses fully compatibility for CEOS BP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1" lang="en-US" altLang="ja-JP" dirty="0">
                <a:solidFill>
                  <a:schemeClr val="accent1"/>
                </a:solidFill>
              </a:rPr>
              <a:t>Stores collection level information(OSDD)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1" lang="en-US" altLang="ja-JP" dirty="0">
                <a:solidFill>
                  <a:schemeClr val="accent1"/>
                </a:solidFill>
              </a:rPr>
              <a:t>Base data format is DIF-10. But we can provide ISO-19115.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B8CC3E69-C3F6-4C72-0170-C99693B8273B}"/>
              </a:ext>
            </a:extLst>
          </p:cNvPr>
          <p:cNvSpPr txBox="1"/>
          <p:nvPr/>
        </p:nvSpPr>
        <p:spPr>
          <a:xfrm>
            <a:off x="7607394" y="3875394"/>
            <a:ext cx="36279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1" lang="en-US" altLang="ja-JP" dirty="0"/>
              <a:t>A part of micro service for G-Portal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1" lang="en-US" altLang="ja-JP" dirty="0"/>
              <a:t>Basically compatible for CEOS BP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1" lang="en-US" altLang="ja-JP" dirty="0"/>
              <a:t>Stores granule level information(OSDD)</a:t>
            </a:r>
            <a:endParaRPr kumimoji="1" lang="ja-JP" altLang="en-US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C32A35CF-03A2-0D72-46DD-F1615A076059}"/>
              </a:ext>
            </a:extLst>
          </p:cNvPr>
          <p:cNvSpPr txBox="1"/>
          <p:nvPr/>
        </p:nvSpPr>
        <p:spPr>
          <a:xfrm>
            <a:off x="1141180" y="3901128"/>
            <a:ext cx="1210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Ex.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err="1"/>
              <a:t>FedEO</a:t>
            </a:r>
            <a:r>
              <a:rPr kumimoji="1" lang="en-US" altLang="ja-JP" dirty="0"/>
              <a:t>, IDN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EA63B59-E94A-50FE-B7AF-B6A2BD0E1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25" y="239144"/>
            <a:ext cx="9386864" cy="779002"/>
          </a:xfrm>
        </p:spPr>
        <p:txBody>
          <a:bodyPr/>
          <a:lstStyle/>
          <a:p>
            <a:r>
              <a:rPr lang="en-US" altLang="ja-JP" dirty="0"/>
              <a:t>System architecture</a:t>
            </a:r>
            <a:endParaRPr lang="ja-JP" altLang="en-US" dirty="0"/>
          </a:p>
        </p:txBody>
      </p:sp>
      <p:pic>
        <p:nvPicPr>
          <p:cNvPr id="7" name="グラフィックス 6" descr="サーバー 枠線">
            <a:extLst>
              <a:ext uri="{FF2B5EF4-FFF2-40B4-BE49-F238E27FC236}">
                <a16:creationId xmlns:a16="http://schemas.microsoft.com/office/drawing/2014/main" id="{ED6A2AE3-03E1-8FCE-DE57-3EE73FA32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50718" y="1183148"/>
            <a:ext cx="482600" cy="482600"/>
          </a:xfrm>
          <a:prstGeom prst="rect">
            <a:avLst/>
          </a:prstGeom>
        </p:spPr>
      </p:pic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CE12011D-F482-2858-D41D-0D19179E3074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4992018" y="2186829"/>
            <a:ext cx="0" cy="4207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A9DA7A0-8DD4-D1B3-93A4-51AD56A38E90}"/>
              </a:ext>
            </a:extLst>
          </p:cNvPr>
          <p:cNvSpPr txBox="1"/>
          <p:nvPr/>
        </p:nvSpPr>
        <p:spPr>
          <a:xfrm>
            <a:off x="4114213" y="1663609"/>
            <a:ext cx="1755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accent1"/>
                </a:solidFill>
              </a:rPr>
              <a:t>Open</a:t>
            </a:r>
            <a:r>
              <a:rPr kumimoji="1" lang="ja-JP" altLang="en-US" dirty="0">
                <a:solidFill>
                  <a:schemeClr val="accent1"/>
                </a:solidFill>
              </a:rPr>
              <a:t> </a:t>
            </a:r>
            <a:r>
              <a:rPr kumimoji="1" lang="en-US" altLang="ja-JP" dirty="0">
                <a:solidFill>
                  <a:schemeClr val="accent1"/>
                </a:solidFill>
              </a:rPr>
              <a:t>search</a:t>
            </a:r>
            <a:r>
              <a:rPr kumimoji="1" lang="ja-JP" altLang="en-US" dirty="0">
                <a:solidFill>
                  <a:schemeClr val="accent1"/>
                </a:solidFill>
              </a:rPr>
              <a:t> </a:t>
            </a:r>
            <a:r>
              <a:rPr kumimoji="1" lang="en-US" altLang="ja-JP" dirty="0">
                <a:solidFill>
                  <a:schemeClr val="accent1"/>
                </a:solidFill>
              </a:rPr>
              <a:t>server</a:t>
            </a:r>
          </a:p>
          <a:p>
            <a:pPr algn="ctr"/>
            <a:r>
              <a:rPr kumimoji="1" lang="en-US" altLang="ja-JP" dirty="0">
                <a:solidFill>
                  <a:schemeClr val="accent1"/>
                </a:solidFill>
              </a:rPr>
              <a:t>(Collection)</a:t>
            </a:r>
          </a:p>
        </p:txBody>
      </p:sp>
      <p:pic>
        <p:nvPicPr>
          <p:cNvPr id="14" name="グラフィックス 13" descr="サーバー 枠線">
            <a:extLst>
              <a:ext uri="{FF2B5EF4-FFF2-40B4-BE49-F238E27FC236}">
                <a16:creationId xmlns:a16="http://schemas.microsoft.com/office/drawing/2014/main" id="{CC56D8B9-EDE6-881C-D413-D2685704B6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11864" y="1181009"/>
            <a:ext cx="482600" cy="48260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263F86D-AA93-13D8-DD5A-804483997354}"/>
              </a:ext>
            </a:extLst>
          </p:cNvPr>
          <p:cNvSpPr txBox="1"/>
          <p:nvPr/>
        </p:nvSpPr>
        <p:spPr>
          <a:xfrm>
            <a:off x="7375359" y="1661470"/>
            <a:ext cx="1755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accent2">
                    <a:lumMod val="50000"/>
                  </a:schemeClr>
                </a:solidFill>
              </a:rPr>
              <a:t>Open</a:t>
            </a:r>
            <a:r>
              <a:rPr kumimoji="1" lang="ja-JP" alt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kumimoji="1" lang="en-US" altLang="ja-JP" dirty="0">
                <a:solidFill>
                  <a:schemeClr val="accent2">
                    <a:lumMod val="50000"/>
                  </a:schemeClr>
                </a:solidFill>
              </a:rPr>
              <a:t>search</a:t>
            </a:r>
            <a:r>
              <a:rPr kumimoji="1" lang="ja-JP" alt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kumimoji="1" lang="en-US" altLang="ja-JP" dirty="0">
                <a:solidFill>
                  <a:schemeClr val="accent2">
                    <a:lumMod val="50000"/>
                  </a:schemeClr>
                </a:solidFill>
              </a:rPr>
              <a:t>server</a:t>
            </a:r>
          </a:p>
          <a:p>
            <a:pPr algn="ctr"/>
            <a:r>
              <a:rPr kumimoji="1" lang="en-US" altLang="ja-JP" dirty="0">
                <a:solidFill>
                  <a:schemeClr val="accent2">
                    <a:lumMod val="50000"/>
                  </a:schemeClr>
                </a:solidFill>
              </a:rPr>
              <a:t>(Granule)</a:t>
            </a:r>
          </a:p>
        </p:txBody>
      </p:sp>
      <p:pic>
        <p:nvPicPr>
          <p:cNvPr id="18" name="グラフィックス 17" descr="サーバー 枠線">
            <a:extLst>
              <a:ext uri="{FF2B5EF4-FFF2-40B4-BE49-F238E27FC236}">
                <a16:creationId xmlns:a16="http://schemas.microsoft.com/office/drawing/2014/main" id="{69AA6A55-C3AB-9583-D9F7-0C457B1EC1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36700" y="1181009"/>
            <a:ext cx="482600" cy="482600"/>
          </a:xfrm>
          <a:prstGeom prst="rect">
            <a:avLst/>
          </a:prstGeom>
        </p:spPr>
      </p:pic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1890584C-C212-7243-ADFE-0A3F5A7BA543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1778000" y="2184690"/>
            <a:ext cx="0" cy="42076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C492B85-86D2-49AE-ECB3-AE3662AD7BD7}"/>
              </a:ext>
            </a:extLst>
          </p:cNvPr>
          <p:cNvSpPr txBox="1"/>
          <p:nvPr/>
        </p:nvSpPr>
        <p:spPr>
          <a:xfrm>
            <a:off x="939469" y="1661470"/>
            <a:ext cx="1677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/>
              <a:t>Open</a:t>
            </a:r>
            <a:r>
              <a:rPr kumimoji="1" lang="ja-JP" altLang="en-US" dirty="0"/>
              <a:t> </a:t>
            </a:r>
            <a:r>
              <a:rPr kumimoji="1" lang="en-US" altLang="ja-JP" dirty="0"/>
              <a:t>search</a:t>
            </a:r>
            <a:r>
              <a:rPr kumimoji="1" lang="ja-JP" altLang="en-US" dirty="0"/>
              <a:t> </a:t>
            </a:r>
            <a:r>
              <a:rPr kumimoji="1" lang="en-US" altLang="ja-JP" dirty="0"/>
              <a:t>client</a:t>
            </a:r>
          </a:p>
          <a:p>
            <a:pPr algn="ctr"/>
            <a:r>
              <a:rPr kumimoji="1" lang="en-US" altLang="ja-JP" dirty="0"/>
              <a:t>(</a:t>
            </a:r>
            <a:r>
              <a:rPr kumimoji="1" lang="en-US" altLang="ja-JP" dirty="0" err="1"/>
              <a:t>FedEO</a:t>
            </a:r>
            <a:r>
              <a:rPr kumimoji="1" lang="en-US" altLang="ja-JP" dirty="0"/>
              <a:t>)</a:t>
            </a: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8C2835F1-BBAC-2829-ADA9-6DEF34B8281C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8253164" y="2184690"/>
            <a:ext cx="36000" cy="427961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矢印: U ターン 26">
            <a:extLst>
              <a:ext uri="{FF2B5EF4-FFF2-40B4-BE49-F238E27FC236}">
                <a16:creationId xmlns:a16="http://schemas.microsoft.com/office/drawing/2014/main" id="{5D7164AD-5465-078A-3850-5C9D87E63CF8}"/>
              </a:ext>
            </a:extLst>
          </p:cNvPr>
          <p:cNvSpPr/>
          <p:nvPr/>
        </p:nvSpPr>
        <p:spPr>
          <a:xfrm rot="5400000">
            <a:off x="3302458" y="2168339"/>
            <a:ext cx="203195" cy="3175912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20DAE45-335C-10F1-E7D4-89090786D807}"/>
              </a:ext>
            </a:extLst>
          </p:cNvPr>
          <p:cNvSpPr txBox="1"/>
          <p:nvPr/>
        </p:nvSpPr>
        <p:spPr>
          <a:xfrm>
            <a:off x="1928330" y="3344781"/>
            <a:ext cx="2951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Harvest collection level information</a:t>
            </a:r>
            <a:endParaRPr kumimoji="1" lang="ja-JP" altLang="en-US" dirty="0"/>
          </a:p>
        </p:txBody>
      </p:sp>
      <p:sp>
        <p:nvSpPr>
          <p:cNvPr id="29" name="円柱 28">
            <a:extLst>
              <a:ext uri="{FF2B5EF4-FFF2-40B4-BE49-F238E27FC236}">
                <a16:creationId xmlns:a16="http://schemas.microsoft.com/office/drawing/2014/main" id="{45539659-A8B4-B256-28BA-0B264827EE2B}"/>
              </a:ext>
            </a:extLst>
          </p:cNvPr>
          <p:cNvSpPr/>
          <p:nvPr/>
        </p:nvSpPr>
        <p:spPr>
          <a:xfrm>
            <a:off x="5903856" y="1405688"/>
            <a:ext cx="1259397" cy="779002"/>
          </a:xfrm>
          <a:prstGeom prst="can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ローチャート: 複数書類 29">
            <a:extLst>
              <a:ext uri="{FF2B5EF4-FFF2-40B4-BE49-F238E27FC236}">
                <a16:creationId xmlns:a16="http://schemas.microsoft.com/office/drawing/2014/main" id="{F263EB9F-DD52-BCBA-FF0E-687E11EE2075}"/>
              </a:ext>
            </a:extLst>
          </p:cNvPr>
          <p:cNvSpPr/>
          <p:nvPr/>
        </p:nvSpPr>
        <p:spPr>
          <a:xfrm>
            <a:off x="6127036" y="1705688"/>
            <a:ext cx="915572" cy="383072"/>
          </a:xfrm>
          <a:prstGeom prst="flowChartMultidocumen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OSDD</a:t>
            </a:r>
            <a:endParaRPr kumimoji="1"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4CDB815-A921-606C-B235-C47A8DEC409F}"/>
              </a:ext>
            </a:extLst>
          </p:cNvPr>
          <p:cNvSpPr txBox="1"/>
          <p:nvPr/>
        </p:nvSpPr>
        <p:spPr>
          <a:xfrm>
            <a:off x="5430598" y="1044803"/>
            <a:ext cx="238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>
                <a:solidFill>
                  <a:schemeClr val="accent1"/>
                </a:solidFill>
              </a:rPr>
              <a:t>Open </a:t>
            </a:r>
            <a:r>
              <a:rPr kumimoji="1" lang="en-US" altLang="ja-JP" sz="900" dirty="0">
                <a:solidFill>
                  <a:schemeClr val="accent1"/>
                </a:solidFill>
              </a:rPr>
              <a:t>search description document(OSDD)</a:t>
            </a:r>
          </a:p>
          <a:p>
            <a:r>
              <a:rPr kumimoji="1" lang="en-US" altLang="ja-JP" sz="900" dirty="0">
                <a:solidFill>
                  <a:schemeClr val="accent1"/>
                </a:solidFill>
              </a:rPr>
              <a:t>For Collection level</a:t>
            </a:r>
            <a:endParaRPr kumimoji="1" lang="ja-JP" altLang="en-US" sz="900" dirty="0">
              <a:solidFill>
                <a:schemeClr val="accent1"/>
              </a:solidFill>
            </a:endParaRPr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974A7E6D-68B7-5056-C09C-187729A810A0}"/>
              </a:ext>
            </a:extLst>
          </p:cNvPr>
          <p:cNvCxnSpPr>
            <a:cxnSpLocks/>
            <a:stCxn id="7" idx="3"/>
            <a:endCxn id="29" idx="2"/>
          </p:cNvCxnSpPr>
          <p:nvPr/>
        </p:nvCxnSpPr>
        <p:spPr>
          <a:xfrm>
            <a:off x="5233318" y="1424448"/>
            <a:ext cx="670538" cy="370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円柱 36">
            <a:extLst>
              <a:ext uri="{FF2B5EF4-FFF2-40B4-BE49-F238E27FC236}">
                <a16:creationId xmlns:a16="http://schemas.microsoft.com/office/drawing/2014/main" id="{D4A8EF1B-03D1-9A5E-1AC4-437F83143606}"/>
              </a:ext>
            </a:extLst>
          </p:cNvPr>
          <p:cNvSpPr/>
          <p:nvPr/>
        </p:nvSpPr>
        <p:spPr>
          <a:xfrm>
            <a:off x="9202770" y="1405688"/>
            <a:ext cx="1259397" cy="779002"/>
          </a:xfrm>
          <a:prstGeom prst="can">
            <a:avLst/>
          </a:prstGeom>
          <a:noFill/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ローチャート: 複数書類 37">
            <a:extLst>
              <a:ext uri="{FF2B5EF4-FFF2-40B4-BE49-F238E27FC236}">
                <a16:creationId xmlns:a16="http://schemas.microsoft.com/office/drawing/2014/main" id="{80C4AEAB-09BE-B2E3-4383-A3CFFB776C7F}"/>
              </a:ext>
            </a:extLst>
          </p:cNvPr>
          <p:cNvSpPr/>
          <p:nvPr/>
        </p:nvSpPr>
        <p:spPr>
          <a:xfrm>
            <a:off x="9425950" y="1705688"/>
            <a:ext cx="915572" cy="383072"/>
          </a:xfrm>
          <a:prstGeom prst="flowChartMultidocumen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OSDD</a:t>
            </a:r>
            <a:endParaRPr kumimoji="1" lang="ja-JP" altLang="en-US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5011C75-C972-0D8B-849B-3CF796068027}"/>
              </a:ext>
            </a:extLst>
          </p:cNvPr>
          <p:cNvSpPr txBox="1"/>
          <p:nvPr/>
        </p:nvSpPr>
        <p:spPr>
          <a:xfrm>
            <a:off x="8729512" y="1044803"/>
            <a:ext cx="238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>
                <a:solidFill>
                  <a:schemeClr val="accent2">
                    <a:lumMod val="50000"/>
                  </a:schemeClr>
                </a:solidFill>
              </a:rPr>
              <a:t>Open search description document(OSDD)</a:t>
            </a:r>
          </a:p>
          <a:p>
            <a:r>
              <a:rPr kumimoji="1" lang="en-US" altLang="ja-JP" sz="900" dirty="0">
                <a:solidFill>
                  <a:schemeClr val="accent2">
                    <a:lumMod val="50000"/>
                  </a:schemeClr>
                </a:solidFill>
              </a:rPr>
              <a:t>For Granule level</a:t>
            </a:r>
            <a:endParaRPr kumimoji="1" lang="ja-JP" altLang="en-US" sz="9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F140BEDB-C34A-F24A-94E7-0EF632251CC9}"/>
              </a:ext>
            </a:extLst>
          </p:cNvPr>
          <p:cNvCxnSpPr>
            <a:cxnSpLocks/>
            <a:stCxn id="14" idx="3"/>
            <a:endCxn id="37" idx="2"/>
          </p:cNvCxnSpPr>
          <p:nvPr/>
        </p:nvCxnSpPr>
        <p:spPr>
          <a:xfrm>
            <a:off x="8494464" y="1422309"/>
            <a:ext cx="708306" cy="37288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>
            <a:extLst>
              <a:ext uri="{FF2B5EF4-FFF2-40B4-BE49-F238E27FC236}">
                <a16:creationId xmlns:a16="http://schemas.microsoft.com/office/drawing/2014/main" id="{A8F645A2-A299-8DCA-9D01-CDE02D9CABD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14"/>
          <a:stretch/>
        </p:blipFill>
        <p:spPr>
          <a:xfrm>
            <a:off x="8520159" y="2253637"/>
            <a:ext cx="2152347" cy="895117"/>
          </a:xfrm>
          <a:prstGeom prst="rect">
            <a:avLst/>
          </a:prstGeom>
        </p:spPr>
      </p:pic>
      <p:sp>
        <p:nvSpPr>
          <p:cNvPr id="4" name="矢印: U ターン 3">
            <a:extLst>
              <a:ext uri="{FF2B5EF4-FFF2-40B4-BE49-F238E27FC236}">
                <a16:creationId xmlns:a16="http://schemas.microsoft.com/office/drawing/2014/main" id="{22398140-0790-9909-8E41-E9DF66F98845}"/>
              </a:ext>
            </a:extLst>
          </p:cNvPr>
          <p:cNvSpPr/>
          <p:nvPr/>
        </p:nvSpPr>
        <p:spPr>
          <a:xfrm rot="5400000">
            <a:off x="6516483" y="1392314"/>
            <a:ext cx="203195" cy="3175912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7AA5851-42C6-92D9-2C14-C3458FF8EB2D}"/>
              </a:ext>
            </a:extLst>
          </p:cNvPr>
          <p:cNvSpPr txBox="1"/>
          <p:nvPr/>
        </p:nvSpPr>
        <p:spPr>
          <a:xfrm>
            <a:off x="4999129" y="2355452"/>
            <a:ext cx="3170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accent2">
                    <a:lumMod val="75000"/>
                  </a:schemeClr>
                </a:solidFill>
              </a:rPr>
              <a:t>Ingest granule search information preliminary.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94DC04A-0DC8-06FD-8657-25CDA4018AAB}"/>
              </a:ext>
            </a:extLst>
          </p:cNvPr>
          <p:cNvSpPr txBox="1"/>
          <p:nvPr/>
        </p:nvSpPr>
        <p:spPr>
          <a:xfrm>
            <a:off x="2040563" y="3882735"/>
            <a:ext cx="2563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Returns collection level result.</a:t>
            </a:r>
            <a:endParaRPr kumimoji="1" lang="ja-JP" altLang="en-US" dirty="0"/>
          </a:p>
        </p:txBody>
      </p:sp>
      <p:sp>
        <p:nvSpPr>
          <p:cNvPr id="8" name="矢印: U ターン 7">
            <a:extLst>
              <a:ext uri="{FF2B5EF4-FFF2-40B4-BE49-F238E27FC236}">
                <a16:creationId xmlns:a16="http://schemas.microsoft.com/office/drawing/2014/main" id="{170293F7-AAC1-EC35-478D-E722A22CD178}"/>
              </a:ext>
            </a:extLst>
          </p:cNvPr>
          <p:cNvSpPr/>
          <p:nvPr/>
        </p:nvSpPr>
        <p:spPr>
          <a:xfrm rot="5400000">
            <a:off x="4931473" y="1593097"/>
            <a:ext cx="203195" cy="644019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D9488E4-E244-8F91-0327-B6337BD9607E}"/>
              </a:ext>
            </a:extLst>
          </p:cNvPr>
          <p:cNvSpPr txBox="1"/>
          <p:nvPr/>
        </p:nvSpPr>
        <p:spPr>
          <a:xfrm>
            <a:off x="1925206" y="4401677"/>
            <a:ext cx="27510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Search granule level information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26B4563-D65E-067F-2398-38590F5D5AB8}"/>
              </a:ext>
            </a:extLst>
          </p:cNvPr>
          <p:cNvSpPr txBox="1"/>
          <p:nvPr/>
        </p:nvSpPr>
        <p:spPr>
          <a:xfrm>
            <a:off x="2037439" y="4939631"/>
            <a:ext cx="2412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Returns granule level result.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9109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D02688C1-D681-DF9D-205E-88A4CD0EC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Metadata conversion</a:t>
            </a:r>
            <a:endParaRPr kumimoji="1"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5B527092-EE88-B99B-7440-C1316AAEF99F}"/>
              </a:ext>
            </a:extLst>
          </p:cNvPr>
          <p:cNvSpPr/>
          <p:nvPr/>
        </p:nvSpPr>
        <p:spPr>
          <a:xfrm>
            <a:off x="3697357" y="5244924"/>
            <a:ext cx="2259826" cy="10506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Facade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D75D05E-9E52-33EC-4835-E36071B0E855}"/>
              </a:ext>
            </a:extLst>
          </p:cNvPr>
          <p:cNvSpPr/>
          <p:nvPr/>
        </p:nvSpPr>
        <p:spPr>
          <a:xfrm>
            <a:off x="6219482" y="4958029"/>
            <a:ext cx="4206240" cy="13375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kumimoji="1" lang="en-US" altLang="ja-JP" sz="1200" dirty="0">
                <a:solidFill>
                  <a:schemeClr val="tx1"/>
                </a:solidFill>
              </a:rPr>
              <a:t>JAXA</a:t>
            </a:r>
            <a:r>
              <a:rPr kumimoji="1" lang="ja-JP" altLang="en-US" sz="1200" dirty="0">
                <a:solidFill>
                  <a:schemeClr val="tx1"/>
                </a:solidFill>
              </a:rPr>
              <a:t> </a:t>
            </a:r>
            <a:r>
              <a:rPr kumimoji="1" lang="en-US" altLang="ja-JP" sz="1200" dirty="0" err="1">
                <a:solidFill>
                  <a:schemeClr val="tx1"/>
                </a:solidFill>
              </a:rPr>
              <a:t>Opensearch</a:t>
            </a:r>
            <a:r>
              <a:rPr kumimoji="1" lang="en-US" altLang="ja-JP" sz="1200" dirty="0">
                <a:solidFill>
                  <a:schemeClr val="tx1"/>
                </a:solidFill>
              </a:rPr>
              <a:t> Server</a:t>
            </a:r>
          </a:p>
          <a:p>
            <a:pPr algn="ctr"/>
            <a:r>
              <a:rPr kumimoji="1" lang="en-US" altLang="ja-JP" sz="1200" dirty="0">
                <a:solidFill>
                  <a:schemeClr val="tx1"/>
                </a:solidFill>
              </a:rPr>
              <a:t>(collection level)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6" name="フローチャート: 複数書類 5">
            <a:extLst>
              <a:ext uri="{FF2B5EF4-FFF2-40B4-BE49-F238E27FC236}">
                <a16:creationId xmlns:a16="http://schemas.microsoft.com/office/drawing/2014/main" id="{F2A419D6-2074-BDC8-1A97-B5B721AE4108}"/>
              </a:ext>
            </a:extLst>
          </p:cNvPr>
          <p:cNvSpPr/>
          <p:nvPr/>
        </p:nvSpPr>
        <p:spPr>
          <a:xfrm>
            <a:off x="7631832" y="5466520"/>
            <a:ext cx="1381539" cy="655983"/>
          </a:xfrm>
          <a:prstGeom prst="flowChartMultidocumen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solidFill>
                  <a:schemeClr val="tx1"/>
                </a:solidFill>
              </a:rPr>
              <a:t>Metadata</a:t>
            </a:r>
          </a:p>
          <a:p>
            <a:pPr algn="ctr"/>
            <a:r>
              <a:rPr kumimoji="1" lang="en-US" altLang="ja-JP" sz="1200" dirty="0">
                <a:solidFill>
                  <a:schemeClr val="tx1"/>
                </a:solidFill>
              </a:rPr>
              <a:t>(DIF)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5FF8D9E-A0C3-6F91-B84C-E9B9698EAA2A}"/>
              </a:ext>
            </a:extLst>
          </p:cNvPr>
          <p:cNvSpPr/>
          <p:nvPr/>
        </p:nvSpPr>
        <p:spPr>
          <a:xfrm>
            <a:off x="353928" y="2952715"/>
            <a:ext cx="4206240" cy="12121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kumimoji="1" lang="en-US" altLang="ja-JP" sz="1200" dirty="0" err="1">
                <a:solidFill>
                  <a:schemeClr val="tx1"/>
                </a:solidFill>
              </a:rPr>
              <a:t>Fedeo</a:t>
            </a:r>
            <a:endParaRPr kumimoji="1" lang="en-US" altLang="ja-JP" sz="1200" dirty="0">
              <a:solidFill>
                <a:schemeClr val="tx1"/>
              </a:solidFill>
            </a:endParaRPr>
          </a:p>
        </p:txBody>
      </p:sp>
      <p:sp>
        <p:nvSpPr>
          <p:cNvPr id="8" name="フローチャート: 複数書類 7">
            <a:extLst>
              <a:ext uri="{FF2B5EF4-FFF2-40B4-BE49-F238E27FC236}">
                <a16:creationId xmlns:a16="http://schemas.microsoft.com/office/drawing/2014/main" id="{59C9FB56-1A01-96E2-CE6B-EA206494011A}"/>
              </a:ext>
            </a:extLst>
          </p:cNvPr>
          <p:cNvSpPr/>
          <p:nvPr/>
        </p:nvSpPr>
        <p:spPr>
          <a:xfrm>
            <a:off x="1766278" y="3335854"/>
            <a:ext cx="1381539" cy="655983"/>
          </a:xfrm>
          <a:prstGeom prst="flowChartMultidocumen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solidFill>
                  <a:schemeClr val="tx1"/>
                </a:solidFill>
              </a:rPr>
              <a:t>Metadata</a:t>
            </a:r>
          </a:p>
          <a:p>
            <a:pPr algn="ctr"/>
            <a:r>
              <a:rPr kumimoji="1" lang="en-US" altLang="ja-JP" sz="1200" dirty="0">
                <a:solidFill>
                  <a:schemeClr val="tx1"/>
                </a:solidFill>
              </a:rPr>
              <a:t>(ISO19115)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A658C87-173D-E4E3-0975-9BE8A2799BA7}"/>
              </a:ext>
            </a:extLst>
          </p:cNvPr>
          <p:cNvSpPr/>
          <p:nvPr/>
        </p:nvSpPr>
        <p:spPr>
          <a:xfrm>
            <a:off x="6219482" y="1133764"/>
            <a:ext cx="4206240" cy="11456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kumimoji="1" lang="en-US" altLang="ja-JP" sz="1200" dirty="0">
                <a:solidFill>
                  <a:schemeClr val="tx1"/>
                </a:solidFill>
              </a:rPr>
              <a:t>IDN</a:t>
            </a:r>
          </a:p>
        </p:txBody>
      </p:sp>
      <p:sp>
        <p:nvSpPr>
          <p:cNvPr id="10" name="フローチャート: 複数書類 9">
            <a:extLst>
              <a:ext uri="{FF2B5EF4-FFF2-40B4-BE49-F238E27FC236}">
                <a16:creationId xmlns:a16="http://schemas.microsoft.com/office/drawing/2014/main" id="{3693E876-A0EC-3D67-B9E6-BF4186F4B647}"/>
              </a:ext>
            </a:extLst>
          </p:cNvPr>
          <p:cNvSpPr/>
          <p:nvPr/>
        </p:nvSpPr>
        <p:spPr>
          <a:xfrm>
            <a:off x="7631832" y="1450352"/>
            <a:ext cx="1381539" cy="655983"/>
          </a:xfrm>
          <a:prstGeom prst="flowChartMultidocumen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solidFill>
                  <a:schemeClr val="tx1"/>
                </a:solidFill>
              </a:rPr>
              <a:t>Metadata</a:t>
            </a:r>
          </a:p>
          <a:p>
            <a:pPr algn="ctr"/>
            <a:r>
              <a:rPr kumimoji="1" lang="en-US" altLang="ja-JP" sz="1200" dirty="0">
                <a:solidFill>
                  <a:schemeClr val="tx1"/>
                </a:solidFill>
              </a:rPr>
              <a:t>(ISO19115)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pic>
        <p:nvPicPr>
          <p:cNvPr id="11" name="グラフィックス 10" descr="転送 単色塗りつぶし">
            <a:extLst>
              <a:ext uri="{FF2B5EF4-FFF2-40B4-BE49-F238E27FC236}">
                <a16:creationId xmlns:a16="http://schemas.microsoft.com/office/drawing/2014/main" id="{F91EF756-E553-CE8A-FA31-0543638E9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521569" y="5545372"/>
            <a:ext cx="750168" cy="750168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299B446-ED2F-127C-802D-26C0A1DD81B4}"/>
              </a:ext>
            </a:extLst>
          </p:cNvPr>
          <p:cNvSpPr txBox="1"/>
          <p:nvPr/>
        </p:nvSpPr>
        <p:spPr>
          <a:xfrm>
            <a:off x="3591995" y="6246534"/>
            <a:ext cx="23423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ISO19115 &lt;- façade &lt;</a:t>
            </a:r>
            <a:r>
              <a:rPr lang="en-US" altLang="ja-JP" dirty="0"/>
              <a:t>-</a:t>
            </a:r>
            <a:r>
              <a:rPr lang="ja-JP" altLang="en-US" dirty="0"/>
              <a:t> </a:t>
            </a:r>
            <a:r>
              <a:rPr lang="en-US" altLang="ja-JP" dirty="0"/>
              <a:t>DIF</a:t>
            </a:r>
            <a:endParaRPr kumimoji="1" lang="en-US" altLang="ja-JP" dirty="0"/>
          </a:p>
        </p:txBody>
      </p:sp>
      <p:sp>
        <p:nvSpPr>
          <p:cNvPr id="13" name="矢印: U ターン 12">
            <a:extLst>
              <a:ext uri="{FF2B5EF4-FFF2-40B4-BE49-F238E27FC236}">
                <a16:creationId xmlns:a16="http://schemas.microsoft.com/office/drawing/2014/main" id="{96F2595E-3F79-9C9C-3115-760507C4EF89}"/>
              </a:ext>
            </a:extLst>
          </p:cNvPr>
          <p:cNvSpPr/>
          <p:nvPr/>
        </p:nvSpPr>
        <p:spPr>
          <a:xfrm rot="5400000">
            <a:off x="6130430" y="4752254"/>
            <a:ext cx="577133" cy="2163369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矢印: 折線 13">
            <a:extLst>
              <a:ext uri="{FF2B5EF4-FFF2-40B4-BE49-F238E27FC236}">
                <a16:creationId xmlns:a16="http://schemas.microsoft.com/office/drawing/2014/main" id="{EFB99EFC-F588-0C75-2569-025FA9B7560A}"/>
              </a:ext>
            </a:extLst>
          </p:cNvPr>
          <p:cNvSpPr/>
          <p:nvPr/>
        </p:nvSpPr>
        <p:spPr>
          <a:xfrm flipV="1">
            <a:off x="2616098" y="4164874"/>
            <a:ext cx="1774320" cy="1669396"/>
          </a:xfrm>
          <a:prstGeom prst="bentArrow">
            <a:avLst>
              <a:gd name="adj1" fmla="val 9520"/>
              <a:gd name="adj2" fmla="val 11902"/>
              <a:gd name="adj3" fmla="val 10711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矢印: 折線 14">
            <a:extLst>
              <a:ext uri="{FF2B5EF4-FFF2-40B4-BE49-F238E27FC236}">
                <a16:creationId xmlns:a16="http://schemas.microsoft.com/office/drawing/2014/main" id="{6273F2B2-595C-4CFC-DFEC-B8851DD3371D}"/>
              </a:ext>
            </a:extLst>
          </p:cNvPr>
          <p:cNvSpPr/>
          <p:nvPr/>
        </p:nvSpPr>
        <p:spPr>
          <a:xfrm rot="5400000" flipH="1" flipV="1">
            <a:off x="2243684" y="3952893"/>
            <a:ext cx="1938496" cy="2362457"/>
          </a:xfrm>
          <a:prstGeom prst="bentArrow">
            <a:avLst>
              <a:gd name="adj1" fmla="val 9520"/>
              <a:gd name="adj2" fmla="val 11902"/>
              <a:gd name="adj3" fmla="val 10711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FDB685A-3B69-C3D9-5806-FF74AC76BC74}"/>
              </a:ext>
            </a:extLst>
          </p:cNvPr>
          <p:cNvSpPr txBox="1"/>
          <p:nvPr/>
        </p:nvSpPr>
        <p:spPr>
          <a:xfrm>
            <a:off x="3823265" y="4731925"/>
            <a:ext cx="2133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Step1. convert metadata</a:t>
            </a:r>
          </a:p>
          <a:p>
            <a:r>
              <a:rPr kumimoji="1" lang="en-US" altLang="ja-JP" dirty="0"/>
              <a:t>        DIF -&gt; ISO19115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C709E962-AE54-3084-7FFD-0B5E9E2A4A84}"/>
              </a:ext>
            </a:extLst>
          </p:cNvPr>
          <p:cNvSpPr/>
          <p:nvPr/>
        </p:nvSpPr>
        <p:spPr>
          <a:xfrm>
            <a:off x="4711694" y="3072987"/>
            <a:ext cx="2259826" cy="10506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Facade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8" name="グラフィックス 17" descr="転送 単色塗りつぶし">
            <a:extLst>
              <a:ext uri="{FF2B5EF4-FFF2-40B4-BE49-F238E27FC236}">
                <a16:creationId xmlns:a16="http://schemas.microsoft.com/office/drawing/2014/main" id="{356E70C6-F7EC-6F4F-8274-0EB318CBC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5535906" y="3373435"/>
            <a:ext cx="750168" cy="750168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F269E7E-B816-AA1B-0E64-2CB01F36ECCA}"/>
              </a:ext>
            </a:extLst>
          </p:cNvPr>
          <p:cNvSpPr txBox="1"/>
          <p:nvPr/>
        </p:nvSpPr>
        <p:spPr>
          <a:xfrm>
            <a:off x="4390418" y="4074597"/>
            <a:ext cx="23423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ISO19115</a:t>
            </a:r>
            <a:r>
              <a:rPr kumimoji="1" lang="ja-JP" altLang="en-US" dirty="0"/>
              <a:t> </a:t>
            </a:r>
            <a:r>
              <a:rPr kumimoji="1" lang="en-US" altLang="ja-JP" dirty="0"/>
              <a:t>-&gt; façade -&gt; </a:t>
            </a:r>
            <a:r>
              <a:rPr lang="en-US" altLang="ja-JP" dirty="0"/>
              <a:t>DIF</a:t>
            </a:r>
            <a:endParaRPr kumimoji="1" lang="en-US" altLang="ja-JP" dirty="0"/>
          </a:p>
        </p:txBody>
      </p:sp>
      <p:sp>
        <p:nvSpPr>
          <p:cNvPr id="20" name="矢印: 折線 19">
            <a:extLst>
              <a:ext uri="{FF2B5EF4-FFF2-40B4-BE49-F238E27FC236}">
                <a16:creationId xmlns:a16="http://schemas.microsoft.com/office/drawing/2014/main" id="{9AF8FD08-2ECE-E4E6-4D9D-1CA4C14E93BB}"/>
              </a:ext>
            </a:extLst>
          </p:cNvPr>
          <p:cNvSpPr/>
          <p:nvPr/>
        </p:nvSpPr>
        <p:spPr>
          <a:xfrm rot="16200000" flipV="1">
            <a:off x="6698136" y="1949791"/>
            <a:ext cx="1302870" cy="2018476"/>
          </a:xfrm>
          <a:prstGeom prst="bentArrow">
            <a:avLst>
              <a:gd name="adj1" fmla="val 14083"/>
              <a:gd name="adj2" fmla="val 13316"/>
              <a:gd name="adj3" fmla="val 15558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矢印: 折線 20">
            <a:extLst>
              <a:ext uri="{FF2B5EF4-FFF2-40B4-BE49-F238E27FC236}">
                <a16:creationId xmlns:a16="http://schemas.microsoft.com/office/drawing/2014/main" id="{86F78F29-4FFC-30C9-9049-8E0C3A7631E2}"/>
              </a:ext>
            </a:extLst>
          </p:cNvPr>
          <p:cNvSpPr/>
          <p:nvPr/>
        </p:nvSpPr>
        <p:spPr>
          <a:xfrm rot="5400000" flipH="1" flipV="1">
            <a:off x="2243685" y="3952893"/>
            <a:ext cx="1938496" cy="2362457"/>
          </a:xfrm>
          <a:prstGeom prst="bentArrow">
            <a:avLst>
              <a:gd name="adj1" fmla="val 9520"/>
              <a:gd name="adj2" fmla="val 11902"/>
              <a:gd name="adj3" fmla="val 10711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矢印: 折線 21">
            <a:extLst>
              <a:ext uri="{FF2B5EF4-FFF2-40B4-BE49-F238E27FC236}">
                <a16:creationId xmlns:a16="http://schemas.microsoft.com/office/drawing/2014/main" id="{E41E7F18-91B6-AF9B-A33C-FBCD6D5D35DC}"/>
              </a:ext>
            </a:extLst>
          </p:cNvPr>
          <p:cNvSpPr/>
          <p:nvPr/>
        </p:nvSpPr>
        <p:spPr>
          <a:xfrm flipH="1" flipV="1">
            <a:off x="6429893" y="2279372"/>
            <a:ext cx="2163369" cy="1767003"/>
          </a:xfrm>
          <a:prstGeom prst="bentArrow">
            <a:avLst>
              <a:gd name="adj1" fmla="val 9801"/>
              <a:gd name="adj2" fmla="val 10754"/>
              <a:gd name="adj3" fmla="val 10711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矢印: U ターン 22">
            <a:extLst>
              <a:ext uri="{FF2B5EF4-FFF2-40B4-BE49-F238E27FC236}">
                <a16:creationId xmlns:a16="http://schemas.microsoft.com/office/drawing/2014/main" id="{72B8A9BD-FE75-F6AA-08E0-E2207C1AD63E}"/>
              </a:ext>
            </a:extLst>
          </p:cNvPr>
          <p:cNvSpPr/>
          <p:nvPr/>
        </p:nvSpPr>
        <p:spPr>
          <a:xfrm rot="16200000">
            <a:off x="4021835" y="2525522"/>
            <a:ext cx="577133" cy="2163369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AE97765-F1C3-5370-A344-7F38B2383B6D}"/>
              </a:ext>
            </a:extLst>
          </p:cNvPr>
          <p:cNvSpPr txBox="1"/>
          <p:nvPr/>
        </p:nvSpPr>
        <p:spPr>
          <a:xfrm>
            <a:off x="4839889" y="2458336"/>
            <a:ext cx="2089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Step 2. convert catalog</a:t>
            </a:r>
          </a:p>
          <a:p>
            <a:r>
              <a:rPr kumimoji="1" lang="en-US" altLang="ja-JP" dirty="0"/>
              <a:t>             ISO19115-&gt;DIF</a:t>
            </a:r>
          </a:p>
        </p:txBody>
      </p:sp>
      <p:sp>
        <p:nvSpPr>
          <p:cNvPr id="25" name="矢印: U ターン 24">
            <a:extLst>
              <a:ext uri="{FF2B5EF4-FFF2-40B4-BE49-F238E27FC236}">
                <a16:creationId xmlns:a16="http://schemas.microsoft.com/office/drawing/2014/main" id="{7E1B8A31-F30A-CEA5-1DCE-A4FDBFBA651E}"/>
              </a:ext>
            </a:extLst>
          </p:cNvPr>
          <p:cNvSpPr/>
          <p:nvPr/>
        </p:nvSpPr>
        <p:spPr>
          <a:xfrm rot="10800000" flipH="1">
            <a:off x="8846023" y="2098191"/>
            <a:ext cx="598492" cy="283161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2911F4A0-A7ED-0C2C-5380-48AD98CCDD52}"/>
              </a:ext>
            </a:extLst>
          </p:cNvPr>
          <p:cNvGrpSpPr/>
          <p:nvPr/>
        </p:nvGrpSpPr>
        <p:grpSpPr>
          <a:xfrm>
            <a:off x="6808976" y="2899952"/>
            <a:ext cx="577850" cy="381836"/>
            <a:chOff x="2531095" y="1819239"/>
            <a:chExt cx="577850" cy="381836"/>
          </a:xfrm>
        </p:grpSpPr>
        <p:sp>
          <p:nvSpPr>
            <p:cNvPr id="26" name="爆発: 8 pt 25">
              <a:extLst>
                <a:ext uri="{FF2B5EF4-FFF2-40B4-BE49-F238E27FC236}">
                  <a16:creationId xmlns:a16="http://schemas.microsoft.com/office/drawing/2014/main" id="{D248946F-A096-F5B8-A4A2-F2F65FF09420}"/>
                </a:ext>
              </a:extLst>
            </p:cNvPr>
            <p:cNvSpPr/>
            <p:nvPr/>
          </p:nvSpPr>
          <p:spPr>
            <a:xfrm>
              <a:off x="2531095" y="1819239"/>
              <a:ext cx="577850" cy="381836"/>
            </a:xfrm>
            <a:prstGeom prst="irregularSeal1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8F70FD92-2730-68C3-C0EC-4036655E5A50}"/>
                </a:ext>
              </a:extLst>
            </p:cNvPr>
            <p:cNvSpPr txBox="1"/>
            <p:nvPr/>
          </p:nvSpPr>
          <p:spPr>
            <a:xfrm>
              <a:off x="2569021" y="1844825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lack</a:t>
              </a:r>
              <a:endParaRPr kumimoji="1" lang="ja-JP" altLang="en-US" dirty="0"/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947DA235-BD78-D031-0C13-981A5FD7B0A7}"/>
              </a:ext>
            </a:extLst>
          </p:cNvPr>
          <p:cNvGrpSpPr/>
          <p:nvPr/>
        </p:nvGrpSpPr>
        <p:grpSpPr>
          <a:xfrm>
            <a:off x="3277283" y="5054006"/>
            <a:ext cx="577850" cy="381836"/>
            <a:chOff x="2531095" y="1819239"/>
            <a:chExt cx="577850" cy="381836"/>
          </a:xfrm>
        </p:grpSpPr>
        <p:sp>
          <p:nvSpPr>
            <p:cNvPr id="30" name="爆発: 8 pt 29">
              <a:extLst>
                <a:ext uri="{FF2B5EF4-FFF2-40B4-BE49-F238E27FC236}">
                  <a16:creationId xmlns:a16="http://schemas.microsoft.com/office/drawing/2014/main" id="{A1576037-4719-345C-0FEE-8F724DA7D76F}"/>
                </a:ext>
              </a:extLst>
            </p:cNvPr>
            <p:cNvSpPr/>
            <p:nvPr/>
          </p:nvSpPr>
          <p:spPr>
            <a:xfrm>
              <a:off x="2531095" y="1819239"/>
              <a:ext cx="577850" cy="381836"/>
            </a:xfrm>
            <a:prstGeom prst="irregularSeal1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F253295F-A751-65A6-B8FF-50497C073899}"/>
                </a:ext>
              </a:extLst>
            </p:cNvPr>
            <p:cNvSpPr txBox="1"/>
            <p:nvPr/>
          </p:nvSpPr>
          <p:spPr>
            <a:xfrm>
              <a:off x="2569021" y="1844825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lack</a:t>
              </a:r>
              <a:endParaRPr kumimoji="1" lang="ja-JP" altLang="en-US" dirty="0"/>
            </a:p>
          </p:txBody>
        </p:sp>
      </p:grp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07AD0C4-E6E0-7FD1-5C75-422E0DBBF878}"/>
              </a:ext>
            </a:extLst>
          </p:cNvPr>
          <p:cNvSpPr txBox="1"/>
          <p:nvPr/>
        </p:nvSpPr>
        <p:spPr>
          <a:xfrm>
            <a:off x="66707" y="4695102"/>
            <a:ext cx="2220480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Missing metadata.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1200" dirty="0"/>
              <a:t>Address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1200" dirty="0"/>
              <a:t>Keyword, topic category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1200" dirty="0"/>
              <a:t>Resolution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1200" dirty="0" err="1"/>
              <a:t>Distribution_media</a:t>
            </a:r>
            <a:r>
              <a:rPr kumimoji="1" lang="en-US" altLang="ja-JP" sz="1200" dirty="0"/>
              <a:t>/format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1200" dirty="0"/>
              <a:t>Product level ID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1200" dirty="0"/>
              <a:t>Collection Data Type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DC7FA6C-EE7A-A87D-9A90-C3E0A2B6F834}"/>
              </a:ext>
            </a:extLst>
          </p:cNvPr>
          <p:cNvSpPr txBox="1"/>
          <p:nvPr/>
        </p:nvSpPr>
        <p:spPr>
          <a:xfrm>
            <a:off x="2345938" y="1074121"/>
            <a:ext cx="375776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Missing metadata.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dirty="0"/>
              <a:t>Address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dirty="0"/>
              <a:t>Project = </a:t>
            </a:r>
            <a:r>
              <a:rPr kumimoji="1" lang="en-US" altLang="ja-JP" dirty="0" err="1"/>
              <a:t>Fedeo</a:t>
            </a:r>
            <a:endParaRPr kumimoji="1" lang="en-US" altLang="ja-JP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dirty="0"/>
              <a:t>ARCHIVE, PROCESSOR, ORIGINATOR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dirty="0"/>
              <a:t>DISTRIBUTOR(SAOC-&gt;EOC)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dirty="0"/>
              <a:t>GET DATA=</a:t>
            </a:r>
            <a:r>
              <a:rPr kumimoji="1" lang="en-US" altLang="ja-JP" dirty="0" err="1"/>
              <a:t>Fedeo</a:t>
            </a:r>
            <a:endParaRPr kumimoji="1" lang="en-US" altLang="ja-JP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dirty="0" err="1"/>
              <a:t>Metadata_last_revision</a:t>
            </a:r>
            <a:endParaRPr kumimoji="1" lang="en-US" altLang="ja-JP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5B4A992-B855-E17B-863E-02FE854B2B80}"/>
              </a:ext>
            </a:extLst>
          </p:cNvPr>
          <p:cNvSpPr txBox="1"/>
          <p:nvPr/>
        </p:nvSpPr>
        <p:spPr>
          <a:xfrm>
            <a:off x="9423248" y="3162873"/>
            <a:ext cx="2647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We checked </a:t>
            </a:r>
            <a:r>
              <a:rPr kumimoji="1" lang="en-US" altLang="ja-JP" dirty="0" err="1"/>
              <a:t>opensearch</a:t>
            </a:r>
            <a:r>
              <a:rPr kumimoji="1" lang="en-US" altLang="ja-JP" dirty="0"/>
              <a:t> connection between IDN and JAXA directly and it works well.</a:t>
            </a:r>
          </a:p>
        </p:txBody>
      </p:sp>
    </p:spTree>
    <p:extLst>
      <p:ext uri="{BB962C8B-B14F-4D97-AF65-F5344CB8AC3E}">
        <p14:creationId xmlns:p14="http://schemas.microsoft.com/office/powerpoint/2010/main" val="2068611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3292EEA9-117F-4D64-99B8-3E1AD9CFF5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JAXA can provides </a:t>
            </a:r>
            <a:r>
              <a:rPr kumimoji="1" lang="en-US" altLang="ja-JP" dirty="0" err="1"/>
              <a:t>Opensearch</a:t>
            </a:r>
            <a:r>
              <a:rPr kumimoji="1" lang="en-US" altLang="ja-JP" dirty="0"/>
              <a:t> function to </a:t>
            </a:r>
            <a:r>
              <a:rPr kumimoji="1" lang="en-US" altLang="ja-JP" dirty="0" err="1"/>
              <a:t>Fedeo</a:t>
            </a:r>
            <a:r>
              <a:rPr kumimoji="1" lang="en-US" altLang="ja-JP" dirty="0"/>
              <a:t>.</a:t>
            </a:r>
          </a:p>
          <a:p>
            <a:pPr lvl="1"/>
            <a:r>
              <a:rPr kumimoji="1" lang="en-US" altLang="ja-JP" dirty="0"/>
              <a:t>Past: e-mail base update to IDN</a:t>
            </a:r>
          </a:p>
          <a:p>
            <a:pPr lvl="1"/>
            <a:r>
              <a:rPr kumimoji="1" lang="en-US" altLang="ja-JP" dirty="0"/>
              <a:t>Now: </a:t>
            </a:r>
            <a:r>
              <a:rPr kumimoji="1" lang="en-US" altLang="ja-JP" dirty="0" err="1"/>
              <a:t>opensearch</a:t>
            </a:r>
            <a:r>
              <a:rPr kumimoji="1" lang="en-US" altLang="ja-JP" dirty="0"/>
              <a:t> interface to </a:t>
            </a:r>
            <a:r>
              <a:rPr kumimoji="1" lang="en-US" altLang="ja-JP" dirty="0" err="1"/>
              <a:t>Fedeo</a:t>
            </a:r>
            <a:r>
              <a:rPr kumimoji="1" lang="en-US" altLang="ja-JP" dirty="0"/>
              <a:t> ( and IDN)</a:t>
            </a:r>
          </a:p>
          <a:p>
            <a:pPr lvl="1"/>
            <a:r>
              <a:rPr kumimoji="1" lang="en-US" altLang="ja-JP" dirty="0"/>
              <a:t>The number of catalog are 1017.</a:t>
            </a:r>
          </a:p>
          <a:p>
            <a:r>
              <a:rPr kumimoji="1" lang="en-US" altLang="ja-JP" dirty="0"/>
              <a:t>There’re some points</a:t>
            </a:r>
            <a:r>
              <a:rPr kumimoji="1" lang="ja-JP" altLang="en-US" dirty="0"/>
              <a:t> </a:t>
            </a:r>
            <a:r>
              <a:rPr kumimoji="1" lang="en-US" altLang="ja-JP" dirty="0"/>
              <a:t>for</a:t>
            </a:r>
            <a:r>
              <a:rPr kumimoji="1" lang="ja-JP" altLang="en-US" dirty="0"/>
              <a:t> </a:t>
            </a:r>
            <a:r>
              <a:rPr kumimoji="1" lang="en-US" altLang="ja-JP" dirty="0"/>
              <a:t>improvement</a:t>
            </a:r>
          </a:p>
          <a:p>
            <a:pPr lvl="1"/>
            <a:r>
              <a:rPr kumimoji="1" lang="en-US" altLang="ja-JP" dirty="0"/>
              <a:t>Missing part</a:t>
            </a:r>
          </a:p>
          <a:p>
            <a:pPr lvl="1"/>
            <a:r>
              <a:rPr kumimoji="1" lang="en-US" altLang="ja-JP" dirty="0"/>
              <a:t>Performance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CA70B13B-80D0-6467-57AA-6C46B1E02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Result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1129548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d3bf13-fdfe-447d-9435-66e50636fcb0">
      <Terms xmlns="http://schemas.microsoft.com/office/infopath/2007/PartnerControls"/>
    </lcf76f155ced4ddcb4097134ff3c332f>
    <TaxCatchAll xmlns="000eed9a-0c4c-4d54-8c19-89a2de33260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62B5661DDB2749AF15483BF09165F3" ma:contentTypeVersion="13" ma:contentTypeDescription="Create a new document." ma:contentTypeScope="" ma:versionID="1b6a26bc71c1171c7533812516cc11f1">
  <xsd:schema xmlns:xsd="http://www.w3.org/2001/XMLSchema" xmlns:xs="http://www.w3.org/2001/XMLSchema" xmlns:p="http://schemas.microsoft.com/office/2006/metadata/properties" xmlns:ns2="36d3bf13-fdfe-447d-9435-66e50636fcb0" xmlns:ns3="000eed9a-0c4c-4d54-8c19-89a2de332603" targetNamespace="http://schemas.microsoft.com/office/2006/metadata/properties" ma:root="true" ma:fieldsID="b2968c419f414be140aceec8701d4a32" ns2:_="" ns3:_="">
    <xsd:import namespace="36d3bf13-fdfe-447d-9435-66e50636fcb0"/>
    <xsd:import namespace="000eed9a-0c4c-4d54-8c19-89a2de3326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d3bf13-fdfe-447d-9435-66e50636fc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f689b47-ed42-43f0-944d-1893b8776a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0eed9a-0c4c-4d54-8c19-89a2de332603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dc367776-ec58-48fc-a599-a0d887a3ce3e}" ma:internalName="TaxCatchAll" ma:showField="CatchAllData" ma:web="000eed9a-0c4c-4d54-8c19-89a2de3326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BE96BB-3A6B-462A-BB17-74EF1B6E0D6B}">
  <ds:schemaRefs>
    <ds:schemaRef ds:uri="http://schemas.microsoft.com/office/2006/metadata/properties"/>
    <ds:schemaRef ds:uri="http://purl.org/dc/dcmitype/"/>
    <ds:schemaRef ds:uri="36d3bf13-fdfe-447d-9435-66e50636fcb0"/>
    <ds:schemaRef ds:uri="000eed9a-0c4c-4d54-8c19-89a2de332603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EAED37C-B6FC-4EB1-B20F-4372F3F8EA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d3bf13-fdfe-447d-9435-66e50636fcb0"/>
    <ds:schemaRef ds:uri="000eed9a-0c4c-4d54-8c19-89a2de3326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AC7EAD-9450-413F-980F-925D25C3F9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8461</TotalTime>
  <Words>580</Words>
  <Application>Microsoft Office PowerPoint</Application>
  <PresentationFormat>ワイド画面</PresentationFormat>
  <Paragraphs>144</Paragraphs>
  <Slides>7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5" baseType="lpstr">
      <vt:lpstr>Noto Sans Symbols</vt:lpstr>
      <vt:lpstr>Yu Gothic</vt:lpstr>
      <vt:lpstr>Yu Gothic</vt:lpstr>
      <vt:lpstr>Arial</vt:lpstr>
      <vt:lpstr>Consolas</vt:lpstr>
      <vt:lpstr>Courier New</vt:lpstr>
      <vt:lpstr>Wingdings</vt:lpstr>
      <vt:lpstr>ceos</vt:lpstr>
      <vt:lpstr>FedEO Connections Result </vt:lpstr>
      <vt:lpstr>PowerPoint プレゼンテーション</vt:lpstr>
      <vt:lpstr>PowerPoint プレゼンテーション</vt:lpstr>
      <vt:lpstr>System architecture</vt:lpstr>
      <vt:lpstr>System architecture</vt:lpstr>
      <vt:lpstr>Metadata conversion</vt:lpstr>
      <vt:lpstr>Result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WGISS-54 Presentation Template and Guidance</dc:title>
  <dc:creator>Michelle Piepgrass</dc:creator>
  <cp:lastModifiedBy>池畑　陽介</cp:lastModifiedBy>
  <cp:revision>28</cp:revision>
  <dcterms:modified xsi:type="dcterms:W3CDTF">2023-10-19T12:53:04Z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0x010100DA62B5661DDB2749AF15483BF09165F3</vt:lpwstr>
  </property>
  <property fmtid="{D5CDD505-2E9C-101B-9397-08002B2CF9AE}" pid="3" name="MediaServiceImageTags">
    <vt:lpwstr/>
  </property>
</Properties>
</file>