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  <p:sldMasterId id="2147483670" r:id="rId2"/>
  </p:sldMasterIdLst>
  <p:notesMasterIdLst>
    <p:notesMasterId r:id="rId4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  <p:embeddedFont>
      <p:font typeface="Open Sans Light" panose="020B0606030504020204" pitchFamily="34" charset="0"/>
      <p:regular r:id="rId50"/>
      <p:italic r:id="rId51"/>
    </p:embeddedFont>
    <p:embeddedFont>
      <p:font typeface="Roboto" panose="02000000000000000000" pitchFamily="2" charset="0"/>
      <p:regular r:id="rId52"/>
      <p:bold r:id="rId53"/>
      <p:italic r:id="rId54"/>
      <p:boldItalic r:id="rId5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E461CC-4CB2-41B1-9868-5628F0668780}">
  <a:tblStyle styleId="{CBE461CC-4CB2-41B1-9868-5628F06687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37"/>
  </p:normalViewPr>
  <p:slideViewPr>
    <p:cSldViewPr snapToGrid="0">
      <p:cViewPr varScale="1">
        <p:scale>
          <a:sx n="125" d="100"/>
          <a:sy n="125" d="100"/>
        </p:scale>
        <p:origin x="888" y="1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font" Target="fonts/font10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57746/EO.01gs73b13wqb5hvzs8fv7v8jgs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earthdata.nasa.gov/search?portal=idn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4975b69f32_2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CEOS: Committee on Earth Observation Satellites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WGISS: Working Group on Information Systems and Services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CNES: National Centre for Space Studies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/>
              <a:t>KBR: Kellogg Brown &amp; Root ltd</a:t>
            </a:r>
            <a:endParaRPr/>
          </a:p>
        </p:txBody>
      </p:sp>
      <p:sp>
        <p:nvSpPr>
          <p:cNvPr id="137" name="Google Shape;137;g24975b69f32_2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27de166716d_0_2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7de166716d_0_2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7de166716d_0_1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g27de166716d_0_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27de166716d_0_18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g27de166716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27de166716d_0_1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g27de166716d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27de166716d_0_20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g27de166716d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27de166716d_0_2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API: Application Programming Interface</a:t>
            </a:r>
            <a:endParaRPr/>
          </a:p>
        </p:txBody>
      </p:sp>
      <p:sp>
        <p:nvSpPr>
          <p:cNvPr id="268" name="Google Shape;268;g27de166716d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27de166716d_0_2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rgbClr val="4D515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NASA's Goddard Institute for Space Studies (GISS), Panoply is 5.2.9, released 2023-07-31., https://</a:t>
            </a:r>
            <a:r>
              <a:rPr lang="en" sz="1200" dirty="0" err="1">
                <a:solidFill>
                  <a:srgbClr val="4D515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www.giss.nasa.gov</a:t>
            </a:r>
            <a:r>
              <a:rPr lang="en" sz="1200" dirty="0">
                <a:solidFill>
                  <a:srgbClr val="4D515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/tools/panoply/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US" sz="800" dirty="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Japan Aerospace Exploration Agency. 2012. </a:t>
            </a:r>
            <a:r>
              <a:rPr lang="en-US" sz="800" i="1" dirty="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GCOM-W/AMSR2 L3 Sea Ice Concentration (1-Month, 0.1 deg)</a:t>
            </a:r>
            <a:r>
              <a:rPr lang="en-US" sz="800" dirty="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-US" sz="800" u="sng" dirty="0">
                <a:solidFill>
                  <a:srgbClr val="0D6EF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https://doi.org/10.57746/EO.01gs73b13wqb5hvzs8fv7v8jgs</a:t>
            </a:r>
            <a:endParaRPr lang="en-US" sz="700" dirty="0">
              <a:solidFill>
                <a:srgbClr val="4D5156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g27de166716d_0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424c9998c4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5" name="Google Shape;285;g2424c9998c4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424c9998c4_0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2424c9998c4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424c9998c4_0_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FedEO: Federated Earth Observation</a:t>
            </a:r>
            <a:endParaRPr/>
          </a:p>
        </p:txBody>
      </p:sp>
      <p:sp>
        <p:nvSpPr>
          <p:cNvPr id="306" name="Google Shape;306;g2424c9998c4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4975b69f32_2_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EDSC: Earthdata Search Client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JAXA: Japan Aerospace Exploration Agency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CWIC: CEOS WGISS Integrated Catalog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UMM: Unified Metadata Models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GCMD: Global Change Master Directory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g24975b69f32_2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424c9998c4_0_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NOAA: National Oceanic and Atmospheric Administration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NCEI: National Centers for Environmental Information</a:t>
            </a:r>
            <a:endParaRPr/>
          </a:p>
        </p:txBody>
      </p:sp>
      <p:sp>
        <p:nvSpPr>
          <p:cNvPr id="317" name="Google Shape;317;g2424c9998c4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2424c9998c4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g2424c9998c4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42606d30c3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3" name="Google Shape;333;g242606d30c3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2424c9998c4_0_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GCMD: Global Change Master Directory</a:t>
            </a:r>
            <a:endParaRPr/>
          </a:p>
        </p:txBody>
      </p:sp>
      <p:sp>
        <p:nvSpPr>
          <p:cNvPr id="341" name="Google Shape;341;g2424c9998c4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2424c9998c4_0_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KMS: Keyword Management System</a:t>
            </a:r>
            <a:endParaRPr/>
          </a:p>
        </p:txBody>
      </p:sp>
      <p:sp>
        <p:nvSpPr>
          <p:cNvPr id="349" name="Google Shape;349;g2424c9998c4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2424c9998c4_0_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g2424c9998c4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4975b69f32_2_1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g24975b69f32_2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g242606d30c3_0_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g242606d30c3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42606d30c3_0_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g242606d30c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242606d30c3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g242606d30c3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4975b69f32_2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g24975b69f32_2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27cc56a0839_0_9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MMT: Metadata Management Tool</a:t>
            </a:r>
            <a:endParaRPr/>
          </a:p>
        </p:txBody>
      </p:sp>
      <p:sp>
        <p:nvSpPr>
          <p:cNvPr id="401" name="Google Shape;401;g27cc56a0839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4975b69f32_2_1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g24975b69f32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7de166716d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g27de166716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43d401b269_0_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243d401b269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43d401b269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4" name="Google Shape;444;g243d401b269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43d401b269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2" name="Google Shape;452;g243d401b269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243d401b269_0_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g243d401b269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7cc56a0839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27cc56a08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g243d401b269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8" name="Google Shape;478;g243d401b269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7de166716d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323232"/>
                </a:solidFill>
              </a:rPr>
              <a:t>IDN Search Portal: </a:t>
            </a:r>
            <a:r>
              <a:rPr lang="en" sz="1400" u="sng">
                <a:solidFill>
                  <a:srgbClr val="0274BE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https://search.earthdata.nasa.gov/search?portal=idn</a:t>
            </a:r>
            <a:endParaRPr/>
          </a:p>
        </p:txBody>
      </p:sp>
      <p:sp>
        <p:nvSpPr>
          <p:cNvPr id="160" name="Google Shape;160;g27de166716d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7de166716d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g27de166716d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7de166716d_0_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IDN Search Portal link to JAXA Collections: https://search.earthdata.nasa.gov/search?portal=idn&amp;fdc=JP%2FJAXA%2FSAOC&amp;ac=true&amp;as[organization][0]=JP/JAXA/SAOC</a:t>
            </a:r>
            <a:endParaRPr/>
          </a:p>
        </p:txBody>
      </p:sp>
      <p:sp>
        <p:nvSpPr>
          <p:cNvPr id="181" name="Google Shape;181;g27de166716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7de166716d_0_1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GCOM-W1: Global Change Observation Mission 1st-Water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IDN Search Portal link to JAXA GCOM-W1 Plaform Collections: https://search.earthdata.nasa.gov/search?portal=idn&amp;fdc=JP%252FJAXA%252FSAOC&amp;ac=true&amp;as[organization][0]=JP/JAXA/SAOC&amp;fpc0=Earth+Observation+Satellites&amp;fps0=GCOM-W1&amp;fpb0=Space-based+Platforms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9" name="Google Shape;189;g27de166716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7de166716d_0_1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27de166716d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7de166716d_0_1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YYYY: Year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MM: Month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DD: Day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HH: Hour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mm: Minute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Ss: Second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IDN Search Portal link to JGCOM-W/AMSR2 L3 Sea Ice Concentration (1-Month, 0.1 deg) granule: </a:t>
            </a:r>
            <a:r>
              <a:rPr lang="en"/>
              <a:t>https://search.earthdata.nasa.gov/search/granules?portal=idn&amp;p=C2698130467-JAXA&amp;pg[0][v]=f&amp;pg[0][qt]=2023-08-01T00%3A00%3A00.000Z%2C&amp;pg[0][gsk]=-start_date&amp;q=GCOM-W/AMSR2%20L3%20Sea%20Ice%20Concentration%20(1-Month%2C%200.1%20deg)&amp;tl=1694637931.268!3!!</a:t>
            </a:r>
            <a:endParaRPr/>
          </a:p>
        </p:txBody>
      </p:sp>
      <p:sp>
        <p:nvSpPr>
          <p:cNvPr id="210" name="Google Shape;210;g27de166716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/>
          <p:nvPr/>
        </p:nvSpPr>
        <p:spPr>
          <a:xfrm>
            <a:off x="-1" y="4143094"/>
            <a:ext cx="9144002" cy="1000406"/>
          </a:xfrm>
          <a:prstGeom prst="rect">
            <a:avLst/>
          </a:prstGeom>
          <a:solidFill>
            <a:srgbClr val="051E48">
              <a:alpha val="7137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10439877" y="1127285"/>
            <a:ext cx="9144000" cy="1650281"/>
          </a:xfrm>
          <a:prstGeom prst="rect">
            <a:avLst/>
          </a:prstGeom>
          <a:solidFill>
            <a:srgbClr val="051E48">
              <a:alpha val="44705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61;p14"/>
          <p:cNvSpPr/>
          <p:nvPr/>
        </p:nvSpPr>
        <p:spPr>
          <a:xfrm flipH="1">
            <a:off x="11263992" y="-1292965"/>
            <a:ext cx="4535801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61000">
                <a:schemeClr val="accent1"/>
              </a:gs>
              <a:gs pos="100000">
                <a:schemeClr val="accent1"/>
              </a:gs>
            </a:gsLst>
            <a:lin ang="54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0" y="0"/>
            <a:ext cx="9144002" cy="1035559"/>
          </a:xfrm>
          <a:prstGeom prst="rect">
            <a:avLst/>
          </a:prstGeom>
          <a:solidFill>
            <a:srgbClr val="051E48">
              <a:alpha val="7137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-1" y="1035558"/>
            <a:ext cx="9144002" cy="3107536"/>
          </a:xfrm>
          <a:prstGeom prst="rect">
            <a:avLst/>
          </a:prstGeom>
          <a:gradFill>
            <a:gsLst>
              <a:gs pos="0">
                <a:srgbClr val="F64137">
                  <a:alpha val="35686"/>
                </a:srgbClr>
              </a:gs>
              <a:gs pos="77000">
                <a:schemeClr val="accent4"/>
              </a:gs>
              <a:gs pos="100000">
                <a:schemeClr val="accent4"/>
              </a:gs>
            </a:gsLst>
            <a:lin ang="10800000" scaled="0"/>
          </a:gra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 txBox="1">
            <a:spLocks noGrp="1"/>
          </p:cNvSpPr>
          <p:nvPr>
            <p:ph type="ctrTitle"/>
          </p:nvPr>
        </p:nvSpPr>
        <p:spPr>
          <a:xfrm>
            <a:off x="419100" y="1278785"/>
            <a:ext cx="4295672" cy="15854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"/>
          </p:nvPr>
        </p:nvSpPr>
        <p:spPr>
          <a:xfrm>
            <a:off x="419100" y="3221411"/>
            <a:ext cx="4295672" cy="5644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pic>
        <p:nvPicPr>
          <p:cNvPr id="66" name="Google Shape;6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83353" y="684526"/>
            <a:ext cx="4071087" cy="4071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 descr="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0" y="4295217"/>
            <a:ext cx="2510028" cy="68750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14"/>
          <p:cNvSpPr txBox="1">
            <a:spLocks noGrp="1"/>
          </p:cNvSpPr>
          <p:nvPr>
            <p:ph type="body" idx="2"/>
          </p:nvPr>
        </p:nvSpPr>
        <p:spPr>
          <a:xfrm>
            <a:off x="419100" y="2929695"/>
            <a:ext cx="2207419" cy="226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100"/>
              <a:buNone/>
              <a:defRPr sz="1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/TOC">
  <p:cSld name="Agenda/TOC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5"/>
          <p:cNvSpPr txBox="1">
            <a:spLocks noGrp="1"/>
          </p:cNvSpPr>
          <p:nvPr>
            <p:ph type="ftr" idx="11"/>
          </p:nvPr>
        </p:nvSpPr>
        <p:spPr>
          <a:xfrm>
            <a:off x="3472774" y="4493420"/>
            <a:ext cx="504257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3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3" name="Google Shape;73;p15" descr="A picture containing outdoor, nature, mountai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382" y="1679"/>
            <a:ext cx="8750618" cy="514182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/>
          <p:nvPr/>
        </p:nvSpPr>
        <p:spPr>
          <a:xfrm>
            <a:off x="393382" y="0"/>
            <a:ext cx="6434138" cy="5141821"/>
          </a:xfrm>
          <a:prstGeom prst="rect">
            <a:avLst/>
          </a:prstGeom>
          <a:solidFill>
            <a:srgbClr val="051E48">
              <a:alpha val="7137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75;p15"/>
          <p:cNvSpPr/>
          <p:nvPr/>
        </p:nvSpPr>
        <p:spPr>
          <a:xfrm>
            <a:off x="6827520" y="1"/>
            <a:ext cx="2316480" cy="5143499"/>
          </a:xfrm>
          <a:prstGeom prst="rect">
            <a:avLst/>
          </a:prstGeom>
          <a:solidFill>
            <a:schemeClr val="accent4">
              <a:alpha val="64705"/>
            </a:scheme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628650" y="532698"/>
            <a:ext cx="5909310" cy="73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5909310" cy="293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</a:defRPr>
            </a:lvl1pPr>
            <a:lvl2pPr marL="914400" lvl="1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78" name="Google Shape;78;p15"/>
          <p:cNvCxnSpPr/>
          <p:nvPr/>
        </p:nvCxnSpPr>
        <p:spPr>
          <a:xfrm>
            <a:off x="746760" y="419100"/>
            <a:ext cx="1348740" cy="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1000" y="0"/>
            <a:ext cx="8763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6"/>
          <p:cNvSpPr/>
          <p:nvPr/>
        </p:nvSpPr>
        <p:spPr>
          <a:xfrm>
            <a:off x="381001" y="0"/>
            <a:ext cx="6425564" cy="5143500"/>
          </a:xfrm>
          <a:prstGeom prst="rect">
            <a:avLst/>
          </a:prstGeom>
          <a:solidFill>
            <a:srgbClr val="051E48">
              <a:alpha val="64705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685801" y="1389639"/>
            <a:ext cx="5173980" cy="139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685801" y="2791719"/>
            <a:ext cx="517398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D8D8D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D8D8D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D8D8D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D8D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  <p:cxnSp>
        <p:nvCxnSpPr>
          <p:cNvPr id="84" name="Google Shape;84;p16"/>
          <p:cNvCxnSpPr/>
          <p:nvPr/>
        </p:nvCxnSpPr>
        <p:spPr>
          <a:xfrm>
            <a:off x="777241" y="1249680"/>
            <a:ext cx="1493520" cy="0"/>
          </a:xfrm>
          <a:prstGeom prst="straightConnector1">
            <a:avLst/>
          </a:prstGeom>
          <a:noFill/>
          <a:ln w="38100" cap="flat" cmpd="sng">
            <a:solidFill>
              <a:srgbClr val="47DA84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5" name="Google Shape;85;p16"/>
          <p:cNvSpPr/>
          <p:nvPr/>
        </p:nvSpPr>
        <p:spPr>
          <a:xfrm>
            <a:off x="-15239" y="0"/>
            <a:ext cx="396240" cy="5143500"/>
          </a:xfrm>
          <a:prstGeom prst="rect">
            <a:avLst/>
          </a:prstGeom>
          <a:solidFill>
            <a:srgbClr val="47DA8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6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3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3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628650" y="1409700"/>
            <a:ext cx="78867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ftr" idx="11"/>
          </p:nvPr>
        </p:nvSpPr>
        <p:spPr>
          <a:xfrm>
            <a:off x="3472774" y="4493420"/>
            <a:ext cx="504257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 with satellite">
  <p:cSld name="Text only with satellite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35127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3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body" idx="1"/>
          </p:nvPr>
        </p:nvSpPr>
        <p:spPr>
          <a:xfrm>
            <a:off x="628650" y="1409700"/>
            <a:ext cx="78867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ftr" idx="11"/>
          </p:nvPr>
        </p:nvSpPr>
        <p:spPr>
          <a:xfrm>
            <a:off x="3472774" y="4493420"/>
            <a:ext cx="504257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97" name="Google Shape;97;p18" descr="Ico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36755" y="102393"/>
            <a:ext cx="1913899" cy="17797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Image">
  <p:cSld name="Text and Imag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628649" y="273844"/>
            <a:ext cx="81724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3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body" idx="1"/>
          </p:nvPr>
        </p:nvSpPr>
        <p:spPr>
          <a:xfrm>
            <a:off x="628650" y="1409700"/>
            <a:ext cx="404622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body" idx="2"/>
          </p:nvPr>
        </p:nvSpPr>
        <p:spPr>
          <a:xfrm>
            <a:off x="4754880" y="1409700"/>
            <a:ext cx="4046221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  <a:defRPr/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ftr" idx="11"/>
          </p:nvPr>
        </p:nvSpPr>
        <p:spPr>
          <a:xfrm>
            <a:off x="3472774" y="4493420"/>
            <a:ext cx="504257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">
  <p:cSld name="Two Colum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0"/>
          <p:cNvSpPr txBox="1">
            <a:spLocks noGrp="1"/>
          </p:cNvSpPr>
          <p:nvPr>
            <p:ph type="body" idx="1"/>
          </p:nvPr>
        </p:nvSpPr>
        <p:spPr>
          <a:xfrm>
            <a:off x="627459" y="1321832"/>
            <a:ext cx="3868340" cy="43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>
                <a:solidFill>
                  <a:srgbClr val="32323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7" name="Google Shape;107;p20"/>
          <p:cNvSpPr txBox="1">
            <a:spLocks noGrp="1"/>
          </p:cNvSpPr>
          <p:nvPr>
            <p:ph type="body" idx="2"/>
          </p:nvPr>
        </p:nvSpPr>
        <p:spPr>
          <a:xfrm>
            <a:off x="4629150" y="1321832"/>
            <a:ext cx="3887391" cy="430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1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 b="1"/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 b="1"/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08" name="Google Shape;108;p20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3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9" name="Google Shape;109;p20"/>
          <p:cNvSpPr txBox="1">
            <a:spLocks noGrp="1"/>
          </p:cNvSpPr>
          <p:nvPr>
            <p:ph type="body" idx="3"/>
          </p:nvPr>
        </p:nvSpPr>
        <p:spPr>
          <a:xfrm>
            <a:off x="627460" y="1859756"/>
            <a:ext cx="3868340" cy="236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p20"/>
          <p:cNvSpPr txBox="1">
            <a:spLocks noGrp="1"/>
          </p:cNvSpPr>
          <p:nvPr>
            <p:ph type="body" idx="4"/>
          </p:nvPr>
        </p:nvSpPr>
        <p:spPr>
          <a:xfrm>
            <a:off x="4638675" y="1867853"/>
            <a:ext cx="3868340" cy="2369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Char char="•"/>
              <a:defRPr/>
            </a:lvl1pPr>
            <a:lvl2pPr marL="914400" lvl="1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2pPr>
            <a:lvl3pPr marL="1371600" lvl="2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20"/>
          <p:cNvSpPr txBox="1">
            <a:spLocks noGrp="1"/>
          </p:cNvSpPr>
          <p:nvPr>
            <p:ph type="ftr" idx="11"/>
          </p:nvPr>
        </p:nvSpPr>
        <p:spPr>
          <a:xfrm>
            <a:off x="3472774" y="4493420"/>
            <a:ext cx="504257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hart Example">
  <p:cSld name="Chart Example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21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3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21"/>
          <p:cNvSpPr>
            <a:spLocks noGrp="1"/>
          </p:cNvSpPr>
          <p:nvPr>
            <p:ph type="chart" idx="2"/>
          </p:nvPr>
        </p:nvSpPr>
        <p:spPr>
          <a:xfrm>
            <a:off x="628650" y="1371600"/>
            <a:ext cx="7886700" cy="297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6" name="Google Shape;116;p21"/>
          <p:cNvSpPr txBox="1">
            <a:spLocks noGrp="1"/>
          </p:cNvSpPr>
          <p:nvPr>
            <p:ph type="ftr" idx="11"/>
          </p:nvPr>
        </p:nvSpPr>
        <p:spPr>
          <a:xfrm>
            <a:off x="3472774" y="4493420"/>
            <a:ext cx="5042576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ll To Action">
  <p:cSld name="Call To Actio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2" descr="A close-up of a person's eye&#10;&#10;Description automatically generated with low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/>
          <p:nvPr/>
        </p:nvSpPr>
        <p:spPr>
          <a:xfrm>
            <a:off x="370522" y="365757"/>
            <a:ext cx="8409614" cy="4411980"/>
          </a:xfrm>
          <a:prstGeom prst="rect">
            <a:avLst/>
          </a:prstGeom>
          <a:solidFill>
            <a:srgbClr val="051E48">
              <a:alpha val="74901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2"/>
          <p:cNvSpPr/>
          <p:nvPr/>
        </p:nvSpPr>
        <p:spPr>
          <a:xfrm>
            <a:off x="-1" y="0"/>
            <a:ext cx="370523" cy="5143498"/>
          </a:xfrm>
          <a:prstGeom prst="rect">
            <a:avLst/>
          </a:prstGeom>
          <a:solidFill>
            <a:srgbClr val="47DA84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22"/>
          <p:cNvSpPr/>
          <p:nvPr/>
        </p:nvSpPr>
        <p:spPr>
          <a:xfrm>
            <a:off x="8771570" y="-1"/>
            <a:ext cx="372430" cy="5143498"/>
          </a:xfrm>
          <a:prstGeom prst="rect">
            <a:avLst/>
          </a:prstGeom>
          <a:solidFill>
            <a:srgbClr val="47DA84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22"/>
          <p:cNvSpPr/>
          <p:nvPr/>
        </p:nvSpPr>
        <p:spPr>
          <a:xfrm>
            <a:off x="370521" y="-2"/>
            <a:ext cx="8400094" cy="365760"/>
          </a:xfrm>
          <a:prstGeom prst="rect">
            <a:avLst/>
          </a:prstGeom>
          <a:solidFill>
            <a:srgbClr val="47DA84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22"/>
          <p:cNvSpPr/>
          <p:nvPr/>
        </p:nvSpPr>
        <p:spPr>
          <a:xfrm>
            <a:off x="369568" y="4777735"/>
            <a:ext cx="8400094" cy="365760"/>
          </a:xfrm>
          <a:prstGeom prst="rect">
            <a:avLst/>
          </a:prstGeom>
          <a:solidFill>
            <a:srgbClr val="47DA84">
              <a:alpha val="80000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22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3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/>
            </a:lvl1pPr>
            <a:lvl2pPr marL="0" lvl="1" indent="0" algn="ctr">
              <a:spcBef>
                <a:spcPts val="0"/>
              </a:spcBef>
              <a:buNone/>
              <a:defRPr/>
            </a:lvl2pPr>
            <a:lvl3pPr marL="0" lvl="2" indent="0" algn="ctr">
              <a:spcBef>
                <a:spcPts val="0"/>
              </a:spcBef>
              <a:buNone/>
              <a:defRPr/>
            </a:lvl3pPr>
            <a:lvl4pPr marL="0" lvl="3" indent="0" algn="ctr">
              <a:spcBef>
                <a:spcPts val="0"/>
              </a:spcBef>
              <a:buNone/>
              <a:defRPr/>
            </a:lvl4pPr>
            <a:lvl5pPr marL="0" lvl="4" indent="0" algn="ctr">
              <a:spcBef>
                <a:spcPts val="0"/>
              </a:spcBef>
              <a:buNone/>
              <a:defRPr/>
            </a:lvl5pPr>
            <a:lvl6pPr marL="0" lvl="5" indent="0" algn="ctr">
              <a:spcBef>
                <a:spcPts val="0"/>
              </a:spcBef>
              <a:buNone/>
              <a:defRPr/>
            </a:lvl6pPr>
            <a:lvl7pPr marL="0" lvl="6" indent="0" algn="ctr">
              <a:spcBef>
                <a:spcPts val="0"/>
              </a:spcBef>
              <a:buNone/>
              <a:defRPr/>
            </a:lvl7pPr>
            <a:lvl8pPr marL="0" lvl="7" indent="0" algn="ctr">
              <a:spcBef>
                <a:spcPts val="0"/>
              </a:spcBef>
              <a:buNone/>
              <a:defRPr/>
            </a:lvl8pPr>
            <a:lvl9pPr marL="0" lvl="8" indent="0" algn="ctr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5" name="Google Shape;125;p22"/>
          <p:cNvSpPr txBox="1"/>
          <p:nvPr/>
        </p:nvSpPr>
        <p:spPr>
          <a:xfrm>
            <a:off x="1307805" y="455220"/>
            <a:ext cx="4513875" cy="588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Open Sans Light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1150620" y="1226820"/>
            <a:ext cx="6697980" cy="13982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1150620" y="2697480"/>
            <a:ext cx="669798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D8D8D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D8D8D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D8D8D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D8D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Slide">
  <p:cSld name="Closing Slide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23"/>
          <p:cNvSpPr/>
          <p:nvPr/>
        </p:nvSpPr>
        <p:spPr>
          <a:xfrm>
            <a:off x="544748" y="494310"/>
            <a:ext cx="8054503" cy="4154880"/>
          </a:xfrm>
          <a:prstGeom prst="rect">
            <a:avLst/>
          </a:prstGeom>
          <a:solidFill>
            <a:srgbClr val="144DAA">
              <a:alpha val="85882"/>
            </a:srgbClr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p23"/>
          <p:cNvSpPr/>
          <p:nvPr/>
        </p:nvSpPr>
        <p:spPr>
          <a:xfrm>
            <a:off x="880353" y="836399"/>
            <a:ext cx="7339519" cy="3458183"/>
          </a:xfrm>
          <a:prstGeom prst="rect">
            <a:avLst/>
          </a:prstGeom>
          <a:noFill/>
          <a:ln w="2857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p23"/>
          <p:cNvSpPr txBox="1">
            <a:spLocks noGrp="1"/>
          </p:cNvSpPr>
          <p:nvPr>
            <p:ph type="title"/>
          </p:nvPr>
        </p:nvSpPr>
        <p:spPr>
          <a:xfrm>
            <a:off x="1371600" y="1243562"/>
            <a:ext cx="6324600" cy="1449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3"/>
          <p:cNvSpPr txBox="1">
            <a:spLocks noGrp="1"/>
          </p:cNvSpPr>
          <p:nvPr>
            <p:ph type="body" idx="1"/>
          </p:nvPr>
        </p:nvSpPr>
        <p:spPr>
          <a:xfrm>
            <a:off x="1371600" y="2651760"/>
            <a:ext cx="6324600" cy="1166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 sz="1500">
                <a:solidFill>
                  <a:srgbClr val="8D8D8D"/>
                </a:solidFill>
              </a:defRPr>
            </a:lvl2pPr>
            <a:lvl3pPr marL="1371600" lvl="2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D8D8D"/>
                </a:solidFill>
              </a:defRPr>
            </a:lvl3pPr>
            <a:lvl4pPr marL="1828800" lvl="3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D8D8D"/>
                </a:solidFill>
              </a:defRPr>
            </a:lvl4pPr>
            <a:lvl5pPr marL="2286000" lvl="4" indent="-228600" algn="l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>
                <a:solidFill>
                  <a:srgbClr val="8D8D8D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D8D8D"/>
              </a:buClr>
              <a:buSzPts val="1200"/>
              <a:buNone/>
              <a:defRPr sz="1200">
                <a:solidFill>
                  <a:srgbClr val="8D8D8D"/>
                </a:solidFill>
              </a:defRPr>
            </a:lvl9pPr>
          </a:lstStyle>
          <a:p>
            <a:endParaRPr/>
          </a:p>
        </p:txBody>
      </p:sp>
      <p:sp>
        <p:nvSpPr>
          <p:cNvPr id="134" name="Google Shape;134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1pPr>
            <a:lvl2pPr lvl="1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2pPr>
            <a:lvl3pPr lvl="2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3pPr>
            <a:lvl4pPr lvl="3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4pPr>
            <a:lvl5pPr lvl="4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5pPr>
            <a:lvl6pPr lvl="5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6pPr>
            <a:lvl7pPr lvl="6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7pPr>
            <a:lvl8pPr lvl="7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8pPr>
            <a:lvl9pPr lvl="8" algn="r">
              <a:buNone/>
              <a:defRPr sz="13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93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810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19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38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ftr" idx="11"/>
          </p:nvPr>
        </p:nvSpPr>
        <p:spPr>
          <a:xfrm>
            <a:off x="4419600" y="4475321"/>
            <a:ext cx="4095750" cy="547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D8D8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/>
          <p:nvPr/>
        </p:nvSpPr>
        <p:spPr>
          <a:xfrm>
            <a:off x="0" y="0"/>
            <a:ext cx="39624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385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0" marR="0" lvl="1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0" marR="0" lvl="2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0" marR="0" lvl="3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0" marR="0" lvl="4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0" marR="0" lvl="5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0" marR="0" lvl="6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0" marR="0" lvl="7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0" marR="0" lvl="8" indent="0" algn="ctr" rtl="0">
              <a:spcBef>
                <a:spcPts val="0"/>
              </a:spcBef>
              <a:buNone/>
              <a:defRPr sz="1100" b="0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6" name="Google Shape;56;p13" descr="A picture containing text, sign, clipart&#10;&#10;Description automatically generated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523875" y="4378166"/>
            <a:ext cx="2630805" cy="66526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iss.nasa.gov/tools/panoply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0.png"/><Relationship Id="rId4" Type="http://schemas.openxmlformats.org/officeDocument/2006/relationships/hyperlink" Target="https://doi.org/10.57746/EO.01gs73b13wqb5hvzs8fv7v8jgs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mr.earthdata.nasa.gov/search/tools.umm_json?name=Proba-V%20MEP&amp;pretty=true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hyperlink" Target="https://cmr.earthdata.nasa.gov/search/tools?keyword=Sentinel%20satellites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.earthdata.nasa.gov/projects/EMFD/repos/unified-metadata-model/browse/tool/v1.2.0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gcmd.earthdata.nasa.gov/kms/" TargetMode="External"/><Relationship Id="rId3" Type="http://schemas.openxmlformats.org/officeDocument/2006/relationships/hyperlink" Target="https://wiki.earthdata.nasa.gov/display/ED/Keyword+Release+Announcements" TargetMode="External"/><Relationship Id="rId7" Type="http://schemas.openxmlformats.org/officeDocument/2006/relationships/hyperlink" Target="https://gcmd.earthdata.nasa.gov/KeywordViewer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forum.earthdata.nasa.gov/docs/assets/sitedocs/userguide.pdf" TargetMode="External"/><Relationship Id="rId5" Type="http://schemas.openxmlformats.org/officeDocument/2006/relationships/hyperlink" Target="https://forum.earthdata.nasa.gov/app.php/tag/GCMD+Key" TargetMode="External"/><Relationship Id="rId4" Type="http://schemas.openxmlformats.org/officeDocument/2006/relationships/hyperlink" Target="https://forum.earthdata.nasa.gov/app.php/tag/GCMD+Keywords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dn.ceos.org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idn.ceos.org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earthdata.nasa.gov/portal/idn/search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earthdata.nasa.gov/portal/idn/search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raftmmt.earthdata.nasa.gov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hyperlink" Target="https://search.earthdata.nasa.gov/search?portal=idn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idn.ceos.org/" TargetMode="External"/><Relationship Id="rId5" Type="http://schemas.openxmlformats.org/officeDocument/2006/relationships/hyperlink" Target="mailto:valerie.dixon@nasa.gov" TargetMode="External"/><Relationship Id="rId4" Type="http://schemas.openxmlformats.org/officeDocument/2006/relationships/hyperlink" Target="mailto:you@nasa.gov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ei.noaa.gov/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idn.ceos.org/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wiki.earthdata.nasa.gov/display/CMR/Draft+Metadata+Management+Tool+%28dMMT%29+User%27s+Guide" TargetMode="External"/><Relationship Id="rId5" Type="http://schemas.openxmlformats.org/officeDocument/2006/relationships/hyperlink" Target="https://draftmmt.earthdata.nasa.gov/" TargetMode="External"/><Relationship Id="rId4" Type="http://schemas.openxmlformats.org/officeDocument/2006/relationships/hyperlink" Target="https://search.earthdata.nasa.gov/portal/idn/search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earthdata.nasa.gov/earth-observation-data/find-data/gcmd/gcmd-keywords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gcmd.earthdata.nasa.gov/kms/concepts/concept_scheme/sciencekeywords?case=native&amp;format=csv" TargetMode="External"/><Relationship Id="rId5" Type="http://schemas.openxmlformats.org/officeDocument/2006/relationships/hyperlink" Target="https://gcmd.earthdata.nasa.gov/kms/" TargetMode="External"/><Relationship Id="rId4" Type="http://schemas.openxmlformats.org/officeDocument/2006/relationships/hyperlink" Target="https://gcmd.earthdata.nasa.gov/KeywordViewer/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arthdata.nasa.gov/display/CMR/CMR+Documents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Relationship Id="rId6" Type="http://schemas.openxmlformats.org/officeDocument/2006/relationships/hyperlink" Target="https://cmr.earthdata.nasa.gov/opensearch/home/docs" TargetMode="External"/><Relationship Id="rId5" Type="http://schemas.openxmlformats.org/officeDocument/2006/relationships/hyperlink" Target="https://cmr.earthdata.nasa.gov/search/site/docs/search/api.html" TargetMode="External"/><Relationship Id="rId4" Type="http://schemas.openxmlformats.org/officeDocument/2006/relationships/hyperlink" Target="https://git.earthdata.nasa.gov/projects/EMFD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gcmd.earthdata.nasa.gov/KeywordViewer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hyperlink" Target="https://gcmd.earthdata.nasa.gov/kms/" TargetMode="Externa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earch.earthdata.nasa.gov/search?portal=id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4"/>
          <p:cNvSpPr txBox="1">
            <a:spLocks noGrp="1"/>
          </p:cNvSpPr>
          <p:nvPr>
            <p:ph type="ctrTitle"/>
          </p:nvPr>
        </p:nvSpPr>
        <p:spPr>
          <a:xfrm>
            <a:off x="353291" y="1115681"/>
            <a:ext cx="43614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</a:pPr>
            <a:r>
              <a:rPr lang="en" sz="3000"/>
              <a:t>International Directory Network (IDN) Report</a:t>
            </a:r>
            <a:endParaRPr sz="30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24"/>
          <p:cNvSpPr txBox="1">
            <a:spLocks noGrp="1"/>
          </p:cNvSpPr>
          <p:nvPr>
            <p:ph type="body" idx="2"/>
          </p:nvPr>
        </p:nvSpPr>
        <p:spPr>
          <a:xfrm>
            <a:off x="368700" y="2551075"/>
            <a:ext cx="3617100" cy="8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70"/>
              <a:buFont typeface="Arial"/>
              <a:buNone/>
            </a:pPr>
            <a:endParaRPr sz="145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400"/>
              <a:t>CEOS WGISS-56, hosted by CNES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400"/>
              <a:t>Paris, France, </a:t>
            </a:r>
            <a:r>
              <a:rPr lang="en" sz="1450"/>
              <a:t>October 25, 2023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Michael Morahan (KBR (contractor))</a:t>
            </a:r>
            <a:endParaRPr sz="140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IDN Coordinator</a:t>
            </a:r>
            <a:endParaRPr sz="14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400"/>
              <a:t>Michael.P.Morahan@nasa.gov</a:t>
            </a:r>
            <a:endParaRPr sz="1400"/>
          </a:p>
        </p:txBody>
      </p:sp>
      <p:sp>
        <p:nvSpPr>
          <p:cNvPr id="141" name="Google Shape;141;p24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WGISS-1023-MM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142" name="Google Shape;142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33"/>
          <p:cNvSpPr txBox="1">
            <a:spLocks noGrp="1"/>
          </p:cNvSpPr>
          <p:nvPr>
            <p:ph type="title"/>
          </p:nvPr>
        </p:nvSpPr>
        <p:spPr>
          <a:xfrm>
            <a:off x="628650" y="121450"/>
            <a:ext cx="8381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View Granule Details or Download Data</a:t>
            </a:r>
            <a:endParaRPr sz="2600"/>
          </a:p>
        </p:txBody>
      </p:sp>
      <p:sp>
        <p:nvSpPr>
          <p:cNvPr id="223" name="Google Shape;223;p33"/>
          <p:cNvSpPr txBox="1">
            <a:spLocks noGrp="1"/>
          </p:cNvSpPr>
          <p:nvPr>
            <p:ph type="body" idx="1"/>
          </p:nvPr>
        </p:nvSpPr>
        <p:spPr>
          <a:xfrm>
            <a:off x="389100" y="1495200"/>
            <a:ext cx="29829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The user can choose to:</a:t>
            </a:r>
            <a:endParaRPr sz="1200">
              <a:solidFill>
                <a:srgbClr val="595959"/>
              </a:solidFill>
            </a:endParaRPr>
          </a:p>
          <a:p>
            <a:pPr marL="457200" marR="0" lvl="0" indent="-3048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View the granule details by clicking on the 3 vertical dots (see red box).</a:t>
            </a:r>
            <a:endParaRPr sz="1200">
              <a:solidFill>
                <a:srgbClr val="595959"/>
              </a:solidFill>
            </a:endParaRPr>
          </a:p>
          <a:p>
            <a:pPr marL="457200" marR="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Or, click Download All to proceed to download data files (see green box).</a:t>
            </a:r>
            <a:endParaRPr sz="1200">
              <a:solidFill>
                <a:srgbClr val="595959"/>
              </a:solidFill>
            </a:endParaRPr>
          </a:p>
        </p:txBody>
      </p:sp>
      <p:pic>
        <p:nvPicPr>
          <p:cNvPr id="224" name="Google Shape;224;p33"/>
          <p:cNvPicPr preferRelativeResize="0"/>
          <p:nvPr/>
        </p:nvPicPr>
        <p:blipFill rotWithShape="1">
          <a:blip r:embed="rId3">
            <a:alphaModFix/>
          </a:blip>
          <a:srcRect t="14412"/>
          <a:stretch/>
        </p:blipFill>
        <p:spPr>
          <a:xfrm>
            <a:off x="3422125" y="1212299"/>
            <a:ext cx="5650326" cy="2718902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25" name="Google Shape;225;p33"/>
          <p:cNvSpPr/>
          <p:nvPr/>
        </p:nvSpPr>
        <p:spPr>
          <a:xfrm>
            <a:off x="6915150" y="1957400"/>
            <a:ext cx="223800" cy="2145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226" name="Google Shape;226;p33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227" name="Google Shape;227;p33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4"/>
          <p:cNvSpPr txBox="1">
            <a:spLocks noGrp="1"/>
          </p:cNvSpPr>
          <p:nvPr>
            <p:ph type="title"/>
          </p:nvPr>
        </p:nvSpPr>
        <p:spPr>
          <a:xfrm>
            <a:off x="628650" y="121450"/>
            <a:ext cx="8381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Viewing Granule Details</a:t>
            </a:r>
            <a:endParaRPr sz="2600"/>
          </a:p>
        </p:txBody>
      </p:sp>
      <p:pic>
        <p:nvPicPr>
          <p:cNvPr id="233" name="Google Shape;233;p34"/>
          <p:cNvPicPr preferRelativeResize="0"/>
          <p:nvPr/>
        </p:nvPicPr>
        <p:blipFill rotWithShape="1">
          <a:blip r:embed="rId3">
            <a:alphaModFix/>
          </a:blip>
          <a:srcRect t="14522"/>
          <a:stretch/>
        </p:blipFill>
        <p:spPr>
          <a:xfrm>
            <a:off x="3441100" y="1247774"/>
            <a:ext cx="5580346" cy="2681706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4" name="Google Shape;234;p34"/>
          <p:cNvSpPr txBox="1">
            <a:spLocks noGrp="1"/>
          </p:cNvSpPr>
          <p:nvPr>
            <p:ph type="body" idx="1"/>
          </p:nvPr>
        </p:nvSpPr>
        <p:spPr>
          <a:xfrm>
            <a:off x="389100" y="1495200"/>
            <a:ext cx="29829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The user is able to see:</a:t>
            </a:r>
            <a:endParaRPr sz="1200">
              <a:solidFill>
                <a:srgbClr val="595959"/>
              </a:solidFill>
            </a:endParaRPr>
          </a:p>
          <a:p>
            <a:pPr marL="457200" marR="0" lvl="0" indent="-3048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Collection details in the left box of the client.</a:t>
            </a:r>
            <a:endParaRPr sz="1200">
              <a:solidFill>
                <a:srgbClr val="595959"/>
              </a:solidFill>
            </a:endParaRPr>
          </a:p>
          <a:p>
            <a:pPr marL="457200" marR="0" lvl="0" indent="-3048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Data files associated with the granule in the main box.</a:t>
            </a:r>
            <a:endParaRPr sz="1200">
              <a:solidFill>
                <a:srgbClr val="595959"/>
              </a:solidFill>
            </a:endParaRPr>
          </a:p>
        </p:txBody>
      </p:sp>
      <p:sp>
        <p:nvSpPr>
          <p:cNvPr id="235" name="Google Shape;235;p34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36" name="Google Shape;236;p34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5"/>
          <p:cNvSpPr txBox="1">
            <a:spLocks noGrp="1"/>
          </p:cNvSpPr>
          <p:nvPr>
            <p:ph type="title"/>
          </p:nvPr>
        </p:nvSpPr>
        <p:spPr>
          <a:xfrm>
            <a:off x="628650" y="121450"/>
            <a:ext cx="8381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Data Access Method</a:t>
            </a:r>
            <a:endParaRPr sz="2600"/>
          </a:p>
        </p:txBody>
      </p:sp>
      <p:sp>
        <p:nvSpPr>
          <p:cNvPr id="242" name="Google Shape;242;p35"/>
          <p:cNvSpPr txBox="1">
            <a:spLocks noGrp="1"/>
          </p:cNvSpPr>
          <p:nvPr>
            <p:ph type="body" idx="1"/>
          </p:nvPr>
        </p:nvSpPr>
        <p:spPr>
          <a:xfrm>
            <a:off x="389100" y="1342800"/>
            <a:ext cx="29829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The client automatically selects Direct Download for the user (see red box). </a:t>
            </a:r>
            <a:endParaRPr sz="12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The user can change the download options or continue with Download Data (see green box).</a:t>
            </a:r>
            <a:endParaRPr sz="1200">
              <a:solidFill>
                <a:srgbClr val="595959"/>
              </a:solidFill>
            </a:endParaRPr>
          </a:p>
        </p:txBody>
      </p:sp>
      <p:pic>
        <p:nvPicPr>
          <p:cNvPr id="243" name="Google Shape;243;p35"/>
          <p:cNvPicPr preferRelativeResize="0"/>
          <p:nvPr/>
        </p:nvPicPr>
        <p:blipFill rotWithShape="1">
          <a:blip r:embed="rId3">
            <a:alphaModFix/>
          </a:blip>
          <a:srcRect t="14368"/>
          <a:stretch/>
        </p:blipFill>
        <p:spPr>
          <a:xfrm>
            <a:off x="3206275" y="1124100"/>
            <a:ext cx="5893641" cy="2837405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44" name="Google Shape;244;p35"/>
          <p:cNvSpPr/>
          <p:nvPr/>
        </p:nvSpPr>
        <p:spPr>
          <a:xfrm>
            <a:off x="4572000" y="1897475"/>
            <a:ext cx="2540700" cy="994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245" name="Google Shape;245;p35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246" name="Google Shape;246;p35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6"/>
          <p:cNvSpPr txBox="1">
            <a:spLocks noGrp="1"/>
          </p:cNvSpPr>
          <p:nvPr>
            <p:ph type="title"/>
          </p:nvPr>
        </p:nvSpPr>
        <p:spPr>
          <a:xfrm>
            <a:off x="628650" y="121450"/>
            <a:ext cx="8381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Granule Download Status</a:t>
            </a:r>
            <a:endParaRPr sz="2600"/>
          </a:p>
        </p:txBody>
      </p:sp>
      <p:sp>
        <p:nvSpPr>
          <p:cNvPr id="252" name="Google Shape;252;p36"/>
          <p:cNvSpPr txBox="1">
            <a:spLocks noGrp="1"/>
          </p:cNvSpPr>
          <p:nvPr>
            <p:ph type="body" idx="1"/>
          </p:nvPr>
        </p:nvSpPr>
        <p:spPr>
          <a:xfrm>
            <a:off x="389100" y="1342800"/>
            <a:ext cx="29829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The Download status page shows the user: 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Status of the order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Access Method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Number of Granules</a:t>
            </a:r>
            <a:endParaRPr sz="12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The user can choose the Download method (see red box):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Download files through direct links.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Or, copy a script from the Download Script tab that can run on the user’s device.</a:t>
            </a:r>
            <a:endParaRPr sz="1200">
              <a:solidFill>
                <a:srgbClr val="595959"/>
              </a:solidFill>
            </a:endParaRPr>
          </a:p>
        </p:txBody>
      </p:sp>
      <p:pic>
        <p:nvPicPr>
          <p:cNvPr id="253" name="Google Shape;25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4400" y="1268050"/>
            <a:ext cx="5467200" cy="30737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Google Shape;254;p36"/>
          <p:cNvSpPr/>
          <p:nvPr/>
        </p:nvSpPr>
        <p:spPr>
          <a:xfrm>
            <a:off x="4298950" y="2978150"/>
            <a:ext cx="1215600" cy="146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255" name="Google Shape;255;p36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sp>
        <p:nvSpPr>
          <p:cNvPr id="256" name="Google Shape;256;p36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7"/>
          <p:cNvSpPr txBox="1">
            <a:spLocks noGrp="1"/>
          </p:cNvSpPr>
          <p:nvPr>
            <p:ph type="title"/>
          </p:nvPr>
        </p:nvSpPr>
        <p:spPr>
          <a:xfrm>
            <a:off x="628650" y="121450"/>
            <a:ext cx="8381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JAXA G-Portal (Globe Portal System) Login</a:t>
            </a:r>
            <a:endParaRPr sz="1550"/>
          </a:p>
        </p:txBody>
      </p:sp>
      <p:pic>
        <p:nvPicPr>
          <p:cNvPr id="262" name="Google Shape;262;p37"/>
          <p:cNvPicPr preferRelativeResize="0"/>
          <p:nvPr/>
        </p:nvPicPr>
        <p:blipFill rotWithShape="1">
          <a:blip r:embed="rId3">
            <a:alphaModFix/>
          </a:blip>
          <a:srcRect t="14733" b="51387"/>
          <a:stretch/>
        </p:blipFill>
        <p:spPr>
          <a:xfrm>
            <a:off x="1202775" y="1780525"/>
            <a:ext cx="7216701" cy="1374649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63" name="Google Shape;263;p37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sp>
        <p:nvSpPr>
          <p:cNvPr id="264" name="Google Shape;264;p37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265" name="Google Shape;265;p37"/>
          <p:cNvSpPr txBox="1"/>
          <p:nvPr/>
        </p:nvSpPr>
        <p:spPr>
          <a:xfrm>
            <a:off x="1107175" y="3826100"/>
            <a:ext cx="5283600" cy="5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1550">
                <a:solidFill>
                  <a:schemeClr val="accent1"/>
                </a:solidFill>
              </a:rPr>
              <a:t>JAXA G-Portal link: https://gportal.jaxa.jp/gpr/?lang=en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8"/>
          <p:cNvSpPr txBox="1">
            <a:spLocks noGrp="1"/>
          </p:cNvSpPr>
          <p:nvPr>
            <p:ph type="title"/>
          </p:nvPr>
        </p:nvSpPr>
        <p:spPr>
          <a:xfrm>
            <a:off x="628650" y="121450"/>
            <a:ext cx="8381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Granule Download by way of G-Portal API</a:t>
            </a:r>
            <a:endParaRPr sz="2600"/>
          </a:p>
        </p:txBody>
      </p:sp>
      <p:pic>
        <p:nvPicPr>
          <p:cNvPr id="271" name="Google Shape;271;p38" descr="Granule Download by way of G-Portal API" title="Granule Download by way of G-Portal API"/>
          <p:cNvPicPr preferRelativeResize="0"/>
          <p:nvPr/>
        </p:nvPicPr>
        <p:blipFill rotWithShape="1">
          <a:blip r:embed="rId3">
            <a:alphaModFix/>
          </a:blip>
          <a:srcRect t="14456"/>
          <a:stretch/>
        </p:blipFill>
        <p:spPr>
          <a:xfrm>
            <a:off x="992463" y="851824"/>
            <a:ext cx="7500993" cy="3607649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8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sp>
        <p:nvSpPr>
          <p:cNvPr id="273" name="Google Shape;273;p38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"/>
          <p:cNvSpPr txBox="1">
            <a:spLocks noGrp="1"/>
          </p:cNvSpPr>
          <p:nvPr>
            <p:ph type="title"/>
          </p:nvPr>
        </p:nvSpPr>
        <p:spPr>
          <a:xfrm>
            <a:off x="628650" y="121450"/>
            <a:ext cx="8381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6923"/>
              <a:buFont typeface="Arial"/>
              <a:buNone/>
            </a:pPr>
            <a:r>
              <a:rPr lang="en" sz="2600"/>
              <a:t>Display Granule Data on User’s Device with Panoply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37500"/>
              <a:buFont typeface="Arial"/>
              <a:buNone/>
            </a:pPr>
            <a:r>
              <a:rPr lang="en" sz="2400"/>
              <a:t>GCOM-W/AMSR2 L3 Sea Ice Concentration (1-Month, 0.1 deg)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65000"/>
              <a:buFont typeface="Arial"/>
              <a:buNone/>
            </a:pPr>
            <a:r>
              <a:rPr lang="en" sz="2000"/>
              <a:t>Data’s temporal value August 2023</a:t>
            </a:r>
            <a:endParaRPr sz="2000"/>
          </a:p>
        </p:txBody>
      </p:sp>
      <p:sp>
        <p:nvSpPr>
          <p:cNvPr id="279" name="Google Shape;279;p39"/>
          <p:cNvSpPr txBox="1">
            <a:spLocks noGrp="1"/>
          </p:cNvSpPr>
          <p:nvPr>
            <p:ph type="body" idx="1"/>
          </p:nvPr>
        </p:nvSpPr>
        <p:spPr>
          <a:xfrm>
            <a:off x="389100" y="1342800"/>
            <a:ext cx="3203100" cy="358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595959"/>
                </a:solidFill>
              </a:rPr>
              <a:t>Panoply is developed by </a:t>
            </a:r>
            <a:r>
              <a:rPr lang="en" sz="1200" dirty="0">
                <a:solidFill>
                  <a:srgbClr val="4D515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NASA's Goddard Institute for Space Studies (GISS).</a:t>
            </a:r>
            <a:endParaRPr sz="1200" dirty="0">
              <a:solidFill>
                <a:srgbClr val="4D515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595959"/>
                </a:solidFill>
              </a:rPr>
              <a:t>The program is a cross-platform application that plots geo-referenced and other arrays, from Network Common Data Form (</a:t>
            </a:r>
            <a:r>
              <a:rPr lang="en" sz="1200" dirty="0" err="1">
                <a:solidFill>
                  <a:srgbClr val="595959"/>
                </a:solidFill>
              </a:rPr>
              <a:t>NetCDF</a:t>
            </a:r>
            <a:r>
              <a:rPr lang="en" sz="1200" dirty="0">
                <a:solidFill>
                  <a:srgbClr val="595959"/>
                </a:solidFill>
              </a:rPr>
              <a:t>), Hierarchical Data Format (HDF), and </a:t>
            </a:r>
            <a:r>
              <a:rPr lang="en" sz="1200" dirty="0" err="1">
                <a:solidFill>
                  <a:srgbClr val="595959"/>
                </a:solidFill>
              </a:rPr>
              <a:t>GRIdded</a:t>
            </a:r>
            <a:r>
              <a:rPr lang="en" sz="1200" dirty="0">
                <a:solidFill>
                  <a:srgbClr val="595959"/>
                </a:solidFill>
              </a:rPr>
              <a:t> Binary (GRIB). Panoply offers additional functionality, such as slicing and plotting arrays, combining arrays, and exporting plots and animations.  </a:t>
            </a:r>
            <a:endParaRPr sz="1200" dirty="0">
              <a:solidFill>
                <a:srgbClr val="4D515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rgbClr val="4D5156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Download link: </a:t>
            </a:r>
            <a:r>
              <a:rPr lang="en" sz="1200" u="sng" dirty="0">
                <a:solidFill>
                  <a:schemeClr val="hlink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https://www.giss.nasa.gov/tools/panoply/</a:t>
            </a:r>
            <a:endParaRPr sz="1200" dirty="0">
              <a:solidFill>
                <a:srgbClr val="4D515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83" dirty="0">
                <a:solidFill>
                  <a:srgbClr val="4D5156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NASA's Goddard Institute for Space Studies (GISS), Panoply is 5.2.9, released 2023-07-31., </a:t>
            </a:r>
            <a:r>
              <a:rPr lang="en" sz="783" u="sng" dirty="0">
                <a:solidFill>
                  <a:schemeClr val="hlink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  <a:hlinkClick r:id="rId3"/>
              </a:rPr>
              <a:t>https://www.giss.nasa.gov/tools/panoply/</a:t>
            </a:r>
            <a:endParaRPr sz="783" dirty="0">
              <a:solidFill>
                <a:srgbClr val="4D5156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" sz="706" dirty="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Japan Aerospace Exploration Agency. 2012. </a:t>
            </a:r>
            <a:r>
              <a:rPr lang="en" sz="706" i="1" dirty="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GCOM-W/AMSR2 L3 Sea Ice Concentration (1-Month, 0.1 deg)</a:t>
            </a:r>
            <a:r>
              <a:rPr lang="en" sz="706" dirty="0">
                <a:solidFill>
                  <a:srgbClr val="212529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  <a:r>
              <a:rPr lang="en" sz="706" u="sng" dirty="0">
                <a:solidFill>
                  <a:srgbClr val="0D6EFD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https://doi.org/10.57746/EO.01gs73b13wqb5hvzs8fv7v8jgs</a:t>
            </a:r>
            <a:endParaRPr sz="290" dirty="0">
              <a:solidFill>
                <a:srgbClr val="4D5156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sz="1200" dirty="0">
              <a:solidFill>
                <a:srgbClr val="4D515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 dirty="0">
              <a:solidFill>
                <a:srgbClr val="4D5156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80" name="Google Shape;280;p39" descr="GCOM-W/AMSR2 L3 Sea Ice Concentration (1-Month, 0.1 deg) Standard Deviation variable image plotted by NASA's Panoply" title="GCOM-W/AMSR2 L3 Sea Ice Concentration (1-Month, 0.1 deg) Standard Deviation variable image plotted by NASA's Panoply"/>
          <p:cNvPicPr preferRelativeResize="0"/>
          <p:nvPr/>
        </p:nvPicPr>
        <p:blipFill rotWithShape="1">
          <a:blip r:embed="rId5">
            <a:alphaModFix/>
          </a:blip>
          <a:srcRect l="3833" r="5741"/>
          <a:stretch/>
        </p:blipFill>
        <p:spPr>
          <a:xfrm>
            <a:off x="3592100" y="1039450"/>
            <a:ext cx="5191225" cy="3532650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9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sp>
        <p:nvSpPr>
          <p:cNvPr id="282" name="Google Shape;282;p39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0"/>
          <p:cNvSpPr txBox="1">
            <a:spLocks noGrp="1"/>
          </p:cNvSpPr>
          <p:nvPr>
            <p:ph type="title"/>
          </p:nvPr>
        </p:nvSpPr>
        <p:spPr>
          <a:xfrm>
            <a:off x="685800" y="1389650"/>
            <a:ext cx="60747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/>
              <a:t>CEOS/IDN/CWIC Collaborations</a:t>
            </a:r>
            <a:endParaRPr/>
          </a:p>
        </p:txBody>
      </p:sp>
      <p:sp>
        <p:nvSpPr>
          <p:cNvPr id="288" name="Google Shape;288;p40"/>
          <p:cNvSpPr txBox="1">
            <a:spLocks noGrp="1"/>
          </p:cNvSpPr>
          <p:nvPr>
            <p:ph type="body" idx="1"/>
          </p:nvPr>
        </p:nvSpPr>
        <p:spPr>
          <a:xfrm>
            <a:off x="685801" y="2791719"/>
            <a:ext cx="51741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/>
              <a:t>IDN Search and CWIC Portals, IDN/CWIC Metrics, CEOS/IDN/CWIC Collaborations</a:t>
            </a:r>
            <a:endParaRPr/>
          </a:p>
        </p:txBody>
      </p:sp>
      <p:sp>
        <p:nvSpPr>
          <p:cNvPr id="289" name="Google Shape;289;p40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WGISS-1023-MM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290" name="Google Shape;290;p40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85155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r>
              <a:rPr lang="en"/>
              <a:t>IDN Search and CWIC Portals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br>
              <a:rPr lang="en"/>
            </a:br>
            <a:endParaRPr/>
          </a:p>
        </p:txBody>
      </p:sp>
      <p:pic>
        <p:nvPicPr>
          <p:cNvPr id="296" name="Google Shape;296;p41"/>
          <p:cNvPicPr preferRelativeResize="0"/>
          <p:nvPr/>
        </p:nvPicPr>
        <p:blipFill rotWithShape="1">
          <a:blip r:embed="rId3">
            <a:alphaModFix/>
          </a:blip>
          <a:srcRect t="14104"/>
          <a:stretch/>
        </p:blipFill>
        <p:spPr>
          <a:xfrm>
            <a:off x="476250" y="1291338"/>
            <a:ext cx="4215466" cy="2071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41"/>
          <p:cNvPicPr preferRelativeResize="0"/>
          <p:nvPr/>
        </p:nvPicPr>
        <p:blipFill rotWithShape="1">
          <a:blip r:embed="rId4">
            <a:alphaModFix/>
          </a:blip>
          <a:srcRect t="14214"/>
          <a:stretch/>
        </p:blipFill>
        <p:spPr>
          <a:xfrm>
            <a:off x="4815500" y="1300773"/>
            <a:ext cx="4278944" cy="204448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41"/>
          <p:cNvSpPr txBox="1"/>
          <p:nvPr/>
        </p:nvSpPr>
        <p:spPr>
          <a:xfrm>
            <a:off x="1538338" y="802550"/>
            <a:ext cx="20913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</a:rPr>
              <a:t>IDN Search Portal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2"/>
              </a:solidFill>
            </a:endParaRPr>
          </a:p>
        </p:txBody>
      </p:sp>
      <p:sp>
        <p:nvSpPr>
          <p:cNvPr id="299" name="Google Shape;299;p41"/>
          <p:cNvSpPr txBox="1"/>
          <p:nvPr/>
        </p:nvSpPr>
        <p:spPr>
          <a:xfrm>
            <a:off x="6338938" y="802550"/>
            <a:ext cx="20913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accent2"/>
                </a:solidFill>
              </a:rPr>
              <a:t>CWICPortal</a:t>
            </a:r>
            <a:endParaRPr sz="1600" b="1">
              <a:solidFill>
                <a:schemeClr val="accent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accent2"/>
              </a:solidFill>
            </a:endParaRPr>
          </a:p>
        </p:txBody>
      </p:sp>
      <p:sp>
        <p:nvSpPr>
          <p:cNvPr id="300" name="Google Shape;300;p41"/>
          <p:cNvSpPr txBox="1"/>
          <p:nvPr/>
        </p:nvSpPr>
        <p:spPr>
          <a:xfrm>
            <a:off x="4831800" y="3754875"/>
            <a:ext cx="45720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https://search.earthdata.nasa.gov/portal/cwic/search</a:t>
            </a:r>
            <a:endParaRPr>
              <a:solidFill>
                <a:schemeClr val="accent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2"/>
              </a:solidFill>
            </a:endParaRPr>
          </a:p>
        </p:txBody>
      </p:sp>
      <p:sp>
        <p:nvSpPr>
          <p:cNvPr id="301" name="Google Shape;301;p41"/>
          <p:cNvSpPr txBox="1"/>
          <p:nvPr/>
        </p:nvSpPr>
        <p:spPr>
          <a:xfrm>
            <a:off x="476250" y="3754875"/>
            <a:ext cx="4572000" cy="3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https://search.earthdata.nasa.gov/portal/idn/search</a:t>
            </a:r>
            <a:endParaRPr>
              <a:solidFill>
                <a:schemeClr val="accent2"/>
              </a:solidFill>
            </a:endParaRPr>
          </a:p>
        </p:txBody>
      </p:sp>
      <p:sp>
        <p:nvSpPr>
          <p:cNvPr id="302" name="Google Shape;302;p41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303" name="Google Shape;303;p41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351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" sz="3000"/>
              <a:t>IDN/CWIC Metrics</a:t>
            </a:r>
            <a:endParaRPr/>
          </a:p>
        </p:txBody>
      </p:sp>
      <p:sp>
        <p:nvSpPr>
          <p:cNvPr id="309" name="Google Shape;309;p42"/>
          <p:cNvSpPr txBox="1">
            <a:spLocks noGrp="1"/>
          </p:cNvSpPr>
          <p:nvPr>
            <p:ph type="body" idx="1"/>
          </p:nvPr>
        </p:nvSpPr>
        <p:spPr>
          <a:xfrm>
            <a:off x="628650" y="1028700"/>
            <a:ext cx="78867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Total Collections and Granules offered by the CWIC and FedEO:</a:t>
            </a:r>
            <a:endParaRPr sz="16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endParaRPr sz="1600"/>
          </a:p>
        </p:txBody>
      </p:sp>
      <p:graphicFrame>
        <p:nvGraphicFramePr>
          <p:cNvPr id="310" name="Google Shape;310;p42"/>
          <p:cNvGraphicFramePr/>
          <p:nvPr/>
        </p:nvGraphicFramePr>
        <p:xfrm>
          <a:off x="952500" y="1390650"/>
          <a:ext cx="7239000" cy="1660088"/>
        </p:xfrm>
        <a:graphic>
          <a:graphicData uri="http://schemas.openxmlformats.org/drawingml/2006/table">
            <a:tbl>
              <a:tblPr>
                <a:noFill/>
                <a:tableStyleId>{CBE461CC-4CB2-41B1-9868-5628F0668780}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sng"/>
                        <a:t>CEOS Interfaces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sng"/>
                        <a:t>Total Collections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sng"/>
                        <a:t>Total Granules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CWIC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366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16,343,605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FedEO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528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55,666,056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JAXA/FedEO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1017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13,719,472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11" name="Google Shape;311;p42"/>
          <p:cNvSpPr txBox="1">
            <a:spLocks noGrp="1"/>
          </p:cNvSpPr>
          <p:nvPr>
            <p:ph type="body" idx="1"/>
          </p:nvPr>
        </p:nvSpPr>
        <p:spPr>
          <a:xfrm>
            <a:off x="628650" y="3090875"/>
            <a:ext cx="7886700" cy="7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302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" sz="1600"/>
              <a:t>Total Collections and Granules offered by the IDN:</a:t>
            </a:r>
            <a:endParaRPr sz="1600">
              <a:solidFill>
                <a:srgbClr val="FFFFFF"/>
              </a:solidFill>
            </a:endParaRPr>
          </a:p>
          <a:p>
            <a:pPr marL="4572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None/>
            </a:pPr>
            <a:endParaRPr sz="1600"/>
          </a:p>
        </p:txBody>
      </p:sp>
      <p:graphicFrame>
        <p:nvGraphicFramePr>
          <p:cNvPr id="312" name="Google Shape;312;p42"/>
          <p:cNvGraphicFramePr/>
          <p:nvPr/>
        </p:nvGraphicFramePr>
        <p:xfrm>
          <a:off x="952500" y="3429700"/>
          <a:ext cx="7239000" cy="867668"/>
        </p:xfrm>
        <a:graphic>
          <a:graphicData uri="http://schemas.openxmlformats.org/drawingml/2006/table">
            <a:tbl>
              <a:tblPr>
                <a:noFill/>
                <a:tableStyleId>{CBE461CC-4CB2-41B1-9868-5628F0668780}</a:tableStyleId>
              </a:tblPr>
              <a:tblGrid>
                <a:gridCol w="2413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3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sng"/>
                        <a:t>IDN Search Portal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sng"/>
                        <a:t>Total Collections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u="sng"/>
                        <a:t>Total Granules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IDN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52,744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1,366,433,966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3" name="Google Shape;313;p42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314" name="Google Shape;314;p42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5"/>
          <p:cNvSpPr txBox="1">
            <a:spLocks noGrp="1"/>
          </p:cNvSpPr>
          <p:nvPr>
            <p:ph type="title"/>
          </p:nvPr>
        </p:nvSpPr>
        <p:spPr>
          <a:xfrm>
            <a:off x="628650" y="532698"/>
            <a:ext cx="5909310" cy="735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300"/>
              <a:buFont typeface="Arial"/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body" idx="1"/>
          </p:nvPr>
        </p:nvSpPr>
        <p:spPr>
          <a:xfrm>
            <a:off x="628650" y="1369225"/>
            <a:ext cx="8170500" cy="29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77800" lvl="0" indent="-1778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EDSC IDN Search Portal Demo on JAXA Data Discovery</a:t>
            </a:r>
            <a:endParaRPr/>
          </a:p>
          <a:p>
            <a:pPr marL="177800" lvl="0" indent="-1778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CEOS/IDN/CWIC Collaborations</a:t>
            </a:r>
            <a:endParaRPr/>
          </a:p>
          <a:p>
            <a:pPr marL="177800" lvl="0" indent="-1778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UMM Updates</a:t>
            </a:r>
            <a:endParaRPr/>
          </a:p>
          <a:p>
            <a:pPr marL="177800" lvl="0" indent="-1778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GCMD Keyword</a:t>
            </a:r>
            <a:endParaRPr/>
          </a:p>
          <a:p>
            <a:pPr marL="177800" lvl="0" indent="-17780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2400"/>
              <a:buChar char="•"/>
            </a:pPr>
            <a:r>
              <a:rPr lang="en"/>
              <a:t>IDN Metrics</a:t>
            </a:r>
            <a:endParaRPr/>
          </a:p>
        </p:txBody>
      </p:sp>
      <p:sp>
        <p:nvSpPr>
          <p:cNvPr id="149" name="Google Shape;149;p25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WGISS-1023-MM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150" name="Google Shape;150;p25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351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" sz="3000"/>
              <a:t>CEOS/IDN/CWIC Collaborations</a:t>
            </a:r>
            <a:endParaRPr/>
          </a:p>
        </p:txBody>
      </p:sp>
      <p:sp>
        <p:nvSpPr>
          <p:cNvPr id="320" name="Google Shape;320;p43"/>
          <p:cNvSpPr txBox="1">
            <a:spLocks noGrp="1"/>
          </p:cNvSpPr>
          <p:nvPr>
            <p:ph type="body" idx="1"/>
          </p:nvPr>
        </p:nvSpPr>
        <p:spPr>
          <a:xfrm>
            <a:off x="628650" y="1070050"/>
            <a:ext cx="8369700" cy="3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62500" lnSpcReduction="10000"/>
          </a:bodyPr>
          <a:lstStyle/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ESA/FedEO</a:t>
            </a:r>
            <a:endParaRPr/>
          </a:p>
          <a:p>
            <a:pPr marL="914400" lvl="1" indent="-31194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VITO collections are consolidated from 2 VITO FedEO providers in one provider called VITO-TERRASCOPE (98 collections).  </a:t>
            </a:r>
            <a:endParaRPr/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JAXA</a:t>
            </a:r>
            <a:endParaRPr/>
          </a:p>
          <a:p>
            <a:pPr marL="914400" lvl="1" indent="-31194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Ingested all the 1017 JAXA collections from FedEO API into NASA’s CMR for the IDN.</a:t>
            </a:r>
            <a:endParaRPr/>
          </a:p>
          <a:p>
            <a:pPr marL="914400" lvl="1" indent="-31194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The collections are connected to JAXA’s G-Portal OpenSearch API for granules discovery and download.</a:t>
            </a:r>
            <a:endParaRPr/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NOAA NCEI</a:t>
            </a:r>
            <a:endParaRPr/>
          </a:p>
          <a:p>
            <a:pPr marL="914400" lvl="1" indent="-31194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NOAA/NCEI plans to update OpenSearch Description Documents (OSDD) to resume granule discovery in the IDN.</a:t>
            </a:r>
            <a:endParaRPr/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CEOS Tools</a:t>
            </a:r>
            <a:endParaRPr/>
          </a:p>
          <a:p>
            <a:pPr marL="914400" lvl="1" indent="-31194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Search for CEOS tools by ShortName or Keyword examples:</a:t>
            </a:r>
            <a:endParaRPr/>
          </a:p>
          <a:p>
            <a:pPr marL="1371600" lvl="2" indent="-30003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ShortName:</a:t>
            </a:r>
            <a:r>
              <a:rPr lang="en" sz="1779" u="sng">
                <a:solidFill>
                  <a:schemeClr val="hlink"/>
                </a:solidFill>
              </a:rPr>
              <a:t> </a:t>
            </a:r>
            <a:r>
              <a:rPr lang="en" sz="1779" u="sng">
                <a:solidFill>
                  <a:schemeClr val="hlink"/>
                </a:solidFill>
                <a:hlinkClick r:id="rId3"/>
              </a:rPr>
              <a:t>https://cmr.earthdata.nasa.gov/search/tools.umm_json?name=Proba-V%20MEP&amp;pretty=true</a:t>
            </a:r>
            <a:endParaRPr/>
          </a:p>
          <a:p>
            <a:pPr marL="1371600" lvl="2" indent="-30003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21621"/>
              <a:buChar char="■"/>
            </a:pPr>
            <a:r>
              <a:rPr lang="en"/>
              <a:t>Keywords:</a:t>
            </a:r>
            <a:r>
              <a:rPr lang="en" sz="2100" u="sng">
                <a:solidFill>
                  <a:schemeClr val="hlink"/>
                </a:solidFill>
                <a:hlinkClick r:id="rId4"/>
              </a:rPr>
              <a:t> </a:t>
            </a:r>
            <a:r>
              <a:rPr lang="en" sz="1779" u="sng">
                <a:solidFill>
                  <a:schemeClr val="hlink"/>
                </a:solidFill>
                <a:hlinkClick r:id="rId4"/>
              </a:rPr>
              <a:t>https://cmr.earthdata.nasa.gov/search/tools?keyword=Sentinel%20satellites</a:t>
            </a:r>
            <a:endParaRPr sz="1480"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321" name="Google Shape;321;p43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322" name="Google Shape;322;p43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20</a:t>
            </a:fld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4"/>
          <p:cNvSpPr txBox="1">
            <a:spLocks noGrp="1"/>
          </p:cNvSpPr>
          <p:nvPr>
            <p:ph type="title"/>
          </p:nvPr>
        </p:nvSpPr>
        <p:spPr>
          <a:xfrm>
            <a:off x="685800" y="1389650"/>
            <a:ext cx="60747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/>
              <a:t>UMM Updates</a:t>
            </a:r>
            <a:endParaRPr/>
          </a:p>
        </p:txBody>
      </p:sp>
      <p:sp>
        <p:nvSpPr>
          <p:cNvPr id="328" name="Google Shape;328;p44"/>
          <p:cNvSpPr txBox="1">
            <a:spLocks noGrp="1"/>
          </p:cNvSpPr>
          <p:nvPr>
            <p:ph type="body" idx="1"/>
          </p:nvPr>
        </p:nvSpPr>
        <p:spPr>
          <a:xfrm>
            <a:off x="685801" y="2791719"/>
            <a:ext cx="51741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/>
              <a:t>Updates to UMM Collection, UMM Service</a:t>
            </a:r>
            <a:endParaRPr/>
          </a:p>
        </p:txBody>
      </p:sp>
      <p:sp>
        <p:nvSpPr>
          <p:cNvPr id="329" name="Google Shape;329;p44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WGISS-1023-MM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330" name="Google Shape;330;p44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21</a:t>
            </a:fld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351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" sz="3000"/>
              <a:t>UMM Updates</a:t>
            </a:r>
            <a:endParaRPr/>
          </a:p>
        </p:txBody>
      </p:sp>
      <p:sp>
        <p:nvSpPr>
          <p:cNvPr id="336" name="Google Shape;336;p45"/>
          <p:cNvSpPr txBox="1">
            <a:spLocks noGrp="1"/>
          </p:cNvSpPr>
          <p:nvPr>
            <p:ph type="body" idx="1"/>
          </p:nvPr>
        </p:nvSpPr>
        <p:spPr>
          <a:xfrm>
            <a:off x="628650" y="1130850"/>
            <a:ext cx="8346000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55000" lnSpcReduction="20000"/>
          </a:bodyPr>
          <a:lstStyle/>
          <a:p>
            <a:pPr marL="457200" lvl="0" indent="-31242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UMM Collection (version 1.17.3)</a:t>
            </a:r>
            <a:endParaRPr/>
          </a:p>
          <a:p>
            <a:pPr marL="914400" lvl="1" indent="-30194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Update URLMimeTypeEnum with new ‘application/x-vnd.iso.19139-2+xml' enumeration</a:t>
            </a:r>
            <a:endParaRPr/>
          </a:p>
          <a:p>
            <a:pPr marL="1371600" lvl="2" indent="-29146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85714"/>
              <a:buChar char="■"/>
            </a:pPr>
            <a:r>
              <a:rPr lang="en" sz="2100"/>
              <a:t>"MimeType": "application/x-vnd.iso.19139-2+xml"</a:t>
            </a:r>
            <a:endParaRPr/>
          </a:p>
          <a:p>
            <a:pPr marL="914400" lvl="1" indent="-30194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Collection Schema: </a:t>
            </a:r>
            <a:r>
              <a:rPr lang="en" u="sng">
                <a:solidFill>
                  <a:schemeClr val="hlink"/>
                </a:solidFill>
              </a:rPr>
              <a:t>https://git.earthdata.nasa.gov/projects/EMFD/repos/unified-metadata-model/browse/collection/v1.17.3</a:t>
            </a:r>
            <a:endParaRPr/>
          </a:p>
          <a:p>
            <a:pPr marL="457200" lvl="0" indent="-31242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UMM Service (version 1.5.2)</a:t>
            </a:r>
            <a:endParaRPr/>
          </a:p>
          <a:p>
            <a:pPr marL="914400" lvl="1" indent="-30194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Updated schema “oneOf” for DataResourceSpatialExtentType element.</a:t>
            </a:r>
            <a:endParaRPr/>
          </a:p>
          <a:p>
            <a:pPr marL="914400" lvl="1" indent="-30194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Service Schema: </a:t>
            </a:r>
            <a:r>
              <a:rPr lang="en" u="sng">
                <a:solidFill>
                  <a:schemeClr val="hlink"/>
                </a:solidFill>
              </a:rPr>
              <a:t>https://git.earthdata.nasa.gov/projects/EMFD/repos/unified-metadata-model/browse/service/v1.5.2</a:t>
            </a:r>
            <a:endParaRPr/>
          </a:p>
          <a:p>
            <a:pPr marL="457200" lvl="0" indent="-31242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UMM Tool (version 1.2.0)</a:t>
            </a:r>
            <a:endParaRPr/>
          </a:p>
          <a:p>
            <a:pPr marL="914400" lvl="1" indent="-30194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No Updates</a:t>
            </a:r>
            <a:endParaRPr/>
          </a:p>
          <a:p>
            <a:pPr marL="914400" lvl="1" indent="-30194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Tool schema: </a:t>
            </a:r>
            <a:r>
              <a:rPr lang="en" u="sng">
                <a:solidFill>
                  <a:schemeClr val="hlink"/>
                </a:solidFill>
                <a:hlinkClick r:id="rId3"/>
              </a:rPr>
              <a:t>https://git.earthdata.nasa.gov/projects/EMFD/repos/unified-metadata-model/browse/tool/v1.2.0</a:t>
            </a:r>
            <a:endParaRPr/>
          </a:p>
          <a:p>
            <a:pPr marL="457200" lvl="0" indent="-312420" algn="l" rtl="0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UMM VAR (version 1.9.0)</a:t>
            </a:r>
            <a:endParaRPr/>
          </a:p>
          <a:p>
            <a:pPr marL="914400" lvl="1" indent="-30194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IDN plans to review the UMM Variable schema metadata entries as a source for NASA’s CEOS Climate Data Records (CDR) for the Essential Climate Variables (ECV) Inventory.</a:t>
            </a:r>
            <a:endParaRPr/>
          </a:p>
          <a:p>
            <a:pPr marL="914400" lvl="1" indent="-301942" algn="l" rtl="0"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VAR schema: </a:t>
            </a:r>
            <a:r>
              <a:rPr lang="en" u="sng">
                <a:solidFill>
                  <a:schemeClr val="hlink"/>
                </a:solidFill>
              </a:rPr>
              <a:t>https://git.earthdata.nasa.gov/projects/EMFD/repos/unified-metadata-model/browse/variable/v1.9.0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ct val="100000"/>
              <a:buNone/>
            </a:pPr>
            <a:endParaRPr/>
          </a:p>
        </p:txBody>
      </p:sp>
      <p:sp>
        <p:nvSpPr>
          <p:cNvPr id="337" name="Google Shape;337;p45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338" name="Google Shape;338;p45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6"/>
          <p:cNvSpPr txBox="1">
            <a:spLocks noGrp="1"/>
          </p:cNvSpPr>
          <p:nvPr>
            <p:ph type="title"/>
          </p:nvPr>
        </p:nvSpPr>
        <p:spPr>
          <a:xfrm>
            <a:off x="685800" y="1389650"/>
            <a:ext cx="60747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/>
              <a:t>GCMD Keywords </a:t>
            </a:r>
            <a:endParaRPr/>
          </a:p>
        </p:txBody>
      </p:sp>
      <p:sp>
        <p:nvSpPr>
          <p:cNvPr id="344" name="Google Shape;344;p46"/>
          <p:cNvSpPr txBox="1">
            <a:spLocks noGrp="1"/>
          </p:cNvSpPr>
          <p:nvPr>
            <p:ph type="body" idx="1"/>
          </p:nvPr>
        </p:nvSpPr>
        <p:spPr>
          <a:xfrm>
            <a:off x="685801" y="2791719"/>
            <a:ext cx="51741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/>
              <a:t>GCMD Keyword Releases, GCMD Keyword Forum, GCMD Keyword Interfaces</a:t>
            </a:r>
            <a:endParaRPr/>
          </a:p>
        </p:txBody>
      </p:sp>
      <p:sp>
        <p:nvSpPr>
          <p:cNvPr id="345" name="Google Shape;345;p46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WGISS-1023-MM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346" name="Google Shape;346;p46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4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351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" sz="3000"/>
              <a:t>GCMD Keywords</a:t>
            </a:r>
            <a:endParaRPr/>
          </a:p>
        </p:txBody>
      </p:sp>
      <p:sp>
        <p:nvSpPr>
          <p:cNvPr id="352" name="Google Shape;352;p47"/>
          <p:cNvSpPr txBox="1">
            <a:spLocks noGrp="1"/>
          </p:cNvSpPr>
          <p:nvPr>
            <p:ph type="body" idx="1"/>
          </p:nvPr>
        </p:nvSpPr>
        <p:spPr>
          <a:xfrm>
            <a:off x="628650" y="1101350"/>
            <a:ext cx="8264100" cy="3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62500"/>
          </a:bodyPr>
          <a:lstStyle/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GCMD Keyword Releases:</a:t>
            </a:r>
            <a:endParaRPr/>
          </a:p>
          <a:p>
            <a:pPr marL="914400" lvl="1" indent="-309959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All Keyword releases: </a:t>
            </a:r>
            <a:r>
              <a:rPr lang="en" sz="2050" u="sng">
                <a:solidFill>
                  <a:schemeClr val="hlink"/>
                </a:solidFill>
                <a:hlinkClick r:id="rId3"/>
              </a:rPr>
              <a:t>https://wiki.earthdata.nasa.gov/display/ED/Keyword+Release+Announcements</a:t>
            </a:r>
            <a:endParaRPr sz="2050"/>
          </a:p>
          <a:p>
            <a:pPr marL="914400" lvl="1" indent="-31194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11 Keyword releases (Version 15.7 to 16.7) since WGISS-56 with various additions to Science Keywords, Platforms, Instruments, Providers, Projects, Data Format, and Product Level ID</a:t>
            </a:r>
            <a:endParaRPr/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GCMD Keyword Forum:</a:t>
            </a:r>
            <a:r>
              <a:rPr lang="en">
                <a:uFill>
                  <a:noFill/>
                </a:uFill>
                <a:hlinkClick r:id="rId4"/>
              </a:rPr>
              <a:t>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https://forum.earthdata.nasa.gov/app.php/tag/GCMD+Key</a:t>
            </a:r>
            <a:r>
              <a:rPr lang="en">
                <a:uFill>
                  <a:noFill/>
                </a:uFill>
                <a:hlinkClick r:id="rId4"/>
              </a:rPr>
              <a:t> words</a:t>
            </a:r>
            <a:endParaRPr/>
          </a:p>
          <a:p>
            <a:pPr marL="914400" lvl="1" indent="-31194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Forum lets GCMD metadata providers request new or updates to the GCMD Keywords and allows users to provide feedback and comments.</a:t>
            </a:r>
            <a:endParaRPr/>
          </a:p>
          <a:p>
            <a:pPr marL="914400" lvl="1" indent="-31194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2439"/>
              <a:buChar char="○"/>
            </a:pPr>
            <a:r>
              <a:rPr lang="en"/>
              <a:t>Forums User Guide:</a:t>
            </a:r>
            <a:r>
              <a:rPr lang="en">
                <a:uFill>
                  <a:noFill/>
                </a:uFill>
                <a:hlinkClick r:id="rId6"/>
              </a:rPr>
              <a:t> </a:t>
            </a:r>
            <a:r>
              <a:rPr lang="en" sz="2050" u="sng">
                <a:solidFill>
                  <a:schemeClr val="hlink"/>
                </a:solidFill>
                <a:hlinkClick r:id="rId6"/>
              </a:rPr>
              <a:t>https://forum.earthdata.nasa.gov/docs/assets/sitedocs/userguide.pdf</a:t>
            </a:r>
            <a:endParaRPr sz="2050">
              <a:solidFill>
                <a:srgbClr val="1155CC"/>
              </a:solidFill>
            </a:endParaRPr>
          </a:p>
          <a:p>
            <a:pPr marL="457200" lvl="0" indent="-3238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GCMD Keyword Interfaces: </a:t>
            </a:r>
            <a:endParaRPr/>
          </a:p>
          <a:p>
            <a:pPr marL="914400" lvl="1" indent="-31194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○"/>
            </a:pPr>
            <a:r>
              <a:rPr lang="en"/>
              <a:t>All public GCMD Keywords can reviewed using Keyword Viewer or KMS API:</a:t>
            </a:r>
            <a:endParaRPr/>
          </a:p>
          <a:p>
            <a:pPr marL="1371600" lvl="2" indent="-30003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Keyword Viewer: </a:t>
            </a:r>
            <a:r>
              <a:rPr lang="en" u="sng">
                <a:solidFill>
                  <a:schemeClr val="hlink"/>
                </a:solidFill>
                <a:hlinkClick r:id="rId7"/>
              </a:rPr>
              <a:t>https://gcmd.earthdata.nasa.gov/KeywordViewer</a:t>
            </a:r>
            <a:endParaRPr/>
          </a:p>
          <a:p>
            <a:pPr marL="1371600" lvl="2" indent="-30003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Char char="■"/>
            </a:pPr>
            <a:r>
              <a:rPr lang="en"/>
              <a:t>KMS API: </a:t>
            </a:r>
            <a:r>
              <a:rPr lang="en" u="sng">
                <a:solidFill>
                  <a:schemeClr val="hlink"/>
                </a:solidFill>
                <a:hlinkClick r:id="rId8"/>
              </a:rPr>
              <a:t>https://gcmd.earthdata.nasa.gov/kms/</a:t>
            </a:r>
            <a:endParaRPr u="sng">
              <a:solidFill>
                <a:schemeClr val="hlink"/>
              </a:solidFill>
            </a:endParaRPr>
          </a:p>
          <a:p>
            <a:pPr marL="1828800" lvl="3" indent="-28178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81707"/>
              <a:buChar char="●"/>
            </a:pPr>
            <a:r>
              <a:rPr lang="en" sz="1640" u="sng">
                <a:solidFill>
                  <a:schemeClr val="hlink"/>
                </a:solidFill>
              </a:rPr>
              <a:t>Example: https://gcmd.earthdata.nasa.gov/kms/concepts/concept_scheme/instruments?format=rdf</a:t>
            </a:r>
            <a:endParaRPr sz="1340"/>
          </a:p>
        </p:txBody>
      </p:sp>
      <p:sp>
        <p:nvSpPr>
          <p:cNvPr id="353" name="Google Shape;353;p47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354" name="Google Shape;354;p47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48"/>
          <p:cNvSpPr txBox="1">
            <a:spLocks noGrp="1"/>
          </p:cNvSpPr>
          <p:nvPr>
            <p:ph type="title"/>
          </p:nvPr>
        </p:nvSpPr>
        <p:spPr>
          <a:xfrm>
            <a:off x="685800" y="1389650"/>
            <a:ext cx="60747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/>
              <a:t>IDN Metrics</a:t>
            </a:r>
            <a:endParaRPr/>
          </a:p>
        </p:txBody>
      </p:sp>
      <p:sp>
        <p:nvSpPr>
          <p:cNvPr id="360" name="Google Shape;360;p48"/>
          <p:cNvSpPr txBox="1">
            <a:spLocks noGrp="1"/>
          </p:cNvSpPr>
          <p:nvPr>
            <p:ph type="body" idx="1"/>
          </p:nvPr>
        </p:nvSpPr>
        <p:spPr>
          <a:xfrm>
            <a:off x="685801" y="2791719"/>
            <a:ext cx="51741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/>
              <a:t>IDN Homepage Usage, IDN SearchPortal Usage </a:t>
            </a:r>
            <a:endParaRPr/>
          </a:p>
        </p:txBody>
      </p:sp>
      <p:sp>
        <p:nvSpPr>
          <p:cNvPr id="361" name="Google Shape;361;p48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WGISS-1023-MM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362" name="Google Shape;362;p48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25</a:t>
            </a:fld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49"/>
          <p:cNvSpPr txBox="1">
            <a:spLocks noGrp="1"/>
          </p:cNvSpPr>
          <p:nvPr>
            <p:ph type="title"/>
          </p:nvPr>
        </p:nvSpPr>
        <p:spPr>
          <a:xfrm>
            <a:off x="628650" y="257152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IDN Homepage Usage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/>
              <a:t>(August 2022 to August 2023)</a:t>
            </a: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/>
              <a:buNone/>
            </a:pPr>
            <a:r>
              <a:rPr lang="en" sz="2200"/>
              <a:t>(</a:t>
            </a:r>
            <a:r>
              <a:rPr lang="en" sz="2200">
                <a:uFill>
                  <a:noFill/>
                </a:uFill>
                <a:hlinkClick r:id="rId3"/>
              </a:rPr>
              <a:t>https://idn.ceos.org/</a:t>
            </a:r>
            <a:r>
              <a:rPr lang="en" sz="2200"/>
              <a:t>)</a:t>
            </a:r>
            <a:endParaRPr sz="2200"/>
          </a:p>
        </p:txBody>
      </p:sp>
      <p:pic>
        <p:nvPicPr>
          <p:cNvPr id="368" name="Google Shape;368;p49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21125" y="1509825"/>
            <a:ext cx="7040376" cy="3003875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49"/>
          <p:cNvSpPr txBox="1"/>
          <p:nvPr/>
        </p:nvSpPr>
        <p:spPr>
          <a:xfrm>
            <a:off x="3048800" y="4477975"/>
            <a:ext cx="6018900" cy="63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/>
              <a:t>User</a:t>
            </a:r>
            <a:r>
              <a:rPr lang="en" sz="1000"/>
              <a:t>: An individual person browsing the website.</a:t>
            </a: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/>
              <a:t>Sessions</a:t>
            </a:r>
            <a:r>
              <a:rPr lang="en" sz="1000"/>
              <a:t>: A single visit to the website, consisting of one or more pageviews.</a:t>
            </a: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/>
              <a:t>Page Views</a:t>
            </a:r>
            <a:r>
              <a:rPr lang="en" sz="1000"/>
              <a:t>: A pageview is reported when a page has been viewed by a user on the website.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  <p:sp>
        <p:nvSpPr>
          <p:cNvPr id="370" name="Google Shape;370;p49"/>
          <p:cNvSpPr txBox="1"/>
          <p:nvPr/>
        </p:nvSpPr>
        <p:spPr>
          <a:xfrm>
            <a:off x="7940100" y="4605175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371" name="Google Shape;371;p49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5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IDN Homepage Usage (continue)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/>
              <a:t>(August 2022 to August 2023)</a:t>
            </a: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/>
              <a:buNone/>
            </a:pPr>
            <a:r>
              <a:rPr lang="en" sz="2200"/>
              <a:t>(</a:t>
            </a:r>
            <a:r>
              <a:rPr lang="en" sz="2200">
                <a:uFill>
                  <a:noFill/>
                </a:uFill>
                <a:hlinkClick r:id="rId3"/>
              </a:rPr>
              <a:t>https://idn.ceos.org/</a:t>
            </a:r>
            <a:r>
              <a:rPr lang="en" sz="2200"/>
              <a:t>)</a:t>
            </a:r>
            <a:endParaRPr sz="2200"/>
          </a:p>
        </p:txBody>
      </p:sp>
      <p:pic>
        <p:nvPicPr>
          <p:cNvPr id="377" name="Google Shape;377;p50"/>
          <p:cNvPicPr preferRelativeResize="0"/>
          <p:nvPr/>
        </p:nvPicPr>
        <p:blipFill rotWithShape="1">
          <a:blip r:embed="rId4">
            <a:alphaModFix/>
          </a:blip>
          <a:srcRect t="17830" r="69207"/>
          <a:stretch/>
        </p:blipFill>
        <p:spPr>
          <a:xfrm>
            <a:off x="2005990" y="1555000"/>
            <a:ext cx="2006660" cy="257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50"/>
          <p:cNvPicPr preferRelativeResize="0"/>
          <p:nvPr/>
        </p:nvPicPr>
        <p:blipFill rotWithShape="1">
          <a:blip r:embed="rId5">
            <a:alphaModFix/>
          </a:blip>
          <a:srcRect l="25543" t="3223" r="25820" b="36404"/>
          <a:stretch/>
        </p:blipFill>
        <p:spPr>
          <a:xfrm>
            <a:off x="5633125" y="1555000"/>
            <a:ext cx="2465150" cy="245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50"/>
          <p:cNvPicPr preferRelativeResize="0"/>
          <p:nvPr/>
        </p:nvPicPr>
        <p:blipFill rotWithShape="1">
          <a:blip r:embed="rId4">
            <a:alphaModFix/>
          </a:blip>
          <a:srcRect l="81856" t="18260"/>
          <a:stretch/>
        </p:blipFill>
        <p:spPr>
          <a:xfrm>
            <a:off x="4012650" y="1570400"/>
            <a:ext cx="1174326" cy="2544400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50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381" name="Google Shape;381;p50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IDN Search Portal Usage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/>
              <a:t>(October 2022 to August 2023)</a:t>
            </a: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/>
              <a:buNone/>
            </a:pPr>
            <a:r>
              <a:rPr lang="en" sz="2200"/>
              <a:t>(</a:t>
            </a:r>
            <a:r>
              <a:rPr lang="en" sz="2200">
                <a:uFill>
                  <a:noFill/>
                </a:uFill>
                <a:hlinkClick r:id="rId3"/>
              </a:rPr>
              <a:t>https://search.earthdata.nasa.gov/portal/idn/search</a:t>
            </a:r>
            <a:r>
              <a:rPr lang="en" sz="2200"/>
              <a:t>)</a:t>
            </a:r>
            <a:endParaRPr sz="2200"/>
          </a:p>
        </p:txBody>
      </p:sp>
      <p:pic>
        <p:nvPicPr>
          <p:cNvPr id="387" name="Google Shape;387;p51" title="Points scored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0" y="1476750"/>
            <a:ext cx="8199201" cy="2844575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51"/>
          <p:cNvSpPr txBox="1"/>
          <p:nvPr/>
        </p:nvSpPr>
        <p:spPr>
          <a:xfrm>
            <a:off x="3805950" y="4321325"/>
            <a:ext cx="49125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0000FF"/>
                </a:solidFill>
              </a:rPr>
              <a:t>User</a:t>
            </a:r>
            <a:r>
              <a:rPr lang="en" sz="1000"/>
              <a:t>: An individual person browsing the website.</a:t>
            </a:r>
            <a:endParaRPr sz="1000"/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274E13"/>
                </a:solidFill>
              </a:rPr>
              <a:t>Sessions</a:t>
            </a:r>
            <a:r>
              <a:rPr lang="en" sz="1000">
                <a:solidFill>
                  <a:srgbClr val="274E13"/>
                </a:solidFill>
              </a:rPr>
              <a:t>:</a:t>
            </a:r>
            <a:r>
              <a:rPr lang="en" sz="1000"/>
              <a:t> A single visit to the website, consisting of one or more pageviews.</a:t>
            </a:r>
            <a:endParaRPr sz="1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89" name="Google Shape;389;p51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390" name="Google Shape;390;p51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28</a:t>
            </a:fld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IDN SearchPortal Usage (continue)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/>
              <a:t>(October 2022 to August 2023)</a:t>
            </a: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/>
              <a:buNone/>
            </a:pPr>
            <a:r>
              <a:rPr lang="en" sz="2200"/>
              <a:t>(</a:t>
            </a:r>
            <a:r>
              <a:rPr lang="en" sz="2200">
                <a:uFill>
                  <a:noFill/>
                </a:uFill>
                <a:hlinkClick r:id="rId3"/>
              </a:rPr>
              <a:t>https://search.earthdata.nasa.gov/portal/idn/search</a:t>
            </a:r>
            <a:r>
              <a:rPr lang="en" sz="2200"/>
              <a:t>)</a:t>
            </a:r>
            <a:endParaRPr sz="2200"/>
          </a:p>
        </p:txBody>
      </p:sp>
      <p:graphicFrame>
        <p:nvGraphicFramePr>
          <p:cNvPr id="396" name="Google Shape;396;p52"/>
          <p:cNvGraphicFramePr/>
          <p:nvPr>
            <p:extLst>
              <p:ext uri="{D42A27DB-BD31-4B8C-83A1-F6EECF244321}">
                <p14:modId xmlns:p14="http://schemas.microsoft.com/office/powerpoint/2010/main" val="4181905378"/>
              </p:ext>
            </p:extLst>
          </p:nvPr>
        </p:nvGraphicFramePr>
        <p:xfrm>
          <a:off x="1063575" y="1514255"/>
          <a:ext cx="7352475" cy="3015958"/>
        </p:xfrm>
        <a:graphic>
          <a:graphicData uri="http://schemas.openxmlformats.org/drawingml/2006/table">
            <a:tbl>
              <a:tblPr>
                <a:noFill/>
                <a:tableStyleId>{CBE461CC-4CB2-41B1-9868-5628F0668780}</a:tableStyleId>
              </a:tblPr>
              <a:tblGrid>
                <a:gridCol w="357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1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475"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Page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Sessions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Views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Users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/portal/idn/search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6168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35785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6127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/portal/idn/search/granules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2531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74260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2527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/portal/</a:t>
                      </a:r>
                      <a:r>
                        <a:rPr lang="en" sz="105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idn</a:t>
                      </a:r>
                      <a:r>
                        <a:rPr lang="en" sz="105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/projects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81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5369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587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/portal/idn/search/granules/collection-details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109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1395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379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/portal/idn/search/granules/granule-details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21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1038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307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/portal/idn/downloads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83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1357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997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/portal/</a:t>
                      </a:r>
                      <a:r>
                        <a:rPr lang="en" sz="1050" b="1" dirty="0" err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idn</a:t>
                      </a:r>
                      <a:r>
                        <a:rPr lang="en" sz="105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/preferences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36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25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/portal/idn/contact_info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29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/portal/idn/subscriptions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18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/portal/idn/search/granules/subscriptions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33</a:t>
                      </a:r>
                      <a:endParaRPr sz="1050" b="1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tc>
                  <a:txBody>
                    <a:bodyPr/>
                    <a:lstStyle/>
                    <a:p>
                      <a:pPr marL="0" lvl="0" indent="0" algn="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50" b="1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</a:t>
                      </a:r>
                      <a:endParaRPr sz="1050" b="1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525" marR="9525" marT="9525" marB="91425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397" name="Google Shape;397;p52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398" name="Google Shape;398;p52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 txBox="1">
            <a:spLocks noGrp="1"/>
          </p:cNvSpPr>
          <p:nvPr>
            <p:ph type="title"/>
          </p:nvPr>
        </p:nvSpPr>
        <p:spPr>
          <a:xfrm>
            <a:off x="685800" y="1389650"/>
            <a:ext cx="60747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"/>
              <a:t>EDSC IDN Search Portal Demo on JAXA data discovery</a:t>
            </a:r>
            <a:endParaRPr/>
          </a:p>
        </p:txBody>
      </p:sp>
      <p:sp>
        <p:nvSpPr>
          <p:cNvPr id="156" name="Google Shape;156;p26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</a:rPr>
              <a:t>WGISS-1023-MM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157" name="Google Shape;157;p26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5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Draft MMT Usage</a:t>
            </a:r>
            <a:endParaRPr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/>
              <a:t>(March 1, 2023 to August 31, 2023)</a:t>
            </a:r>
            <a:endParaRPr sz="220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Arial"/>
              <a:buNone/>
            </a:pPr>
            <a:r>
              <a:rPr lang="en" sz="2200">
                <a:solidFill>
                  <a:srgbClr val="1C4587"/>
                </a:solidFill>
              </a:rPr>
              <a:t>(</a:t>
            </a:r>
            <a:r>
              <a:rPr lang="en" sz="2200" u="sng">
                <a:solidFill>
                  <a:srgbClr val="1C4587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https://draftmmt.earthdata.nasa.gov</a:t>
            </a:r>
            <a:r>
              <a:rPr lang="en" sz="2200"/>
              <a:t>)</a:t>
            </a:r>
            <a:endParaRPr sz="2200"/>
          </a:p>
        </p:txBody>
      </p:sp>
      <p:graphicFrame>
        <p:nvGraphicFramePr>
          <p:cNvPr id="404" name="Google Shape;404;p53"/>
          <p:cNvGraphicFramePr/>
          <p:nvPr/>
        </p:nvGraphicFramePr>
        <p:xfrm>
          <a:off x="755900" y="3106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{CBE461CC-4CB2-41B1-9868-5628F0668780}</a:tableStyleId>
              </a:tblPr>
              <a:tblGrid>
                <a:gridCol w="377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01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025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B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Created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B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Submitted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B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Approved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New Draft Proposals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55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54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2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Update Collections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1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153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1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153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1E8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141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1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405" name="Google Shape;405;p53"/>
          <p:cNvGraphicFramePr/>
          <p:nvPr/>
        </p:nvGraphicFramePr>
        <p:xfrm>
          <a:off x="755925" y="2031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{CBE461CC-4CB2-41B1-9868-5628F0668780}</a:tableStyleId>
              </a:tblPr>
              <a:tblGrid>
                <a:gridCol w="1949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53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6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User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B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Unique Login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B40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</a:rPr>
                        <a:t>Total Logins</a:t>
                      </a:r>
                      <a:endParaRPr b="1"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AB4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34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Metadata Authors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22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2CE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</a:rPr>
                        <a:t>68</a:t>
                      </a:r>
                      <a:endParaRPr>
                        <a:solidFill>
                          <a:schemeClr val="dk1"/>
                        </a:solidFill>
                      </a:endParaRPr>
                    </a:p>
                  </a:txBody>
                  <a:tcPr marL="68575" marR="68575" marT="34300" marB="34300">
                    <a:lnL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E2C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6" name="Google Shape;406;p53"/>
          <p:cNvSpPr txBox="1"/>
          <p:nvPr/>
        </p:nvSpPr>
        <p:spPr>
          <a:xfrm>
            <a:off x="679725" y="1541025"/>
            <a:ext cx="58731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4587"/>
                </a:solidFill>
              </a:rPr>
              <a:t>MMT Usage from April 2022 to February 2023.</a:t>
            </a:r>
            <a:endParaRPr>
              <a:solidFill>
                <a:srgbClr val="1C4587"/>
              </a:solidFill>
            </a:endParaRPr>
          </a:p>
        </p:txBody>
      </p:sp>
      <p:sp>
        <p:nvSpPr>
          <p:cNvPr id="407" name="Google Shape;407;p53"/>
          <p:cNvSpPr txBox="1"/>
          <p:nvPr/>
        </p:nvSpPr>
        <p:spPr>
          <a:xfrm>
            <a:off x="679725" y="2636550"/>
            <a:ext cx="58731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4587"/>
                </a:solidFill>
              </a:rPr>
              <a:t>Break down of Drafts created, submitted, and approved.</a:t>
            </a:r>
            <a:endParaRPr sz="1800">
              <a:solidFill>
                <a:srgbClr val="1C4587"/>
              </a:solidFill>
            </a:endParaRPr>
          </a:p>
        </p:txBody>
      </p:sp>
      <p:sp>
        <p:nvSpPr>
          <p:cNvPr id="408" name="Google Shape;408;p53"/>
          <p:cNvSpPr txBox="1"/>
          <p:nvPr/>
        </p:nvSpPr>
        <p:spPr>
          <a:xfrm>
            <a:off x="679725" y="3952250"/>
            <a:ext cx="82089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1C4587"/>
                </a:solidFill>
              </a:rPr>
              <a:t>Draft MMT will only save unsubmitted collection metadata for 30 days.</a:t>
            </a:r>
            <a:endParaRPr sz="1800">
              <a:solidFill>
                <a:srgbClr val="1C4587"/>
              </a:solidFill>
            </a:endParaRPr>
          </a:p>
        </p:txBody>
      </p:sp>
      <p:sp>
        <p:nvSpPr>
          <p:cNvPr id="409" name="Google Shape;409;p53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410" name="Google Shape;410;p53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54"/>
          <p:cNvSpPr txBox="1">
            <a:spLocks noGrp="1"/>
          </p:cNvSpPr>
          <p:nvPr>
            <p:ph type="title"/>
          </p:nvPr>
        </p:nvSpPr>
        <p:spPr>
          <a:xfrm>
            <a:off x="1337656" y="817720"/>
            <a:ext cx="6324600" cy="14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"/>
              <a:t>Thank You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"/>
              <a:t>Any Questions?</a:t>
            </a:r>
            <a:br>
              <a:rPr lang="en"/>
            </a:br>
            <a:endParaRPr/>
          </a:p>
        </p:txBody>
      </p:sp>
      <p:grpSp>
        <p:nvGrpSpPr>
          <p:cNvPr id="416" name="Google Shape;416;p54"/>
          <p:cNvGrpSpPr/>
          <p:nvPr/>
        </p:nvGrpSpPr>
        <p:grpSpPr>
          <a:xfrm>
            <a:off x="1577620" y="2266854"/>
            <a:ext cx="1318750" cy="1318750"/>
            <a:chOff x="9885563" y="293657"/>
            <a:chExt cx="1164665" cy="1164665"/>
          </a:xfrm>
        </p:grpSpPr>
        <p:sp>
          <p:nvSpPr>
            <p:cNvPr id="417" name="Google Shape;417;p54"/>
            <p:cNvSpPr/>
            <p:nvPr/>
          </p:nvSpPr>
          <p:spPr>
            <a:xfrm>
              <a:off x="9885563" y="293657"/>
              <a:ext cx="1164665" cy="1164665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18" name="Google Shape;418;p54" descr="Mailbox with solid fill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993921" y="393400"/>
              <a:ext cx="915207" cy="91520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9" name="Google Shape;419;p54"/>
          <p:cNvSpPr txBox="1"/>
          <p:nvPr/>
        </p:nvSpPr>
        <p:spPr>
          <a:xfrm>
            <a:off x="526625" y="3757700"/>
            <a:ext cx="33978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Email Addresses:</a:t>
            </a:r>
            <a:endParaRPr sz="15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michael.p.morahan</a:t>
            </a:r>
            <a:r>
              <a:rPr lang="en" sz="1500">
                <a:solidFill>
                  <a:schemeClr val="l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@nasa.gov</a:t>
            </a:r>
            <a:r>
              <a:rPr lang="en" sz="1500">
                <a:solidFill>
                  <a:schemeClr val="lt1"/>
                </a:solidFill>
              </a:rPr>
              <a:t> (KBR)</a:t>
            </a:r>
            <a:endParaRPr sz="15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valerie.dixon@nasa.gov</a:t>
            </a:r>
            <a:r>
              <a:rPr lang="en" sz="1500">
                <a:solidFill>
                  <a:schemeClr val="lt1"/>
                </a:solidFill>
              </a:rPr>
              <a:t> (NASA)</a:t>
            </a:r>
            <a:endParaRPr sz="1500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support@earthdata.nasa.gov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420" name="Google Shape;420;p54"/>
          <p:cNvSpPr txBox="1"/>
          <p:nvPr/>
        </p:nvSpPr>
        <p:spPr>
          <a:xfrm>
            <a:off x="4229225" y="3757700"/>
            <a:ext cx="4557900" cy="9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Websites:</a:t>
            </a:r>
            <a:endParaRPr sz="15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https://idn.ceos.org/</a:t>
            </a:r>
            <a:endParaRPr sz="15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https://search.earthdata.nasa.gov/search?portal=idn</a:t>
            </a:r>
            <a:endParaRPr sz="1500">
              <a:solidFill>
                <a:schemeClr val="lt1"/>
              </a:solidFill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https://gcmd.earthdata.nasa.gov/KeywordViewer</a:t>
            </a:r>
            <a:endParaRPr sz="1500">
              <a:solidFill>
                <a:schemeClr val="lt1"/>
              </a:solidFill>
            </a:endParaRPr>
          </a:p>
        </p:txBody>
      </p:sp>
      <p:grpSp>
        <p:nvGrpSpPr>
          <p:cNvPr id="421" name="Google Shape;421;p54"/>
          <p:cNvGrpSpPr/>
          <p:nvPr/>
        </p:nvGrpSpPr>
        <p:grpSpPr>
          <a:xfrm>
            <a:off x="5848773" y="2266813"/>
            <a:ext cx="1318814" cy="1318814"/>
            <a:chOff x="5355648" y="4195667"/>
            <a:chExt cx="974301" cy="974301"/>
          </a:xfrm>
        </p:grpSpPr>
        <p:sp>
          <p:nvSpPr>
            <p:cNvPr id="422" name="Google Shape;422;p54"/>
            <p:cNvSpPr/>
            <p:nvPr/>
          </p:nvSpPr>
          <p:spPr>
            <a:xfrm>
              <a:off x="5355648" y="4195667"/>
              <a:ext cx="974301" cy="974301"/>
            </a:xfrm>
            <a:prstGeom prst="ellipse">
              <a:avLst/>
            </a:prstGeom>
            <a:solidFill>
              <a:schemeClr val="accent1"/>
            </a:solidFill>
            <a:ln w="381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423" name="Google Shape;423;p54" descr="Internet with solid fill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5455448" y="4289736"/>
              <a:ext cx="772005" cy="77200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4" name="Google Shape;424;p54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425" name="Google Shape;425;p54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5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/>
              <a:t>Acronyms</a:t>
            </a:r>
            <a:endParaRPr sz="2200"/>
          </a:p>
        </p:txBody>
      </p:sp>
      <p:sp>
        <p:nvSpPr>
          <p:cNvPr id="431" name="Google Shape;431;p55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graphicFrame>
        <p:nvGraphicFramePr>
          <p:cNvPr id="432" name="Google Shape;432;p55"/>
          <p:cNvGraphicFramePr/>
          <p:nvPr/>
        </p:nvGraphicFramePr>
        <p:xfrm>
          <a:off x="522450" y="1076025"/>
          <a:ext cx="4183575" cy="3396388"/>
        </p:xfrm>
        <a:graphic>
          <a:graphicData uri="http://schemas.openxmlformats.org/drawingml/2006/table">
            <a:tbl>
              <a:tblPr>
                <a:noFill/>
                <a:tableStyleId>{CBE461CC-4CB2-41B1-9868-5628F0668780}</a:tableStyleId>
              </a:tblPr>
              <a:tblGrid>
                <a:gridCol w="878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4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7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API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Application Programming Interface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7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CEOS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Committee on Earth Observation Satellites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7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CMR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Common Metadata Repository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7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CNES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National Centre for Space Studies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70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CWIC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CEOS WGISS Integrated Catalog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9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EDSC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Earthdata Search Client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9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ESA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European Space Agency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92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FedEO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Federated Earth Observation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92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GCMD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Global Change Master Directory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aphicFrame>
        <p:nvGraphicFramePr>
          <p:cNvPr id="433" name="Google Shape;433;p55"/>
          <p:cNvGraphicFramePr/>
          <p:nvPr/>
        </p:nvGraphicFramePr>
        <p:xfrm>
          <a:off x="4862875" y="1075975"/>
          <a:ext cx="4120075" cy="3453027"/>
        </p:xfrm>
        <a:graphic>
          <a:graphicData uri="http://schemas.openxmlformats.org/drawingml/2006/table">
            <a:tbl>
              <a:tblPr>
                <a:noFill/>
                <a:tableStyleId>{CBE461CC-4CB2-41B1-9868-5628F0668780}</a:tableStyleId>
              </a:tblPr>
              <a:tblGrid>
                <a:gridCol w="86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5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GCOM-W1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Global Change Observation Mission 1st-Water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JAXA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Japan Aerospace Exploration Agency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875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KMS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Keyword Management System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8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MMT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Metadata Management Tool</a:t>
                      </a:r>
                      <a:r>
                        <a:rPr lang="en" sz="1350">
                          <a:solidFill>
                            <a:srgbClr val="2E1126"/>
                          </a:solidFill>
                          <a:highlight>
                            <a:srgbClr val="FAF1F5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endParaRPr sz="1000" b="1"/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NCEI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  <a:uFill>
                            <a:noFill/>
                          </a:uFill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National Centers for Environmental Information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NOAA 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National Oceanic and Atmospheric Administration</a:t>
                      </a:r>
                      <a:r>
                        <a:rPr lang="en" sz="1050" b="1">
                          <a:solidFill>
                            <a:srgbClr val="5F6368"/>
                          </a:solidFill>
                          <a:highlight>
                            <a:srgbClr val="FFFFFF"/>
                          </a:highlight>
                          <a:latin typeface="Roboto"/>
                          <a:ea typeface="Roboto"/>
                          <a:cs typeface="Roboto"/>
                          <a:sym typeface="Roboto"/>
                        </a:rPr>
                        <a:t> 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NASA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National Aeronautics and Space Administration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38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UMM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Unified Metadata Models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02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110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WGISS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b="1">
                          <a:solidFill>
                            <a:srgbClr val="144DAA"/>
                          </a:solidFill>
                        </a:rPr>
                        <a:t>Working Group on Information Systems and Services</a:t>
                      </a:r>
                      <a:endParaRPr sz="1000" b="1">
                        <a:solidFill>
                          <a:srgbClr val="144DAA"/>
                        </a:solidFill>
                      </a:endParaRPr>
                    </a:p>
                  </a:txBody>
                  <a:tcPr marL="91425" marR="91425" marT="91425" marB="91425">
                    <a:lnL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B7B7B7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434" name="Google Shape;434;p55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56"/>
          <p:cNvSpPr txBox="1">
            <a:spLocks noGrp="1"/>
          </p:cNvSpPr>
          <p:nvPr>
            <p:ph type="title"/>
          </p:nvPr>
        </p:nvSpPr>
        <p:spPr>
          <a:xfrm>
            <a:off x="1337656" y="1732120"/>
            <a:ext cx="6324600" cy="144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"/>
              <a:t>Background Slides</a:t>
            </a:r>
            <a:endParaRPr/>
          </a:p>
        </p:txBody>
      </p:sp>
      <p:sp>
        <p:nvSpPr>
          <p:cNvPr id="440" name="Google Shape;440;p56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441" name="Google Shape;441;p56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5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351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" sz="3000"/>
              <a:t>Useful Links</a:t>
            </a:r>
            <a:endParaRPr/>
          </a:p>
        </p:txBody>
      </p:sp>
      <p:sp>
        <p:nvSpPr>
          <p:cNvPr id="447" name="Google Shape;447;p57"/>
          <p:cNvSpPr txBox="1">
            <a:spLocks noGrp="1"/>
          </p:cNvSpPr>
          <p:nvPr>
            <p:ph type="body" idx="1"/>
          </p:nvPr>
        </p:nvSpPr>
        <p:spPr>
          <a:xfrm>
            <a:off x="628650" y="1101350"/>
            <a:ext cx="8264100" cy="3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47500" lnSpcReduction="2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International Directory Network (IDN)</a:t>
            </a:r>
            <a:endParaRPr sz="3000">
              <a:solidFill>
                <a:schemeClr val="accent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https://idn.ceos.org/</a:t>
            </a:r>
            <a:endParaRPr sz="30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International Directory Network (IDN) Search Portal</a:t>
            </a:r>
            <a:endParaRPr sz="3000">
              <a:solidFill>
                <a:schemeClr val="accent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https://search.earthdata.nasa.gov/portal/idn/search</a:t>
            </a:r>
            <a:endParaRPr sz="30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EarthData Login</a:t>
            </a:r>
            <a:endParaRPr sz="3000">
              <a:solidFill>
                <a:schemeClr val="accent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https://urs.earthdata.nasa.gov/home</a:t>
            </a:r>
            <a:endParaRPr sz="3000">
              <a:solidFill>
                <a:schemeClr val="accent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Draft MMT</a:t>
            </a:r>
            <a:endParaRPr sz="3000">
              <a:solidFill>
                <a:schemeClr val="accent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https://draftmmt.earthdata.nasa.gov/</a:t>
            </a:r>
            <a:endParaRPr sz="3000">
              <a:solidFill>
                <a:schemeClr val="accent1"/>
              </a:solidFill>
            </a:endParaRPr>
          </a:p>
          <a:p>
            <a:pPr marL="0" lvl="0" indent="457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Draft Metadata Management Tool (dMMT) User's Guide</a:t>
            </a:r>
            <a:endParaRPr sz="3000">
              <a:solidFill>
                <a:schemeClr val="accent1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https://wiki.earthdata.nasa.gov/display/CMR/Draft+Metadata+Management+Tool+%28dMMT%29+User%27s+Guide</a:t>
            </a:r>
            <a:endParaRPr sz="3000">
              <a:solidFill>
                <a:schemeClr val="accen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</a:endParaRPr>
          </a:p>
        </p:txBody>
      </p:sp>
      <p:sp>
        <p:nvSpPr>
          <p:cNvPr id="448" name="Google Shape;448;p57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449" name="Google Shape;449;p57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5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351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" sz="3000"/>
              <a:t>Useful Links (continue)</a:t>
            </a:r>
            <a:endParaRPr sz="3000"/>
          </a:p>
        </p:txBody>
      </p:sp>
      <p:sp>
        <p:nvSpPr>
          <p:cNvPr id="455" name="Google Shape;455;p58"/>
          <p:cNvSpPr txBox="1">
            <a:spLocks noGrp="1"/>
          </p:cNvSpPr>
          <p:nvPr>
            <p:ph type="body" idx="1"/>
          </p:nvPr>
        </p:nvSpPr>
        <p:spPr>
          <a:xfrm>
            <a:off x="486375" y="1101350"/>
            <a:ext cx="8657700" cy="3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47500"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GCMD Keywords</a:t>
            </a:r>
            <a:endParaRPr sz="3000">
              <a:solidFill>
                <a:schemeClr val="accent1"/>
              </a:solidFill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https://earthdata.nasa.gov/earth-observation-data/find-data/gcmd/gcmd-keywords</a:t>
            </a:r>
            <a:endParaRPr sz="3000">
              <a:solidFill>
                <a:schemeClr val="accent1"/>
              </a:solidFill>
            </a:endParaRPr>
          </a:p>
          <a:p>
            <a:pPr marL="127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GCMD Keyword Viewer</a:t>
            </a:r>
            <a:endParaRPr sz="3000">
              <a:solidFill>
                <a:schemeClr val="accent1"/>
              </a:solidFill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https://gcmd.earthdata.nasa.gov/KeywordViewer/</a:t>
            </a:r>
            <a:endParaRPr sz="3000">
              <a:solidFill>
                <a:schemeClr val="accent1"/>
              </a:solidFill>
            </a:endParaRPr>
          </a:p>
          <a:p>
            <a:pPr marL="127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New KMS URLs</a:t>
            </a:r>
            <a:endParaRPr sz="3000">
              <a:solidFill>
                <a:schemeClr val="accent1"/>
              </a:solidFill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GET Capabilities</a:t>
            </a:r>
            <a:endParaRPr sz="3000">
              <a:solidFill>
                <a:schemeClr val="accent1"/>
              </a:solidFill>
            </a:endParaRPr>
          </a:p>
          <a:p>
            <a:pPr marL="457200" lvl="0" indent="4572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https://gcmd.earthdata.nasa.gov/kms/</a:t>
            </a:r>
            <a:endParaRPr sz="3000">
              <a:solidFill>
                <a:schemeClr val="accent1"/>
              </a:solidFill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All Science Keyword in CSV format</a:t>
            </a:r>
            <a:endParaRPr sz="3000">
              <a:solidFill>
                <a:schemeClr val="accent1"/>
              </a:solidFill>
            </a:endParaRPr>
          </a:p>
          <a:p>
            <a:pPr marL="482600" lvl="0" indent="431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https://gcmd.earthdata.nasa.gov/kms/concepts/concept_scheme/sciencekeywords?case=native&amp;format=csv</a:t>
            </a:r>
            <a:r>
              <a:rPr lang="en" sz="3000">
                <a:solidFill>
                  <a:schemeClr val="accent1"/>
                </a:solidFill>
              </a:rPr>
              <a:t>  </a:t>
            </a:r>
            <a:endParaRPr sz="3000">
              <a:solidFill>
                <a:schemeClr val="accent1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</a:endParaRPr>
          </a:p>
        </p:txBody>
      </p:sp>
      <p:sp>
        <p:nvSpPr>
          <p:cNvPr id="456" name="Google Shape;456;p58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457" name="Google Shape;457;p58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35</a:t>
            </a:fld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63513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</a:pPr>
            <a:r>
              <a:rPr lang="en" sz="3000"/>
              <a:t>Useful Links (continue)</a:t>
            </a:r>
            <a:endParaRPr/>
          </a:p>
        </p:txBody>
      </p:sp>
      <p:sp>
        <p:nvSpPr>
          <p:cNvPr id="463" name="Google Shape;463;p59"/>
          <p:cNvSpPr txBox="1">
            <a:spLocks noGrp="1"/>
          </p:cNvSpPr>
          <p:nvPr>
            <p:ph type="body" idx="1"/>
          </p:nvPr>
        </p:nvSpPr>
        <p:spPr>
          <a:xfrm>
            <a:off x="486375" y="1101350"/>
            <a:ext cx="8657700" cy="3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47500" lnSpcReduction="20000"/>
          </a:bodyPr>
          <a:lstStyle/>
          <a:p>
            <a:pPr marL="12700" lvl="0" indent="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</a:endParaRPr>
          </a:p>
          <a:p>
            <a:pPr marL="127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UMM-C, UMM-G, UMM-S, UMM-T, UMM-V Documents</a:t>
            </a:r>
            <a:endParaRPr sz="3000">
              <a:solidFill>
                <a:schemeClr val="accent1"/>
              </a:solidFill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https://wiki.earthdata.nasa.gov/display/CMR/CMR+Documents</a:t>
            </a:r>
            <a:endParaRPr sz="3000">
              <a:solidFill>
                <a:schemeClr val="accent1"/>
              </a:solidFill>
            </a:endParaRPr>
          </a:p>
          <a:p>
            <a:pPr marL="127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CMR Collection Metadata Schemas</a:t>
            </a:r>
            <a:endParaRPr sz="3000">
              <a:solidFill>
                <a:schemeClr val="accent1"/>
              </a:solidFill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https://git.earthdata.nasa.gov/projects/EMFD</a:t>
            </a:r>
            <a:endParaRPr sz="3000">
              <a:solidFill>
                <a:schemeClr val="accent1"/>
              </a:solidFill>
            </a:endParaRPr>
          </a:p>
          <a:p>
            <a:pPr marL="127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CMR Search API</a:t>
            </a:r>
            <a:endParaRPr sz="3000">
              <a:solidFill>
                <a:schemeClr val="accent1"/>
              </a:solidFill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https://cmr.earthdata.nasa.gov/search/site/docs/search/api.html</a:t>
            </a:r>
            <a:endParaRPr sz="3000">
              <a:solidFill>
                <a:schemeClr val="accent1"/>
              </a:solidFill>
            </a:endParaRPr>
          </a:p>
          <a:p>
            <a:pPr marL="127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</a:rPr>
              <a:t>CMR OpenSearch Documentation</a:t>
            </a:r>
            <a:endParaRPr sz="3000">
              <a:solidFill>
                <a:schemeClr val="accent1"/>
              </a:solidFill>
            </a:endParaRPr>
          </a:p>
          <a:p>
            <a:pPr marL="12700" lvl="0" indent="444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https://cmr.earthdata.nasa.gov/opensearch/home/docs</a:t>
            </a:r>
            <a:endParaRPr sz="3000">
              <a:solidFill>
                <a:schemeClr val="accent1"/>
              </a:solidFill>
            </a:endParaRPr>
          </a:p>
          <a:p>
            <a:pPr marL="482600" lvl="0" indent="4318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</a:endParaRPr>
          </a:p>
          <a:p>
            <a:pPr marL="91440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3000">
              <a:solidFill>
                <a:schemeClr val="accent1"/>
              </a:solidFill>
            </a:endParaRPr>
          </a:p>
        </p:txBody>
      </p:sp>
      <p:sp>
        <p:nvSpPr>
          <p:cNvPr id="464" name="Google Shape;464;p59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465" name="Google Shape;465;p59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36</a:t>
            </a:fld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0"/>
          <p:cNvSpPr txBox="1">
            <a:spLocks noGrp="1"/>
          </p:cNvSpPr>
          <p:nvPr>
            <p:ph type="title"/>
          </p:nvPr>
        </p:nvSpPr>
        <p:spPr>
          <a:xfrm>
            <a:off x="628650" y="273850"/>
            <a:ext cx="44868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All public GCMD Keywords can reviewed using Keyword Viewer or KMS API:</a:t>
            </a:r>
            <a:endParaRPr sz="2400"/>
          </a:p>
        </p:txBody>
      </p:sp>
      <p:sp>
        <p:nvSpPr>
          <p:cNvPr id="471" name="Google Shape;471;p60"/>
          <p:cNvSpPr txBox="1">
            <a:spLocks noGrp="1"/>
          </p:cNvSpPr>
          <p:nvPr>
            <p:ph type="body" idx="1"/>
          </p:nvPr>
        </p:nvSpPr>
        <p:spPr>
          <a:xfrm>
            <a:off x="264275" y="1222425"/>
            <a:ext cx="5292600" cy="270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6"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6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Keyword Viewer: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https://gcmd.earthdata.nasa.gov/KeywordViewer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KMS API: </a:t>
            </a:r>
            <a:r>
              <a:rPr lang="en" sz="1400" u="sng">
                <a:solidFill>
                  <a:schemeClr val="hlink"/>
                </a:solidFill>
                <a:hlinkClick r:id="rId4"/>
              </a:rPr>
              <a:t>https://gcmd.earthdata.nasa.gov/kms/</a:t>
            </a:r>
            <a:endParaRPr sz="140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1400"/>
              <a:t>Example: https://gcmd.earthdata.nasa.gov/kms/concepts/concept_scheme/instruments?format=rdf</a:t>
            </a:r>
            <a:endParaRPr sz="1400"/>
          </a:p>
        </p:txBody>
      </p:sp>
      <p:pic>
        <p:nvPicPr>
          <p:cNvPr id="472" name="Google Shape;472;p60"/>
          <p:cNvPicPr preferRelativeResize="0"/>
          <p:nvPr/>
        </p:nvPicPr>
        <p:blipFill rotWithShape="1">
          <a:blip r:embed="rId5">
            <a:alphaModFix/>
          </a:blip>
          <a:srcRect t="22197"/>
          <a:stretch/>
        </p:blipFill>
        <p:spPr>
          <a:xfrm>
            <a:off x="5115475" y="695324"/>
            <a:ext cx="3962001" cy="1720550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3" name="Google Shape;473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51100" y="2842244"/>
            <a:ext cx="3249642" cy="1827032"/>
          </a:xfrm>
          <a:prstGeom prst="rect">
            <a:avLst/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4" name="Google Shape;474;p60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475" name="Google Shape;475;p60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37</a:t>
            </a:fld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1"/>
          <p:cNvSpPr txBox="1">
            <a:spLocks noGrp="1"/>
          </p:cNvSpPr>
          <p:nvPr>
            <p:ph type="body" idx="1"/>
          </p:nvPr>
        </p:nvSpPr>
        <p:spPr>
          <a:xfrm>
            <a:off x="486375" y="1101350"/>
            <a:ext cx="8657700" cy="35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12700" lvl="0" indent="44450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  <a:p>
            <a:pPr marL="1270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  <a:p>
            <a:pPr marL="12700" marR="0" lvl="0" indent="0" algn="ctr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1"/>
                </a:solidFill>
              </a:rPr>
              <a:t>This work was supported by NASA/GSFC under Raytheon Technologies contract number 80GSFC21CA001.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481" name="Google Shape;481;p61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  <p:sp>
        <p:nvSpPr>
          <p:cNvPr id="482" name="Google Shape;482;p61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38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7"/>
          <p:cNvSpPr txBox="1">
            <a:spLocks noGrp="1"/>
          </p:cNvSpPr>
          <p:nvPr>
            <p:ph type="title"/>
          </p:nvPr>
        </p:nvSpPr>
        <p:spPr>
          <a:xfrm>
            <a:off x="626625" y="121450"/>
            <a:ext cx="83271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IDN Search Portal JAXA Collection-Granule DEMO </a:t>
            </a:r>
            <a:endParaRPr sz="2600"/>
          </a:p>
        </p:txBody>
      </p:sp>
      <p:sp>
        <p:nvSpPr>
          <p:cNvPr id="163" name="Google Shape;163;p27" descr="IDN Search Portal: https://search.earthdata.nasa.gov/search?portal=idn&#10;"/>
          <p:cNvSpPr txBox="1">
            <a:spLocks noGrp="1"/>
          </p:cNvSpPr>
          <p:nvPr>
            <p:ph type="body" idx="1"/>
          </p:nvPr>
        </p:nvSpPr>
        <p:spPr>
          <a:xfrm>
            <a:off x="1532250" y="997700"/>
            <a:ext cx="6689100" cy="4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r>
              <a:rPr lang="en" sz="1400"/>
              <a:t>IDN Search Portal: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https://search.earthdata.nasa.gov/search?portal=idn</a:t>
            </a:r>
            <a:endParaRPr sz="1400"/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</a:pPr>
            <a:endParaRPr sz="1400"/>
          </a:p>
        </p:txBody>
      </p:sp>
      <p:pic>
        <p:nvPicPr>
          <p:cNvPr id="164" name="Google Shape;164;p27" descr="IDN Search Portal: https://search.earthdata.nasa.gov/search?portal=idn&#10;" title="IDN Search Portal: https://search.earthdata.nasa.gov/search?portal=idn"/>
          <p:cNvPicPr preferRelativeResize="0"/>
          <p:nvPr/>
        </p:nvPicPr>
        <p:blipFill rotWithShape="1">
          <a:blip r:embed="rId4">
            <a:alphaModFix/>
          </a:blip>
          <a:srcRect t="14427"/>
          <a:stretch/>
        </p:blipFill>
        <p:spPr>
          <a:xfrm>
            <a:off x="1068075" y="1363100"/>
            <a:ext cx="7206719" cy="2947137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p27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166" name="Google Shape;166;p27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8"/>
          <p:cNvSpPr txBox="1">
            <a:spLocks noGrp="1"/>
          </p:cNvSpPr>
          <p:nvPr>
            <p:ph type="title"/>
          </p:nvPr>
        </p:nvSpPr>
        <p:spPr>
          <a:xfrm>
            <a:off x="628650" y="121450"/>
            <a:ext cx="8381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JAXA Collection Discovery </a:t>
            </a:r>
            <a:endParaRPr sz="2600"/>
          </a:p>
        </p:txBody>
      </p:sp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389100" y="1647600"/>
            <a:ext cx="28707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fontScale="85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595959"/>
                </a:solidFill>
              </a:rPr>
              <a:t>The user can either refine searches for JAXA collections by (see red boxes):</a:t>
            </a:r>
            <a:endParaRPr sz="1400">
              <a:solidFill>
                <a:srgbClr val="595959"/>
              </a:solidFill>
            </a:endParaRPr>
          </a:p>
          <a:p>
            <a:pPr marL="457200" lvl="0" indent="-304165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ct val="100000"/>
              <a:buAutoNum type="arabicPeriod"/>
            </a:pPr>
            <a:r>
              <a:rPr lang="en" sz="1400">
                <a:solidFill>
                  <a:srgbClr val="595959"/>
                </a:solidFill>
              </a:rPr>
              <a:t>Typing JAXA into the free-text box and selecting the desired facet element.</a:t>
            </a:r>
            <a:endParaRPr sz="1400">
              <a:solidFill>
                <a:srgbClr val="595959"/>
              </a:solidFill>
            </a:endParaRPr>
          </a:p>
          <a:p>
            <a:pPr marL="457200" lvl="0" indent="-30416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AutoNum type="arabicPeriod"/>
            </a:pPr>
            <a:r>
              <a:rPr lang="en" sz="1400">
                <a:solidFill>
                  <a:srgbClr val="595959"/>
                </a:solidFill>
              </a:rPr>
              <a:t>Or, selecting Organization Data Center facet value “JP/JAXA/SAOC”.</a:t>
            </a:r>
            <a:endParaRPr sz="14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400">
                <a:solidFill>
                  <a:srgbClr val="595959"/>
                </a:solidFill>
              </a:rPr>
              <a:t>The collection results will be narrowed down to only show the JAXA collections.</a:t>
            </a:r>
            <a:endParaRPr sz="1200"/>
          </a:p>
        </p:txBody>
      </p:sp>
      <p:pic>
        <p:nvPicPr>
          <p:cNvPr id="173" name="Google Shape;173;p28"/>
          <p:cNvPicPr preferRelativeResize="0"/>
          <p:nvPr/>
        </p:nvPicPr>
        <p:blipFill rotWithShape="1">
          <a:blip r:embed="rId3">
            <a:alphaModFix/>
          </a:blip>
          <a:srcRect t="14602"/>
          <a:stretch/>
        </p:blipFill>
        <p:spPr>
          <a:xfrm>
            <a:off x="3238450" y="1143000"/>
            <a:ext cx="5857401" cy="3304175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4" name="Google Shape;174;p28"/>
          <p:cNvSpPr/>
          <p:nvPr/>
        </p:nvSpPr>
        <p:spPr>
          <a:xfrm>
            <a:off x="3238449" y="1701800"/>
            <a:ext cx="1340700" cy="299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175" name="Google Shape;175;p28"/>
          <p:cNvSpPr/>
          <p:nvPr/>
        </p:nvSpPr>
        <p:spPr>
          <a:xfrm>
            <a:off x="3259762" y="3926841"/>
            <a:ext cx="1298700" cy="158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176" name="Google Shape;176;p28"/>
          <p:cNvSpPr/>
          <p:nvPr/>
        </p:nvSpPr>
        <p:spPr>
          <a:xfrm>
            <a:off x="3238749" y="2645538"/>
            <a:ext cx="1340700" cy="2991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177" name="Google Shape;177;p28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178" name="Google Shape;178;p28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9"/>
          <p:cNvSpPr txBox="1">
            <a:spLocks noGrp="1"/>
          </p:cNvSpPr>
          <p:nvPr>
            <p:ph type="title"/>
          </p:nvPr>
        </p:nvSpPr>
        <p:spPr>
          <a:xfrm>
            <a:off x="628650" y="197650"/>
            <a:ext cx="8175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JAXA Collection Discovery Results </a:t>
            </a:r>
            <a:endParaRPr sz="2600"/>
          </a:p>
        </p:txBody>
      </p:sp>
      <p:pic>
        <p:nvPicPr>
          <p:cNvPr id="184" name="Google Shape;184;p29"/>
          <p:cNvPicPr preferRelativeResize="0"/>
          <p:nvPr/>
        </p:nvPicPr>
        <p:blipFill rotWithShape="1">
          <a:blip r:embed="rId3">
            <a:alphaModFix/>
          </a:blip>
          <a:srcRect t="14221"/>
          <a:stretch/>
        </p:blipFill>
        <p:spPr>
          <a:xfrm>
            <a:off x="1437300" y="1003301"/>
            <a:ext cx="7015759" cy="3383336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5" name="Google Shape;185;p29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86" name="Google Shape;186;p29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0"/>
          <p:cNvSpPr txBox="1">
            <a:spLocks noGrp="1"/>
          </p:cNvSpPr>
          <p:nvPr>
            <p:ph type="title"/>
          </p:nvPr>
        </p:nvSpPr>
        <p:spPr>
          <a:xfrm>
            <a:off x="628650" y="121450"/>
            <a:ext cx="8381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Collection Refinement by Platform </a:t>
            </a:r>
            <a:endParaRPr sz="2600"/>
          </a:p>
        </p:txBody>
      </p:sp>
      <p:sp>
        <p:nvSpPr>
          <p:cNvPr id="192" name="Google Shape;192;p30"/>
          <p:cNvSpPr txBox="1">
            <a:spLocks noGrp="1"/>
          </p:cNvSpPr>
          <p:nvPr>
            <p:ph type="body" idx="1"/>
          </p:nvPr>
        </p:nvSpPr>
        <p:spPr>
          <a:xfrm>
            <a:off x="389100" y="1571400"/>
            <a:ext cx="29829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Refine by Platform using client Filter Collections feature (see red boxes):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Click on Platforms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Then click on Space-based Platform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Finally click on GCOM-W1</a:t>
            </a:r>
            <a:endParaRPr sz="12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The results will be narrowed down to only show the JAXA GCOM-W1 platform collections.</a:t>
            </a:r>
            <a:endParaRPr sz="1200"/>
          </a:p>
        </p:txBody>
      </p:sp>
      <p:pic>
        <p:nvPicPr>
          <p:cNvPr id="193" name="Google Shape;193;p30"/>
          <p:cNvPicPr preferRelativeResize="0"/>
          <p:nvPr/>
        </p:nvPicPr>
        <p:blipFill rotWithShape="1">
          <a:blip r:embed="rId3">
            <a:alphaModFix/>
          </a:blip>
          <a:srcRect t="14500"/>
          <a:stretch/>
        </p:blipFill>
        <p:spPr>
          <a:xfrm>
            <a:off x="3336000" y="1398650"/>
            <a:ext cx="5707080" cy="2716149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4" name="Google Shape;194;p30"/>
          <p:cNvSpPr/>
          <p:nvPr/>
        </p:nvSpPr>
        <p:spPr>
          <a:xfrm>
            <a:off x="3371850" y="2451100"/>
            <a:ext cx="1186800" cy="4683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195" name="Google Shape;195;p30"/>
          <p:cNvSpPr/>
          <p:nvPr/>
        </p:nvSpPr>
        <p:spPr>
          <a:xfrm>
            <a:off x="3385050" y="3310625"/>
            <a:ext cx="1186800" cy="1584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196" name="Google Shape;196;p30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97" name="Google Shape;197;p30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1"/>
          <p:cNvSpPr txBox="1">
            <a:spLocks noGrp="1"/>
          </p:cNvSpPr>
          <p:nvPr>
            <p:ph type="title"/>
          </p:nvPr>
        </p:nvSpPr>
        <p:spPr>
          <a:xfrm>
            <a:off x="628650" y="197650"/>
            <a:ext cx="81750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26923"/>
              <a:buFont typeface="Arial"/>
              <a:buNone/>
            </a:pPr>
            <a:r>
              <a:rPr lang="en" sz="2600"/>
              <a:t>Selecting JAXA Collection:</a:t>
            </a:r>
            <a:endParaRPr sz="2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37500"/>
              <a:buFont typeface="Arial"/>
              <a:buNone/>
            </a:pPr>
            <a:r>
              <a:rPr lang="en" sz="2400"/>
              <a:t>GCOM-W/AMSR2 L3 Sea Ice Concentration (1-Month, 0.1 deg)</a:t>
            </a:r>
            <a:endParaRPr sz="2400"/>
          </a:p>
        </p:txBody>
      </p:sp>
      <p:pic>
        <p:nvPicPr>
          <p:cNvPr id="203" name="Google Shape;203;p31"/>
          <p:cNvPicPr preferRelativeResize="0"/>
          <p:nvPr/>
        </p:nvPicPr>
        <p:blipFill rotWithShape="1">
          <a:blip r:embed="rId3">
            <a:alphaModFix/>
          </a:blip>
          <a:srcRect t="14515"/>
          <a:stretch/>
        </p:blipFill>
        <p:spPr>
          <a:xfrm>
            <a:off x="3225525" y="1344250"/>
            <a:ext cx="5912564" cy="2841702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04" name="Google Shape;204;p31"/>
          <p:cNvSpPr/>
          <p:nvPr/>
        </p:nvSpPr>
        <p:spPr>
          <a:xfrm>
            <a:off x="4495800" y="1987400"/>
            <a:ext cx="2528700" cy="6537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205" name="Google Shape;205;p31"/>
          <p:cNvSpPr txBox="1">
            <a:spLocks noGrp="1"/>
          </p:cNvSpPr>
          <p:nvPr>
            <p:ph type="body" idx="1"/>
          </p:nvPr>
        </p:nvSpPr>
        <p:spPr>
          <a:xfrm>
            <a:off x="389100" y="1647600"/>
            <a:ext cx="28365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595959"/>
                </a:solidFill>
              </a:rPr>
              <a:t>Selecting</a:t>
            </a:r>
            <a:r>
              <a:rPr lang="en" sz="1200">
                <a:solidFill>
                  <a:srgbClr val="595959"/>
                </a:solidFill>
              </a:rPr>
              <a:t> from resulting JAXA GCOM-W1 collections: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Scroll down to wanted collection.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Click on collection (see red box).</a:t>
            </a:r>
            <a:endParaRPr sz="12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endParaRPr sz="1200"/>
          </a:p>
        </p:txBody>
      </p:sp>
      <p:sp>
        <p:nvSpPr>
          <p:cNvPr id="206" name="Google Shape;206;p31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207" name="Google Shape;207;p31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32"/>
          <p:cNvSpPr txBox="1">
            <a:spLocks noGrp="1"/>
          </p:cNvSpPr>
          <p:nvPr>
            <p:ph type="title"/>
          </p:nvPr>
        </p:nvSpPr>
        <p:spPr>
          <a:xfrm>
            <a:off x="628650" y="121450"/>
            <a:ext cx="8381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300"/>
              <a:buFont typeface="Arial"/>
              <a:buNone/>
            </a:pPr>
            <a:r>
              <a:rPr lang="en" sz="2600"/>
              <a:t>Granule Refinement by Temporal</a:t>
            </a:r>
            <a:endParaRPr sz="2600"/>
          </a:p>
        </p:txBody>
      </p:sp>
      <p:sp>
        <p:nvSpPr>
          <p:cNvPr id="213" name="Google Shape;213;p32"/>
          <p:cNvSpPr txBox="1">
            <a:spLocks noGrp="1"/>
          </p:cNvSpPr>
          <p:nvPr>
            <p:ph type="body" idx="1"/>
          </p:nvPr>
        </p:nvSpPr>
        <p:spPr>
          <a:xfrm>
            <a:off x="389100" y="1342800"/>
            <a:ext cx="2982900" cy="24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Refine by time using client Filter Granules feature (see red box):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Enter temporal values</a:t>
            </a:r>
            <a:endParaRPr sz="1200">
              <a:solidFill>
                <a:srgbClr val="595959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200"/>
              <a:buAutoNum type="arabicPeriod"/>
            </a:pPr>
            <a:r>
              <a:rPr lang="en" sz="1200">
                <a:solidFill>
                  <a:srgbClr val="595959"/>
                </a:solidFill>
              </a:rPr>
              <a:t>Temporal format YYYY-MM-DD HH:mm:ss</a:t>
            </a:r>
            <a:endParaRPr sz="1200">
              <a:solidFill>
                <a:srgbClr val="595959"/>
              </a:solidFill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200">
                <a:solidFill>
                  <a:srgbClr val="595959"/>
                </a:solidFill>
              </a:rPr>
              <a:t>The results will be narrowed down to only show the granules within the temporal range.</a:t>
            </a:r>
            <a:endParaRPr sz="1200">
              <a:solidFill>
                <a:srgbClr val="595959"/>
              </a:solidFill>
            </a:endParaRPr>
          </a:p>
        </p:txBody>
      </p:sp>
      <p:pic>
        <p:nvPicPr>
          <p:cNvPr id="214" name="Google Shape;214;p32"/>
          <p:cNvPicPr preferRelativeResize="0"/>
          <p:nvPr/>
        </p:nvPicPr>
        <p:blipFill rotWithShape="1">
          <a:blip r:embed="rId3">
            <a:alphaModFix/>
          </a:blip>
          <a:srcRect t="14412"/>
          <a:stretch/>
        </p:blipFill>
        <p:spPr>
          <a:xfrm>
            <a:off x="3345925" y="1212299"/>
            <a:ext cx="5706830" cy="2746092"/>
          </a:xfrm>
          <a:prstGeom prst="rect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15" name="Google Shape;215;p32"/>
          <p:cNvSpPr/>
          <p:nvPr/>
        </p:nvSpPr>
        <p:spPr>
          <a:xfrm>
            <a:off x="3386150" y="2443175"/>
            <a:ext cx="1181100" cy="757200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chemeClr val="lt1"/>
              </a:highlight>
            </a:endParaRPr>
          </a:p>
        </p:txBody>
      </p:sp>
      <p:sp>
        <p:nvSpPr>
          <p:cNvPr id="216" name="Google Shape;216;p32"/>
          <p:cNvSpPr txBox="1">
            <a:spLocks noGrp="1"/>
          </p:cNvSpPr>
          <p:nvPr>
            <p:ph type="sldNum" idx="12"/>
          </p:nvPr>
        </p:nvSpPr>
        <p:spPr>
          <a:xfrm>
            <a:off x="36195" y="4612243"/>
            <a:ext cx="324000" cy="2739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217" name="Google Shape;217;p32"/>
          <p:cNvSpPr txBox="1"/>
          <p:nvPr/>
        </p:nvSpPr>
        <p:spPr>
          <a:xfrm>
            <a:off x="7101200" y="4693550"/>
            <a:ext cx="12039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accent1"/>
                </a:solidFill>
              </a:rPr>
              <a:t>WGISS-1023-MM</a:t>
            </a:r>
            <a:endParaRPr sz="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HDS Colors">
      <a:dk1>
        <a:srgbClr val="323232"/>
      </a:dk1>
      <a:lt1>
        <a:srgbClr val="FFFFFF"/>
      </a:lt1>
      <a:dk2>
        <a:srgbClr val="9F9F9F"/>
      </a:dk2>
      <a:lt2>
        <a:srgbClr val="EDF0F0"/>
      </a:lt2>
      <a:accent1>
        <a:srgbClr val="0B3C91"/>
      </a:accent1>
      <a:accent2>
        <a:srgbClr val="1C67E3"/>
      </a:accent2>
      <a:accent3>
        <a:srgbClr val="B60109"/>
      </a:accent3>
      <a:accent4>
        <a:srgbClr val="F64137"/>
      </a:accent4>
      <a:accent5>
        <a:srgbClr val="288BFF"/>
      </a:accent5>
      <a:accent6>
        <a:srgbClr val="47DA83"/>
      </a:accent6>
      <a:hlink>
        <a:srgbClr val="0274BE"/>
      </a:hlink>
      <a:folHlink>
        <a:srgbClr val="597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2722</Words>
  <Application>Microsoft Macintosh PowerPoint</Application>
  <PresentationFormat>On-screen Show (16:9)</PresentationFormat>
  <Paragraphs>430</Paragraphs>
  <Slides>38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Roboto</vt:lpstr>
      <vt:lpstr>Arial</vt:lpstr>
      <vt:lpstr>Open Sans</vt:lpstr>
      <vt:lpstr>Calibri</vt:lpstr>
      <vt:lpstr>Open Sans Light</vt:lpstr>
      <vt:lpstr>Simple Light</vt:lpstr>
      <vt:lpstr>Office Theme</vt:lpstr>
      <vt:lpstr>International Directory Network (IDN) Report</vt:lpstr>
      <vt:lpstr>Table of Contents</vt:lpstr>
      <vt:lpstr>EDSC IDN Search Portal Demo on JAXA data discovery</vt:lpstr>
      <vt:lpstr>IDN Search Portal JAXA Collection-Granule DEMO </vt:lpstr>
      <vt:lpstr>JAXA Collection Discovery </vt:lpstr>
      <vt:lpstr>JAXA Collection Discovery Results </vt:lpstr>
      <vt:lpstr>Collection Refinement by Platform </vt:lpstr>
      <vt:lpstr>Selecting JAXA Collection: GCOM-W/AMSR2 L3 Sea Ice Concentration (1-Month, 0.1 deg)</vt:lpstr>
      <vt:lpstr>Granule Refinement by Temporal</vt:lpstr>
      <vt:lpstr>View Granule Details or Download Data</vt:lpstr>
      <vt:lpstr>Viewing Granule Details</vt:lpstr>
      <vt:lpstr>Data Access Method</vt:lpstr>
      <vt:lpstr>Granule Download Status</vt:lpstr>
      <vt:lpstr>JAXA G-Portal (Globe Portal System) Login</vt:lpstr>
      <vt:lpstr>Granule Download by way of G-Portal API</vt:lpstr>
      <vt:lpstr>Display Granule Data on User’s Device with Panoply GCOM-W/AMSR2 L3 Sea Ice Concentration (1-Month, 0.1 deg) Data’s temporal value August 2023</vt:lpstr>
      <vt:lpstr>CEOS/IDN/CWIC Collaborations</vt:lpstr>
      <vt:lpstr>IDN Search and CWIC Portals  </vt:lpstr>
      <vt:lpstr>IDN/CWIC Metrics</vt:lpstr>
      <vt:lpstr>CEOS/IDN/CWIC Collaborations</vt:lpstr>
      <vt:lpstr>UMM Updates</vt:lpstr>
      <vt:lpstr>UMM Updates</vt:lpstr>
      <vt:lpstr>GCMD Keywords </vt:lpstr>
      <vt:lpstr>GCMD Keywords</vt:lpstr>
      <vt:lpstr>IDN Metrics</vt:lpstr>
      <vt:lpstr> IDN Homepage Usage (August 2022 to August 2023) (https://idn.ceos.org/)</vt:lpstr>
      <vt:lpstr> IDN Homepage Usage (continue) (August 2022 to August 2023) (https://idn.ceos.org/)</vt:lpstr>
      <vt:lpstr> IDN Search Portal Usage (October 2022 to August 2023) (https://search.earthdata.nasa.gov/portal/idn/search)</vt:lpstr>
      <vt:lpstr> IDN SearchPortal Usage (continue) (October 2022 to August 2023) (https://search.earthdata.nasa.gov/portal/idn/search)</vt:lpstr>
      <vt:lpstr> Draft MMT Usage (March 1, 2023 to August 31, 2023) (https://draftmmt.earthdata.nasa.gov)</vt:lpstr>
      <vt:lpstr>Thank You  Any Questions? </vt:lpstr>
      <vt:lpstr>Acronyms</vt:lpstr>
      <vt:lpstr>Background Slides</vt:lpstr>
      <vt:lpstr>Useful Links</vt:lpstr>
      <vt:lpstr>Useful Links (continue)</vt:lpstr>
      <vt:lpstr>Useful Links (continue)</vt:lpstr>
      <vt:lpstr>All public GCMD Keywords can reviewed using Keyword Viewer or KMS API: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Directory Network (IDN) Report</dc:title>
  <cp:lastModifiedBy>Morahan, Michael P. (GSFC-423.0)[KBRwyle]</cp:lastModifiedBy>
  <cp:revision>1</cp:revision>
  <dcterms:modified xsi:type="dcterms:W3CDTF">2023-09-13T21:01:21Z</dcterms:modified>
</cp:coreProperties>
</file>