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27"/>
  </p:notesMasterIdLst>
  <p:handoutMasterIdLst>
    <p:handoutMasterId r:id="rId28"/>
  </p:handoutMasterIdLst>
  <p:sldIdLst>
    <p:sldId id="256" r:id="rId9"/>
    <p:sldId id="875" r:id="rId10"/>
    <p:sldId id="430" r:id="rId11"/>
    <p:sldId id="869" r:id="rId12"/>
    <p:sldId id="879" r:id="rId13"/>
    <p:sldId id="439" r:id="rId14"/>
    <p:sldId id="895" r:id="rId15"/>
    <p:sldId id="916" r:id="rId16"/>
    <p:sldId id="917" r:id="rId17"/>
    <p:sldId id="1048" r:id="rId18"/>
    <p:sldId id="1046" r:id="rId19"/>
    <p:sldId id="1049" r:id="rId20"/>
    <p:sldId id="1020" r:id="rId21"/>
    <p:sldId id="927" r:id="rId22"/>
    <p:sldId id="1031" r:id="rId23"/>
    <p:sldId id="1037" r:id="rId24"/>
    <p:sldId id="1047" r:id="rId25"/>
    <p:sldId id="463" r:id="rId26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7" autoAdjust="0"/>
    <p:restoredTop sz="73623" autoAdjust="0"/>
  </p:normalViewPr>
  <p:slideViewPr>
    <p:cSldViewPr snapToGrid="0">
      <p:cViewPr varScale="1">
        <p:scale>
          <a:sx n="84" d="100"/>
          <a:sy n="84" d="100"/>
        </p:scale>
        <p:origin x="1452" y="108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10/23/2023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https://earth.esa.int/eogateway/news/new-version-of-the-fedeo-client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5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aseline="0" dirty="0"/>
              <a:t>https://cmr.earthdata.nasa.gov/search/collections.umm_json?provider_id=FedEO&amp;data_center=DE/DLR&amp;pretty=true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aseline="0" dirty="0"/>
              <a:t>https://cmr.earthdata.nasa.gov/search/collections.umm_json?provider_id=FedEO&amp;data_center=VITO&amp;pretty=true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aseline="0" dirty="0"/>
              <a:t>https://cmr.earthdata.nasa.gov/search/collections.umm_json?provider_id=ESA&amp;data_center=ESA/ESRIN&amp;pretty=true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aseline="0" dirty="0"/>
              <a:t>https://access.earthdata.nasa.gov/holdings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https://emc.spacebel.be/collections/services/items/ai4eo-detecting-floating-macro-objects?mode=owc</a:t>
            </a:r>
          </a:p>
          <a:p>
            <a:r>
              <a:rPr lang="fr-FR" dirty="0"/>
              <a:t>https://radiantearth.github.io/stac-browser/#/external/emc.spacebel.be/collections/services/items/ai4eo-detecting-wildfires?httpAccept=application%2Fgeo%2Bjson%3Bprofile%3Dhttps%3A%2F%2Fstacspec.org&amp;.language=en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17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3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https://emc.spacebel.be/collections/services/items/datacube-wms?httpAccept=text/html</a:t>
            </a:r>
          </a:p>
          <a:p>
            <a:r>
              <a:rPr lang="fr-FR" sz="1000" dirty="0"/>
              <a:t>https://emc.spacebel.be/collections/services/items/goce-user-toolbox_?httpAccept=text/html</a:t>
            </a:r>
          </a:p>
          <a:p>
            <a:endParaRPr lang="fr-FR" sz="1000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9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E642B03-0EF0-4B89-9C8B-4AEFAD3C07E1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9" name="Picture 98" descr="de.png">
              <a:extLst>
                <a:ext uri="{FF2B5EF4-FFF2-40B4-BE49-F238E27FC236}">
                  <a16:creationId xmlns:a16="http://schemas.microsoft.com/office/drawing/2014/main" id="{381BC98B-E672-46D5-8F8D-FEAC51F76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at.png">
              <a:extLst>
                <a:ext uri="{FF2B5EF4-FFF2-40B4-BE49-F238E27FC236}">
                  <a16:creationId xmlns:a16="http://schemas.microsoft.com/office/drawing/2014/main" id="{225A4733-107B-49BC-B524-DE83F3621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be.png">
              <a:extLst>
                <a:ext uri="{FF2B5EF4-FFF2-40B4-BE49-F238E27FC236}">
                  <a16:creationId xmlns:a16="http://schemas.microsoft.com/office/drawing/2014/main" id="{C8F0223E-DBAC-41CA-A47B-DF69C4F9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dk.png">
              <a:extLst>
                <a:ext uri="{FF2B5EF4-FFF2-40B4-BE49-F238E27FC236}">
                  <a16:creationId xmlns:a16="http://schemas.microsoft.com/office/drawing/2014/main" id="{1BF745E5-AFED-4935-857B-C5E4FA6FB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es.png">
              <a:extLst>
                <a:ext uri="{FF2B5EF4-FFF2-40B4-BE49-F238E27FC236}">
                  <a16:creationId xmlns:a16="http://schemas.microsoft.com/office/drawing/2014/main" id="{0401DA19-7D39-407A-8231-56819BA12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ee.png">
              <a:extLst>
                <a:ext uri="{FF2B5EF4-FFF2-40B4-BE49-F238E27FC236}">
                  <a16:creationId xmlns:a16="http://schemas.microsoft.com/office/drawing/2014/main" id="{3DD10B99-0B54-43D6-8D68-531D5E79C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fi.png">
              <a:extLst>
                <a:ext uri="{FF2B5EF4-FFF2-40B4-BE49-F238E27FC236}">
                  <a16:creationId xmlns:a16="http://schemas.microsoft.com/office/drawing/2014/main" id="{2F36F73C-3580-45E1-9CE2-C1D417FE9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fr.png">
              <a:extLst>
                <a:ext uri="{FF2B5EF4-FFF2-40B4-BE49-F238E27FC236}">
                  <a16:creationId xmlns:a16="http://schemas.microsoft.com/office/drawing/2014/main" id="{906737DA-0E2F-4F5D-B740-B54BAD2C8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gr.png">
              <a:extLst>
                <a:ext uri="{FF2B5EF4-FFF2-40B4-BE49-F238E27FC236}">
                  <a16:creationId xmlns:a16="http://schemas.microsoft.com/office/drawing/2014/main" id="{68A3DCFD-7BDE-4B6C-9D80-506777C19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hu.png">
              <a:extLst>
                <a:ext uri="{FF2B5EF4-FFF2-40B4-BE49-F238E27FC236}">
                  <a16:creationId xmlns:a16="http://schemas.microsoft.com/office/drawing/2014/main" id="{CFB3CB32-72D0-4E9A-97A2-6137F7675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ie.png">
              <a:extLst>
                <a:ext uri="{FF2B5EF4-FFF2-40B4-BE49-F238E27FC236}">
                  <a16:creationId xmlns:a16="http://schemas.microsoft.com/office/drawing/2014/main" id="{82F1D1F4-8AED-4290-8402-C7C14DD59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it.png">
              <a:extLst>
                <a:ext uri="{FF2B5EF4-FFF2-40B4-BE49-F238E27FC236}">
                  <a16:creationId xmlns:a16="http://schemas.microsoft.com/office/drawing/2014/main" id="{F421F4B2-704B-4865-8B0C-0F8CA756F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lu.png">
              <a:extLst>
                <a:ext uri="{FF2B5EF4-FFF2-40B4-BE49-F238E27FC236}">
                  <a16:creationId xmlns:a16="http://schemas.microsoft.com/office/drawing/2014/main" id="{989E3DFA-89E6-49E0-BA29-AC115F09AE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no.png">
              <a:extLst>
                <a:ext uri="{FF2B5EF4-FFF2-40B4-BE49-F238E27FC236}">
                  <a16:creationId xmlns:a16="http://schemas.microsoft.com/office/drawing/2014/main" id="{A5A97D08-BE88-47B1-BC4C-B1EB289C7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nl.png">
              <a:extLst>
                <a:ext uri="{FF2B5EF4-FFF2-40B4-BE49-F238E27FC236}">
                  <a16:creationId xmlns:a16="http://schemas.microsoft.com/office/drawing/2014/main" id="{000EEC71-A38B-415E-83FA-C396EABF1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pl.png">
              <a:extLst>
                <a:ext uri="{FF2B5EF4-FFF2-40B4-BE49-F238E27FC236}">
                  <a16:creationId xmlns:a16="http://schemas.microsoft.com/office/drawing/2014/main" id="{1ACF67EA-567D-4EE0-8CC8-414BA5E22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pt.png">
              <a:extLst>
                <a:ext uri="{FF2B5EF4-FFF2-40B4-BE49-F238E27FC236}">
                  <a16:creationId xmlns:a16="http://schemas.microsoft.com/office/drawing/2014/main" id="{080291BD-06C6-488E-9A56-3E69D0711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cz.png">
              <a:extLst>
                <a:ext uri="{FF2B5EF4-FFF2-40B4-BE49-F238E27FC236}">
                  <a16:creationId xmlns:a16="http://schemas.microsoft.com/office/drawing/2014/main" id="{6EDC5F26-E7C6-4A61-BC78-1462C66C1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ro.png">
              <a:extLst>
                <a:ext uri="{FF2B5EF4-FFF2-40B4-BE49-F238E27FC236}">
                  <a16:creationId xmlns:a16="http://schemas.microsoft.com/office/drawing/2014/main" id="{57809487-789E-47BB-AA8E-1F8C20F17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e.png">
              <a:extLst>
                <a:ext uri="{FF2B5EF4-FFF2-40B4-BE49-F238E27FC236}">
                  <a16:creationId xmlns:a16="http://schemas.microsoft.com/office/drawing/2014/main" id="{6AEDE687-336C-48B5-BFA7-774CCF8A7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 descr="ch.png">
              <a:extLst>
                <a:ext uri="{FF2B5EF4-FFF2-40B4-BE49-F238E27FC236}">
                  <a16:creationId xmlns:a16="http://schemas.microsoft.com/office/drawing/2014/main" id="{765B3246-3398-44E5-8782-0EC0C9473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 descr="uk.png">
              <a:extLst>
                <a:ext uri="{FF2B5EF4-FFF2-40B4-BE49-F238E27FC236}">
                  <a16:creationId xmlns:a16="http://schemas.microsoft.com/office/drawing/2014/main" id="{B7A54B29-29A4-4216-BDCB-B892344F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D10A5D6-9438-4E29-80B5-DC496C46D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50D8082-BDE6-48BC-8317-0D4C3C44D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3" name="Picture 122" descr="ca.png">
              <a:extLst>
                <a:ext uri="{FF2B5EF4-FFF2-40B4-BE49-F238E27FC236}">
                  <a16:creationId xmlns:a16="http://schemas.microsoft.com/office/drawing/2014/main" id="{3FA38A6C-E219-4F65-80C0-7E329F7D3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si.png">
              <a:extLst>
                <a:ext uri="{FF2B5EF4-FFF2-40B4-BE49-F238E27FC236}">
                  <a16:creationId xmlns:a16="http://schemas.microsoft.com/office/drawing/2014/main" id="{EA3E719E-4A8D-4153-9BDC-6D274C09D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0978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e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21" Type="http://schemas.openxmlformats.org/officeDocument/2006/relationships/image" Target="../media/image14.png"/><Relationship Id="rId34" Type="http://schemas.openxmlformats.org/officeDocument/2006/relationships/image" Target="../media/image27.emf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37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6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2" r:id="rId6"/>
    <p:sldLayoutId id="2147483933" r:id="rId7"/>
    <p:sldLayoutId id="2147483935" r:id="rId8"/>
    <p:sldLayoutId id="2147483977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ED6276D-5177-4E2E-AB64-34E17BB727A4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5DC7C9DE-2330-4D19-B00A-88DF473A1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5F39B928-F085-435A-836B-6E4FE886F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92D70443-A035-445C-90B8-D0F13DFE4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5F8CB58C-F834-4E4A-9D36-00EDDA273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7055F594-4C26-4AD7-9BA5-8139C8061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765A40EF-5597-4C60-86E4-9801C3D24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573C7DF2-41EA-4200-ADCE-18BD651E2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17B26722-8F9C-427E-A30C-B936DC9F0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57245A63-3018-4055-B9A1-29F620FCA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E729147B-9380-484B-8D1E-AE9F256BE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C5506F1C-B0F4-416B-ACCE-17C303EF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AC0C54D4-FAA0-4101-8893-24CAD97FB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B31F1A5A-62D9-43BC-A07B-F35AC0607D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4B9F7D4D-96E0-459F-A2BD-5AFD632EE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41B0898E-ECC6-49EC-9A66-65D60F4DB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E31CCE68-7B56-415F-918C-A42EB35BF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D0CFE0B0-E42C-4904-983B-D1DB39955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2841A212-CE30-4B0A-AB08-084EDB27E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318B1B61-BFDA-445A-AA59-2B35F11EF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B2DB8ECC-5001-4C88-9624-94FFBBC7D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A17E3AC4-4F9D-40D5-B3A4-C4898F5B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4EDF34B2-51C8-45DA-A8CC-BA9740B640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6B473C-D093-4B7A-BE75-C5354C579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19E3EBB-F3EE-4591-B1D9-65F8A408F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8C30F0CE-49F3-43C9-961D-EABF29DAB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FA9D8F01-E979-4766-8D8A-F86C445CF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9" r:id="rId7"/>
    <p:sldLayoutId id="2147483978" r:id="rId8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hyperlink" Target="https://emc.spacebel.be/collections/services/items/datacube-wms" TargetMode="External"/><Relationship Id="rId4" Type="http://schemas.openxmlformats.org/officeDocument/2006/relationships/hyperlink" Target="https://emc.spacebel.be/collections/services/items/datacube-wc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edeo-client.ceo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png"/><Relationship Id="rId4" Type="http://schemas.openxmlformats.org/officeDocument/2006/relationships/hyperlink" Target="https://fedeo.ceo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edeo.ceos.org/asset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311937" y="3429000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FedEO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 Report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461760" y="5224145"/>
            <a:ext cx="557764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Yves Coene (</a:t>
            </a:r>
            <a:r>
              <a:rPr lang="en-GB" sz="1200" dirty="0" err="1">
                <a:solidFill>
                  <a:schemeClr val="bg1"/>
                </a:solidFill>
              </a:rPr>
              <a:t>Spacebel</a:t>
            </a:r>
            <a:r>
              <a:rPr lang="en-GB" sz="1200" dirty="0">
                <a:solidFill>
                  <a:schemeClr val="bg1"/>
                </a:solidFill>
              </a:rPr>
              <a:t> for ESA), Mattia Stipa (ESA)</a:t>
            </a:r>
            <a:br>
              <a:rPr lang="en-GB" sz="1200" dirty="0">
                <a:solidFill>
                  <a:schemeClr val="bg1"/>
                </a:solidFill>
              </a:rPr>
            </a:b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WGISS #56, Paris (France) </a:t>
            </a:r>
          </a:p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Discovery and Access, 25/10/2023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E509C-B982-465E-BB2B-0F02138E9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– Service Discovery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5532A-8FF3-41D3-9317-904842B12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STAC “Scientific Extension” to include “publications” (associated DOI) related to a resource available in OGC </a:t>
            </a:r>
            <a:r>
              <a:rPr lang="en-US" dirty="0" err="1"/>
              <a:t>GeoJSON</a:t>
            </a:r>
            <a:r>
              <a:rPr lang="en-US" dirty="0"/>
              <a:t> (OGC 17-084r1, OGC 19-020r1, </a:t>
            </a:r>
            <a:r>
              <a:rPr lang="en-US" dirty="0" err="1"/>
              <a:t>GeoDCAT</a:t>
            </a:r>
            <a:r>
              <a:rPr lang="en-US" dirty="0"/>
              <a:t>-AP).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STAC “</a:t>
            </a:r>
            <a:r>
              <a:rPr lang="en-US" u="sng" dirty="0"/>
              <a:t>O</a:t>
            </a:r>
            <a:r>
              <a:rPr lang="en-US" dirty="0"/>
              <a:t>pen </a:t>
            </a:r>
            <a:r>
              <a:rPr lang="en-US" u="sng" dirty="0"/>
              <a:t>Sc</a:t>
            </a:r>
            <a:r>
              <a:rPr lang="en-US" dirty="0"/>
              <a:t>ience Extension” for representing </a:t>
            </a:r>
            <a:br>
              <a:rPr lang="en-US" dirty="0"/>
            </a:br>
            <a:r>
              <a:rPr lang="en-US" dirty="0"/>
              <a:t>“themes” and “missions” (controlled keywords).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781A42-6C5E-4A99-84CC-F72443545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938" y="1790739"/>
            <a:ext cx="6203931" cy="4185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321842-323F-4FCF-A3C2-B551151E1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24" y="1872006"/>
            <a:ext cx="5447690" cy="108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7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7BA4-9015-4519-8BC1-A4AEA865C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– Service Discovery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BBAB8-B9AA-45D4-8315-9E705F2A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6881882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STAC API Search request (filter, CQL2) to find tools (“Machine learning”) about a subject (“Coastal processes”)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Free text search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Controlled keyword (concept) search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Static STAC Catalogs to browse “tool categories”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0E609-F432-4050-BB00-A0C58074A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984" y="720000"/>
            <a:ext cx="4731754" cy="4494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83BA11-1F02-42E9-872E-18C36115D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23" y="3429000"/>
            <a:ext cx="6112669" cy="28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81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E509C-B982-465E-BB2B-0F02138E9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– Service Discovery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5532A-8FF3-41D3-9317-904842B12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STAC “Web Map Links Extension” when WMS </a:t>
            </a:r>
            <a:br>
              <a:rPr lang="en-US" dirty="0"/>
            </a:br>
            <a:r>
              <a:rPr lang="en-US" dirty="0"/>
              <a:t>access for a granule is available (e.g. </a:t>
            </a:r>
            <a:r>
              <a:rPr lang="en-US" dirty="0" err="1"/>
              <a:t>DataCube</a:t>
            </a:r>
            <a:r>
              <a:rPr lang="en-US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C0B8BD-64D2-492B-98CA-AE7059FEE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70" y="2202745"/>
            <a:ext cx="9540938" cy="39889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B1F1E5-FB76-4A8F-A960-5939DADC7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552" y="535961"/>
            <a:ext cx="4978718" cy="28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3FA68-E909-4E9F-822D-9AB6DF93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– ISO Metadata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572DD-1388-46EF-AC93-483C9D9DE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ISO19115-3 supported for granules (done) and services (to do).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Added to </a:t>
            </a:r>
            <a:r>
              <a:rPr lang="en-US" dirty="0" err="1"/>
              <a:t>recordSchema</a:t>
            </a:r>
            <a:r>
              <a:rPr lang="en-US" dirty="0"/>
              <a:t> values and in </a:t>
            </a:r>
            <a:r>
              <a:rPr lang="en-US" dirty="0" err="1"/>
              <a:t>OpenAPI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Added as STAC asset.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FBBA83-D82A-42FD-AEE2-074F2467D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13" y="2550503"/>
            <a:ext cx="7658100" cy="3429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1C4F16-397C-4E6B-A474-5082532E337D}"/>
              </a:ext>
            </a:extLst>
          </p:cNvPr>
          <p:cNvSpPr/>
          <p:nvPr/>
        </p:nvSpPr>
        <p:spPr>
          <a:xfrm>
            <a:off x="499355" y="5308611"/>
            <a:ext cx="2730862" cy="318052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4FC986-86B4-4FE3-A234-F6057B873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16" t="50000" r="36246" b="34685"/>
          <a:stretch/>
        </p:blipFill>
        <p:spPr>
          <a:xfrm>
            <a:off x="7898582" y="878497"/>
            <a:ext cx="3815895" cy="15348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1B0BFE-E921-460B-A1DD-B2AEA0179DBF}"/>
              </a:ext>
            </a:extLst>
          </p:cNvPr>
          <p:cNvSpPr/>
          <p:nvPr/>
        </p:nvSpPr>
        <p:spPr>
          <a:xfrm>
            <a:off x="9318171" y="1709057"/>
            <a:ext cx="1447800" cy="174172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11898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B1107-EAC7-4929-AFF1-0C28EDB32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– UMM metadata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6B1C8-B0C8-4064-8903-A6C0DE9A6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Exchange formats between IDN and </a:t>
            </a:r>
            <a:r>
              <a:rPr lang="en-US" dirty="0" err="1"/>
              <a:t>FedEO</a:t>
            </a:r>
            <a:r>
              <a:rPr lang="en-US" dirty="0"/>
              <a:t>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Collection metadata: DIF-10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Service and tool metadata: UMM-JSON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JSON encoding for UMM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Requires annotation with GCMD “EARTH SCIENCE SERVICES” keywords.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No possibility to add controlled science keywords.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will provide UMM-S or UMM-T (JSON) encoding according to the content of the metadata record.</a:t>
            </a:r>
          </a:p>
        </p:txBody>
      </p:sp>
    </p:spTree>
    <p:extLst>
      <p:ext uri="{BB962C8B-B14F-4D97-AF65-F5344CB8AC3E}">
        <p14:creationId xmlns:p14="http://schemas.microsoft.com/office/powerpoint/2010/main" val="1339631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7ABAE4-17B6-4871-8293-7F19B1322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214" y="1034232"/>
            <a:ext cx="4380223" cy="2266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21B1CA-AED9-4823-A02E-F1D2EA6B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– UMM-S metadata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7F310-915E-4C83-9897-382FDFA2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7454614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Services: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Encoding used when API are available, e.g. OGC offerings including WMS, WCS, WPS, …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Coupled resources to be provided.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Additional </a:t>
            </a:r>
            <a:r>
              <a:rPr lang="en-US" dirty="0" err="1"/>
              <a:t>mediatype</a:t>
            </a:r>
            <a:r>
              <a:rPr lang="en-US" dirty="0"/>
              <a:t> in </a:t>
            </a:r>
            <a:r>
              <a:rPr lang="en-US" dirty="0" err="1"/>
              <a:t>OpenAPI</a:t>
            </a: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Also advertised as STAC asset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Examples: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hlinkClick r:id="rId4"/>
              </a:rPr>
              <a:t>https://emc.spacebel.be/collections/services/items/datacube-wcs</a:t>
            </a:r>
            <a:endParaRPr lang="fr-FR" sz="1400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hlinkClick r:id="rId5"/>
              </a:rPr>
              <a:t>https://emc.spacebel.be/collections/services/items/datacube-wms</a:t>
            </a:r>
            <a:endParaRPr lang="fr-FR" sz="1400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https://emc.spacebel.be/collections/services/items/tb19-d124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BF081B-F9F5-468F-B4B6-EB9AD79F127D}"/>
              </a:ext>
            </a:extLst>
          </p:cNvPr>
          <p:cNvSpPr/>
          <p:nvPr/>
        </p:nvSpPr>
        <p:spPr>
          <a:xfrm>
            <a:off x="7722913" y="2705108"/>
            <a:ext cx="4282824" cy="318052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74C56A-EECC-4ED0-BC4B-C81BA4895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3995" y="5340904"/>
            <a:ext cx="4919745" cy="1007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871B9F-46F4-482C-AA08-E8C279DAAD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3995" y="3752502"/>
            <a:ext cx="4877518" cy="15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5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CCD9-98FB-4DDD-A956-A0D9C724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– UMM-T metadata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11B1-11FE-4134-92E3-43D4C5F11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Encoding used for downloadable tools and </a:t>
            </a:r>
            <a:r>
              <a:rPr lang="en-US" dirty="0" err="1"/>
              <a:t>Jupyter</a:t>
            </a:r>
            <a:r>
              <a:rPr lang="en-US" dirty="0"/>
              <a:t> Notebooks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Also advertised as STAC “metadata” asset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0B1B1-F008-4DB8-9D14-811902E29966}"/>
              </a:ext>
            </a:extLst>
          </p:cNvPr>
          <p:cNvSpPr txBox="1"/>
          <p:nvPr/>
        </p:nvSpPr>
        <p:spPr>
          <a:xfrm>
            <a:off x="90889" y="158913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UMM-T</a:t>
            </a:r>
            <a:endParaRPr lang="en-BE" u="sng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EDEF60-35D3-4DAF-AE01-7A66FDDD2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50" y="2040254"/>
            <a:ext cx="7644065" cy="46754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B83E22-6DC2-40F4-83B6-677C14A1E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352" y="2571587"/>
            <a:ext cx="7259759" cy="39048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7B0B3B-AA12-4F71-B505-18661BAA4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056" y="2691797"/>
            <a:ext cx="514350" cy="447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C6C708-2239-46FD-A6B8-74E9DF350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3537" y="4524022"/>
            <a:ext cx="1299388" cy="318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EC0DE9-0ED3-477B-88BC-AAFFCE181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056" y="3623565"/>
            <a:ext cx="514350" cy="4476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E32DAF5-1AA0-4275-BC92-6BE94595540D}"/>
              </a:ext>
            </a:extLst>
          </p:cNvPr>
          <p:cNvSpPr/>
          <p:nvPr/>
        </p:nvSpPr>
        <p:spPr>
          <a:xfrm>
            <a:off x="528861" y="3914844"/>
            <a:ext cx="3218642" cy="684266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5069A1-1ACC-4EB3-A289-B37B9BC03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5716" y="815467"/>
            <a:ext cx="4402372" cy="16499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877E796-985D-49C7-AC1A-2B718F7D5135}"/>
              </a:ext>
            </a:extLst>
          </p:cNvPr>
          <p:cNvSpPr/>
          <p:nvPr/>
        </p:nvSpPr>
        <p:spPr>
          <a:xfrm>
            <a:off x="7743926" y="1906811"/>
            <a:ext cx="4282824" cy="318052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58825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E2B8C-130F-43D9-ABA0-129F5853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ED322-B31D-455A-AB6E-B49FA441A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ESA EOCAT interfaces updated significantly in September 2023.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OGC API-Features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STAC API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Updated CEOS </a:t>
            </a:r>
            <a:r>
              <a:rPr lang="en-US" dirty="0" err="1"/>
              <a:t>FedEO</a:t>
            </a:r>
            <a:r>
              <a:rPr lang="en-US" dirty="0"/>
              <a:t> interfaces expected to be operational by end 2023 and contain important part of presented “evolutions”.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UMM export to IDN (e.g. for </a:t>
            </a:r>
            <a:r>
              <a:rPr lang="en-US" dirty="0" err="1"/>
              <a:t>Jupyter</a:t>
            </a:r>
            <a:r>
              <a:rPr lang="en-US" dirty="0"/>
              <a:t> Notebooks) requires further discussion.</a:t>
            </a:r>
          </a:p>
        </p:txBody>
      </p:sp>
    </p:spTree>
    <p:extLst>
      <p:ext uri="{BB962C8B-B14F-4D97-AF65-F5344CB8AC3E}">
        <p14:creationId xmlns:p14="http://schemas.microsoft.com/office/powerpoint/2010/main" val="3531098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12E9-53B3-4163-BD79-8CBEF797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9143E-5734-44CE-A6C0-D317AD53C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5B2F2-054B-4EA8-BF88-CBA9B56EF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69" y="1104901"/>
            <a:ext cx="5105400" cy="2324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A8F294-A3BD-4AB7-8D7F-9AD76DB86340}"/>
              </a:ext>
            </a:extLst>
          </p:cNvPr>
          <p:cNvSpPr txBox="1"/>
          <p:nvPr/>
        </p:nvSpPr>
        <p:spPr>
          <a:xfrm>
            <a:off x="1472184" y="510235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DRAFT</a:t>
            </a:r>
            <a:endParaRPr lang="en-BE" b="1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9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in CEOS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current metrics and DIF-10 export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FedEO</a:t>
            </a:r>
            <a:r>
              <a:rPr lang="en-GB" dirty="0"/>
              <a:t> evolution activities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Service discovery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ISO metadata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UMM-S/T metadata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7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WGISS Connected Data Assets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9B81D5-8205-4357-BE02-C52D37A51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: Federated Earth Observation missions access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DA6383-5413-4FDC-97E4-29A089B07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251" y="1354888"/>
            <a:ext cx="3716486" cy="43822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F19E31-67C8-4946-9C7B-680EFD6A5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507" y="1525680"/>
            <a:ext cx="5635707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5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9BFC-C726-4138-83C2-C85855DF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in CEOS Domain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15D0C-A1A5-4A14-9FD5-841D155B6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71" y="969600"/>
            <a:ext cx="6163890" cy="5097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Since September 2021: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Client available at</a:t>
            </a:r>
            <a:br>
              <a:rPr lang="en-US" dirty="0"/>
            </a:br>
            <a:r>
              <a:rPr lang="en-US" u="sng" dirty="0">
                <a:hlinkClick r:id="rId3"/>
              </a:rPr>
              <a:t>https://fedeo-client.ceos.org</a:t>
            </a:r>
            <a:endParaRPr lang="en-US" u="sng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Server (API) available </a:t>
            </a:r>
            <a:br>
              <a:rPr lang="en-US" dirty="0"/>
            </a:br>
            <a:r>
              <a:rPr lang="en-US" dirty="0"/>
              <a:t>at </a:t>
            </a:r>
            <a:r>
              <a:rPr lang="en-US" dirty="0">
                <a:hlinkClick r:id="rId4"/>
              </a:rPr>
              <a:t>https://fedeo.ceos.org/</a:t>
            </a: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Validation server available at https://geo.spacebel.be</a:t>
            </a:r>
            <a:br>
              <a:rPr lang="en-US" dirty="0"/>
            </a:b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D383C-3FFD-4FE2-87AF-BE74BCD28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624" y="1456666"/>
            <a:ext cx="7075901" cy="466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0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DIF-10 Metadata Export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5074" y="1243690"/>
            <a:ext cx="3891361" cy="3796380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GB" sz="1200" dirty="0"/>
              <a:t>Collections being harvested automatically by IDN, e.g. ESA,  DLR,  VITO, ESA CCI, JAXA. </a:t>
            </a:r>
          </a:p>
          <a:p>
            <a:pPr algn="just"/>
            <a:endParaRPr lang="en-GB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VITO endpoints combined.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Temporary issue with DLR access. 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/>
              <a:t>See:</a:t>
            </a:r>
          </a:p>
          <a:p>
            <a:pPr marL="228594" indent="-228594">
              <a:lnSpc>
                <a:spcPct val="100000"/>
              </a:lnSpc>
              <a:spcBef>
                <a:spcPct val="30000"/>
              </a:spcBef>
              <a:buClrTx/>
              <a:buFontTx/>
              <a:buChar char="-"/>
              <a:defRPr/>
            </a:pPr>
            <a:r>
              <a:rPr lang="en-GB" sz="1200" dirty="0"/>
              <a:t>https://cmr.earthdata.nasa.gov/search/collections.umm_json?provider_id=FedEO&amp;data_center=DE/DLR&amp;pretty=true</a:t>
            </a:r>
          </a:p>
          <a:p>
            <a:pPr marL="228594" indent="-228594">
              <a:lnSpc>
                <a:spcPct val="100000"/>
              </a:lnSpc>
              <a:spcBef>
                <a:spcPct val="30000"/>
              </a:spcBef>
              <a:buClrTx/>
              <a:buFontTx/>
              <a:buChar char="-"/>
              <a:defRPr/>
            </a:pPr>
            <a:r>
              <a:rPr lang="en-GB" sz="1200" dirty="0"/>
              <a:t>https://cmr.earthdata.nasa.gov/search/collections.umm_json?provider_id=FedEO&amp;data_center=VITO&amp;pretty=true</a:t>
            </a:r>
          </a:p>
          <a:p>
            <a:pPr marL="228594" indent="-228594">
              <a:lnSpc>
                <a:spcPct val="100000"/>
              </a:lnSpc>
              <a:spcBef>
                <a:spcPct val="30000"/>
              </a:spcBef>
              <a:buClrTx/>
              <a:buFontTx/>
              <a:buChar char="-"/>
              <a:defRPr/>
            </a:pPr>
            <a:r>
              <a:rPr lang="en-GB" sz="1200" dirty="0"/>
              <a:t>https://cmr.earthdata.nasa.gov/search/collections.umm_json?provider_id=ESA&amp;data_center=ESA/ESRIN&amp;pretty=true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>
                <a:solidFill>
                  <a:schemeClr val="tx1"/>
                </a:solidFill>
              </a:rPr>
              <a:t>DIF-10 collections are available for being ingested into IDN, from</a:t>
            </a:r>
          </a:p>
          <a:p>
            <a:pPr algn="just"/>
            <a:r>
              <a:rPr lang="en-GB" sz="1200" dirty="0">
                <a:solidFill>
                  <a:schemeClr val="tx1"/>
                </a:solidFill>
                <a:hlinkClick r:id="rId3"/>
              </a:rPr>
              <a:t>https://fedeo.ceos.org/asset/index.html</a:t>
            </a:r>
            <a:endParaRPr lang="en-GB" sz="1200" dirty="0">
              <a:solidFill>
                <a:schemeClr val="tx1"/>
              </a:solidFill>
            </a:endParaRPr>
          </a:p>
          <a:p>
            <a:pPr algn="just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5720" y="788870"/>
            <a:ext cx="6096000" cy="318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1467" dirty="0">
                <a:hlinkClick r:id="rId3"/>
              </a:rPr>
              <a:t>https://fedeo.ceos.org/asset/index.html</a:t>
            </a:r>
            <a:endParaRPr lang="en-GB" sz="14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EDCF2-EF90-4597-B15C-4AB57A8CC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3690"/>
            <a:ext cx="8027546" cy="46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3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Metrics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069" y="969600"/>
            <a:ext cx="11879369" cy="5097600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: 148 to 172 million granules (+16%) since WGISS-55 (Apr 2023)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ESA (EOCAT): 178 collections with 34.9 million granules.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7E1176-F03D-4A5D-88FC-D83C6FFF4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082"/>
          <a:stretch/>
        </p:blipFill>
        <p:spPr>
          <a:xfrm>
            <a:off x="0" y="1840889"/>
            <a:ext cx="8454512" cy="3474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58C224-12DB-4444-B9F9-A7C19E9137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76"/>
          <a:stretch/>
        </p:blipFill>
        <p:spPr>
          <a:xfrm>
            <a:off x="2906921" y="3236259"/>
            <a:ext cx="8403142" cy="32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285DED-3937-4EC5-B5CA-1114B3F13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14" y="437400"/>
            <a:ext cx="6871750" cy="3279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Metrics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" y="969600"/>
            <a:ext cx="2237833" cy="5097600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3ECB55-1E6C-4DFD-BDC3-026E26910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14" y="3820309"/>
            <a:ext cx="6871751" cy="29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8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8E23-9D25-438E-B823-AE21C8976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– Service Discovery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CA223-A89B-4B5A-84B9-0EAE651B4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 metadata records prepared for: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Earth Online Services (approx. 45)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AI4EO </a:t>
            </a:r>
            <a:r>
              <a:rPr lang="en-US" dirty="0" err="1"/>
              <a:t>Jupyter</a:t>
            </a:r>
            <a:r>
              <a:rPr lang="en-US" dirty="0"/>
              <a:t> Notebooks (approx. 20)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Available via all supported protocols: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OpenSearch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OGC API Features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STAC API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ESA SKOS Thesaurus expected to be extended with tool/service categories</a:t>
            </a:r>
            <a:br>
              <a:rPr lang="en-US" dirty="0"/>
            </a:br>
            <a:r>
              <a:rPr lang="en-US" dirty="0"/>
              <a:t>including correspondence with GCMD and </a:t>
            </a:r>
            <a:r>
              <a:rPr lang="en-US" dirty="0" err="1"/>
              <a:t>DBpedia</a:t>
            </a:r>
            <a:r>
              <a:rPr lang="en-US" dirty="0"/>
              <a:t> (TBC)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Static STAC Catalogs organize services/tools according to </a:t>
            </a:r>
            <a:br>
              <a:rPr lang="en-US" dirty="0"/>
            </a:br>
            <a:r>
              <a:rPr lang="en-US" dirty="0"/>
              <a:t>preliminary SKOS thesaurus.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451AD-1894-4927-B320-AD18EA3CA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119" y="648000"/>
            <a:ext cx="4841081" cy="1033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DF6DC-61E4-4157-BCC9-F8DCDA3F6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962" y="1843489"/>
            <a:ext cx="4817793" cy="1154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2FFE18-7CA2-4921-873C-0D5F96981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659" y="3429000"/>
            <a:ext cx="2353225" cy="43079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D777EC-BA4B-4657-9A75-3A30A50D1595}"/>
              </a:ext>
            </a:extLst>
          </p:cNvPr>
          <p:cNvSpPr txBox="1"/>
          <p:nvPr/>
        </p:nvSpPr>
        <p:spPr>
          <a:xfrm rot="19312028">
            <a:off x="9623326" y="5321380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DRAFT</a:t>
            </a:r>
            <a:endParaRPr lang="en-BE" sz="2800" b="1" dirty="0">
              <a:solidFill>
                <a:srgbClr val="FF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016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961B-16EC-40EE-8CBC-B6D4494F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– Service Discovery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A72A-5E44-4A8F-A79A-AD40612DA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11662"/>
            <a:ext cx="11764800" cy="5328000"/>
          </a:xfrm>
        </p:spPr>
        <p:txBody>
          <a:bodyPr/>
          <a:lstStyle/>
          <a:p>
            <a:r>
              <a:rPr lang="en-US" dirty="0"/>
              <a:t>AI4EO Example:						Earth Online 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Access to AI4EO / Earth Online Landing Page</a:t>
            </a:r>
          </a:p>
          <a:p>
            <a:pPr marL="285750" indent="-285750">
              <a:buFontTx/>
              <a:buChar char="-"/>
            </a:pPr>
            <a:r>
              <a:rPr lang="en-US" dirty="0"/>
              <a:t>Notebook and tool downloads</a:t>
            </a:r>
          </a:p>
          <a:p>
            <a:pPr marL="285750" indent="-285750">
              <a:buFontTx/>
              <a:buChar char="-"/>
            </a:pPr>
            <a:r>
              <a:rPr lang="en-US" dirty="0"/>
              <a:t>Access to Gitlab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Controlled vocabulary (Platforms, Instruments, Earth Topics, Tool Categories)</a:t>
            </a:r>
          </a:p>
          <a:p>
            <a:pPr marL="285750" indent="-285750">
              <a:buFontTx/>
              <a:buChar char="-"/>
            </a:pP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0DDBAE-2E32-4BFF-A9E3-A0865A718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23" y="1367476"/>
            <a:ext cx="5081339" cy="306679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88DE57-9C81-4D7A-AF90-5E4360BFC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451" y="1274741"/>
            <a:ext cx="6427072" cy="407181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767159708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2022-03-17T23:00:00+00:00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Props1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E22279E-2C4C-4C93-8498-455A58D1433E}">
  <ds:schemaRefs>
    <ds:schemaRef ds:uri="http://schemas.microsoft.com/office/infopath/2007/PartnerControls"/>
    <ds:schemaRef ds:uri="http://schemas.microsoft.com/office/2006/documentManagement/types"/>
    <ds:schemaRef ds:uri="http://schemas.microsoft.com/sharepoint/v4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sharepoint/v3/fields"/>
    <ds:schemaRef ds:uri="ddc99d1b-0883-4f2c-a8e6-6d8ebaa0e5d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12147</TotalTime>
  <Words>1069</Words>
  <Application>Microsoft Office PowerPoint</Application>
  <PresentationFormat>Custom</PresentationFormat>
  <Paragraphs>143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PGothic</vt:lpstr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Outline</vt:lpstr>
      <vt:lpstr>WGISS Connected Data Assets</vt:lpstr>
      <vt:lpstr>FedEO in CEOS Domain</vt:lpstr>
      <vt:lpstr>DIF-10 Metadata Export</vt:lpstr>
      <vt:lpstr>Metrics evolution</vt:lpstr>
      <vt:lpstr>Metrics evolution</vt:lpstr>
      <vt:lpstr>Evolution – Service Discovery</vt:lpstr>
      <vt:lpstr>Evolution – Service Discovery</vt:lpstr>
      <vt:lpstr>Evolution – Service Discovery</vt:lpstr>
      <vt:lpstr>Evolution – Service Discovery</vt:lpstr>
      <vt:lpstr>Evolution – Service Discovery</vt:lpstr>
      <vt:lpstr>Evolution – ISO Metadata</vt:lpstr>
      <vt:lpstr>Evolution – UMM metadata</vt:lpstr>
      <vt:lpstr>Evolution – UMM-S metadata</vt:lpstr>
      <vt:lpstr>Evolution – UMM-T metadata</vt:lpstr>
      <vt:lpstr>Evolutions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FedEO Report</dc:title>
  <dc:subject>WGISS-56, ESA, OGC, STAC</dc:subject>
  <dc:creator>Yves Coene</dc:creator>
  <cp:keywords>ESA</cp:keywords>
  <dc:description/>
  <cp:lastModifiedBy>Yves Coene</cp:lastModifiedBy>
  <cp:revision>272</cp:revision>
  <cp:lastPrinted>2008-08-26T16:26:23Z</cp:lastPrinted>
  <dcterms:created xsi:type="dcterms:W3CDTF">2022-03-18T14:00:45Z</dcterms:created>
  <dcterms:modified xsi:type="dcterms:W3CDTF">2023-10-23T08:27:50Z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Yves Coene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>ESA</vt:lpwstr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2022-03-17T23:00:00Z</vt:filetime>
  </property>
  <property fmtid="{D5CDD505-2E9C-101B-9397-08002B2CF9AE}" pid="30" name="Organisational_x0020_entity">
    <vt:lpwstr>ESA</vt:lpwstr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