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gHITCUxxndYQd3MffYSfAygEtq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8AFBE-011C-F65D-2958-9FBAC35F593D}" v="62" dt="2023-10-24T11:17:49.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33" name="Google Shape;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4" name="Google Shape;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4" name="Google Shape;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90d962b73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0" name="Google Shape;90;g290d962b7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90d962b730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6" name="Google Shape;96;g290d962b73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3" name="Google Shape;1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9"/>
          <p:cNvPicPr preferRelativeResize="0"/>
          <p:nvPr/>
        </p:nvPicPr>
        <p:blipFill rotWithShape="1">
          <a:blip r:embed="rId2">
            <a:alphaModFix/>
          </a:blip>
          <a:srcRect/>
          <a:stretch/>
        </p:blipFill>
        <p:spPr>
          <a:xfrm>
            <a:off x="2333251" y="225239"/>
            <a:ext cx="9864725" cy="6645275"/>
          </a:xfrm>
          <a:prstGeom prst="rect">
            <a:avLst/>
          </a:prstGeom>
          <a:noFill/>
          <a:ln>
            <a:noFill/>
          </a:ln>
        </p:spPr>
      </p:pic>
      <p:pic>
        <p:nvPicPr>
          <p:cNvPr id="13" name="Google Shape;13;p9"/>
          <p:cNvPicPr preferRelativeResize="0"/>
          <p:nvPr/>
        </p:nvPicPr>
        <p:blipFill rotWithShape="1">
          <a:blip r:embed="rId3">
            <a:alphaModFix/>
          </a:blip>
          <a:srcRect t="-113"/>
          <a:stretch/>
        </p:blipFill>
        <p:spPr>
          <a:xfrm>
            <a:off x="2824163" y="4824413"/>
            <a:ext cx="5391150" cy="2038350"/>
          </a:xfrm>
          <a:prstGeom prst="rect">
            <a:avLst/>
          </a:prstGeom>
          <a:noFill/>
          <a:ln>
            <a:noFill/>
          </a:ln>
        </p:spPr>
      </p:pic>
      <p:pic>
        <p:nvPicPr>
          <p:cNvPr id="14" name="Google Shape;14;p9" descr="A picture containing nature&#10;&#10;Description automatically generated"/>
          <p:cNvPicPr preferRelativeResize="0"/>
          <p:nvPr/>
        </p:nvPicPr>
        <p:blipFill rotWithShape="1">
          <a:blip r:embed="rId4">
            <a:alphaModFix/>
          </a:blip>
          <a:srcRect/>
          <a:stretch/>
        </p:blipFill>
        <p:spPr>
          <a:xfrm>
            <a:off x="8477250" y="0"/>
            <a:ext cx="3714750" cy="2686050"/>
          </a:xfrm>
          <a:prstGeom prst="rect">
            <a:avLst/>
          </a:prstGeom>
          <a:noFill/>
          <a:ln>
            <a:noFill/>
          </a:ln>
        </p:spPr>
      </p:pic>
      <p:sp>
        <p:nvSpPr>
          <p:cNvPr id="15" name="Google Shape;15;p9"/>
          <p:cNvSpPr/>
          <p:nvPr/>
        </p:nvSpPr>
        <p:spPr>
          <a:xfrm flipH="1">
            <a:off x="-4763" y="-14288"/>
            <a:ext cx="12198351" cy="6873876"/>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 name="Google Shape;16;p9"/>
          <p:cNvPicPr preferRelativeResize="0"/>
          <p:nvPr/>
        </p:nvPicPr>
        <p:blipFill rotWithShape="1">
          <a:blip r:embed="rId5">
            <a:alphaModFix/>
          </a:blip>
          <a:srcRect/>
          <a:stretch/>
        </p:blipFill>
        <p:spPr>
          <a:xfrm>
            <a:off x="138113" y="5311775"/>
            <a:ext cx="2738437" cy="1508125"/>
          </a:xfrm>
          <a:prstGeom prst="rect">
            <a:avLst/>
          </a:prstGeom>
          <a:noFill/>
          <a:ln>
            <a:noFill/>
          </a:ln>
          <a:effectLst>
            <a:outerShdw blurRad="50800" dist="38100" dir="2700000" algn="tl" rotWithShape="0">
              <a:srgbClr val="000000">
                <a:alpha val="40000"/>
              </a:srgbClr>
            </a:outerShdw>
          </a:effectLst>
        </p:spPr>
      </p:pic>
      <p:pic>
        <p:nvPicPr>
          <p:cNvPr id="17" name="Google Shape;17;p9"/>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8" name="Google Shape;18;p9"/>
          <p:cNvPicPr preferRelativeResize="0"/>
          <p:nvPr/>
        </p:nvPicPr>
        <p:blipFill rotWithShape="1">
          <a:blip r:embed="rId6">
            <a:alphaModFix amt="34000"/>
          </a:blip>
          <a:srcRect l="54016" t="36081" r="11355" b="671"/>
          <a:stretch/>
        </p:blipFill>
        <p:spPr>
          <a:xfrm rot="-5400000">
            <a:off x="5792642" y="4819952"/>
            <a:ext cx="1719709" cy="2366806"/>
          </a:xfrm>
          <a:prstGeom prst="rtTriangle">
            <a:avLst/>
          </a:prstGeom>
          <a:noFill/>
          <a:ln>
            <a:noFill/>
          </a:ln>
        </p:spPr>
      </p:pic>
      <p:sp>
        <p:nvSpPr>
          <p:cNvPr id="19" name="Google Shape;19;p9"/>
          <p:cNvSpPr txBox="1"/>
          <p:nvPr/>
        </p:nvSpPr>
        <p:spPr>
          <a:xfrm>
            <a:off x="5565775" y="4899025"/>
            <a:ext cx="6310313" cy="1991379"/>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Kathryn Shontz and Daniel Lee</a:t>
            </a:r>
            <a:endParaRPr sz="1400" b="0" i="0" u="none" strike="noStrike" cap="none">
              <a:solidFill>
                <a:srgbClr val="000000"/>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CGMS Cloud Services Experts WG, sub-group to CGMS WGIV</a:t>
            </a:r>
            <a:endParaRPr sz="1400" b="1" i="0" u="none" strike="noStrike" cap="none">
              <a:solidFill>
                <a:schemeClr val="lt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Agenda ID: 2023.10.DD_HH.MM</a:t>
            </a:r>
            <a:endParaRPr sz="1400" b="0" i="0" u="none" strike="noStrike" cap="none">
              <a:solidFill>
                <a:schemeClr val="lt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WGISS-56</a:t>
            </a:r>
            <a:endParaRPr sz="1400" b="0" i="0" u="none" strike="noStrike" cap="none">
              <a:solidFill>
                <a:srgbClr val="000000"/>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Paris, France (CNES)</a:t>
            </a:r>
            <a:endParaRPr sz="1400" b="0" i="0" u="none" strike="noStrike" cap="none">
              <a:solidFill>
                <a:srgbClr val="000000"/>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24-26 October, 2023</a:t>
            </a:r>
            <a:endParaRPr sz="1400" b="0" i="0" u="none" strike="noStrike" cap="none">
              <a:solidFill>
                <a:srgbClr val="000000"/>
              </a:solidFill>
              <a:latin typeface="Arial"/>
              <a:ea typeface="Arial"/>
              <a:cs typeface="Arial"/>
              <a:sym typeface="Arial"/>
            </a:endParaRPr>
          </a:p>
        </p:txBody>
      </p:sp>
      <p:sp>
        <p:nvSpPr>
          <p:cNvPr id="20" name="Google Shape;20;p9"/>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10"/>
          <p:cNvSpPr/>
          <p:nvPr/>
        </p:nvSpPr>
        <p:spPr>
          <a:xfrm>
            <a:off x="0" y="0"/>
            <a:ext cx="12192000" cy="10382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4546A"/>
              </a:solidFill>
              <a:latin typeface="Arial"/>
              <a:ea typeface="Arial"/>
              <a:cs typeface="Arial"/>
              <a:sym typeface="Arial"/>
            </a:endParaRPr>
          </a:p>
        </p:txBody>
      </p:sp>
      <p:pic>
        <p:nvPicPr>
          <p:cNvPr id="23" name="Google Shape;23;p10"/>
          <p:cNvPicPr preferRelativeResize="0"/>
          <p:nvPr/>
        </p:nvPicPr>
        <p:blipFill rotWithShape="1">
          <a:blip r:embed="rId2">
            <a:alphaModFix/>
          </a:blip>
          <a:srcRect l="-2840" t="39268" r="51340" b="35419"/>
          <a:stretch/>
        </p:blipFill>
        <p:spPr>
          <a:xfrm>
            <a:off x="9304338" y="0"/>
            <a:ext cx="2887662" cy="1038225"/>
          </a:xfrm>
          <a:prstGeom prst="rect">
            <a:avLst/>
          </a:prstGeom>
          <a:noFill/>
          <a:ln>
            <a:noFill/>
          </a:ln>
        </p:spPr>
      </p:pic>
      <p:pic>
        <p:nvPicPr>
          <p:cNvPr id="24" name="Google Shape;24;p10"/>
          <p:cNvPicPr preferRelativeResize="0"/>
          <p:nvPr/>
        </p:nvPicPr>
        <p:blipFill rotWithShape="1">
          <a:blip r:embed="rId3">
            <a:alphaModFix/>
          </a:blip>
          <a:srcRect/>
          <a:stretch/>
        </p:blipFill>
        <p:spPr>
          <a:xfrm>
            <a:off x="9791700" y="111125"/>
            <a:ext cx="2027238" cy="803275"/>
          </a:xfrm>
          <a:prstGeom prst="rect">
            <a:avLst/>
          </a:prstGeom>
          <a:noFill/>
          <a:ln>
            <a:noFill/>
          </a:ln>
          <a:effectLst>
            <a:outerShdw blurRad="50800" dist="38100" dir="2700000" algn="tl" rotWithShape="0">
              <a:srgbClr val="000000">
                <a:alpha val="40000"/>
              </a:srgbClr>
            </a:outerShdw>
          </a:effectLst>
        </p:spPr>
      </p:pic>
      <p:sp>
        <p:nvSpPr>
          <p:cNvPr id="25" name="Google Shape;25;p10"/>
          <p:cNvSpPr/>
          <p:nvPr/>
        </p:nvSpPr>
        <p:spPr>
          <a:xfrm>
            <a:off x="-1588" y="6573838"/>
            <a:ext cx="12193588" cy="28416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 name="Google Shape;26;p10"/>
          <p:cNvSpPr/>
          <p:nvPr/>
        </p:nvSpPr>
        <p:spPr>
          <a:xfrm rot="10800000" flipH="1">
            <a:off x="-4763" y="6540500"/>
            <a:ext cx="12196763" cy="587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4546A"/>
              </a:solidFill>
              <a:latin typeface="Arial"/>
              <a:ea typeface="Arial"/>
              <a:cs typeface="Arial"/>
              <a:sym typeface="Arial"/>
            </a:endParaRPr>
          </a:p>
        </p:txBody>
      </p:sp>
      <p:sp>
        <p:nvSpPr>
          <p:cNvPr id="27" name="Google Shape;27;p10"/>
          <p:cNvSpPr txBox="1"/>
          <p:nvPr/>
        </p:nvSpPr>
        <p:spPr>
          <a:xfrm>
            <a:off x="10266363" y="6573838"/>
            <a:ext cx="1924050" cy="3079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Arial"/>
                <a:ea typeface="Arial"/>
                <a:cs typeface="Arial"/>
                <a:sym typeface="Arial"/>
              </a:rPr>
              <a:t>Slide </a:t>
            </a:r>
            <a:fld id="{00000000-1234-1234-1234-123412341234}" type="slidenum">
              <a:rPr lang="en-US"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10"/>
          <p:cNvSpPr txBox="1"/>
          <p:nvPr/>
        </p:nvSpPr>
        <p:spPr>
          <a:xfrm>
            <a:off x="-23813" y="6562725"/>
            <a:ext cx="4924426"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Arial"/>
                <a:ea typeface="Arial"/>
                <a:cs typeface="Arial"/>
                <a:sym typeface="Arial"/>
              </a:rPr>
              <a:t>WGISS-56, October 24-26, 2023</a:t>
            </a:r>
            <a:endParaRPr sz="1400" b="0" i="0" u="none" strike="noStrike" cap="none">
              <a:solidFill>
                <a:srgbClr val="000000"/>
              </a:solidFill>
              <a:latin typeface="Arial"/>
              <a:ea typeface="Arial"/>
              <a:cs typeface="Arial"/>
              <a:sym typeface="Arial"/>
            </a:endParaRPr>
          </a:p>
        </p:txBody>
      </p:sp>
      <p:sp>
        <p:nvSpPr>
          <p:cNvPr id="29" name="Google Shape;29;p10"/>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10"/>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p:nvPr/>
        </p:nvSpPr>
        <p:spPr>
          <a:xfrm>
            <a:off x="0" y="0"/>
            <a:ext cx="12192000" cy="10382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4546A"/>
              </a:solidFill>
              <a:latin typeface="Arial"/>
              <a:ea typeface="Arial"/>
              <a:cs typeface="Arial"/>
              <a:sym typeface="Arial"/>
            </a:endParaRPr>
          </a:p>
        </p:txBody>
      </p:sp>
      <p:pic>
        <p:nvPicPr>
          <p:cNvPr id="7" name="Google Shape;7;p8"/>
          <p:cNvPicPr preferRelativeResize="0"/>
          <p:nvPr/>
        </p:nvPicPr>
        <p:blipFill rotWithShape="1">
          <a:blip r:embed="rId4">
            <a:alphaModFix/>
          </a:blip>
          <a:srcRect l="-2840" t="39268" r="51340" b="35419"/>
          <a:stretch/>
        </p:blipFill>
        <p:spPr>
          <a:xfrm>
            <a:off x="9304338" y="0"/>
            <a:ext cx="2887662" cy="1038225"/>
          </a:xfrm>
          <a:prstGeom prst="rect">
            <a:avLst/>
          </a:prstGeom>
          <a:noFill/>
          <a:ln>
            <a:noFill/>
          </a:ln>
        </p:spPr>
      </p:pic>
      <p:pic>
        <p:nvPicPr>
          <p:cNvPr id="8" name="Google Shape;8;p8"/>
          <p:cNvPicPr preferRelativeResize="0"/>
          <p:nvPr/>
        </p:nvPicPr>
        <p:blipFill rotWithShape="1">
          <a:blip r:embed="rId5">
            <a:alphaModFix/>
          </a:blip>
          <a:srcRect/>
          <a:stretch/>
        </p:blipFill>
        <p:spPr>
          <a:xfrm>
            <a:off x="9791700" y="111125"/>
            <a:ext cx="2027238" cy="803275"/>
          </a:xfrm>
          <a:prstGeom prst="rect">
            <a:avLst/>
          </a:prstGeom>
          <a:noFill/>
          <a:ln>
            <a:noFill/>
          </a:ln>
          <a:effectLst>
            <a:outerShdw blurRad="50800" dist="38100" dir="2700000" algn="tl" rotWithShape="0">
              <a:srgbClr val="000000">
                <a:alpha val="40000"/>
              </a:srgbClr>
            </a:outerShdw>
          </a:effectLst>
        </p:spPr>
      </p:pic>
      <p:sp>
        <p:nvSpPr>
          <p:cNvPr id="9" name="Google Shape;9;p8"/>
          <p:cNvSpPr/>
          <p:nvPr/>
        </p:nvSpPr>
        <p:spPr>
          <a:xfrm>
            <a:off x="-1588" y="6573838"/>
            <a:ext cx="12193588" cy="28416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8"/>
          <p:cNvSpPr/>
          <p:nvPr/>
        </p:nvSpPr>
        <p:spPr>
          <a:xfrm rot="10800000" flipH="1">
            <a:off x="-4763" y="6540500"/>
            <a:ext cx="12196763" cy="587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4546A"/>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title"/>
          </p:nvPr>
        </p:nvSpPr>
        <p:spPr>
          <a:xfrm>
            <a:off x="176213" y="176213"/>
            <a:ext cx="9791752" cy="39719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8000"/>
              <a:buNone/>
            </a:pPr>
            <a:r>
              <a:rPr lang="en-US" sz="5700" i="1">
                <a:solidFill>
                  <a:srgbClr val="FFFFFF"/>
                </a:solidFill>
                <a:latin typeface="Arial"/>
                <a:ea typeface="Arial"/>
                <a:cs typeface="Arial"/>
                <a:sym typeface="Arial"/>
              </a:rPr>
              <a:t>CGMS Cloud Best Practices and Approach to International Collaboration</a:t>
            </a:r>
            <a:br>
              <a:rPr lang="en-US" sz="6600" i="1">
                <a:solidFill>
                  <a:srgbClr val="FFFFFF"/>
                </a:solidFill>
                <a:latin typeface="Arial"/>
                <a:ea typeface="Arial"/>
                <a:cs typeface="Arial"/>
                <a:sym typeface="Arial"/>
              </a:rPr>
            </a:br>
            <a:endParaRPr sz="6600" i="1">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txBox="1">
            <a:spLocks noGrp="1"/>
          </p:cNvSpPr>
          <p:nvPr>
            <p:ph type="body" idx="1"/>
          </p:nvPr>
        </p:nvSpPr>
        <p:spPr>
          <a:xfrm>
            <a:off x="324233" y="1241659"/>
            <a:ext cx="11495400" cy="4979745"/>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sz="2000">
                <a:solidFill>
                  <a:schemeClr val="dk1"/>
                </a:solidFill>
                <a:latin typeface="Calibri"/>
                <a:ea typeface="Calibri"/>
                <a:cs typeface="Calibri"/>
                <a:sym typeface="Calibri"/>
              </a:rPr>
              <a:t>The CGMS Cloud Services Expert Group was established in July 2020 and is comprised of members from the National Oceanic and Atmospheric Administration (NOAA), European Organisation for the Exploitation of Meteorological Satellites (EUMETSAT), Korea Meteorological Administration (KMA), China Meteorological Administration (CMA), Japan Meteorological Agency (JMA), Indian Space Research Organisation (ISRO), and the World Meteorological Organization (WMO). The group hosts an annual CGMS Cloud Workshop and develops best practices and lessons learned based on the information exchange in the workshops. Over the past year (2022-2023), the group has focused on planning the 2023 annual Cloud workshop and finalizing the best practices document for CGMS publication.</a:t>
            </a:r>
            <a:r>
              <a:rPr lang="en-US" sz="1600">
                <a:solidFill>
                  <a:schemeClr val="dk1"/>
                </a:solidFill>
                <a:latin typeface="Calibri"/>
                <a:ea typeface="Calibri"/>
                <a:cs typeface="Calibri"/>
                <a:sym typeface="Calibri"/>
              </a:rPr>
              <a:t> </a:t>
            </a:r>
            <a:endParaRPr sz="1600">
              <a:solidFill>
                <a:schemeClr val="dk1"/>
              </a:solidFill>
            </a:endParaRPr>
          </a:p>
          <a:p>
            <a:pPr marL="76200" lvl="0" indent="0" algn="l" rtl="0">
              <a:lnSpc>
                <a:spcPct val="90000"/>
              </a:lnSpc>
              <a:spcBef>
                <a:spcPts val="1000"/>
              </a:spcBef>
              <a:spcAft>
                <a:spcPts val="0"/>
              </a:spcAft>
              <a:buSzPts val="2800"/>
              <a:buNone/>
            </a:pPr>
            <a:endParaRPr/>
          </a:p>
          <a:p>
            <a:pPr marL="76200" lvl="0" indent="0" algn="l" rtl="0">
              <a:lnSpc>
                <a:spcPct val="90000"/>
              </a:lnSpc>
              <a:spcBef>
                <a:spcPts val="1000"/>
              </a:spcBef>
              <a:spcAft>
                <a:spcPts val="0"/>
              </a:spcAft>
              <a:buSzPts val="2800"/>
              <a:buNone/>
            </a:pPr>
            <a:r>
              <a:rPr lang="en-US" sz="2600" u="sng"/>
              <a:t>Topics to discuss today:</a:t>
            </a:r>
            <a:endParaRPr sz="2600" u="sng"/>
          </a:p>
          <a:p>
            <a:pPr marL="914400" lvl="1" indent="-368300" algn="l" rtl="0">
              <a:lnSpc>
                <a:spcPct val="90000"/>
              </a:lnSpc>
              <a:spcBef>
                <a:spcPts val="500"/>
              </a:spcBef>
              <a:spcAft>
                <a:spcPts val="0"/>
              </a:spcAft>
              <a:buSzPts val="2200"/>
              <a:buChar char="▪"/>
            </a:pPr>
            <a:r>
              <a:rPr lang="en-US" sz="2200"/>
              <a:t>CGMS Cloud Services Experts- Background and Deliverables</a:t>
            </a:r>
            <a:endParaRPr sz="2200"/>
          </a:p>
          <a:p>
            <a:pPr marL="914400" lvl="1" indent="-368300" algn="l" rtl="0">
              <a:lnSpc>
                <a:spcPct val="90000"/>
              </a:lnSpc>
              <a:spcBef>
                <a:spcPts val="500"/>
              </a:spcBef>
              <a:spcAft>
                <a:spcPts val="0"/>
              </a:spcAft>
              <a:buSzPts val="2200"/>
              <a:buChar char="▪"/>
            </a:pPr>
            <a:r>
              <a:rPr lang="en-US" sz="2200"/>
              <a:t>CGMS Annual Cloud Workshops</a:t>
            </a:r>
            <a:endParaRPr sz="2200"/>
          </a:p>
          <a:p>
            <a:pPr marL="914400" lvl="1" indent="-368300" algn="l" rtl="0">
              <a:lnSpc>
                <a:spcPct val="90000"/>
              </a:lnSpc>
              <a:spcBef>
                <a:spcPts val="500"/>
              </a:spcBef>
              <a:spcAft>
                <a:spcPts val="0"/>
              </a:spcAft>
              <a:buSzPts val="2200"/>
              <a:buChar char="▪"/>
            </a:pPr>
            <a:r>
              <a:rPr lang="en-US" sz="2200"/>
              <a:t>CGMS Cloud Best Practices Document </a:t>
            </a:r>
            <a:endParaRPr sz="2200"/>
          </a:p>
          <a:p>
            <a:pPr marL="914400" lvl="1" indent="-368300" algn="l" rtl="0">
              <a:lnSpc>
                <a:spcPct val="90000"/>
              </a:lnSpc>
              <a:spcBef>
                <a:spcPts val="500"/>
              </a:spcBef>
              <a:spcAft>
                <a:spcPts val="0"/>
              </a:spcAft>
              <a:buSzPts val="2200"/>
              <a:buChar char="▪"/>
            </a:pPr>
            <a:r>
              <a:rPr lang="en-US" sz="2200"/>
              <a:t>Significant Milestones and Key Accomplishments</a:t>
            </a:r>
            <a:endParaRPr sz="2200"/>
          </a:p>
          <a:p>
            <a:pPr marL="914400" lvl="1" indent="-368300" algn="l" rtl="0">
              <a:lnSpc>
                <a:spcPct val="90000"/>
              </a:lnSpc>
              <a:spcBef>
                <a:spcPts val="500"/>
              </a:spcBef>
              <a:spcAft>
                <a:spcPts val="0"/>
              </a:spcAft>
              <a:buSzPts val="2200"/>
              <a:buChar char="▪"/>
            </a:pPr>
            <a:r>
              <a:rPr lang="en-US" sz="2200"/>
              <a:t>CEOS Participation</a:t>
            </a:r>
            <a:endParaRPr sz="2200"/>
          </a:p>
          <a:p>
            <a:pPr marL="50800" lvl="0" indent="0" algn="l" rtl="0">
              <a:lnSpc>
                <a:spcPct val="90000"/>
              </a:lnSpc>
              <a:spcBef>
                <a:spcPts val="1000"/>
              </a:spcBef>
              <a:spcAft>
                <a:spcPts val="0"/>
              </a:spcAft>
              <a:buSzPts val="2800"/>
              <a:buNone/>
            </a:pPr>
            <a:endParaRPr sz="1600"/>
          </a:p>
          <a:p>
            <a:pPr marL="457200" marR="0" lvl="0" indent="-228600" algn="l" rtl="0">
              <a:lnSpc>
                <a:spcPct val="90000"/>
              </a:lnSpc>
              <a:spcBef>
                <a:spcPts val="1000"/>
              </a:spcBef>
              <a:spcAft>
                <a:spcPts val="0"/>
              </a:spcAft>
              <a:buClr>
                <a:schemeClr val="dk1"/>
              </a:buClr>
              <a:buSzPts val="2800"/>
              <a:buFont typeface="Noto Sans Symbols"/>
              <a:buNone/>
            </a:pPr>
            <a:endParaRPr/>
          </a:p>
        </p:txBody>
      </p:sp>
      <p:sp>
        <p:nvSpPr>
          <p:cNvPr id="41" name="Google Shape;41;p2"/>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a:t>Executive 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3"/>
          <p:cNvSpPr txBox="1">
            <a:spLocks noGrp="1"/>
          </p:cNvSpPr>
          <p:nvPr>
            <p:ph type="body" idx="1"/>
          </p:nvPr>
        </p:nvSpPr>
        <p:spPr>
          <a:xfrm>
            <a:off x="324233" y="1251285"/>
            <a:ext cx="11495400" cy="497012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dk1"/>
              </a:buClr>
              <a:buSzPts val="2800"/>
              <a:buFont typeface="Noto Sans Symbols"/>
              <a:buChar char="❖"/>
            </a:pPr>
            <a:r>
              <a:rPr lang="en-US" sz="2400"/>
              <a:t>Established in July 2020 and is comprised of members from:</a:t>
            </a:r>
            <a:endParaRPr/>
          </a:p>
          <a:p>
            <a:pPr marL="914400" lvl="1" indent="-381000" algn="l" rtl="0">
              <a:lnSpc>
                <a:spcPct val="90000"/>
              </a:lnSpc>
              <a:spcBef>
                <a:spcPts val="500"/>
              </a:spcBef>
              <a:spcAft>
                <a:spcPts val="0"/>
              </a:spcAft>
              <a:buSzPts val="2400"/>
              <a:buChar char="▪"/>
            </a:pPr>
            <a:r>
              <a:rPr lang="en-US" sz="2000"/>
              <a:t>National Oceanic and Atmospheric Administration (NOAA)</a:t>
            </a:r>
            <a:endParaRPr/>
          </a:p>
          <a:p>
            <a:pPr marL="914400" lvl="1" indent="-381000" algn="l" rtl="0">
              <a:lnSpc>
                <a:spcPct val="90000"/>
              </a:lnSpc>
              <a:spcBef>
                <a:spcPts val="500"/>
              </a:spcBef>
              <a:spcAft>
                <a:spcPts val="0"/>
              </a:spcAft>
              <a:buSzPts val="2400"/>
              <a:buChar char="▪"/>
            </a:pPr>
            <a:r>
              <a:rPr lang="en-US" sz="2000"/>
              <a:t>European Organisation for the Exploitation of Meteorological Satellites (EUMETSAT)</a:t>
            </a:r>
            <a:endParaRPr/>
          </a:p>
          <a:p>
            <a:pPr marL="914400" lvl="1" indent="-381000" algn="l" rtl="0">
              <a:lnSpc>
                <a:spcPct val="90000"/>
              </a:lnSpc>
              <a:spcBef>
                <a:spcPts val="500"/>
              </a:spcBef>
              <a:spcAft>
                <a:spcPts val="0"/>
              </a:spcAft>
              <a:buSzPts val="2400"/>
              <a:buChar char="▪"/>
            </a:pPr>
            <a:r>
              <a:rPr lang="en-US" sz="2000"/>
              <a:t>Korea Meteorological Administration (KMA)</a:t>
            </a:r>
            <a:endParaRPr/>
          </a:p>
          <a:p>
            <a:pPr marL="914400" lvl="1" indent="-381000" algn="l" rtl="0">
              <a:lnSpc>
                <a:spcPct val="90000"/>
              </a:lnSpc>
              <a:spcBef>
                <a:spcPts val="500"/>
              </a:spcBef>
              <a:spcAft>
                <a:spcPts val="0"/>
              </a:spcAft>
              <a:buSzPts val="2400"/>
              <a:buChar char="▪"/>
            </a:pPr>
            <a:r>
              <a:rPr lang="en-US" sz="2000"/>
              <a:t>China Meteorological Administration (CMA)</a:t>
            </a:r>
            <a:endParaRPr/>
          </a:p>
          <a:p>
            <a:pPr marL="914400" lvl="1" indent="-381000" algn="l" rtl="0">
              <a:lnSpc>
                <a:spcPct val="90000"/>
              </a:lnSpc>
              <a:spcBef>
                <a:spcPts val="500"/>
              </a:spcBef>
              <a:spcAft>
                <a:spcPts val="0"/>
              </a:spcAft>
              <a:buSzPts val="2400"/>
              <a:buChar char="▪"/>
            </a:pPr>
            <a:r>
              <a:rPr lang="en-US" sz="2000"/>
              <a:t>Japan Meteorological Agency (JMA)</a:t>
            </a:r>
            <a:endParaRPr/>
          </a:p>
          <a:p>
            <a:pPr marL="914400" lvl="1" indent="-381000" algn="l" rtl="0">
              <a:lnSpc>
                <a:spcPct val="90000"/>
              </a:lnSpc>
              <a:spcBef>
                <a:spcPts val="500"/>
              </a:spcBef>
              <a:spcAft>
                <a:spcPts val="0"/>
              </a:spcAft>
              <a:buSzPts val="2400"/>
              <a:buChar char="▪"/>
            </a:pPr>
            <a:r>
              <a:rPr lang="en-US" sz="2000"/>
              <a:t>Indian Space Research Organisation (ISRO), and </a:t>
            </a:r>
            <a:endParaRPr/>
          </a:p>
          <a:p>
            <a:pPr marL="914400" lvl="1" indent="-381000" algn="l" rtl="0">
              <a:lnSpc>
                <a:spcPct val="90000"/>
              </a:lnSpc>
              <a:spcBef>
                <a:spcPts val="500"/>
              </a:spcBef>
              <a:spcAft>
                <a:spcPts val="0"/>
              </a:spcAft>
              <a:buSzPts val="2400"/>
              <a:buChar char="▪"/>
            </a:pPr>
            <a:r>
              <a:rPr lang="en-US" sz="2000"/>
              <a:t>World Meteorological Organization (WMO)</a:t>
            </a:r>
            <a:endParaRPr/>
          </a:p>
          <a:p>
            <a:pPr marL="914400" lvl="1" indent="-228600" algn="l" rtl="0">
              <a:lnSpc>
                <a:spcPct val="90000"/>
              </a:lnSpc>
              <a:spcBef>
                <a:spcPts val="500"/>
              </a:spcBef>
              <a:spcAft>
                <a:spcPts val="0"/>
              </a:spcAft>
              <a:buSzPts val="2400"/>
              <a:buNone/>
            </a:pPr>
            <a:endParaRPr sz="2000"/>
          </a:p>
          <a:p>
            <a:pPr marL="533400" lvl="1" indent="0" algn="l" rtl="0">
              <a:lnSpc>
                <a:spcPct val="90000"/>
              </a:lnSpc>
              <a:spcBef>
                <a:spcPts val="500"/>
              </a:spcBef>
              <a:spcAft>
                <a:spcPts val="0"/>
              </a:spcAft>
              <a:buSzPts val="2400"/>
              <a:buNone/>
            </a:pPr>
            <a:endParaRPr sz="2000"/>
          </a:p>
          <a:p>
            <a:pPr marL="914400" lvl="1" indent="-228600" algn="l" rtl="0">
              <a:lnSpc>
                <a:spcPct val="90000"/>
              </a:lnSpc>
              <a:spcBef>
                <a:spcPts val="500"/>
              </a:spcBef>
              <a:spcAft>
                <a:spcPts val="0"/>
              </a:spcAft>
              <a:buSzPts val="2400"/>
              <a:buNone/>
            </a:pPr>
            <a:endParaRPr sz="2000"/>
          </a:p>
          <a:p>
            <a:pPr marL="533400" lvl="1" indent="0" algn="l" rtl="0">
              <a:lnSpc>
                <a:spcPct val="90000"/>
              </a:lnSpc>
              <a:spcBef>
                <a:spcPts val="500"/>
              </a:spcBef>
              <a:spcAft>
                <a:spcPts val="0"/>
              </a:spcAft>
              <a:buSzPts val="2400"/>
              <a:buNone/>
            </a:pPr>
            <a:endParaRPr sz="2000"/>
          </a:p>
        </p:txBody>
      </p:sp>
      <p:sp>
        <p:nvSpPr>
          <p:cNvPr id="47" name="Google Shape;47;p3"/>
          <p:cNvSpPr txBox="1">
            <a:spLocks noGrp="1"/>
          </p:cNvSpPr>
          <p:nvPr>
            <p:ph type="title"/>
          </p:nvPr>
        </p:nvSpPr>
        <p:spPr>
          <a:xfrm>
            <a:off x="176048" y="175939"/>
            <a:ext cx="9622470"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3200"/>
              <a:t>CGMS Cloud Services Experts- Background and Deliverables</a:t>
            </a:r>
            <a:endParaRPr/>
          </a:p>
        </p:txBody>
      </p:sp>
      <p:grpSp>
        <p:nvGrpSpPr>
          <p:cNvPr id="48" name="Google Shape;48;p3"/>
          <p:cNvGrpSpPr/>
          <p:nvPr/>
        </p:nvGrpSpPr>
        <p:grpSpPr>
          <a:xfrm>
            <a:off x="7526215" y="2649416"/>
            <a:ext cx="4454770" cy="2957300"/>
            <a:chOff x="6646986" y="2625968"/>
            <a:chExt cx="4736122" cy="3165231"/>
          </a:xfrm>
        </p:grpSpPr>
        <p:sp>
          <p:nvSpPr>
            <p:cNvPr id="49" name="Google Shape;49;p3"/>
            <p:cNvSpPr/>
            <p:nvPr/>
          </p:nvSpPr>
          <p:spPr>
            <a:xfrm>
              <a:off x="6646986" y="2625968"/>
              <a:ext cx="4736122" cy="3165231"/>
            </a:xfrm>
            <a:prstGeom prst="cloud">
              <a:avLst/>
            </a:prstGeom>
            <a:solidFill>
              <a:srgbClr val="AFD8E6"/>
            </a:solidFill>
            <a:ln w="9525"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0" name="Google Shape;50;p3"/>
            <p:cNvPicPr preferRelativeResize="0"/>
            <p:nvPr/>
          </p:nvPicPr>
          <p:blipFill rotWithShape="1">
            <a:blip r:embed="rId3">
              <a:alphaModFix/>
            </a:blip>
            <a:srcRect/>
            <a:stretch/>
          </p:blipFill>
          <p:spPr>
            <a:xfrm>
              <a:off x="7462672" y="2971800"/>
              <a:ext cx="914400" cy="914400"/>
            </a:xfrm>
            <a:prstGeom prst="rect">
              <a:avLst/>
            </a:prstGeom>
            <a:noFill/>
            <a:ln>
              <a:noFill/>
            </a:ln>
          </p:spPr>
        </p:pic>
        <p:pic>
          <p:nvPicPr>
            <p:cNvPr id="51" name="Google Shape;51;p3"/>
            <p:cNvPicPr preferRelativeResize="0"/>
            <p:nvPr/>
          </p:nvPicPr>
          <p:blipFill rotWithShape="1">
            <a:blip r:embed="rId4">
              <a:alphaModFix/>
            </a:blip>
            <a:srcRect/>
            <a:stretch/>
          </p:blipFill>
          <p:spPr>
            <a:xfrm>
              <a:off x="8668322" y="2973058"/>
              <a:ext cx="914400" cy="685025"/>
            </a:xfrm>
            <a:prstGeom prst="rect">
              <a:avLst/>
            </a:prstGeom>
            <a:noFill/>
            <a:ln>
              <a:noFill/>
            </a:ln>
          </p:spPr>
        </p:pic>
        <p:pic>
          <p:nvPicPr>
            <p:cNvPr id="52" name="Google Shape;52;p3"/>
            <p:cNvPicPr preferRelativeResize="0"/>
            <p:nvPr/>
          </p:nvPicPr>
          <p:blipFill rotWithShape="1">
            <a:blip r:embed="rId5">
              <a:alphaModFix/>
            </a:blip>
            <a:srcRect/>
            <a:stretch/>
          </p:blipFill>
          <p:spPr>
            <a:xfrm>
              <a:off x="9755246" y="2971800"/>
              <a:ext cx="945931" cy="914400"/>
            </a:xfrm>
            <a:prstGeom prst="rect">
              <a:avLst/>
            </a:prstGeom>
            <a:noFill/>
            <a:ln>
              <a:noFill/>
            </a:ln>
          </p:spPr>
        </p:pic>
        <p:pic>
          <p:nvPicPr>
            <p:cNvPr id="53" name="Google Shape;53;p3"/>
            <p:cNvPicPr preferRelativeResize="0"/>
            <p:nvPr/>
          </p:nvPicPr>
          <p:blipFill rotWithShape="1">
            <a:blip r:embed="rId6">
              <a:alphaModFix/>
            </a:blip>
            <a:srcRect/>
            <a:stretch/>
          </p:blipFill>
          <p:spPr>
            <a:xfrm>
              <a:off x="7411218" y="3891962"/>
              <a:ext cx="2045295" cy="751545"/>
            </a:xfrm>
            <a:prstGeom prst="rect">
              <a:avLst/>
            </a:prstGeom>
            <a:noFill/>
            <a:ln>
              <a:noFill/>
            </a:ln>
          </p:spPr>
        </p:pic>
        <p:pic>
          <p:nvPicPr>
            <p:cNvPr id="54" name="Google Shape;54;p3"/>
            <p:cNvPicPr preferRelativeResize="0"/>
            <p:nvPr/>
          </p:nvPicPr>
          <p:blipFill rotWithShape="1">
            <a:blip r:embed="rId7">
              <a:alphaModFix/>
            </a:blip>
            <a:srcRect/>
            <a:stretch/>
          </p:blipFill>
          <p:spPr>
            <a:xfrm>
              <a:off x="9732523" y="3886200"/>
              <a:ext cx="927401" cy="914400"/>
            </a:xfrm>
            <a:prstGeom prst="rect">
              <a:avLst/>
            </a:prstGeom>
            <a:noFill/>
            <a:ln>
              <a:noFill/>
            </a:ln>
          </p:spPr>
        </p:pic>
        <p:pic>
          <p:nvPicPr>
            <p:cNvPr id="55" name="Google Shape;55;p3"/>
            <p:cNvPicPr preferRelativeResize="0"/>
            <p:nvPr/>
          </p:nvPicPr>
          <p:blipFill rotWithShape="1">
            <a:blip r:embed="rId8">
              <a:alphaModFix/>
            </a:blip>
            <a:srcRect/>
            <a:stretch/>
          </p:blipFill>
          <p:spPr>
            <a:xfrm>
              <a:off x="8793603" y="4634703"/>
              <a:ext cx="914400" cy="914400"/>
            </a:xfrm>
            <a:prstGeom prst="rect">
              <a:avLst/>
            </a:prstGeom>
            <a:noFill/>
            <a:ln>
              <a:noFill/>
            </a:ln>
          </p:spPr>
        </p:pic>
        <p:pic>
          <p:nvPicPr>
            <p:cNvPr id="56" name="Google Shape;56;p3"/>
            <p:cNvPicPr preferRelativeResize="0"/>
            <p:nvPr/>
          </p:nvPicPr>
          <p:blipFill rotWithShape="1">
            <a:blip r:embed="rId9">
              <a:alphaModFix/>
            </a:blip>
            <a:srcRect/>
            <a:stretch/>
          </p:blipFill>
          <p:spPr>
            <a:xfrm>
              <a:off x="7729094" y="4643507"/>
              <a:ext cx="914903" cy="914400"/>
            </a:xfrm>
            <a:prstGeom prst="rect">
              <a:avLst/>
            </a:prstGeom>
            <a:noFill/>
            <a:ln>
              <a:noFill/>
            </a:ln>
          </p:spPr>
        </p:pic>
      </p:grpSp>
      <p:sp>
        <p:nvSpPr>
          <p:cNvPr id="57" name="Google Shape;57;p3"/>
          <p:cNvSpPr/>
          <p:nvPr/>
        </p:nvSpPr>
        <p:spPr>
          <a:xfrm>
            <a:off x="299590" y="5226249"/>
            <a:ext cx="7660379" cy="1077218"/>
          </a:xfrm>
          <a:prstGeom prst="rect">
            <a:avLst/>
          </a:prstGeom>
          <a:solidFill>
            <a:srgbClr val="C7DF84"/>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5080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Deliverables</a:t>
            </a:r>
            <a:endParaRPr sz="1400" b="0" i="0" u="none" strike="noStrike" cap="none">
              <a:solidFill>
                <a:srgbClr val="000000"/>
              </a:solidFill>
              <a:latin typeface="Arial"/>
              <a:ea typeface="Arial"/>
              <a:cs typeface="Arial"/>
              <a:sym typeface="Arial"/>
            </a:endParaRPr>
          </a:p>
          <a:p>
            <a:pPr marL="5080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*Develop the CGMS Cloud Best Practices Document</a:t>
            </a:r>
            <a:endParaRPr sz="1400" b="0" i="0" u="none" strike="noStrike" cap="none">
              <a:solidFill>
                <a:srgbClr val="000000"/>
              </a:solidFill>
              <a:latin typeface="Arial"/>
              <a:ea typeface="Arial"/>
              <a:cs typeface="Arial"/>
              <a:sym typeface="Arial"/>
            </a:endParaRPr>
          </a:p>
          <a:p>
            <a:pPr marL="5080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*Host an annual CGMS Cloud Workshop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4"/>
          <p:cNvSpPr txBox="1">
            <a:spLocks noGrp="1"/>
          </p:cNvSpPr>
          <p:nvPr>
            <p:ph type="body" idx="1"/>
          </p:nvPr>
        </p:nvSpPr>
        <p:spPr>
          <a:xfrm>
            <a:off x="218347" y="1077275"/>
            <a:ext cx="11755200" cy="52755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Char char="❖"/>
            </a:pPr>
            <a:r>
              <a:rPr lang="en-US" sz="2000"/>
              <a:t>Purpose: Share cloud lessons learned and develop a set of best practices via an annual workshop to maximize interoperability </a:t>
            </a:r>
            <a:endParaRPr/>
          </a:p>
          <a:p>
            <a:pPr marL="457200" lvl="0" indent="-457200" algn="l" rtl="0">
              <a:lnSpc>
                <a:spcPct val="90000"/>
              </a:lnSpc>
              <a:spcBef>
                <a:spcPts val="1000"/>
              </a:spcBef>
              <a:spcAft>
                <a:spcPts val="0"/>
              </a:spcAft>
              <a:buSzPts val="2800"/>
              <a:buChar char="❖"/>
            </a:pPr>
            <a:r>
              <a:rPr lang="en-US" sz="2000"/>
              <a:t>Hybrid format hosted in Darmstadt, Germany at EUMETSAT</a:t>
            </a:r>
            <a:endParaRPr/>
          </a:p>
          <a:p>
            <a:pPr marL="457200" lvl="0" indent="-457200" algn="l" rtl="0">
              <a:lnSpc>
                <a:spcPct val="90000"/>
              </a:lnSpc>
              <a:spcBef>
                <a:spcPts val="1000"/>
              </a:spcBef>
              <a:spcAft>
                <a:spcPts val="0"/>
              </a:spcAft>
              <a:buSzPts val="2800"/>
              <a:buChar char="❖"/>
            </a:pPr>
            <a:r>
              <a:rPr lang="en-US" sz="2000"/>
              <a:t>3 days with industry and agency-only discussions</a:t>
            </a:r>
            <a:endParaRPr sz="2000"/>
          </a:p>
          <a:p>
            <a:pPr marL="457200" lvl="0" indent="-457200" algn="l" rtl="0">
              <a:lnSpc>
                <a:spcPct val="90000"/>
              </a:lnSpc>
              <a:spcBef>
                <a:spcPts val="1000"/>
              </a:spcBef>
              <a:spcAft>
                <a:spcPts val="0"/>
              </a:spcAft>
              <a:buSzPts val="2800"/>
              <a:buChar char="❖"/>
            </a:pPr>
            <a:r>
              <a:rPr lang="en-US" sz="2000"/>
              <a:t>Topics	</a:t>
            </a:r>
            <a:endParaRPr/>
          </a:p>
          <a:p>
            <a:pPr marL="914400" lvl="1" indent="-457200" algn="l" rtl="0">
              <a:lnSpc>
                <a:spcPct val="90000"/>
              </a:lnSpc>
              <a:spcBef>
                <a:spcPts val="500"/>
              </a:spcBef>
              <a:spcAft>
                <a:spcPts val="0"/>
              </a:spcAft>
              <a:buSzPts val="2400"/>
              <a:buChar char="▪"/>
            </a:pPr>
            <a:r>
              <a:rPr lang="en-US" sz="1800"/>
              <a:t>Cloud Architecture</a:t>
            </a:r>
            <a:endParaRPr/>
          </a:p>
          <a:p>
            <a:pPr marL="914400" lvl="1" indent="-457200" algn="l" rtl="0">
              <a:lnSpc>
                <a:spcPct val="90000"/>
              </a:lnSpc>
              <a:spcBef>
                <a:spcPts val="500"/>
              </a:spcBef>
              <a:spcAft>
                <a:spcPts val="0"/>
              </a:spcAft>
              <a:buSzPts val="2400"/>
              <a:buChar char="▪"/>
            </a:pPr>
            <a:r>
              <a:rPr lang="en-US" sz="1800"/>
              <a:t>Cyber Security</a:t>
            </a:r>
            <a:endParaRPr/>
          </a:p>
          <a:p>
            <a:pPr marL="914400" lvl="1" indent="-457200" algn="l" rtl="0">
              <a:lnSpc>
                <a:spcPct val="90000"/>
              </a:lnSpc>
              <a:spcBef>
                <a:spcPts val="500"/>
              </a:spcBef>
              <a:spcAft>
                <a:spcPts val="0"/>
              </a:spcAft>
              <a:buSzPts val="2400"/>
              <a:buChar char="▪"/>
            </a:pPr>
            <a:r>
              <a:rPr lang="en-US" sz="1800"/>
              <a:t>Cloud-to-Cloud Interaction</a:t>
            </a:r>
            <a:endParaRPr/>
          </a:p>
          <a:p>
            <a:pPr marL="914400" lvl="1" indent="-457200" algn="l" rtl="0">
              <a:lnSpc>
                <a:spcPct val="90000"/>
              </a:lnSpc>
              <a:spcBef>
                <a:spcPts val="500"/>
              </a:spcBef>
              <a:spcAft>
                <a:spcPts val="0"/>
              </a:spcAft>
              <a:buSzPts val="2400"/>
              <a:buChar char="▪"/>
            </a:pPr>
            <a:r>
              <a:rPr lang="en-US" sz="1800"/>
              <a:t>Cloud Native Data Access</a:t>
            </a:r>
            <a:endParaRPr/>
          </a:p>
          <a:p>
            <a:pPr marL="914400" lvl="1" indent="-457200" algn="l" rtl="0">
              <a:lnSpc>
                <a:spcPct val="90000"/>
              </a:lnSpc>
              <a:spcBef>
                <a:spcPts val="500"/>
              </a:spcBef>
              <a:spcAft>
                <a:spcPts val="0"/>
              </a:spcAft>
              <a:buSzPts val="2400"/>
              <a:buChar char="▪"/>
            </a:pPr>
            <a:r>
              <a:rPr lang="en-US" sz="1800"/>
              <a:t>Open Data Accessibility </a:t>
            </a:r>
            <a:endParaRPr/>
          </a:p>
          <a:p>
            <a:pPr marL="914400" lvl="1" indent="-457200" algn="l" rtl="0">
              <a:lnSpc>
                <a:spcPct val="90000"/>
              </a:lnSpc>
              <a:spcBef>
                <a:spcPts val="500"/>
              </a:spcBef>
              <a:spcAft>
                <a:spcPts val="0"/>
              </a:spcAft>
              <a:buSzPts val="2400"/>
              <a:buChar char="▪"/>
            </a:pPr>
            <a:r>
              <a:rPr lang="en-US" sz="1800"/>
              <a:t>Emerging Technology</a:t>
            </a:r>
            <a:endParaRPr/>
          </a:p>
          <a:p>
            <a:pPr marL="914400" lvl="1" indent="-457200" algn="l" rtl="0">
              <a:lnSpc>
                <a:spcPct val="90000"/>
              </a:lnSpc>
              <a:spcBef>
                <a:spcPts val="500"/>
              </a:spcBef>
              <a:spcAft>
                <a:spcPts val="0"/>
              </a:spcAft>
              <a:buSzPts val="2400"/>
              <a:buChar char="▪"/>
            </a:pPr>
            <a:r>
              <a:rPr lang="en-US" sz="1800"/>
              <a:t>Interoperability across clouds</a:t>
            </a:r>
            <a:endParaRPr/>
          </a:p>
        </p:txBody>
      </p:sp>
      <p:pic>
        <p:nvPicPr>
          <p:cNvPr id="63" name="Google Shape;63;p4"/>
          <p:cNvPicPr preferRelativeResize="0"/>
          <p:nvPr/>
        </p:nvPicPr>
        <p:blipFill rotWithShape="1">
          <a:blip r:embed="rId3">
            <a:alphaModFix/>
          </a:blip>
          <a:srcRect t="36893" r="5826"/>
          <a:stretch/>
        </p:blipFill>
        <p:spPr>
          <a:xfrm>
            <a:off x="7349793" y="2456677"/>
            <a:ext cx="4744342" cy="2183275"/>
          </a:xfrm>
          <a:prstGeom prst="rect">
            <a:avLst/>
          </a:prstGeom>
          <a:noFill/>
          <a:ln w="12700" cap="flat" cmpd="sng">
            <a:solidFill>
              <a:schemeClr val="dk1"/>
            </a:solidFill>
            <a:prstDash val="solid"/>
            <a:round/>
            <a:headEnd type="none" w="sm" len="sm"/>
            <a:tailEnd type="none" w="sm" len="sm"/>
          </a:ln>
        </p:spPr>
      </p:pic>
      <p:pic>
        <p:nvPicPr>
          <p:cNvPr id="64" name="Google Shape;64;p4"/>
          <p:cNvPicPr preferRelativeResize="0"/>
          <p:nvPr/>
        </p:nvPicPr>
        <p:blipFill rotWithShape="1">
          <a:blip r:embed="rId4">
            <a:alphaModFix/>
          </a:blip>
          <a:srcRect l="5843" t="3645" r="6495" b="6523"/>
          <a:stretch/>
        </p:blipFill>
        <p:spPr>
          <a:xfrm>
            <a:off x="8183737" y="4742682"/>
            <a:ext cx="3449700" cy="1650485"/>
          </a:xfrm>
          <a:prstGeom prst="rect">
            <a:avLst/>
          </a:prstGeom>
          <a:noFill/>
          <a:ln w="12700" cap="flat" cmpd="sng">
            <a:solidFill>
              <a:schemeClr val="dk1"/>
            </a:solidFill>
            <a:prstDash val="solid"/>
            <a:round/>
            <a:headEnd type="none" w="sm" len="sm"/>
            <a:tailEnd type="none" w="sm" len="sm"/>
          </a:ln>
        </p:spPr>
      </p:pic>
      <p:sp>
        <p:nvSpPr>
          <p:cNvPr id="65" name="Google Shape;65;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a:t>CGMS Annual Cloud Workshops</a:t>
            </a:r>
            <a:endParaRPr/>
          </a:p>
        </p:txBody>
      </p:sp>
      <p:sp>
        <p:nvSpPr>
          <p:cNvPr id="66" name="Google Shape;66;p4"/>
          <p:cNvSpPr txBox="1"/>
          <p:nvPr/>
        </p:nvSpPr>
        <p:spPr>
          <a:xfrm>
            <a:off x="8185526" y="2151875"/>
            <a:ext cx="36357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1" u="none" strike="noStrike" cap="none">
                <a:solidFill>
                  <a:srgbClr val="000000"/>
                </a:solidFill>
                <a:latin typeface="Arial"/>
                <a:ea typeface="Arial"/>
                <a:cs typeface="Arial"/>
                <a:sym typeface="Arial"/>
              </a:rPr>
              <a:t>2nd Annual CGMS Cloud Workshop In Person Attendees</a:t>
            </a:r>
            <a:endParaRPr sz="1500" b="0" i="1"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5"/>
          <p:cNvSpPr txBox="1">
            <a:spLocks noGrp="1"/>
          </p:cNvSpPr>
          <p:nvPr>
            <p:ph type="body" idx="1"/>
          </p:nvPr>
        </p:nvSpPr>
        <p:spPr>
          <a:xfrm>
            <a:off x="171825" y="1202825"/>
            <a:ext cx="6198600" cy="44385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1000"/>
              </a:spcBef>
              <a:spcAft>
                <a:spcPts val="0"/>
              </a:spcAft>
              <a:buClr>
                <a:schemeClr val="dk1"/>
              </a:buClr>
              <a:buSzPts val="2600"/>
              <a:buFont typeface="Noto Sans Symbols"/>
              <a:buChar char="❖"/>
            </a:pPr>
            <a:r>
              <a:rPr lang="en-US" sz="2600"/>
              <a:t>Developed based on workshop lessons learned from agencies and industry</a:t>
            </a:r>
            <a:endParaRPr sz="2600"/>
          </a:p>
          <a:p>
            <a:pPr marL="457200" marR="0" lvl="0" indent="-393700" algn="l" rtl="0">
              <a:lnSpc>
                <a:spcPct val="90000"/>
              </a:lnSpc>
              <a:spcBef>
                <a:spcPts val="1000"/>
              </a:spcBef>
              <a:spcAft>
                <a:spcPts val="0"/>
              </a:spcAft>
              <a:buSzPts val="2600"/>
              <a:buChar char="❖"/>
            </a:pPr>
            <a:r>
              <a:rPr lang="en-US" sz="2600"/>
              <a:t>Aligned with WMO WIS 2.0</a:t>
            </a:r>
            <a:endParaRPr sz="2600"/>
          </a:p>
          <a:p>
            <a:pPr marL="457200" marR="0" lvl="0" indent="-393700" algn="l" rtl="0">
              <a:lnSpc>
                <a:spcPct val="90000"/>
              </a:lnSpc>
              <a:spcBef>
                <a:spcPts val="1000"/>
              </a:spcBef>
              <a:spcAft>
                <a:spcPts val="0"/>
              </a:spcAft>
              <a:buSzPts val="2600"/>
              <a:buChar char="❖"/>
            </a:pPr>
            <a:r>
              <a:rPr lang="en-US" sz="2600"/>
              <a:t>Draft document recommends:</a:t>
            </a:r>
            <a:endParaRPr sz="2600"/>
          </a:p>
          <a:p>
            <a:pPr marL="914400" lvl="1" indent="-368300" algn="l" rtl="0">
              <a:lnSpc>
                <a:spcPct val="90000"/>
              </a:lnSpc>
              <a:spcBef>
                <a:spcPts val="500"/>
              </a:spcBef>
              <a:spcAft>
                <a:spcPts val="0"/>
              </a:spcAft>
              <a:buSzPts val="2200"/>
              <a:buChar char="▪"/>
            </a:pPr>
            <a:r>
              <a:rPr lang="en-US" sz="2200"/>
              <a:t>Cloud IT architecture</a:t>
            </a:r>
            <a:endParaRPr sz="2200"/>
          </a:p>
          <a:p>
            <a:pPr marL="914400" lvl="1" indent="-368300" algn="l" rtl="0">
              <a:lnSpc>
                <a:spcPct val="90000"/>
              </a:lnSpc>
              <a:spcBef>
                <a:spcPts val="500"/>
              </a:spcBef>
              <a:spcAft>
                <a:spcPts val="0"/>
              </a:spcAft>
              <a:buSzPts val="2200"/>
              <a:buChar char="▪"/>
            </a:pPr>
            <a:r>
              <a:rPr lang="en-US" sz="2200"/>
              <a:t>Creating Cloud Systems</a:t>
            </a:r>
            <a:endParaRPr sz="2200"/>
          </a:p>
          <a:p>
            <a:pPr marL="914400" lvl="1" indent="-368300" algn="l" rtl="0">
              <a:lnSpc>
                <a:spcPct val="90000"/>
              </a:lnSpc>
              <a:spcBef>
                <a:spcPts val="500"/>
              </a:spcBef>
              <a:spcAft>
                <a:spcPts val="0"/>
              </a:spcAft>
              <a:buSzPts val="2200"/>
              <a:buChar char="▪"/>
            </a:pPr>
            <a:r>
              <a:rPr lang="en-US" sz="2200"/>
              <a:t>Data Interoperability </a:t>
            </a:r>
            <a:endParaRPr sz="2200"/>
          </a:p>
          <a:p>
            <a:pPr marL="914400" lvl="1" indent="-368300" algn="l" rtl="0">
              <a:lnSpc>
                <a:spcPct val="90000"/>
              </a:lnSpc>
              <a:spcBef>
                <a:spcPts val="500"/>
              </a:spcBef>
              <a:spcAft>
                <a:spcPts val="0"/>
              </a:spcAft>
              <a:buSzPts val="2200"/>
              <a:buChar char="▪"/>
            </a:pPr>
            <a:r>
              <a:rPr lang="en-US" sz="2200"/>
              <a:t>Security</a:t>
            </a:r>
            <a:endParaRPr sz="2200"/>
          </a:p>
          <a:p>
            <a:pPr marL="914400" lvl="1" indent="-368300" algn="l" rtl="0">
              <a:lnSpc>
                <a:spcPct val="90000"/>
              </a:lnSpc>
              <a:spcBef>
                <a:spcPts val="500"/>
              </a:spcBef>
              <a:spcAft>
                <a:spcPts val="0"/>
              </a:spcAft>
              <a:buSzPts val="2200"/>
              <a:buChar char="▪"/>
            </a:pPr>
            <a:r>
              <a:rPr lang="en-US" sz="2200"/>
              <a:t>Cloud journey and workforce adoption</a:t>
            </a:r>
            <a:endParaRPr sz="2600"/>
          </a:p>
          <a:p>
            <a:pPr marL="0" marR="0" lvl="0" indent="0" algn="l" rtl="0">
              <a:lnSpc>
                <a:spcPct val="90000"/>
              </a:lnSpc>
              <a:spcBef>
                <a:spcPts val="1000"/>
              </a:spcBef>
              <a:spcAft>
                <a:spcPts val="0"/>
              </a:spcAft>
              <a:buSzPts val="2800"/>
              <a:buNone/>
            </a:pPr>
            <a:endParaRPr sz="2600"/>
          </a:p>
          <a:p>
            <a:pPr marL="0" lvl="0" indent="0" algn="l" rtl="0">
              <a:lnSpc>
                <a:spcPct val="90000"/>
              </a:lnSpc>
              <a:spcBef>
                <a:spcPts val="500"/>
              </a:spcBef>
              <a:spcAft>
                <a:spcPts val="0"/>
              </a:spcAft>
              <a:buSzPts val="2800"/>
              <a:buNone/>
            </a:pPr>
            <a:endParaRPr sz="2200"/>
          </a:p>
        </p:txBody>
      </p:sp>
      <p:sp>
        <p:nvSpPr>
          <p:cNvPr id="72" name="Google Shape;72;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4000"/>
              <a:t>CGMS Cloud Best Practices Document</a:t>
            </a:r>
            <a:endParaRPr sz="4000"/>
          </a:p>
        </p:txBody>
      </p:sp>
      <p:sp>
        <p:nvSpPr>
          <p:cNvPr id="73" name="Google Shape;73;p5"/>
          <p:cNvSpPr txBox="1">
            <a:spLocks noGrp="1"/>
          </p:cNvSpPr>
          <p:nvPr>
            <p:ph type="body" idx="1"/>
          </p:nvPr>
        </p:nvSpPr>
        <p:spPr>
          <a:xfrm>
            <a:off x="176050" y="5260325"/>
            <a:ext cx="5892300" cy="13413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1000"/>
              </a:spcBef>
              <a:spcAft>
                <a:spcPts val="0"/>
              </a:spcAft>
              <a:buClr>
                <a:schemeClr val="dk1"/>
              </a:buClr>
              <a:buSzPts val="2600"/>
              <a:buFont typeface="Noto Sans Symbols"/>
              <a:buChar char="❖"/>
            </a:pPr>
            <a:r>
              <a:rPr lang="en-US" sz="2600"/>
              <a:t>In process of final draft and then publishing the document within CGMS</a:t>
            </a:r>
            <a:endParaRPr sz="2600"/>
          </a:p>
          <a:p>
            <a:pPr marL="0" lvl="0" indent="0" algn="l" rtl="0">
              <a:lnSpc>
                <a:spcPct val="90000"/>
              </a:lnSpc>
              <a:spcBef>
                <a:spcPts val="500"/>
              </a:spcBef>
              <a:spcAft>
                <a:spcPts val="0"/>
              </a:spcAft>
              <a:buSzPts val="2800"/>
              <a:buNone/>
            </a:pPr>
            <a:endParaRPr sz="2200"/>
          </a:p>
        </p:txBody>
      </p:sp>
      <p:sp>
        <p:nvSpPr>
          <p:cNvPr id="74" name="Google Shape;74;p5"/>
          <p:cNvSpPr txBox="1"/>
          <p:nvPr/>
        </p:nvSpPr>
        <p:spPr>
          <a:xfrm>
            <a:off x="6437975" y="1020325"/>
            <a:ext cx="4274700" cy="28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CGMS Cloud Best Practices Document Outline</a:t>
            </a:r>
            <a:endParaRPr sz="1400" b="1" i="0" u="none" strike="noStrike" cap="none">
              <a:solidFill>
                <a:srgbClr val="000000"/>
              </a:solidFill>
              <a:latin typeface="Arial"/>
              <a:ea typeface="Arial"/>
              <a:cs typeface="Arial"/>
              <a:sym typeface="Arial"/>
            </a:endParaRPr>
          </a:p>
        </p:txBody>
      </p:sp>
      <p:grpSp>
        <p:nvGrpSpPr>
          <p:cNvPr id="75" name="Google Shape;75;p5"/>
          <p:cNvGrpSpPr/>
          <p:nvPr/>
        </p:nvGrpSpPr>
        <p:grpSpPr>
          <a:xfrm>
            <a:off x="6125363" y="1336691"/>
            <a:ext cx="5892373" cy="5098981"/>
            <a:chOff x="5063535" y="1444311"/>
            <a:chExt cx="6954294" cy="4561214"/>
          </a:xfrm>
        </p:grpSpPr>
        <p:sp>
          <p:nvSpPr>
            <p:cNvPr id="76" name="Google Shape;76;p5"/>
            <p:cNvSpPr/>
            <p:nvPr/>
          </p:nvSpPr>
          <p:spPr>
            <a:xfrm>
              <a:off x="5063535" y="1695231"/>
              <a:ext cx="6954294" cy="1624172"/>
            </a:xfrm>
            <a:custGeom>
              <a:avLst/>
              <a:gdLst/>
              <a:ahLst/>
              <a:cxnLst/>
              <a:rect l="l" t="t" r="r" b="b"/>
              <a:pathLst>
                <a:path w="6954294" h="963900" extrusionOk="0">
                  <a:moveTo>
                    <a:pt x="0" y="0"/>
                  </a:moveTo>
                  <a:lnTo>
                    <a:pt x="6954294" y="0"/>
                  </a:lnTo>
                  <a:lnTo>
                    <a:pt x="6954294" y="963900"/>
                  </a:lnTo>
                  <a:lnTo>
                    <a:pt x="0" y="963900"/>
                  </a:lnTo>
                  <a:lnTo>
                    <a:pt x="0" y="0"/>
                  </a:lnTo>
                  <a:close/>
                </a:path>
              </a:pathLst>
            </a:custGeom>
            <a:solidFill>
              <a:schemeClr val="lt1">
                <a:alpha val="89800"/>
              </a:schemeClr>
            </a:solidFill>
            <a:ln w="25400" cap="flat" cmpd="sng">
              <a:solidFill>
                <a:srgbClr val="A3CA32"/>
              </a:solidFill>
              <a:prstDash val="solid"/>
              <a:round/>
              <a:headEnd type="none" w="sm" len="sm"/>
              <a:tailEnd type="none" w="sm" len="sm"/>
            </a:ln>
          </p:spPr>
          <p:txBody>
            <a:bodyPr spcFirstLastPara="1" wrap="square" lIns="539725" tIns="354075" rIns="539725" bIns="120900" anchor="t" anchorCtr="0">
              <a:noAutofit/>
            </a:bodyPr>
            <a:lstStyle/>
            <a:p>
              <a:pPr marL="0" marR="0" lvl="1" indent="0" algn="l" rtl="0">
                <a:lnSpc>
                  <a:spcPct val="90000"/>
                </a:lnSpc>
                <a:spcBef>
                  <a:spcPts val="0"/>
                </a:spcBef>
                <a:spcAft>
                  <a:spcPts val="0"/>
                </a:spcAft>
                <a:buNone/>
              </a:pPr>
              <a:r>
                <a:rPr lang="en-US" sz="1300" b="0" i="0" u="none" strike="noStrike" cap="none">
                  <a:solidFill>
                    <a:schemeClr val="dk1"/>
                  </a:solidFill>
                  <a:latin typeface="Arial"/>
                  <a:ea typeface="Arial"/>
                  <a:cs typeface="Arial"/>
                  <a:sym typeface="Arial"/>
                </a:rPr>
                <a:t>Architecture methods and approaches such as virtualization, automation, cloud-native design, and the creation of a dual environment for operations and research and development are highlighted in this section. </a:t>
              </a:r>
              <a:endParaRPr sz="1100"/>
            </a:p>
            <a:p>
              <a:pPr marL="0" marR="0" lvl="1" indent="0" algn="l" rtl="0">
                <a:lnSpc>
                  <a:spcPct val="90000"/>
                </a:lnSpc>
                <a:spcBef>
                  <a:spcPts val="240"/>
                </a:spcBef>
                <a:spcAft>
                  <a:spcPts val="0"/>
                </a:spcAft>
                <a:buNone/>
              </a:pPr>
              <a:r>
                <a:rPr lang="en-US" sz="1300" b="0" i="0" u="none" strike="noStrike" cap="none">
                  <a:solidFill>
                    <a:schemeClr val="dk1"/>
                  </a:solidFill>
                  <a:latin typeface="Arial"/>
                  <a:ea typeface="Arial"/>
                  <a:cs typeface="Arial"/>
                  <a:sym typeface="Arial"/>
                </a:rPr>
                <a:t>Implementation at the enterprise level includes discussion of hybrid models, global collaboration through the cloud, ingest and storage of data, and data access and security best practices.</a:t>
              </a:r>
              <a:endParaRPr sz="1300" b="0" i="0" u="none" strike="noStrike" cap="none">
                <a:solidFill>
                  <a:schemeClr val="dk1"/>
                </a:solidFill>
                <a:latin typeface="Arial"/>
                <a:ea typeface="Arial"/>
                <a:cs typeface="Arial"/>
                <a:sym typeface="Arial"/>
              </a:endParaRPr>
            </a:p>
          </p:txBody>
        </p:sp>
        <p:sp>
          <p:nvSpPr>
            <p:cNvPr id="77" name="Google Shape;77;p5"/>
            <p:cNvSpPr/>
            <p:nvPr/>
          </p:nvSpPr>
          <p:spPr>
            <a:xfrm>
              <a:off x="5411249" y="1444311"/>
              <a:ext cx="4868005" cy="501840"/>
            </a:xfrm>
            <a:custGeom>
              <a:avLst/>
              <a:gdLst/>
              <a:ahLst/>
              <a:cxnLst/>
              <a:rect l="l" t="t" r="r" b="b"/>
              <a:pathLst>
                <a:path w="4868005" h="501840" extrusionOk="0">
                  <a:moveTo>
                    <a:pt x="0" y="83642"/>
                  </a:moveTo>
                  <a:cubicBezTo>
                    <a:pt x="0" y="37448"/>
                    <a:pt x="37448" y="0"/>
                    <a:pt x="83642" y="0"/>
                  </a:cubicBezTo>
                  <a:lnTo>
                    <a:pt x="4784363" y="0"/>
                  </a:lnTo>
                  <a:cubicBezTo>
                    <a:pt x="4830557" y="0"/>
                    <a:pt x="4868005" y="37448"/>
                    <a:pt x="4868005" y="83642"/>
                  </a:cubicBezTo>
                  <a:lnTo>
                    <a:pt x="4868005" y="418198"/>
                  </a:lnTo>
                  <a:cubicBezTo>
                    <a:pt x="4868005" y="464392"/>
                    <a:pt x="4830557" y="501840"/>
                    <a:pt x="4784363" y="501840"/>
                  </a:cubicBezTo>
                  <a:lnTo>
                    <a:pt x="83642" y="501840"/>
                  </a:lnTo>
                  <a:cubicBezTo>
                    <a:pt x="37448" y="501840"/>
                    <a:pt x="0" y="464392"/>
                    <a:pt x="0" y="418198"/>
                  </a:cubicBezTo>
                  <a:lnTo>
                    <a:pt x="0" y="83642"/>
                  </a:lnTo>
                  <a:close/>
                </a:path>
              </a:pathLst>
            </a:custGeom>
            <a:solidFill>
              <a:srgbClr val="A3CA32"/>
            </a:solidFill>
            <a:ln w="25400" cap="flat" cmpd="sng">
              <a:solidFill>
                <a:schemeClr val="lt1"/>
              </a:solidFill>
              <a:prstDash val="solid"/>
              <a:round/>
              <a:headEnd type="none" w="sm" len="sm"/>
              <a:tailEnd type="none" w="sm" len="sm"/>
            </a:ln>
          </p:spPr>
          <p:txBody>
            <a:bodyPr spcFirstLastPara="1" wrap="square" lIns="208475" tIns="24475" rIns="208475" bIns="24475" anchor="ctr"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I. Best Practices for Cloud Architecture and Implementation</a:t>
              </a:r>
              <a:endParaRPr/>
            </a:p>
          </p:txBody>
        </p:sp>
        <p:sp>
          <p:nvSpPr>
            <p:cNvPr id="78" name="Google Shape;78;p5"/>
            <p:cNvSpPr/>
            <p:nvPr/>
          </p:nvSpPr>
          <p:spPr>
            <a:xfrm>
              <a:off x="5063535" y="3636844"/>
              <a:ext cx="6954294" cy="815968"/>
            </a:xfrm>
            <a:custGeom>
              <a:avLst/>
              <a:gdLst/>
              <a:ahLst/>
              <a:cxnLst/>
              <a:rect l="l" t="t" r="r" b="b"/>
              <a:pathLst>
                <a:path w="6954294" h="709537" extrusionOk="0">
                  <a:moveTo>
                    <a:pt x="0" y="0"/>
                  </a:moveTo>
                  <a:lnTo>
                    <a:pt x="6954294" y="0"/>
                  </a:lnTo>
                  <a:lnTo>
                    <a:pt x="6954294" y="709537"/>
                  </a:lnTo>
                  <a:lnTo>
                    <a:pt x="0" y="709537"/>
                  </a:lnTo>
                  <a:lnTo>
                    <a:pt x="0" y="0"/>
                  </a:lnTo>
                  <a:close/>
                </a:path>
              </a:pathLst>
            </a:custGeom>
            <a:solidFill>
              <a:schemeClr val="lt1">
                <a:alpha val="89800"/>
              </a:schemeClr>
            </a:solidFill>
            <a:ln w="25400" cap="flat" cmpd="sng">
              <a:solidFill>
                <a:srgbClr val="4B7BC5"/>
              </a:solidFill>
              <a:prstDash val="solid"/>
              <a:round/>
              <a:headEnd type="none" w="sm" len="sm"/>
              <a:tailEnd type="none" w="sm" len="sm"/>
            </a:ln>
          </p:spPr>
          <p:txBody>
            <a:bodyPr spcFirstLastPara="1" wrap="square" lIns="539725" tIns="354075" rIns="539725" bIns="120900" anchor="t" anchorCtr="0">
              <a:noAutofit/>
            </a:bodyPr>
            <a:lstStyle/>
            <a:p>
              <a:pPr marL="0" marR="0" lvl="1" indent="0" algn="l" rtl="0">
                <a:lnSpc>
                  <a:spcPct val="90000"/>
                </a:lnSpc>
                <a:spcBef>
                  <a:spcPts val="0"/>
                </a:spcBef>
                <a:spcAft>
                  <a:spcPts val="0"/>
                </a:spcAft>
                <a:buNone/>
              </a:pPr>
              <a:r>
                <a:rPr lang="en-US" b="0" i="0" u="none" strike="noStrike" cap="none">
                  <a:solidFill>
                    <a:schemeClr val="dk1"/>
                  </a:solidFill>
                  <a:latin typeface="Arial"/>
                  <a:ea typeface="Arial"/>
                  <a:cs typeface="Arial"/>
                  <a:sym typeface="Arial"/>
                </a:rPr>
                <a:t>The </a:t>
              </a:r>
              <a:r>
                <a:rPr lang="en-US">
                  <a:solidFill>
                    <a:schemeClr val="dk1"/>
                  </a:solidFill>
                </a:rPr>
                <a:t>benefits </a:t>
              </a:r>
              <a:r>
                <a:rPr lang="en-US" b="0" i="0" u="none" strike="noStrike" cap="none">
                  <a:solidFill>
                    <a:schemeClr val="dk1"/>
                  </a:solidFill>
                  <a:latin typeface="Arial"/>
                  <a:ea typeface="Arial"/>
                  <a:cs typeface="Arial"/>
                  <a:sym typeface="Arial"/>
                </a:rPr>
                <a:t>of cloud-compatible formats and data standards are summarized in this section. </a:t>
              </a:r>
              <a:endParaRPr sz="1200"/>
            </a:p>
          </p:txBody>
        </p:sp>
        <p:sp>
          <p:nvSpPr>
            <p:cNvPr id="79" name="Google Shape;79;p5"/>
            <p:cNvSpPr/>
            <p:nvPr/>
          </p:nvSpPr>
          <p:spPr>
            <a:xfrm>
              <a:off x="5411249" y="3367236"/>
              <a:ext cx="4868005" cy="501840"/>
            </a:xfrm>
            <a:custGeom>
              <a:avLst/>
              <a:gdLst/>
              <a:ahLst/>
              <a:cxnLst/>
              <a:rect l="l" t="t" r="r" b="b"/>
              <a:pathLst>
                <a:path w="4868005" h="501840" extrusionOk="0">
                  <a:moveTo>
                    <a:pt x="0" y="83642"/>
                  </a:moveTo>
                  <a:cubicBezTo>
                    <a:pt x="0" y="37448"/>
                    <a:pt x="37448" y="0"/>
                    <a:pt x="83642" y="0"/>
                  </a:cubicBezTo>
                  <a:lnTo>
                    <a:pt x="4784363" y="0"/>
                  </a:lnTo>
                  <a:cubicBezTo>
                    <a:pt x="4830557" y="0"/>
                    <a:pt x="4868005" y="37448"/>
                    <a:pt x="4868005" y="83642"/>
                  </a:cubicBezTo>
                  <a:lnTo>
                    <a:pt x="4868005" y="418198"/>
                  </a:lnTo>
                  <a:cubicBezTo>
                    <a:pt x="4868005" y="464392"/>
                    <a:pt x="4830557" y="501840"/>
                    <a:pt x="4784363" y="501840"/>
                  </a:cubicBezTo>
                  <a:lnTo>
                    <a:pt x="83642" y="501840"/>
                  </a:lnTo>
                  <a:cubicBezTo>
                    <a:pt x="37448" y="501840"/>
                    <a:pt x="0" y="464392"/>
                    <a:pt x="0" y="418198"/>
                  </a:cubicBezTo>
                  <a:lnTo>
                    <a:pt x="0" y="83642"/>
                  </a:lnTo>
                  <a:close/>
                </a:path>
              </a:pathLst>
            </a:custGeom>
            <a:solidFill>
              <a:srgbClr val="4B7BC5"/>
            </a:solidFill>
            <a:ln w="25400" cap="flat" cmpd="sng">
              <a:solidFill>
                <a:schemeClr val="lt1"/>
              </a:solidFill>
              <a:prstDash val="solid"/>
              <a:round/>
              <a:headEnd type="none" w="sm" len="sm"/>
              <a:tailEnd type="none" w="sm" len="sm"/>
            </a:ln>
          </p:spPr>
          <p:txBody>
            <a:bodyPr spcFirstLastPara="1" wrap="square" lIns="208475" tIns="24475" rIns="208475" bIns="24475" anchor="ctr"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II. Considerations for Data Standards</a:t>
              </a:r>
              <a:endParaRPr/>
            </a:p>
          </p:txBody>
        </p:sp>
        <p:sp>
          <p:nvSpPr>
            <p:cNvPr id="80" name="Google Shape;80;p5"/>
            <p:cNvSpPr/>
            <p:nvPr/>
          </p:nvSpPr>
          <p:spPr>
            <a:xfrm>
              <a:off x="5063535" y="4764102"/>
              <a:ext cx="6954294" cy="1241423"/>
            </a:xfrm>
            <a:custGeom>
              <a:avLst/>
              <a:gdLst/>
              <a:ahLst/>
              <a:cxnLst/>
              <a:rect l="l" t="t" r="r" b="b"/>
              <a:pathLst>
                <a:path w="6954294" h="1767150" extrusionOk="0">
                  <a:moveTo>
                    <a:pt x="0" y="0"/>
                  </a:moveTo>
                  <a:lnTo>
                    <a:pt x="6954294" y="0"/>
                  </a:lnTo>
                  <a:lnTo>
                    <a:pt x="6954294" y="1767150"/>
                  </a:lnTo>
                  <a:lnTo>
                    <a:pt x="0" y="1767150"/>
                  </a:lnTo>
                  <a:lnTo>
                    <a:pt x="0" y="0"/>
                  </a:lnTo>
                  <a:close/>
                </a:path>
              </a:pathLst>
            </a:custGeom>
            <a:solidFill>
              <a:schemeClr val="lt1">
                <a:alpha val="89800"/>
              </a:schemeClr>
            </a:solidFill>
            <a:ln w="25400" cap="flat" cmpd="sng">
              <a:solidFill>
                <a:srgbClr val="C16368"/>
              </a:solidFill>
              <a:prstDash val="solid"/>
              <a:round/>
              <a:headEnd type="none" w="sm" len="sm"/>
              <a:tailEnd type="none" w="sm" len="sm"/>
            </a:ln>
          </p:spPr>
          <p:txBody>
            <a:bodyPr spcFirstLastPara="1" wrap="square" lIns="539725" tIns="354075" rIns="539725" bIns="120900" anchor="t" anchorCtr="0">
              <a:noAutofit/>
            </a:bodyPr>
            <a:lstStyle/>
            <a:p>
              <a:pPr marL="0" marR="0" lvl="1" indent="0" algn="l" rtl="0">
                <a:lnSpc>
                  <a:spcPct val="90000"/>
                </a:lnSpc>
                <a:spcBef>
                  <a:spcPts val="0"/>
                </a:spcBef>
                <a:spcAft>
                  <a:spcPts val="0"/>
                </a:spcAft>
                <a:buNone/>
              </a:pPr>
              <a:r>
                <a:rPr lang="en-US" b="0" i="0" u="none" strike="noStrike" cap="none">
                  <a:solidFill>
                    <a:schemeClr val="dk1"/>
                  </a:solidFill>
                  <a:latin typeface="Arial"/>
                  <a:ea typeface="Arial"/>
                  <a:cs typeface="Arial"/>
                  <a:sym typeface="Arial"/>
                </a:rPr>
                <a:t>Developing a business case, selection of CSPs, redundancy and business continuity, establishing governance including training and empowering the workforce, developing a financial strategy, and beginning with cloud pilots to the workforce are the best practices discussed in this section. </a:t>
              </a:r>
              <a:endParaRPr sz="1200"/>
            </a:p>
          </p:txBody>
        </p:sp>
        <p:sp>
          <p:nvSpPr>
            <p:cNvPr id="81" name="Google Shape;81;p5"/>
            <p:cNvSpPr/>
            <p:nvPr/>
          </p:nvSpPr>
          <p:spPr>
            <a:xfrm>
              <a:off x="5411249" y="4513182"/>
              <a:ext cx="4868005" cy="501840"/>
            </a:xfrm>
            <a:custGeom>
              <a:avLst/>
              <a:gdLst/>
              <a:ahLst/>
              <a:cxnLst/>
              <a:rect l="l" t="t" r="r" b="b"/>
              <a:pathLst>
                <a:path w="4868005" h="501840" extrusionOk="0">
                  <a:moveTo>
                    <a:pt x="0" y="83642"/>
                  </a:moveTo>
                  <a:cubicBezTo>
                    <a:pt x="0" y="37448"/>
                    <a:pt x="37448" y="0"/>
                    <a:pt x="83642" y="0"/>
                  </a:cubicBezTo>
                  <a:lnTo>
                    <a:pt x="4784363" y="0"/>
                  </a:lnTo>
                  <a:cubicBezTo>
                    <a:pt x="4830557" y="0"/>
                    <a:pt x="4868005" y="37448"/>
                    <a:pt x="4868005" y="83642"/>
                  </a:cubicBezTo>
                  <a:lnTo>
                    <a:pt x="4868005" y="418198"/>
                  </a:lnTo>
                  <a:cubicBezTo>
                    <a:pt x="4868005" y="464392"/>
                    <a:pt x="4830557" y="501840"/>
                    <a:pt x="4784363" y="501840"/>
                  </a:cubicBezTo>
                  <a:lnTo>
                    <a:pt x="83642" y="501840"/>
                  </a:lnTo>
                  <a:cubicBezTo>
                    <a:pt x="37448" y="501840"/>
                    <a:pt x="0" y="464392"/>
                    <a:pt x="0" y="418198"/>
                  </a:cubicBezTo>
                  <a:lnTo>
                    <a:pt x="0" y="83642"/>
                  </a:lnTo>
                  <a:close/>
                </a:path>
              </a:pathLst>
            </a:custGeom>
            <a:solidFill>
              <a:srgbClr val="C16368"/>
            </a:solidFill>
            <a:ln w="25400" cap="flat" cmpd="sng">
              <a:solidFill>
                <a:schemeClr val="lt1"/>
              </a:solidFill>
              <a:prstDash val="solid"/>
              <a:round/>
              <a:headEnd type="none" w="sm" len="sm"/>
              <a:tailEnd type="none" w="sm" len="sm"/>
            </a:ln>
          </p:spPr>
          <p:txBody>
            <a:bodyPr spcFirstLastPara="1" wrap="square" lIns="208475" tIns="24475" rIns="208475" bIns="24475" anchor="ctr"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III. The Cloud Journey and Adoption</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body" idx="1"/>
          </p:nvPr>
        </p:nvSpPr>
        <p:spPr>
          <a:xfrm>
            <a:off x="346375" y="1197175"/>
            <a:ext cx="11165400" cy="47355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SzPts val="2400"/>
              <a:buChar char="❖"/>
            </a:pPr>
            <a:r>
              <a:rPr lang="en-US" sz="2400" dirty="0"/>
              <a:t>Cloud Architecture Considerations</a:t>
            </a:r>
            <a:endParaRPr sz="2400"/>
          </a:p>
          <a:p>
            <a:pPr marL="914400" marR="0" lvl="1" indent="-355600" algn="l" rtl="0">
              <a:lnSpc>
                <a:spcPct val="90000"/>
              </a:lnSpc>
              <a:spcBef>
                <a:spcPts val="1000"/>
              </a:spcBef>
              <a:spcAft>
                <a:spcPts val="0"/>
              </a:spcAft>
              <a:buSzPts val="2000"/>
              <a:buChar char="▪"/>
            </a:pPr>
            <a:r>
              <a:rPr lang="en-US" sz="2000" dirty="0"/>
              <a:t>Build new capabilities to align with industry cloud best practices versus lifting and shifting current systems into the cloud</a:t>
            </a:r>
            <a:endParaRPr sz="2000"/>
          </a:p>
          <a:p>
            <a:pPr marL="1371600" marR="0" lvl="2" indent="-330200" algn="l" rtl="0">
              <a:lnSpc>
                <a:spcPct val="90000"/>
              </a:lnSpc>
              <a:spcBef>
                <a:spcPts val="1000"/>
              </a:spcBef>
              <a:spcAft>
                <a:spcPts val="0"/>
              </a:spcAft>
              <a:buSzPts val="1600"/>
              <a:buChar char="o"/>
            </a:pPr>
            <a:r>
              <a:rPr lang="en-US" sz="1600" dirty="0"/>
              <a:t>Data should be at the center of the design to minimize need for routing</a:t>
            </a:r>
            <a:endParaRPr sz="1600"/>
          </a:p>
          <a:p>
            <a:pPr marL="1371600" marR="0" lvl="2" indent="-330200" algn="l" rtl="0">
              <a:lnSpc>
                <a:spcPct val="90000"/>
              </a:lnSpc>
              <a:spcBef>
                <a:spcPts val="1000"/>
              </a:spcBef>
              <a:spcAft>
                <a:spcPts val="0"/>
              </a:spcAft>
              <a:buSzPts val="1600"/>
              <a:buChar char="o"/>
            </a:pPr>
            <a:r>
              <a:rPr lang="en-US" sz="1600" dirty="0"/>
              <a:t>Build using cloud-native services versus repurposing to make workloads more efficient</a:t>
            </a:r>
            <a:endParaRPr sz="1600"/>
          </a:p>
          <a:p>
            <a:pPr marL="914400" marR="0" lvl="1" indent="-355600" algn="l" rtl="0">
              <a:lnSpc>
                <a:spcPct val="90000"/>
              </a:lnSpc>
              <a:spcBef>
                <a:spcPts val="1000"/>
              </a:spcBef>
              <a:spcAft>
                <a:spcPts val="0"/>
              </a:spcAft>
              <a:buSzPts val="2000"/>
              <a:buChar char="▪"/>
            </a:pPr>
            <a:r>
              <a:rPr lang="en-US" sz="2000" dirty="0"/>
              <a:t>If using hybrid cloud/on-premises solutions, use orchestration software to ensure consistency and configuration management</a:t>
            </a:r>
            <a:endParaRPr sz="2000"/>
          </a:p>
          <a:p>
            <a:pPr marL="457200" marR="0" lvl="0" indent="-381000" algn="l" rtl="0">
              <a:lnSpc>
                <a:spcPct val="90000"/>
              </a:lnSpc>
              <a:spcBef>
                <a:spcPts val="1000"/>
              </a:spcBef>
              <a:spcAft>
                <a:spcPts val="0"/>
              </a:spcAft>
              <a:buSzPts val="2400"/>
              <a:buChar char="❖"/>
            </a:pPr>
            <a:r>
              <a:rPr lang="en-US" sz="2400" dirty="0"/>
              <a:t>Creating Cloud System Solutions</a:t>
            </a:r>
            <a:endParaRPr sz="2400"/>
          </a:p>
          <a:p>
            <a:pPr lvl="1">
              <a:spcBef>
                <a:spcPts val="1000"/>
              </a:spcBef>
            </a:pPr>
            <a:r>
              <a:rPr lang="en-US" sz="2000" dirty="0"/>
              <a:t>Consolidate data whenever possible to create centralized repository or data lake </a:t>
            </a:r>
            <a:endParaRPr sz="2000"/>
          </a:p>
          <a:p>
            <a:pPr marL="914400" marR="0" lvl="1" indent="-381000" algn="l" rtl="0">
              <a:lnSpc>
                <a:spcPct val="90000"/>
              </a:lnSpc>
              <a:spcBef>
                <a:spcPts val="1000"/>
              </a:spcBef>
              <a:spcAft>
                <a:spcPts val="0"/>
              </a:spcAft>
              <a:buSzPts val="2400"/>
              <a:buChar char="▪"/>
            </a:pPr>
            <a:r>
              <a:rPr lang="en-US" sz="2000" dirty="0"/>
              <a:t>Leverage object storage to enable scaling for exponential increases of data</a:t>
            </a:r>
            <a:endParaRPr sz="2000"/>
          </a:p>
          <a:p>
            <a:pPr marL="914400" marR="0" lvl="1" indent="-381000" algn="l" rtl="0">
              <a:lnSpc>
                <a:spcPct val="90000"/>
              </a:lnSpc>
              <a:spcBef>
                <a:spcPts val="1000"/>
              </a:spcBef>
              <a:spcAft>
                <a:spcPts val="0"/>
              </a:spcAft>
              <a:buSzPts val="2400"/>
              <a:buChar char="▪"/>
            </a:pPr>
            <a:r>
              <a:rPr lang="en-US" sz="2000" dirty="0"/>
              <a:t>Change distribution to be a publish/subscribe model versus push/pull to allow stakeholders to curate their data pulls in real-time and for offline use</a:t>
            </a:r>
            <a:endParaRPr sz="2000"/>
          </a:p>
          <a:p>
            <a:pPr marL="914400" marR="0" lvl="1" indent="-355600" algn="l" rtl="0">
              <a:lnSpc>
                <a:spcPct val="90000"/>
              </a:lnSpc>
              <a:spcBef>
                <a:spcPts val="1000"/>
              </a:spcBef>
              <a:spcAft>
                <a:spcPts val="0"/>
              </a:spcAft>
              <a:buSzPts val="2000"/>
              <a:buChar char="▪"/>
            </a:pPr>
            <a:r>
              <a:rPr lang="en-US" sz="2000" dirty="0"/>
              <a:t>Build Infrastructure as Code (</a:t>
            </a:r>
            <a:r>
              <a:rPr lang="en-US" sz="2000" dirty="0" err="1"/>
              <a:t>IaC</a:t>
            </a:r>
            <a:r>
              <a:rPr lang="en-US" sz="2000" dirty="0"/>
              <a:t>) in the cloud so that systems deployment can be automated and enable more rapid releases of software</a:t>
            </a:r>
            <a:endParaRPr sz="2000"/>
          </a:p>
        </p:txBody>
      </p:sp>
      <p:sp>
        <p:nvSpPr>
          <p:cNvPr id="87" name="Google Shape;87;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a:t>Summary of Cloud Best Practices (1 of 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90d962b730_0_0"/>
          <p:cNvSpPr txBox="1">
            <a:spLocks noGrp="1"/>
          </p:cNvSpPr>
          <p:nvPr>
            <p:ph type="body" idx="1"/>
          </p:nvPr>
        </p:nvSpPr>
        <p:spPr>
          <a:xfrm>
            <a:off x="346375" y="1269775"/>
            <a:ext cx="11165400" cy="4662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SzPts val="2400"/>
              <a:buChar char="❖"/>
            </a:pPr>
            <a:r>
              <a:rPr lang="en-US" sz="2400" dirty="0"/>
              <a:t>Data Interoperability</a:t>
            </a:r>
            <a:endParaRPr sz="2400" dirty="0"/>
          </a:p>
          <a:p>
            <a:pPr marL="914400" marR="0" lvl="1" indent="-330200" algn="l" rtl="0">
              <a:lnSpc>
                <a:spcPct val="90000"/>
              </a:lnSpc>
              <a:spcBef>
                <a:spcPts val="1000"/>
              </a:spcBef>
              <a:spcAft>
                <a:spcPts val="0"/>
              </a:spcAft>
              <a:buSzPts val="1600"/>
              <a:buChar char="▪"/>
            </a:pPr>
            <a:r>
              <a:rPr lang="en-US" sz="2000" dirty="0"/>
              <a:t>Data formats can enable enhanced access and inspire innovative use - investigate and optimize data formats based on workflows of your system (use versus cloud optimization)</a:t>
            </a:r>
            <a:endParaRPr sz="2000" dirty="0"/>
          </a:p>
          <a:p>
            <a:pPr marL="1371600" marR="0" lvl="2" indent="-330200" algn="l" rtl="0">
              <a:lnSpc>
                <a:spcPct val="90000"/>
              </a:lnSpc>
              <a:spcBef>
                <a:spcPts val="1000"/>
              </a:spcBef>
              <a:spcAft>
                <a:spcPts val="0"/>
              </a:spcAft>
              <a:buSzPts val="1600"/>
              <a:buChar char="o"/>
            </a:pPr>
            <a:r>
              <a:rPr lang="en-US" sz="1600" dirty="0"/>
              <a:t>Consideration for WMO-compliant data formats with operational satellites</a:t>
            </a:r>
            <a:endParaRPr sz="1600" dirty="0"/>
          </a:p>
          <a:p>
            <a:pPr lvl="2" indent="-330200">
              <a:spcBef>
                <a:spcPts val="1000"/>
              </a:spcBef>
              <a:buSzPts val="1600"/>
            </a:pPr>
            <a:r>
              <a:rPr lang="en-US" sz="1600" dirty="0" err="1"/>
              <a:t>NetCDF</a:t>
            </a:r>
            <a:r>
              <a:rPr lang="en-US" sz="1600" dirty="0"/>
              <a:t> is seeing increasing adoption by WMO and Zarr may be an emerging relevant cloud-native format</a:t>
            </a:r>
          </a:p>
          <a:p>
            <a:pPr lvl="1" indent="-355600">
              <a:spcBef>
                <a:spcPts val="1000"/>
              </a:spcBef>
              <a:buSzPts val="2000"/>
            </a:pPr>
            <a:r>
              <a:rPr lang="en-US" sz="2000" dirty="0"/>
              <a:t>Align data standards across satellite agencies to enable swift and easy interoperable use of data and products in operations</a:t>
            </a:r>
            <a:endParaRPr sz="2000" dirty="0"/>
          </a:p>
          <a:p>
            <a:pPr marL="457200" lvl="0" indent="-381000" algn="l" rtl="0">
              <a:lnSpc>
                <a:spcPct val="90000"/>
              </a:lnSpc>
              <a:spcBef>
                <a:spcPts val="500"/>
              </a:spcBef>
              <a:spcAft>
                <a:spcPts val="0"/>
              </a:spcAft>
              <a:buSzPts val="2400"/>
              <a:buChar char="❖"/>
            </a:pPr>
            <a:r>
              <a:rPr lang="en-US" sz="2400" dirty="0"/>
              <a:t>Security</a:t>
            </a:r>
            <a:endParaRPr sz="2400" dirty="0"/>
          </a:p>
          <a:p>
            <a:pPr marL="914400" lvl="1" indent="-355600" algn="l" rtl="0">
              <a:lnSpc>
                <a:spcPct val="90000"/>
              </a:lnSpc>
              <a:spcBef>
                <a:spcPts val="500"/>
              </a:spcBef>
              <a:spcAft>
                <a:spcPts val="0"/>
              </a:spcAft>
              <a:buSzPts val="2000"/>
              <a:buChar char="▪"/>
            </a:pPr>
            <a:r>
              <a:rPr lang="en-US" sz="2000" dirty="0"/>
              <a:t>In the satellite world, we require high availability and potentially high integrity to the data - tailoring security controls on the cloud to meet this needs allows flexibility in use of cloud tools while preserving security needs</a:t>
            </a:r>
            <a:endParaRPr sz="2000" dirty="0"/>
          </a:p>
          <a:p>
            <a:pPr marL="914400" lvl="1" indent="-355600" algn="l" rtl="0">
              <a:lnSpc>
                <a:spcPct val="90000"/>
              </a:lnSpc>
              <a:spcBef>
                <a:spcPts val="500"/>
              </a:spcBef>
              <a:spcAft>
                <a:spcPts val="0"/>
              </a:spcAft>
              <a:buSzPts val="2000"/>
              <a:buChar char="▪"/>
            </a:pPr>
            <a:r>
              <a:rPr lang="en-US" sz="2000" dirty="0"/>
              <a:t>Build security considerations into system development using </a:t>
            </a:r>
            <a:r>
              <a:rPr lang="en-US" sz="2000" dirty="0" err="1"/>
              <a:t>DevSecOps</a:t>
            </a:r>
            <a:r>
              <a:rPr lang="en-US" sz="2000" dirty="0"/>
              <a:t> agile approaches</a:t>
            </a:r>
            <a:endParaRPr sz="2000" dirty="0"/>
          </a:p>
        </p:txBody>
      </p:sp>
      <p:sp>
        <p:nvSpPr>
          <p:cNvPr id="93" name="Google Shape;93;g290d962b730_0_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a:t>Summary of Cloud Best Practices (2 of 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g290d962b730_0_5"/>
          <p:cNvPicPr preferRelativeResize="0"/>
          <p:nvPr/>
        </p:nvPicPr>
        <p:blipFill rotWithShape="1">
          <a:blip r:embed="rId3">
            <a:alphaModFix/>
          </a:blip>
          <a:srcRect l="9144" t="4248" r="8915" b="9920"/>
          <a:stretch/>
        </p:blipFill>
        <p:spPr>
          <a:xfrm>
            <a:off x="7643450" y="3147300"/>
            <a:ext cx="3997801" cy="3175400"/>
          </a:xfrm>
          <a:prstGeom prst="rect">
            <a:avLst/>
          </a:prstGeom>
          <a:noFill/>
          <a:ln>
            <a:noFill/>
          </a:ln>
        </p:spPr>
      </p:pic>
      <p:sp>
        <p:nvSpPr>
          <p:cNvPr id="99" name="Google Shape;99;g290d962b730_0_5"/>
          <p:cNvSpPr txBox="1">
            <a:spLocks noGrp="1"/>
          </p:cNvSpPr>
          <p:nvPr>
            <p:ph type="body" idx="1"/>
          </p:nvPr>
        </p:nvSpPr>
        <p:spPr>
          <a:xfrm>
            <a:off x="346375" y="1269775"/>
            <a:ext cx="11165400" cy="4662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SzPts val="2400"/>
              <a:buChar char="❖"/>
            </a:pPr>
            <a:r>
              <a:rPr lang="en-US" sz="2400" dirty="0"/>
              <a:t>Cloud Journey and Workforce Adoption</a:t>
            </a:r>
            <a:endParaRPr sz="2400" dirty="0"/>
          </a:p>
          <a:p>
            <a:pPr marL="914400" lvl="1" indent="-355600" algn="l" rtl="0">
              <a:lnSpc>
                <a:spcPct val="90000"/>
              </a:lnSpc>
              <a:spcBef>
                <a:spcPts val="1000"/>
              </a:spcBef>
              <a:spcAft>
                <a:spcPts val="0"/>
              </a:spcAft>
              <a:buSzPts val="2000"/>
              <a:buChar char="▪"/>
            </a:pPr>
            <a:r>
              <a:rPr lang="en-US" sz="2000" dirty="0"/>
              <a:t>Cloud offers users the ability to scale on demand, agility with tools, and faster provisioning of infrastructure to meet need - but new business practices and work processes are required to take advantage of the offerings</a:t>
            </a:r>
            <a:endParaRPr sz="2000" dirty="0"/>
          </a:p>
          <a:p>
            <a:pPr lvl="2" indent="-330200">
              <a:spcBef>
                <a:spcPts val="1000"/>
              </a:spcBef>
              <a:buSzPts val="1600"/>
            </a:pPr>
            <a:r>
              <a:rPr lang="en-US" sz="1600" dirty="0"/>
              <a:t>Governance and process updates need to be adjusted to offer enhanced agility commensurate with cloud</a:t>
            </a:r>
            <a:endParaRPr sz="1600" dirty="0"/>
          </a:p>
          <a:p>
            <a:pPr marL="1371600" lvl="2" indent="-330200" algn="l" rtl="0">
              <a:lnSpc>
                <a:spcPct val="90000"/>
              </a:lnSpc>
              <a:spcBef>
                <a:spcPts val="1000"/>
              </a:spcBef>
              <a:spcAft>
                <a:spcPts val="0"/>
              </a:spcAft>
              <a:buSzPts val="1600"/>
              <a:buChar char="o"/>
            </a:pPr>
            <a:r>
              <a:rPr lang="en-US" sz="1600" dirty="0"/>
              <a:t>Consider shifting from waterfall to agile development</a:t>
            </a:r>
            <a:endParaRPr sz="1600" dirty="0"/>
          </a:p>
          <a:p>
            <a:pPr marL="914400" lvl="1" indent="-355600" algn="l" rtl="0">
              <a:lnSpc>
                <a:spcPct val="90000"/>
              </a:lnSpc>
              <a:spcBef>
                <a:spcPts val="1000"/>
              </a:spcBef>
              <a:spcAft>
                <a:spcPts val="0"/>
              </a:spcAft>
              <a:buSzPts val="2000"/>
              <a:buChar char="▪"/>
            </a:pPr>
            <a:r>
              <a:rPr lang="en-US" sz="2000" dirty="0"/>
              <a:t>Be intentional about decisions with cloud</a:t>
            </a:r>
            <a:endParaRPr sz="2000" dirty="0"/>
          </a:p>
          <a:p>
            <a:pPr marL="1371600" lvl="2" indent="-330200" algn="l" rtl="0">
              <a:lnSpc>
                <a:spcPct val="90000"/>
              </a:lnSpc>
              <a:spcBef>
                <a:spcPts val="1000"/>
              </a:spcBef>
              <a:spcAft>
                <a:spcPts val="0"/>
              </a:spcAft>
              <a:buSzPts val="1600"/>
              <a:buChar char="o"/>
            </a:pPr>
            <a:r>
              <a:rPr lang="en-US" sz="1600" dirty="0"/>
              <a:t>Build a business case and cost model to define quantitative value and cost</a:t>
            </a:r>
            <a:endParaRPr sz="1600" dirty="0"/>
          </a:p>
          <a:p>
            <a:pPr marL="1371600" lvl="2" indent="-330200" algn="l" rtl="0">
              <a:lnSpc>
                <a:spcPct val="90000"/>
              </a:lnSpc>
              <a:spcBef>
                <a:spcPts val="1000"/>
              </a:spcBef>
              <a:spcAft>
                <a:spcPts val="0"/>
              </a:spcAft>
              <a:buSzPts val="1600"/>
              <a:buChar char="o"/>
            </a:pPr>
            <a:r>
              <a:rPr lang="en-US" sz="1600" dirty="0"/>
              <a:t>Analyze cloud approaches, off-shelf versus built</a:t>
            </a:r>
            <a:endParaRPr sz="1600" dirty="0"/>
          </a:p>
          <a:p>
            <a:pPr marL="914400" lvl="1" indent="-355600" algn="l" rtl="0">
              <a:lnSpc>
                <a:spcPct val="90000"/>
              </a:lnSpc>
              <a:spcBef>
                <a:spcPts val="1000"/>
              </a:spcBef>
              <a:spcAft>
                <a:spcPts val="0"/>
              </a:spcAft>
              <a:buSzPts val="2000"/>
              <a:buChar char="▪"/>
            </a:pPr>
            <a:r>
              <a:rPr lang="en-US" sz="2000" dirty="0"/>
              <a:t>Building trust is critical</a:t>
            </a:r>
            <a:endParaRPr sz="2000" dirty="0"/>
          </a:p>
          <a:p>
            <a:pPr marL="1371600" lvl="2" indent="-330200" algn="l" rtl="0">
              <a:lnSpc>
                <a:spcPct val="90000"/>
              </a:lnSpc>
              <a:spcBef>
                <a:spcPts val="1000"/>
              </a:spcBef>
              <a:spcAft>
                <a:spcPts val="0"/>
              </a:spcAft>
              <a:buSzPts val="1600"/>
              <a:buChar char="o"/>
            </a:pPr>
            <a:r>
              <a:rPr lang="en-US" sz="1600" dirty="0"/>
              <a:t>Demonstrate capability</a:t>
            </a:r>
            <a:endParaRPr sz="1600" dirty="0"/>
          </a:p>
          <a:p>
            <a:pPr marL="1371600" lvl="2" indent="-330200" algn="l" rtl="0">
              <a:lnSpc>
                <a:spcPct val="90000"/>
              </a:lnSpc>
              <a:spcBef>
                <a:spcPts val="1000"/>
              </a:spcBef>
              <a:spcAft>
                <a:spcPts val="0"/>
              </a:spcAft>
              <a:buSzPts val="1600"/>
              <a:buChar char="o"/>
            </a:pPr>
            <a:r>
              <a:rPr lang="en-US" sz="1600" dirty="0"/>
              <a:t>Find and empower early adopters to build the future</a:t>
            </a:r>
            <a:endParaRPr sz="1600" dirty="0"/>
          </a:p>
          <a:p>
            <a:pPr marL="1371600" lvl="2" indent="-330200" algn="l" rtl="0">
              <a:lnSpc>
                <a:spcPct val="90000"/>
              </a:lnSpc>
              <a:spcBef>
                <a:spcPts val="1000"/>
              </a:spcBef>
              <a:spcAft>
                <a:spcPts val="0"/>
              </a:spcAft>
              <a:buSzPts val="1600"/>
              <a:buChar char="o"/>
            </a:pPr>
            <a:r>
              <a:rPr lang="en-US" sz="1600" dirty="0"/>
              <a:t>Training needs to be a priority</a:t>
            </a:r>
            <a:endParaRPr sz="1600" dirty="0"/>
          </a:p>
        </p:txBody>
      </p:sp>
      <p:sp>
        <p:nvSpPr>
          <p:cNvPr id="100" name="Google Shape;100;g290d962b730_0_5"/>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a:t>Summary of Cloud Best Practices (3 of 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body" idx="1"/>
          </p:nvPr>
        </p:nvSpPr>
        <p:spPr>
          <a:xfrm>
            <a:off x="341946" y="1278400"/>
            <a:ext cx="6028494" cy="4934240"/>
          </a:xfrm>
          <a:prstGeom prst="rect">
            <a:avLst/>
          </a:prstGeom>
          <a:noFill/>
          <a:ln>
            <a:noFill/>
          </a:ln>
        </p:spPr>
        <p:txBody>
          <a:bodyPr spcFirstLastPara="1" wrap="square" lIns="91425" tIns="45700" rIns="91425" bIns="45700" anchor="t" anchorCtr="0">
            <a:noAutofit/>
          </a:bodyPr>
          <a:lstStyle/>
          <a:p>
            <a:r>
              <a:rPr lang="en-US" sz="2400" dirty="0"/>
              <a:t>The CGMS Cloud Services Expert Group will </a:t>
            </a:r>
          </a:p>
          <a:p>
            <a:pPr marL="914400" marR="0" lvl="1" indent="-406400" algn="l" rtl="0">
              <a:lnSpc>
                <a:spcPct val="90000"/>
              </a:lnSpc>
              <a:spcBef>
                <a:spcPts val="1000"/>
              </a:spcBef>
              <a:spcAft>
                <a:spcPts val="0"/>
              </a:spcAft>
              <a:buClr>
                <a:schemeClr val="dk1"/>
              </a:buClr>
              <a:buSzPts val="2800"/>
              <a:buFont typeface="Noto Sans Symbols"/>
              <a:buChar char="▪"/>
            </a:pPr>
            <a:r>
              <a:rPr lang="en-US" sz="2000" dirty="0"/>
              <a:t>Expand work with identification of a Cloud Champion to represent efforts in forthcoming meetings</a:t>
            </a:r>
            <a:endParaRPr sz="2000"/>
          </a:p>
          <a:p>
            <a:pPr marL="914400" marR="0" lvl="1" indent="-381000" algn="l" rtl="0">
              <a:lnSpc>
                <a:spcPct val="90000"/>
              </a:lnSpc>
              <a:spcBef>
                <a:spcPts val="1000"/>
              </a:spcBef>
              <a:spcAft>
                <a:spcPts val="0"/>
              </a:spcAft>
              <a:buSzPts val="2400"/>
              <a:buChar char="▪"/>
            </a:pPr>
            <a:r>
              <a:rPr lang="en-US" sz="2000" dirty="0"/>
              <a:t>Baseline the best practices document formally within CGMS</a:t>
            </a:r>
            <a:endParaRPr sz="2000"/>
          </a:p>
          <a:p>
            <a:pPr marL="914400" marR="0" lvl="1" indent="-381000" algn="l" rtl="0">
              <a:lnSpc>
                <a:spcPct val="90000"/>
              </a:lnSpc>
              <a:spcBef>
                <a:spcPts val="1000"/>
              </a:spcBef>
              <a:spcAft>
                <a:spcPts val="0"/>
              </a:spcAft>
              <a:buSzPts val="2400"/>
              <a:buChar char="▪"/>
            </a:pPr>
            <a:r>
              <a:rPr lang="en-US" sz="2000" dirty="0"/>
              <a:t>Begin planning the third CGMS Cloud Workshop</a:t>
            </a:r>
            <a:endParaRPr sz="2000"/>
          </a:p>
          <a:p>
            <a:r>
              <a:rPr lang="en-US" sz="2400" dirty="0"/>
              <a:t>We are looking for more and better ways to collaborate, so invite our CEOS colleagues to participate in future CGMS Cloud Workshops  </a:t>
            </a:r>
            <a:endParaRPr sz="2400" dirty="0"/>
          </a:p>
        </p:txBody>
      </p:sp>
      <p:sp>
        <p:nvSpPr>
          <p:cNvPr id="106" name="Google Shape;106;p7"/>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a:t>Next Steps &amp; CEOS Collaboration</a:t>
            </a:r>
            <a:endParaRPr/>
          </a:p>
        </p:txBody>
      </p:sp>
      <p:pic>
        <p:nvPicPr>
          <p:cNvPr id="107" name="Google Shape;107;p7"/>
          <p:cNvPicPr preferRelativeResize="0"/>
          <p:nvPr/>
        </p:nvPicPr>
        <p:blipFill rotWithShape="1">
          <a:blip r:embed="rId3">
            <a:alphaModFix/>
          </a:blip>
          <a:srcRect/>
          <a:stretch/>
        </p:blipFill>
        <p:spPr>
          <a:xfrm>
            <a:off x="6714257" y="2441450"/>
            <a:ext cx="4988425" cy="261922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ceos</vt:lpstr>
      <vt:lpstr>CGMS Cloud Best Practices and Approach to International Collaboration </vt:lpstr>
      <vt:lpstr>Executive Summary</vt:lpstr>
      <vt:lpstr>CGMS Cloud Services Experts- Background and Deliverables</vt:lpstr>
      <vt:lpstr>CGMS Annual Cloud Workshops</vt:lpstr>
      <vt:lpstr>CGMS Cloud Best Practices Document</vt:lpstr>
      <vt:lpstr>Summary of Cloud Best Practices (1 of 3)</vt:lpstr>
      <vt:lpstr>Summary of Cloud Best Practices (2 of 3)</vt:lpstr>
      <vt:lpstr>Summary of Cloud Best Practices (3 of 3)</vt:lpstr>
      <vt:lpstr>Next Steps &amp; CEOS Collaboration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CGMS Cloud Best Practices and Approach to International Collaboration </dc:title>
  <dc:creator>Michelle Piepgrass</dc:creator>
  <cp:revision>18</cp:revision>
  <dcterms:modified xsi:type="dcterms:W3CDTF">2023-10-24T12:54:28Z</dcterms:modified>
</cp:coreProperties>
</file>