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80" r:id="rId2"/>
    <p:sldId id="285" r:id="rId3"/>
    <p:sldId id="286" r:id="rId4"/>
    <p:sldId id="266" r:id="rId5"/>
    <p:sldId id="293" r:id="rId6"/>
    <p:sldId id="259" r:id="rId7"/>
    <p:sldId id="260" r:id="rId8"/>
    <p:sldId id="665" r:id="rId9"/>
    <p:sldId id="666" r:id="rId10"/>
    <p:sldId id="287" r:id="rId11"/>
    <p:sldId id="300" r:id="rId12"/>
    <p:sldId id="297" r:id="rId13"/>
    <p:sldId id="290" r:id="rId14"/>
    <p:sldId id="263" r:id="rId15"/>
    <p:sldId id="262" r:id="rId16"/>
    <p:sldId id="289" r:id="rId17"/>
    <p:sldId id="299" r:id="rId18"/>
    <p:sldId id="292" r:id="rId19"/>
    <p:sldId id="264" r:id="rId20"/>
    <p:sldId id="298" r:id="rId21"/>
    <p:sldId id="265" r:id="rId22"/>
    <p:sldId id="261" r:id="rId23"/>
    <p:sldId id="291" r:id="rId24"/>
    <p:sldId id="267" r:id="rId25"/>
    <p:sldId id="294" r:id="rId26"/>
    <p:sldId id="295" r:id="rId27"/>
    <p:sldId id="282" r:id="rId28"/>
    <p:sldId id="288" r:id="rId29"/>
    <p:sldId id="296" r:id="rId30"/>
    <p:sldId id="284"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4277">
          <p15:clr>
            <a:srgbClr val="A4A3A4"/>
          </p15:clr>
        </p15:guide>
        <p15:guide id="2"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gio Folco" initials="SF" lastIdx="6" clrIdx="0">
    <p:extLst>
      <p:ext uri="{19B8F6BF-5375-455C-9EA6-DF929625EA0E}">
        <p15:presenceInfo xmlns:p15="http://schemas.microsoft.com/office/powerpoint/2012/main" userId="S-1-5-21-3877897231-801669177-1469586255-720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09" autoAdjust="0"/>
    <p:restoredTop sz="96058" autoAdjust="0"/>
  </p:normalViewPr>
  <p:slideViewPr>
    <p:cSldViewPr snapToGrid="0" snapToObjects="1">
      <p:cViewPr>
        <p:scale>
          <a:sx n="120" d="100"/>
          <a:sy n="120" d="100"/>
        </p:scale>
        <p:origin x="3560" y="1888"/>
      </p:cViewPr>
      <p:guideLst>
        <p:guide orient="horz" pos="4277"/>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0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10/19/23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D12A6-61B1-E64D-AB47-E6B0806C97D8}" type="slidenum">
              <a:rPr lang="de-CH"/>
              <a:pPr/>
              <a:t>3</a:t>
            </a:fld>
            <a:endParaRPr lang="de-CH"/>
          </a:p>
        </p:txBody>
      </p:sp>
      <p:sp>
        <p:nvSpPr>
          <p:cNvPr id="43010" name="Rectangle 2"/>
          <p:cNvSpPr>
            <a:spLocks noGrp="1" noRot="1" noChangeAspect="1" noChangeArrowheads="1" noTextEdit="1"/>
          </p:cNvSpPr>
          <p:nvPr>
            <p:ph type="sldImg"/>
          </p:nvPr>
        </p:nvSpPr>
        <p:spPr>
          <a:xfrm>
            <a:off x="917575" y="744538"/>
            <a:ext cx="4962525" cy="3722687"/>
          </a:xfrm>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774439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4121060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313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2725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163698" y="882193"/>
            <a:ext cx="879953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346"/>
            </a:lvl1pPr>
            <a:lvl2pPr>
              <a:defRPr sz="1346"/>
            </a:lvl2pPr>
            <a:lvl3pPr>
              <a:defRPr sz="1346"/>
            </a:lvl3pPr>
            <a:lvl4pPr>
              <a:defRPr sz="1346"/>
            </a:lvl4pPr>
            <a:lvl5pPr>
              <a:defRPr sz="1346"/>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80640A77-6BB0-440C-B4B4-E095D11A8E6D}"/>
              </a:ext>
            </a:extLst>
          </p:cNvPr>
          <p:cNvCxnSpPr>
            <a:cxnSpLocks/>
          </p:cNvCxnSpPr>
          <p:nvPr userDrawn="1"/>
        </p:nvCxnSpPr>
        <p:spPr>
          <a:xfrm>
            <a:off x="165624" y="6422971"/>
            <a:ext cx="877799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7812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91" r:id="rId2"/>
    <p:sldLayoutId id="2147483692" r:id="rId3"/>
  </p:sldLayoutIdLst>
  <p:transition spd="slow"/>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mailto:dariusz.dukaczewski@igik.edu.p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dataserver@cma.gov.c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International Cooperation Activities and Partners</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
        <p:nvSpPr>
          <p:cNvPr id="2" name="Rectangle 1">
            <a:extLst>
              <a:ext uri="{FF2B5EF4-FFF2-40B4-BE49-F238E27FC236}">
                <a16:creationId xmlns:a16="http://schemas.microsoft.com/office/drawing/2014/main" id="{DDA5884B-1F5A-534F-8049-DEA3DB07CA94}"/>
              </a:ext>
            </a:extLst>
          </p:cNvPr>
          <p:cNvSpPr/>
          <p:nvPr/>
        </p:nvSpPr>
        <p:spPr>
          <a:xfrm>
            <a:off x="366251" y="3830948"/>
            <a:ext cx="5252883" cy="369332"/>
          </a:xfrm>
          <a:prstGeom prst="rect">
            <a:avLst/>
          </a:prstGeom>
        </p:spPr>
        <p:txBody>
          <a:bodyPr wrap="square">
            <a:spAutoFit/>
          </a:bodyPr>
          <a:lstStyle/>
          <a:p>
            <a:r>
              <a:rPr lang="en-GB" dirty="0">
                <a:solidFill>
                  <a:schemeClr val="bg1"/>
                </a:solidFill>
              </a:rPr>
              <a:t>Mirko Albani (ESA)</a:t>
            </a:r>
          </a:p>
        </p:txBody>
      </p:sp>
    </p:spTree>
    <p:extLst>
      <p:ext uri="{BB962C8B-B14F-4D97-AF65-F5344CB8AC3E}">
        <p14:creationId xmlns:p14="http://schemas.microsoft.com/office/powerpoint/2010/main" val="48305494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3822" y="153059"/>
            <a:ext cx="7635349" cy="613172"/>
          </a:xfrm>
        </p:spPr>
        <p:txBody>
          <a:bodyPr/>
          <a:lstStyle/>
          <a:p>
            <a:pPr algn="ctr"/>
            <a:r>
              <a:rPr lang="en-US" sz="2400" dirty="0"/>
              <a:t>Europe – DLR</a:t>
            </a:r>
          </a:p>
        </p:txBody>
      </p:sp>
      <p:pic>
        <p:nvPicPr>
          <p:cNvPr id="8" name="Picture 7">
            <a:extLst>
              <a:ext uri="{FF2B5EF4-FFF2-40B4-BE49-F238E27FC236}">
                <a16:creationId xmlns:a16="http://schemas.microsoft.com/office/drawing/2014/main" id="{A2238E1B-ABF2-3A4E-6155-87445EEA70B3}"/>
              </a:ext>
            </a:extLst>
          </p:cNvPr>
          <p:cNvPicPr>
            <a:picLocks noChangeAspect="1"/>
          </p:cNvPicPr>
          <p:nvPr/>
        </p:nvPicPr>
        <p:blipFill>
          <a:blip r:embed="rId2"/>
          <a:stretch>
            <a:fillRect/>
          </a:stretch>
        </p:blipFill>
        <p:spPr>
          <a:xfrm>
            <a:off x="895869" y="3687226"/>
            <a:ext cx="4700615" cy="2798248"/>
          </a:xfrm>
          <a:prstGeom prst="rect">
            <a:avLst/>
          </a:prstGeom>
        </p:spPr>
      </p:pic>
      <p:sp>
        <p:nvSpPr>
          <p:cNvPr id="9" name="Inhaltsplatzhalter 2">
            <a:extLst>
              <a:ext uri="{FF2B5EF4-FFF2-40B4-BE49-F238E27FC236}">
                <a16:creationId xmlns:a16="http://schemas.microsoft.com/office/drawing/2014/main" id="{1EC58896-F8C2-9A23-4A5D-B2F3DA771227}"/>
              </a:ext>
            </a:extLst>
          </p:cNvPr>
          <p:cNvSpPr>
            <a:spLocks noGrp="1"/>
          </p:cNvSpPr>
          <p:nvPr>
            <p:ph idx="1"/>
          </p:nvPr>
        </p:nvSpPr>
        <p:spPr>
          <a:xfrm>
            <a:off x="182823" y="1425420"/>
            <a:ext cx="8837346" cy="2540524"/>
          </a:xfrm>
        </p:spPr>
        <p:txBody>
          <a:bodyPr/>
          <a:lstStyle/>
          <a:p>
            <a:r>
              <a:rPr lang="en-US" sz="1800" b="0" kern="1200" dirty="0">
                <a:solidFill>
                  <a:srgbClr val="000000"/>
                </a:solidFill>
                <a:ea typeface="ＭＳ Ｐゴシック" pitchFamily="-106" charset="-128"/>
                <a:cs typeface="+mn-cs"/>
              </a:rPr>
              <a:t>Four AVHRR datasets over Europe (N14,N16,N17,N18,N19) available in the DLR catalogue:</a:t>
            </a:r>
          </a:p>
          <a:p>
            <a:pPr lvl="1"/>
            <a:r>
              <a:rPr lang="en-US" sz="1600" b="0" kern="1200" dirty="0">
                <a:solidFill>
                  <a:srgbClr val="000000"/>
                </a:solidFill>
                <a:ea typeface="ＭＳ Ｐゴシック" pitchFamily="-106" charset="-128"/>
                <a:cs typeface="+mn-cs"/>
              </a:rPr>
              <a:t>AVHRR - Land Surface Temperature (LST) - Europe, Nighttime;</a:t>
            </a:r>
          </a:p>
          <a:p>
            <a:pPr lvl="1"/>
            <a:r>
              <a:rPr lang="en-US" sz="1600" b="0" kern="1200" dirty="0">
                <a:solidFill>
                  <a:srgbClr val="000000"/>
                </a:solidFill>
                <a:ea typeface="ＭＳ Ｐゴシック" pitchFamily="-106" charset="-128"/>
                <a:cs typeface="+mn-cs"/>
              </a:rPr>
              <a:t>AVHRR - Sea Surface Temperature (SST) - Europe;</a:t>
            </a:r>
          </a:p>
          <a:p>
            <a:pPr lvl="1"/>
            <a:r>
              <a:rPr lang="en-US" sz="1600" b="0" kern="1200" dirty="0">
                <a:solidFill>
                  <a:srgbClr val="000000"/>
                </a:solidFill>
                <a:ea typeface="ＭＳ Ｐゴシック" pitchFamily="-106" charset="-128"/>
                <a:cs typeface="+mn-cs"/>
              </a:rPr>
              <a:t>AVHRR - Vegetation Index (NDVI) - Europe;</a:t>
            </a:r>
          </a:p>
          <a:p>
            <a:pPr lvl="1"/>
            <a:r>
              <a:rPr lang="en-US" sz="1600" b="0" kern="1200" dirty="0">
                <a:solidFill>
                  <a:srgbClr val="000000"/>
                </a:solidFill>
                <a:ea typeface="ＭＳ Ｐゴシック" pitchFamily="-106" charset="-128"/>
                <a:cs typeface="+mn-cs"/>
              </a:rPr>
              <a:t>AVHRR - Land Surface Temperature (LST) - Europe, Daytime.</a:t>
            </a:r>
          </a:p>
          <a:p>
            <a:r>
              <a:rPr lang="en-US" sz="1800" b="0" kern="1200" dirty="0">
                <a:solidFill>
                  <a:srgbClr val="000000"/>
                </a:solidFill>
                <a:ea typeface="ＭＳ Ｐゴシック" pitchFamily="-106" charset="-128"/>
                <a:cs typeface="+mn-cs"/>
              </a:rPr>
              <a:t>High redundancy with ESA dataset; not clear if L0 data available at DLR.</a:t>
            </a:r>
            <a:endParaRPr lang="en-US" sz="1600" b="0" kern="1200" dirty="0">
              <a:solidFill>
                <a:srgbClr val="000000"/>
              </a:solidFill>
              <a:ea typeface="ＭＳ Ｐゴシック" pitchFamily="-106" charset="-128"/>
              <a:cs typeface="+mn-cs"/>
            </a:endParaRPr>
          </a:p>
        </p:txBody>
      </p:sp>
      <p:sp>
        <p:nvSpPr>
          <p:cNvPr id="3" name="Textfeld 3">
            <a:extLst>
              <a:ext uri="{FF2B5EF4-FFF2-40B4-BE49-F238E27FC236}">
                <a16:creationId xmlns:a16="http://schemas.microsoft.com/office/drawing/2014/main" id="{771B6188-42BA-1488-CDCC-7B2E60798DB1}"/>
              </a:ext>
            </a:extLst>
          </p:cNvPr>
          <p:cNvSpPr txBox="1"/>
          <p:nvPr/>
        </p:nvSpPr>
        <p:spPr>
          <a:xfrm>
            <a:off x="5844246" y="4667022"/>
            <a:ext cx="3098282" cy="584775"/>
          </a:xfrm>
          <a:prstGeom prst="rect">
            <a:avLst/>
          </a:prstGeom>
          <a:solidFill>
            <a:schemeClr val="tx1">
              <a:lumMod val="60000"/>
              <a:lumOff val="40000"/>
            </a:schemeClr>
          </a:solidFill>
        </p:spPr>
        <p:txBody>
          <a:bodyPr wrap="square" rtlCol="0">
            <a:spAutoFit/>
          </a:bodyPr>
          <a:lstStyle>
            <a:defPPr>
              <a:defRPr lang="en-US"/>
            </a:defPPr>
            <a:lvl1pPr marL="285750" indent="-285750" eaLnBrk="0" hangingPunct="0">
              <a:lnSpc>
                <a:spcPct val="95000"/>
              </a:lnSpc>
              <a:spcBef>
                <a:spcPct val="20000"/>
              </a:spcBef>
              <a:buClr>
                <a:schemeClr val="bg1"/>
              </a:buClr>
              <a:buSzPct val="85000"/>
              <a:buFont typeface="Arial" panose="020B0604020202020204" pitchFamily="34" charset="0"/>
              <a:buChar char="•"/>
              <a:defRPr>
                <a:solidFill>
                  <a:schemeClr val="bg1"/>
                </a:solidFill>
              </a:defRPr>
            </a:lvl1pPr>
          </a:lstStyle>
          <a:p>
            <a:pPr marL="0" indent="0" algn="ctr">
              <a:buNone/>
            </a:pPr>
            <a:r>
              <a:rPr lang="en-US" dirty="0"/>
              <a:t>Will expand slide or have a dedicated presentation at next WGISS </a:t>
            </a:r>
          </a:p>
        </p:txBody>
      </p:sp>
    </p:spTree>
    <p:extLst>
      <p:ext uri="{BB962C8B-B14F-4D97-AF65-F5344CB8AC3E}">
        <p14:creationId xmlns:p14="http://schemas.microsoft.com/office/powerpoint/2010/main" val="106220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3822" y="153059"/>
            <a:ext cx="7635349" cy="613172"/>
          </a:xfrm>
        </p:spPr>
        <p:txBody>
          <a:bodyPr/>
          <a:lstStyle/>
          <a:p>
            <a:pPr algn="ctr"/>
            <a:r>
              <a:rPr lang="en-US" sz="2400" dirty="0"/>
              <a:t>Europe – IGIK (Poland)</a:t>
            </a:r>
          </a:p>
        </p:txBody>
      </p:sp>
      <p:pic>
        <p:nvPicPr>
          <p:cNvPr id="8" name="Picture 7">
            <a:extLst>
              <a:ext uri="{FF2B5EF4-FFF2-40B4-BE49-F238E27FC236}">
                <a16:creationId xmlns:a16="http://schemas.microsoft.com/office/drawing/2014/main" id="{6BD4E9FC-9C98-2F5C-3080-139D8AE43F08}"/>
              </a:ext>
            </a:extLst>
          </p:cNvPr>
          <p:cNvPicPr>
            <a:picLocks noChangeAspect="1"/>
          </p:cNvPicPr>
          <p:nvPr/>
        </p:nvPicPr>
        <p:blipFill>
          <a:blip r:embed="rId2"/>
          <a:stretch>
            <a:fillRect/>
          </a:stretch>
        </p:blipFill>
        <p:spPr>
          <a:xfrm>
            <a:off x="5628234" y="1671408"/>
            <a:ext cx="2138038" cy="2942195"/>
          </a:xfrm>
          <a:prstGeom prst="rect">
            <a:avLst/>
          </a:prstGeom>
        </p:spPr>
      </p:pic>
      <p:sp>
        <p:nvSpPr>
          <p:cNvPr id="9" name="Inhaltsplatzhalter 2">
            <a:extLst>
              <a:ext uri="{FF2B5EF4-FFF2-40B4-BE49-F238E27FC236}">
                <a16:creationId xmlns:a16="http://schemas.microsoft.com/office/drawing/2014/main" id="{669E2FD9-5611-04C3-A84C-BE87F1100D5D}"/>
              </a:ext>
            </a:extLst>
          </p:cNvPr>
          <p:cNvSpPr>
            <a:spLocks noGrp="1"/>
          </p:cNvSpPr>
          <p:nvPr>
            <p:ph idx="1"/>
          </p:nvPr>
        </p:nvSpPr>
        <p:spPr>
          <a:xfrm>
            <a:off x="196480" y="1472135"/>
            <a:ext cx="5062132" cy="3658542"/>
          </a:xfrm>
        </p:spPr>
        <p:txBody>
          <a:bodyPr/>
          <a:lstStyle/>
          <a:p>
            <a:r>
              <a:rPr lang="en-GB" sz="1800" b="0" kern="1200" dirty="0">
                <a:solidFill>
                  <a:srgbClr val="000000"/>
                </a:solidFill>
                <a:ea typeface="ＭＳ Ｐゴシック" pitchFamily="-106" charset="-128"/>
                <a:cs typeface="+mn-cs"/>
              </a:rPr>
              <a:t>Polish Institute of Geodesy and Cartography.</a:t>
            </a:r>
          </a:p>
          <a:p>
            <a:r>
              <a:rPr lang="en-GB" sz="1800" b="0" kern="1200" dirty="0">
                <a:solidFill>
                  <a:srgbClr val="000000"/>
                </a:solidFill>
                <a:ea typeface="ＭＳ Ｐゴシック" pitchFamily="-106" charset="-128"/>
                <a:cs typeface="+mn-cs"/>
              </a:rPr>
              <a:t>Department of Remote Sensing maintains a database of satellite images and products derived from NOAA satellites since 1996 and used for agriculture studies</a:t>
            </a:r>
          </a:p>
          <a:p>
            <a:r>
              <a:rPr lang="en-GB" sz="1800" b="0" i="0" dirty="0">
                <a:solidFill>
                  <a:srgbClr val="000000"/>
                </a:solidFill>
                <a:effectLst/>
                <a:latin typeface="Arial" panose="020B0604020202020204" pitchFamily="34" charset="0"/>
              </a:rPr>
              <a:t>The receiving station recorded data in HRPT, </a:t>
            </a:r>
            <a:r>
              <a:rPr lang="en-GB" sz="1800" b="0" i="0" dirty="0" err="1">
                <a:solidFill>
                  <a:srgbClr val="000000"/>
                </a:solidFill>
                <a:effectLst/>
                <a:latin typeface="Arial" panose="020B0604020202020204" pitchFamily="34" charset="0"/>
              </a:rPr>
              <a:t>SeaWiFS</a:t>
            </a:r>
            <a:r>
              <a:rPr lang="en-GB" sz="1800" b="0" dirty="0">
                <a:solidFill>
                  <a:srgbClr val="000000"/>
                </a:solidFill>
                <a:latin typeface="Arial" panose="020B0604020202020204" pitchFamily="34" charset="0"/>
              </a:rPr>
              <a:t> (and other formats) from NOAA, </a:t>
            </a:r>
            <a:r>
              <a:rPr lang="en-GB" sz="1800" b="0" dirty="0" err="1">
                <a:solidFill>
                  <a:srgbClr val="000000"/>
                </a:solidFill>
                <a:latin typeface="Arial" panose="020B0604020202020204" pitchFamily="34" charset="0"/>
              </a:rPr>
              <a:t>Seastar</a:t>
            </a:r>
            <a:r>
              <a:rPr lang="en-GB" sz="1800" b="0" dirty="0">
                <a:solidFill>
                  <a:srgbClr val="000000"/>
                </a:solidFill>
                <a:latin typeface="Arial" panose="020B0604020202020204" pitchFamily="34" charset="0"/>
              </a:rPr>
              <a:t>, </a:t>
            </a:r>
            <a:r>
              <a:rPr lang="en-GB" sz="1800" b="0" dirty="0" err="1">
                <a:solidFill>
                  <a:srgbClr val="000000"/>
                </a:solidFill>
                <a:latin typeface="Arial" panose="020B0604020202020204" pitchFamily="34" charset="0"/>
              </a:rPr>
              <a:t>Metop</a:t>
            </a:r>
            <a:r>
              <a:rPr lang="en-GB" sz="1800" b="0" dirty="0">
                <a:solidFill>
                  <a:srgbClr val="000000"/>
                </a:solidFill>
                <a:latin typeface="Arial" panose="020B0604020202020204" pitchFamily="34" charset="0"/>
              </a:rPr>
              <a:t> and NPOESS </a:t>
            </a:r>
            <a:r>
              <a:rPr lang="en-GB" sz="1800" b="0" i="0" dirty="0">
                <a:solidFill>
                  <a:srgbClr val="000000"/>
                </a:solidFill>
                <a:effectLst/>
                <a:latin typeface="Arial" panose="020B0604020202020204" pitchFamily="34" charset="0"/>
              </a:rPr>
              <a:t>polar-orbiting satellites.</a:t>
            </a:r>
            <a:endParaRPr lang="en-US" sz="2400" b="0" kern="1200" dirty="0">
              <a:solidFill>
                <a:srgbClr val="000000"/>
              </a:solidFill>
              <a:ea typeface="ＭＳ Ｐゴシック" pitchFamily="-106" charset="-128"/>
              <a:cs typeface="+mn-cs"/>
            </a:endParaRPr>
          </a:p>
          <a:p>
            <a:r>
              <a:rPr lang="en-US" sz="1800" b="0" kern="1200" dirty="0">
                <a:solidFill>
                  <a:srgbClr val="000000"/>
                </a:solidFill>
                <a:ea typeface="ＭＳ Ｐゴシック" pitchFamily="-106" charset="-128"/>
                <a:cs typeface="+mn-cs"/>
              </a:rPr>
              <a:t>AVHRR products are not accessible from the web site.</a:t>
            </a:r>
            <a:endParaRPr lang="en-GB" sz="1800" b="0" kern="1200" dirty="0">
              <a:solidFill>
                <a:srgbClr val="000000"/>
              </a:solidFill>
              <a:ea typeface="ＭＳ Ｐゴシック" pitchFamily="-106" charset="-128"/>
              <a:cs typeface="+mn-cs"/>
            </a:endParaRPr>
          </a:p>
        </p:txBody>
      </p:sp>
      <p:pic>
        <p:nvPicPr>
          <p:cNvPr id="2050" name="Picture 2">
            <a:extLst>
              <a:ext uri="{FF2B5EF4-FFF2-40B4-BE49-F238E27FC236}">
                <a16:creationId xmlns:a16="http://schemas.microsoft.com/office/drawing/2014/main" id="{7C160E3E-6512-2CA8-3731-6AC7B664A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668" y="2408540"/>
            <a:ext cx="1285819" cy="19154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2FD485-9EF3-44C8-F9EA-E8A4D92FF1FC}"/>
              </a:ext>
            </a:extLst>
          </p:cNvPr>
          <p:cNvSpPr txBox="1"/>
          <p:nvPr/>
        </p:nvSpPr>
        <p:spPr>
          <a:xfrm>
            <a:off x="239859" y="4789229"/>
            <a:ext cx="5062132" cy="738664"/>
          </a:xfrm>
          <a:prstGeom prst="rect">
            <a:avLst/>
          </a:prstGeom>
          <a:noFill/>
        </p:spPr>
        <p:txBody>
          <a:bodyPr wrap="square">
            <a:spAutoFit/>
          </a:bodyPr>
          <a:lstStyle/>
          <a:p>
            <a:r>
              <a:rPr lang="en-GB" sz="1400" dirty="0">
                <a:solidFill>
                  <a:srgbClr val="000000"/>
                </a:solidFill>
                <a:latin typeface="Arial" panose="020B0604020202020204" pitchFamily="34" charset="0"/>
                <a:ea typeface="ＭＳ Ｐゴシック" charset="-128"/>
              </a:rPr>
              <a:t>Point of contact: </a:t>
            </a:r>
          </a:p>
          <a:p>
            <a:r>
              <a:rPr lang="en-GB" sz="1400" dirty="0" err="1">
                <a:solidFill>
                  <a:srgbClr val="000000"/>
                </a:solidFill>
                <a:latin typeface="Arial" panose="020B0604020202020204" pitchFamily="34" charset="0"/>
                <a:ea typeface="ＭＳ Ｐゴシック" charset="-128"/>
              </a:rPr>
              <a:t>Dr.</a:t>
            </a:r>
            <a:r>
              <a:rPr lang="en-GB" sz="1400" dirty="0">
                <a:solidFill>
                  <a:srgbClr val="000000"/>
                </a:solidFill>
                <a:latin typeface="Arial" panose="020B0604020202020204" pitchFamily="34" charset="0"/>
                <a:ea typeface="ＭＳ Ｐゴシック" charset="-128"/>
              </a:rPr>
              <a:t> Dariusz </a:t>
            </a:r>
            <a:r>
              <a:rPr lang="en-GB" sz="1400" dirty="0" err="1">
                <a:solidFill>
                  <a:srgbClr val="000000"/>
                </a:solidFill>
                <a:latin typeface="Arial" panose="020B0604020202020204" pitchFamily="34" charset="0"/>
                <a:ea typeface="ＭＳ Ｐゴシック" charset="-128"/>
              </a:rPr>
              <a:t>Dukaczewski</a:t>
            </a:r>
            <a:r>
              <a:rPr lang="en-GB" sz="1400" dirty="0">
                <a:solidFill>
                  <a:srgbClr val="000000"/>
                </a:solidFill>
                <a:latin typeface="Arial" panose="020B0604020202020204" pitchFamily="34" charset="0"/>
                <a:ea typeface="ＭＳ Ｐゴシック" charset="-128"/>
              </a:rPr>
              <a:t> (</a:t>
            </a:r>
            <a:r>
              <a:rPr lang="en-GB" sz="1400" dirty="0">
                <a:solidFill>
                  <a:srgbClr val="000000"/>
                </a:solidFill>
                <a:latin typeface="Arial" panose="020B0604020202020204" pitchFamily="34" charset="0"/>
                <a:ea typeface="ＭＳ Ｐゴシック" charset="-128"/>
                <a:hlinkClick r:id="rId4">
                  <a:extLst>
                    <a:ext uri="{A12FA001-AC4F-418D-AE19-62706E023703}">
                      <ahyp:hlinkClr xmlns:ahyp="http://schemas.microsoft.com/office/drawing/2018/hyperlinkcolor" val="tx"/>
                    </a:ext>
                  </a:extLst>
                </a:hlinkClick>
              </a:rPr>
              <a:t>dariusz.dukaczewski@igik.edu.pl</a:t>
            </a:r>
            <a:r>
              <a:rPr lang="en-GB" sz="1400" dirty="0">
                <a:solidFill>
                  <a:srgbClr val="000000"/>
                </a:solidFill>
                <a:latin typeface="Arial" panose="020B0604020202020204" pitchFamily="34" charset="0"/>
                <a:ea typeface="ＭＳ Ｐゴシック" charset="-128"/>
              </a:rPr>
              <a:t>)</a:t>
            </a:r>
          </a:p>
          <a:p>
            <a:r>
              <a:rPr lang="en-GB" sz="1400" dirty="0" err="1">
                <a:solidFill>
                  <a:srgbClr val="000000"/>
                </a:solidFill>
                <a:latin typeface="Arial" panose="020B0604020202020204" pitchFamily="34" charset="0"/>
                <a:ea typeface="ＭＳ Ｐゴシック" charset="-128"/>
              </a:rPr>
              <a:t>Dr.</a:t>
            </a:r>
            <a:r>
              <a:rPr lang="en-GB" sz="1400" dirty="0">
                <a:solidFill>
                  <a:srgbClr val="000000"/>
                </a:solidFill>
                <a:latin typeface="Arial" panose="020B0604020202020204" pitchFamily="34" charset="0"/>
                <a:ea typeface="ＭＳ Ｐゴシック" charset="-128"/>
              </a:rPr>
              <a:t> Jan Musial (jan.musial@igik.edu.pl)</a:t>
            </a:r>
          </a:p>
        </p:txBody>
      </p:sp>
      <p:pic>
        <p:nvPicPr>
          <p:cNvPr id="16" name="Picture 15">
            <a:extLst>
              <a:ext uri="{FF2B5EF4-FFF2-40B4-BE49-F238E27FC236}">
                <a16:creationId xmlns:a16="http://schemas.microsoft.com/office/drawing/2014/main" id="{C66D8663-7A0E-4F12-A730-02344C24D791}"/>
              </a:ext>
            </a:extLst>
          </p:cNvPr>
          <p:cNvPicPr>
            <a:picLocks noChangeAspect="1"/>
          </p:cNvPicPr>
          <p:nvPr/>
        </p:nvPicPr>
        <p:blipFill>
          <a:blip r:embed="rId5"/>
          <a:stretch>
            <a:fillRect/>
          </a:stretch>
        </p:blipFill>
        <p:spPr>
          <a:xfrm>
            <a:off x="7551591" y="4789229"/>
            <a:ext cx="1352550" cy="1352550"/>
          </a:xfrm>
          <a:prstGeom prst="rect">
            <a:avLst/>
          </a:prstGeom>
        </p:spPr>
      </p:pic>
      <p:sp>
        <p:nvSpPr>
          <p:cNvPr id="3" name="Textfeld 3">
            <a:extLst>
              <a:ext uri="{FF2B5EF4-FFF2-40B4-BE49-F238E27FC236}">
                <a16:creationId xmlns:a16="http://schemas.microsoft.com/office/drawing/2014/main" id="{2CDC37A0-DCBF-9D92-BC24-3B1BBA930CCC}"/>
              </a:ext>
            </a:extLst>
          </p:cNvPr>
          <p:cNvSpPr txBox="1"/>
          <p:nvPr/>
        </p:nvSpPr>
        <p:spPr>
          <a:xfrm>
            <a:off x="347888" y="5832463"/>
            <a:ext cx="6882252" cy="618631"/>
          </a:xfrm>
          <a:prstGeom prst="rect">
            <a:avLst/>
          </a:prstGeom>
          <a:solidFill>
            <a:schemeClr val="tx1">
              <a:lumMod val="60000"/>
              <a:lumOff val="40000"/>
            </a:schemeClr>
          </a:solidFill>
        </p:spPr>
        <p:txBody>
          <a:bodyPr wrap="square" rtlCol="0">
            <a:spAutoFit/>
          </a:bodyPr>
          <a:lstStyle>
            <a:defPPr>
              <a:defRPr lang="en-US"/>
            </a:defPPr>
            <a:lvl1pPr marL="0" indent="0" algn="ctr" eaLnBrk="0" hangingPunct="0">
              <a:lnSpc>
                <a:spcPct val="95000"/>
              </a:lnSpc>
              <a:spcBef>
                <a:spcPct val="20000"/>
              </a:spcBef>
              <a:buClr>
                <a:schemeClr val="bg1"/>
              </a:buClr>
              <a:buSzPct val="85000"/>
              <a:buFont typeface="Arial" panose="020B0604020202020204" pitchFamily="34" charset="0"/>
              <a:buNone/>
              <a:defRPr>
                <a:solidFill>
                  <a:schemeClr val="bg1"/>
                </a:solidFill>
              </a:defRPr>
            </a:lvl1pPr>
          </a:lstStyle>
          <a:p>
            <a:r>
              <a:rPr lang="en-US" dirty="0"/>
              <a:t>Will expand slide or have a dedicated presentation at next WGISS to better understand data volume and status of accessibility </a:t>
            </a:r>
          </a:p>
        </p:txBody>
      </p:sp>
    </p:spTree>
    <p:extLst>
      <p:ext uri="{BB962C8B-B14F-4D97-AF65-F5344CB8AC3E}">
        <p14:creationId xmlns:p14="http://schemas.microsoft.com/office/powerpoint/2010/main" val="402015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3822" y="153059"/>
            <a:ext cx="7635349" cy="613172"/>
          </a:xfrm>
        </p:spPr>
        <p:txBody>
          <a:bodyPr/>
          <a:lstStyle/>
          <a:p>
            <a:pPr algn="ctr"/>
            <a:r>
              <a:rPr lang="en-US" sz="2400" dirty="0"/>
              <a:t>Europe – Dundee Station data at CEDA</a:t>
            </a:r>
          </a:p>
        </p:txBody>
      </p:sp>
      <p:pic>
        <p:nvPicPr>
          <p:cNvPr id="8" name="Picture 7">
            <a:extLst>
              <a:ext uri="{FF2B5EF4-FFF2-40B4-BE49-F238E27FC236}">
                <a16:creationId xmlns:a16="http://schemas.microsoft.com/office/drawing/2014/main" id="{E78E42A4-EB28-C3D3-35B8-2111CB6ED557}"/>
              </a:ext>
            </a:extLst>
          </p:cNvPr>
          <p:cNvPicPr>
            <a:picLocks noChangeAspect="1"/>
          </p:cNvPicPr>
          <p:nvPr/>
        </p:nvPicPr>
        <p:blipFill>
          <a:blip r:embed="rId2"/>
          <a:stretch>
            <a:fillRect/>
          </a:stretch>
        </p:blipFill>
        <p:spPr>
          <a:xfrm>
            <a:off x="809645" y="3241836"/>
            <a:ext cx="7524710" cy="3258978"/>
          </a:xfrm>
          <a:prstGeom prst="rect">
            <a:avLst/>
          </a:prstGeom>
        </p:spPr>
      </p:pic>
      <p:sp>
        <p:nvSpPr>
          <p:cNvPr id="10" name="Inhaltsplatzhalter 2">
            <a:extLst>
              <a:ext uri="{FF2B5EF4-FFF2-40B4-BE49-F238E27FC236}">
                <a16:creationId xmlns:a16="http://schemas.microsoft.com/office/drawing/2014/main" id="{F80311BD-22EF-9AFA-A28D-707B42A4C731}"/>
              </a:ext>
            </a:extLst>
          </p:cNvPr>
          <p:cNvSpPr>
            <a:spLocks noGrp="1"/>
          </p:cNvSpPr>
          <p:nvPr>
            <p:ph idx="1"/>
          </p:nvPr>
        </p:nvSpPr>
        <p:spPr>
          <a:xfrm>
            <a:off x="262548" y="1499463"/>
            <a:ext cx="8618904" cy="1441150"/>
          </a:xfrm>
        </p:spPr>
        <p:txBody>
          <a:bodyPr/>
          <a:lstStyle/>
          <a:p>
            <a:r>
              <a:rPr lang="en-US" sz="1800" b="0" kern="1200" dirty="0">
                <a:solidFill>
                  <a:srgbClr val="000000"/>
                </a:solidFill>
                <a:ea typeface="ＭＳ Ｐゴシック" pitchFamily="-106" charset="-128"/>
                <a:cs typeface="+mn-cs"/>
              </a:rPr>
              <a:t>1978 – 2018 - AVHRR L0 data available with free and open access.</a:t>
            </a:r>
          </a:p>
          <a:p>
            <a:r>
              <a:rPr lang="en-US" sz="1800" b="0" kern="1200" dirty="0">
                <a:solidFill>
                  <a:srgbClr val="000000"/>
                </a:solidFill>
                <a:ea typeface="ＭＳ Ｐゴシック" pitchFamily="-106" charset="-128"/>
                <a:cs typeface="+mn-cs"/>
              </a:rPr>
              <a:t>ESA is considering the possibility to download and partially reprocess this level 0 dataset to extend the European Master Dataset geographical coverage over Greenland and the time coverage back to 1978. </a:t>
            </a:r>
            <a:r>
              <a:rPr lang="en-US" sz="1800" b="0" kern="1200" dirty="0">
                <a:solidFill>
                  <a:srgbClr val="000000"/>
                </a:solidFill>
                <a:ea typeface="ＭＳ Ｐゴシック" pitchFamily="-106" charset="-128"/>
                <a:cs typeface="+mn-cs"/>
                <a:sym typeface="Wingdings" pitchFamily="2" charset="2"/>
              </a:rPr>
              <a:t> Credits already provided to Dundee</a:t>
            </a:r>
            <a:endParaRPr lang="en-US" sz="1800" b="0" kern="1200" dirty="0">
              <a:solidFill>
                <a:srgbClr val="000000"/>
              </a:solidFill>
              <a:ea typeface="ＭＳ Ｐゴシック" pitchFamily="-106" charset="-128"/>
              <a:cs typeface="+mn-cs"/>
            </a:endParaRPr>
          </a:p>
        </p:txBody>
      </p:sp>
      <p:sp>
        <p:nvSpPr>
          <p:cNvPr id="5" name="Textfeld 3">
            <a:extLst>
              <a:ext uri="{FF2B5EF4-FFF2-40B4-BE49-F238E27FC236}">
                <a16:creationId xmlns:a16="http://schemas.microsoft.com/office/drawing/2014/main" id="{D2130E29-987F-004B-1FC5-130DF22E38F3}"/>
              </a:ext>
            </a:extLst>
          </p:cNvPr>
          <p:cNvSpPr txBox="1"/>
          <p:nvPr/>
        </p:nvSpPr>
        <p:spPr>
          <a:xfrm rot="20019529">
            <a:off x="1171524" y="4063552"/>
            <a:ext cx="6343404" cy="707886"/>
          </a:xfrm>
          <a:prstGeom prst="rect">
            <a:avLst/>
          </a:prstGeom>
          <a:solidFill>
            <a:schemeClr val="bg1"/>
          </a:solidFill>
        </p:spPr>
        <p:txBody>
          <a:bodyPr wrap="none" rtlCol="0">
            <a:spAutoFit/>
          </a:bodyPr>
          <a:lstStyle/>
          <a:p>
            <a:pPr algn="ctr"/>
            <a:r>
              <a:rPr lang="en-US" sz="4000" dirty="0">
                <a:solidFill>
                  <a:schemeClr val="tx1">
                    <a:lumMod val="60000"/>
                    <a:lumOff val="40000"/>
                  </a:schemeClr>
                </a:solidFill>
              </a:rPr>
              <a:t>Presentation at WGISS#56</a:t>
            </a:r>
          </a:p>
        </p:txBody>
      </p:sp>
    </p:spTree>
    <p:extLst>
      <p:ext uri="{BB962C8B-B14F-4D97-AF65-F5344CB8AC3E}">
        <p14:creationId xmlns:p14="http://schemas.microsoft.com/office/powerpoint/2010/main" val="37438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3822" y="153059"/>
            <a:ext cx="7111241" cy="613172"/>
          </a:xfrm>
        </p:spPr>
        <p:txBody>
          <a:bodyPr/>
          <a:lstStyle/>
          <a:p>
            <a:pPr algn="ctr"/>
            <a:r>
              <a:rPr lang="en-US" sz="2400" dirty="0"/>
              <a:t>North America – NOAA &amp; USGS</a:t>
            </a:r>
          </a:p>
        </p:txBody>
      </p:sp>
      <p:pic>
        <p:nvPicPr>
          <p:cNvPr id="5" name="Picture 4">
            <a:extLst>
              <a:ext uri="{FF2B5EF4-FFF2-40B4-BE49-F238E27FC236}">
                <a16:creationId xmlns:a16="http://schemas.microsoft.com/office/drawing/2014/main" id="{AEB7B82D-61C5-7D7D-284E-883670834F31}"/>
              </a:ext>
            </a:extLst>
          </p:cNvPr>
          <p:cNvPicPr>
            <a:picLocks noChangeAspect="1"/>
          </p:cNvPicPr>
          <p:nvPr/>
        </p:nvPicPr>
        <p:blipFill>
          <a:blip r:embed="rId2"/>
          <a:stretch>
            <a:fillRect/>
          </a:stretch>
        </p:blipFill>
        <p:spPr>
          <a:xfrm>
            <a:off x="0" y="1320321"/>
            <a:ext cx="5727940" cy="3875593"/>
          </a:xfrm>
          <a:prstGeom prst="rect">
            <a:avLst/>
          </a:prstGeom>
        </p:spPr>
      </p:pic>
      <p:pic>
        <p:nvPicPr>
          <p:cNvPr id="7" name="Picture 6">
            <a:extLst>
              <a:ext uri="{FF2B5EF4-FFF2-40B4-BE49-F238E27FC236}">
                <a16:creationId xmlns:a16="http://schemas.microsoft.com/office/drawing/2014/main" id="{81E821A8-D464-19A2-051B-D43778960E65}"/>
              </a:ext>
            </a:extLst>
          </p:cNvPr>
          <p:cNvPicPr>
            <a:picLocks noChangeAspect="1"/>
          </p:cNvPicPr>
          <p:nvPr/>
        </p:nvPicPr>
        <p:blipFill>
          <a:blip r:embed="rId3"/>
          <a:stretch>
            <a:fillRect/>
          </a:stretch>
        </p:blipFill>
        <p:spPr>
          <a:xfrm>
            <a:off x="2442862" y="1781919"/>
            <a:ext cx="6701138" cy="3413995"/>
          </a:xfrm>
          <a:prstGeom prst="rect">
            <a:avLst/>
          </a:prstGeom>
        </p:spPr>
      </p:pic>
      <p:sp>
        <p:nvSpPr>
          <p:cNvPr id="4" name="Inhaltsplatzhalter 2">
            <a:extLst>
              <a:ext uri="{FF2B5EF4-FFF2-40B4-BE49-F238E27FC236}">
                <a16:creationId xmlns:a16="http://schemas.microsoft.com/office/drawing/2014/main" id="{2EAEC0F2-D869-7D64-99E5-98C53E8A2389}"/>
              </a:ext>
            </a:extLst>
          </p:cNvPr>
          <p:cNvSpPr>
            <a:spLocks noGrp="1"/>
          </p:cNvSpPr>
          <p:nvPr>
            <p:ph idx="1"/>
          </p:nvPr>
        </p:nvSpPr>
        <p:spPr>
          <a:xfrm rot="10800000" flipV="1">
            <a:off x="138020" y="5347898"/>
            <a:ext cx="8919715" cy="1167262"/>
          </a:xfrm>
        </p:spPr>
        <p:txBody>
          <a:bodyPr/>
          <a:lstStyle/>
          <a:p>
            <a:pPr marL="285750" indent="-285750">
              <a:buFont typeface="Arial" panose="020B0604020202020204" pitchFamily="34" charset="0"/>
              <a:buChar char="•"/>
            </a:pPr>
            <a:r>
              <a:rPr lang="en-GB" sz="1600" b="0" kern="1200" dirty="0">
                <a:solidFill>
                  <a:srgbClr val="000000"/>
                </a:solidFill>
                <a:ea typeface="ＭＳ Ｐゴシック" pitchFamily="-106" charset="-128"/>
                <a:cs typeface="+mn-cs"/>
              </a:rPr>
              <a:t>The CLASS acquisition stations are not fully compliant with the USGS 1-KM project acquisition station list;</a:t>
            </a:r>
          </a:p>
          <a:p>
            <a:pPr marL="285750" indent="-285750">
              <a:buFont typeface="Arial" panose="020B0604020202020204" pitchFamily="34" charset="0"/>
              <a:buChar char="•"/>
            </a:pPr>
            <a:r>
              <a:rPr lang="en-GB" sz="1600" b="0" kern="1200" dirty="0">
                <a:solidFill>
                  <a:srgbClr val="000000"/>
                </a:solidFill>
                <a:ea typeface="ＭＳ Ｐゴシック" pitchFamily="-106" charset="-128"/>
                <a:cs typeface="+mn-cs"/>
              </a:rPr>
              <a:t>Specific region of world (Africa, Asia, etc..) are always acquired at “Wallops Island” and “Gilmore Creek” station. Likely those data acquisitions were recorded on board and downloaded to these two stations.</a:t>
            </a:r>
          </a:p>
          <a:p>
            <a:endParaRPr lang="en-US" sz="1600" b="0" kern="1200" dirty="0">
              <a:solidFill>
                <a:srgbClr val="000000"/>
              </a:solidFill>
              <a:ea typeface="ＭＳ Ｐゴシック" pitchFamily="-106" charset="-128"/>
              <a:cs typeface="+mn-cs"/>
            </a:endParaRPr>
          </a:p>
        </p:txBody>
      </p:sp>
      <p:sp>
        <p:nvSpPr>
          <p:cNvPr id="3" name="Textfeld 3">
            <a:extLst>
              <a:ext uri="{FF2B5EF4-FFF2-40B4-BE49-F238E27FC236}">
                <a16:creationId xmlns:a16="http://schemas.microsoft.com/office/drawing/2014/main" id="{517156A6-0278-6620-B70E-B28F77675ECE}"/>
              </a:ext>
            </a:extLst>
          </p:cNvPr>
          <p:cNvSpPr txBox="1"/>
          <p:nvPr/>
        </p:nvSpPr>
        <p:spPr>
          <a:xfrm rot="20019529">
            <a:off x="1139626" y="3765839"/>
            <a:ext cx="6343404" cy="707886"/>
          </a:xfrm>
          <a:prstGeom prst="rect">
            <a:avLst/>
          </a:prstGeom>
          <a:solidFill>
            <a:schemeClr val="bg1"/>
          </a:solidFill>
        </p:spPr>
        <p:txBody>
          <a:bodyPr wrap="none" rtlCol="0">
            <a:spAutoFit/>
          </a:bodyPr>
          <a:lstStyle/>
          <a:p>
            <a:pPr algn="ctr"/>
            <a:r>
              <a:rPr lang="en-US" sz="4000" dirty="0">
                <a:solidFill>
                  <a:schemeClr val="tx1">
                    <a:lumMod val="60000"/>
                    <a:lumOff val="40000"/>
                  </a:schemeClr>
                </a:solidFill>
              </a:rPr>
              <a:t>Presentation at WGISS#55</a:t>
            </a:r>
          </a:p>
        </p:txBody>
      </p:sp>
    </p:spTree>
    <p:extLst>
      <p:ext uri="{BB962C8B-B14F-4D97-AF65-F5344CB8AC3E}">
        <p14:creationId xmlns:p14="http://schemas.microsoft.com/office/powerpoint/2010/main" val="114280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3919" y="285750"/>
            <a:ext cx="7396162" cy="501650"/>
          </a:xfrm>
        </p:spPr>
        <p:txBody>
          <a:bodyPr/>
          <a:lstStyle/>
          <a:p>
            <a:pPr algn="ctr"/>
            <a:r>
              <a:rPr lang="en-US" sz="2400" dirty="0"/>
              <a:t>Canada – NRCan/CCMEO</a:t>
            </a:r>
          </a:p>
        </p:txBody>
      </p:sp>
      <p:sp>
        <p:nvSpPr>
          <p:cNvPr id="3" name="Inhaltsplatzhalter 2"/>
          <p:cNvSpPr>
            <a:spLocks noGrp="1"/>
          </p:cNvSpPr>
          <p:nvPr>
            <p:ph idx="1"/>
          </p:nvPr>
        </p:nvSpPr>
        <p:spPr/>
        <p:txBody>
          <a:bodyPr/>
          <a:lstStyle/>
          <a:p>
            <a:r>
              <a:rPr lang="en-US" sz="1800" b="0" kern="1200" dirty="0">
                <a:solidFill>
                  <a:srgbClr val="000000"/>
                </a:solidFill>
                <a:ea typeface="ＭＳ Ｐゴシック" pitchFamily="-106" charset="-128"/>
                <a:cs typeface="+mn-cs"/>
              </a:rPr>
              <a:t>1981 – 2013 (+ AVHRR L1B LAC/HRPT received after that date); L1C at CCMEO</a:t>
            </a:r>
          </a:p>
          <a:p>
            <a:r>
              <a:rPr lang="en-US" sz="1800" b="0" kern="1200" dirty="0">
                <a:solidFill>
                  <a:srgbClr val="000000"/>
                </a:solidFill>
                <a:ea typeface="ＭＳ Ｐゴシック" pitchFamily="-106" charset="-128"/>
                <a:cs typeface="+mn-cs"/>
              </a:rPr>
              <a:t>These are open source data covered by WMO CGMS data distribution policy, they can be shared freely and without charge.</a:t>
            </a:r>
          </a:p>
        </p:txBody>
      </p:sp>
      <p:sp>
        <p:nvSpPr>
          <p:cNvPr id="4" name="Textfeld 3"/>
          <p:cNvSpPr txBox="1"/>
          <p:nvPr/>
        </p:nvSpPr>
        <p:spPr>
          <a:xfrm>
            <a:off x="873919" y="5382008"/>
            <a:ext cx="6522940" cy="300082"/>
          </a:xfrm>
          <a:prstGeom prst="rect">
            <a:avLst/>
          </a:prstGeom>
          <a:noFill/>
        </p:spPr>
        <p:txBody>
          <a:bodyPr wrap="none" rtlCol="0">
            <a:spAutoFit/>
          </a:bodyPr>
          <a:lstStyle/>
          <a:p>
            <a:r>
              <a:rPr lang="en-US" sz="1350" dirty="0"/>
              <a:t>https://open.canada.ca/data/en/dataset/9045136a-d6e7-a825-491d-ee5dc77a2620</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041" y="2733429"/>
            <a:ext cx="3282942" cy="2516418"/>
          </a:xfrm>
          <a:prstGeom prst="rect">
            <a:avLst/>
          </a:prstGeom>
        </p:spPr>
      </p:pic>
      <p:sp>
        <p:nvSpPr>
          <p:cNvPr id="6" name="Textfeld 5"/>
          <p:cNvSpPr txBox="1"/>
          <p:nvPr/>
        </p:nvSpPr>
        <p:spPr>
          <a:xfrm>
            <a:off x="296863" y="2788292"/>
            <a:ext cx="4871798"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The Canadian sector is of high value to analyze changes of the environment.</a:t>
            </a:r>
          </a:p>
          <a:p>
            <a:pPr marL="285750" indent="-285750">
              <a:buFont typeface="Arial" panose="020B0604020202020204" pitchFamily="34" charset="0"/>
              <a:buChar char="•"/>
            </a:pPr>
            <a:r>
              <a:rPr lang="en-US" sz="1600" dirty="0">
                <a:solidFill>
                  <a:srgbClr val="000000"/>
                </a:solidFill>
              </a:rPr>
              <a:t>The former developed pre-processing and retrieval of ECVs by A. </a:t>
            </a:r>
            <a:r>
              <a:rPr lang="en-US" sz="1600" dirty="0" err="1">
                <a:solidFill>
                  <a:srgbClr val="000000"/>
                </a:solidFill>
              </a:rPr>
              <a:t>Trishchenko</a:t>
            </a:r>
            <a:r>
              <a:rPr lang="en-US" sz="1600" dirty="0">
                <a:solidFill>
                  <a:srgbClr val="000000"/>
                </a:solidFill>
              </a:rPr>
              <a:t> and </a:t>
            </a:r>
            <a:r>
              <a:rPr lang="en-US" sz="1600" dirty="0" err="1">
                <a:solidFill>
                  <a:srgbClr val="000000"/>
                </a:solidFill>
              </a:rPr>
              <a:t>K.Klopenkov</a:t>
            </a:r>
            <a:r>
              <a:rPr lang="en-US" sz="1600" dirty="0">
                <a:solidFill>
                  <a:srgbClr val="000000"/>
                </a:solidFill>
              </a:rPr>
              <a:t> was of high quality and the standard for many other AVHRR processing chains.</a:t>
            </a:r>
          </a:p>
          <a:p>
            <a:pPr marL="285750" indent="-285750">
              <a:buFont typeface="Arial" panose="020B0604020202020204" pitchFamily="34" charset="0"/>
              <a:buChar char="•"/>
            </a:pPr>
            <a:r>
              <a:rPr lang="en-US" sz="1600" dirty="0">
                <a:solidFill>
                  <a:srgbClr val="000000"/>
                </a:solidFill>
              </a:rPr>
              <a:t>Further development and processing was stopped some years ago but raw AVHRR data are available by NRCan.</a:t>
            </a:r>
          </a:p>
        </p:txBody>
      </p:sp>
      <p:sp>
        <p:nvSpPr>
          <p:cNvPr id="10" name="Textfeld 3">
            <a:extLst>
              <a:ext uri="{FF2B5EF4-FFF2-40B4-BE49-F238E27FC236}">
                <a16:creationId xmlns:a16="http://schemas.microsoft.com/office/drawing/2014/main" id="{1BB145A9-EA70-1B92-7E5F-22E917D248DA}"/>
              </a:ext>
            </a:extLst>
          </p:cNvPr>
          <p:cNvSpPr txBox="1"/>
          <p:nvPr/>
        </p:nvSpPr>
        <p:spPr>
          <a:xfrm>
            <a:off x="1297037" y="5907320"/>
            <a:ext cx="7151090" cy="618631"/>
          </a:xfrm>
          <a:prstGeom prst="rect">
            <a:avLst/>
          </a:prstGeom>
          <a:solidFill>
            <a:schemeClr val="tx1">
              <a:lumMod val="60000"/>
              <a:lumOff val="40000"/>
            </a:schemeClr>
          </a:solidFill>
        </p:spPr>
        <p:txBody>
          <a:bodyPr wrap="square" rtlCol="0">
            <a:spAutoFit/>
          </a:bodyPr>
          <a:lstStyle>
            <a:defPPr>
              <a:defRPr lang="en-US"/>
            </a:defPPr>
            <a:lvl1pPr marL="285750" indent="-285750" eaLnBrk="0" hangingPunct="0">
              <a:lnSpc>
                <a:spcPct val="95000"/>
              </a:lnSpc>
              <a:spcBef>
                <a:spcPct val="20000"/>
              </a:spcBef>
              <a:buClr>
                <a:schemeClr val="bg1"/>
              </a:buClr>
              <a:buSzPct val="85000"/>
              <a:buFont typeface="Arial" panose="020B0604020202020204" pitchFamily="34" charset="0"/>
              <a:buChar char="•"/>
              <a:defRPr>
                <a:solidFill>
                  <a:schemeClr val="bg1"/>
                </a:solidFill>
              </a:defRPr>
            </a:lvl1pPr>
          </a:lstStyle>
          <a:p>
            <a:pPr marL="0" indent="0" algn="ctr">
              <a:buNone/>
            </a:pPr>
            <a:r>
              <a:rPr lang="en-US" dirty="0"/>
              <a:t>Will expand slides or have a dedicated presentation at next WGISS  to better understand data volume and status of accessibility </a:t>
            </a:r>
          </a:p>
        </p:txBody>
      </p:sp>
    </p:spTree>
    <p:extLst>
      <p:ext uri="{BB962C8B-B14F-4D97-AF65-F5344CB8AC3E}">
        <p14:creationId xmlns:p14="http://schemas.microsoft.com/office/powerpoint/2010/main" val="1671300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0471" y="299754"/>
            <a:ext cx="7858432" cy="501650"/>
          </a:xfrm>
        </p:spPr>
        <p:txBody>
          <a:bodyPr/>
          <a:lstStyle/>
          <a:p>
            <a:pPr algn="ctr"/>
            <a:r>
              <a:rPr lang="en-US" sz="2400" dirty="0"/>
              <a:t>Argentina - </a:t>
            </a:r>
            <a:r>
              <a:rPr lang="en-US" sz="2400" dirty="0" err="1"/>
              <a:t>GiDyC</a:t>
            </a:r>
            <a:r>
              <a:rPr lang="en-US" sz="2400" dirty="0"/>
              <a:t>-Servicio Meteorológico Nacional</a:t>
            </a:r>
            <a:endParaRPr lang="en-US" sz="3600" dirty="0"/>
          </a:p>
        </p:txBody>
      </p:sp>
      <p:sp>
        <p:nvSpPr>
          <p:cNvPr id="5" name="Textfeld 4"/>
          <p:cNvSpPr txBox="1"/>
          <p:nvPr/>
        </p:nvSpPr>
        <p:spPr>
          <a:xfrm>
            <a:off x="238590" y="1635524"/>
            <a:ext cx="3727353" cy="4555093"/>
          </a:xfrm>
          <a:prstGeom prst="rect">
            <a:avLst/>
          </a:prstGeom>
          <a:noFill/>
        </p:spPr>
        <p:txBody>
          <a:bodyPr wrap="square" rtlCol="0">
            <a:spAutoFit/>
          </a:bodyPr>
          <a:lstStyle/>
          <a:p>
            <a:pPr marL="342900" indent="-342900" eaLnBrk="0" hangingPunct="0">
              <a:lnSpc>
                <a:spcPct val="95000"/>
              </a:lnSpc>
              <a:spcBef>
                <a:spcPct val="20000"/>
              </a:spcBef>
              <a:buClr>
                <a:schemeClr val="hlink"/>
              </a:buClr>
              <a:buSzPct val="85000"/>
              <a:buFont typeface="Arial" charset="0"/>
              <a:buChar char="•"/>
            </a:pPr>
            <a:r>
              <a:rPr lang="en-US" sz="2000" dirty="0">
                <a:solidFill>
                  <a:srgbClr val="000000"/>
                </a:solidFill>
              </a:rPr>
              <a:t>Source: </a:t>
            </a:r>
            <a:r>
              <a:rPr lang="en-US" sz="2000" dirty="0" err="1">
                <a:solidFill>
                  <a:srgbClr val="000000"/>
                </a:solidFill>
              </a:rPr>
              <a:t>Jefa</a:t>
            </a:r>
            <a:r>
              <a:rPr lang="en-US" sz="2000" dirty="0">
                <a:solidFill>
                  <a:srgbClr val="000000"/>
                </a:solidFill>
              </a:rPr>
              <a:t> </a:t>
            </a:r>
            <a:r>
              <a:rPr lang="en-US" sz="2000" dirty="0" err="1">
                <a:solidFill>
                  <a:srgbClr val="000000"/>
                </a:solidFill>
              </a:rPr>
              <a:t>Departamento</a:t>
            </a:r>
            <a:r>
              <a:rPr lang="en-US" sz="2000" dirty="0">
                <a:solidFill>
                  <a:srgbClr val="000000"/>
                </a:solidFill>
              </a:rPr>
              <a:t> </a:t>
            </a:r>
            <a:r>
              <a:rPr lang="en-US" sz="2000" dirty="0" err="1">
                <a:solidFill>
                  <a:srgbClr val="000000"/>
                </a:solidFill>
              </a:rPr>
              <a:t>Teledetección</a:t>
            </a:r>
            <a:r>
              <a:rPr lang="en-US" sz="2000" dirty="0">
                <a:solidFill>
                  <a:srgbClr val="000000"/>
                </a:solidFill>
              </a:rPr>
              <a:t> Y </a:t>
            </a:r>
            <a:r>
              <a:rPr lang="en-US" sz="2000" dirty="0" err="1">
                <a:solidFill>
                  <a:srgbClr val="000000"/>
                </a:solidFill>
              </a:rPr>
              <a:t>Aplicaciones</a:t>
            </a:r>
            <a:r>
              <a:rPr lang="en-US" sz="2000" dirty="0">
                <a:solidFill>
                  <a:srgbClr val="000000"/>
                </a:solidFill>
              </a:rPr>
              <a:t> </a:t>
            </a:r>
            <a:r>
              <a:rPr lang="en-US" sz="2000" dirty="0" err="1">
                <a:solidFill>
                  <a:srgbClr val="000000"/>
                </a:solidFill>
              </a:rPr>
              <a:t>Ambientales</a:t>
            </a:r>
            <a:r>
              <a:rPr lang="en-US" sz="2000" dirty="0">
                <a:solidFill>
                  <a:srgbClr val="000000"/>
                </a:solidFill>
              </a:rPr>
              <a:t>, </a:t>
            </a:r>
            <a:r>
              <a:rPr lang="en-US" sz="2000" dirty="0" err="1">
                <a:solidFill>
                  <a:srgbClr val="000000"/>
                </a:solidFill>
              </a:rPr>
              <a:t>GiDyC</a:t>
            </a:r>
            <a:r>
              <a:rPr lang="en-US" sz="2000" dirty="0">
                <a:solidFill>
                  <a:srgbClr val="000000"/>
                </a:solidFill>
              </a:rPr>
              <a:t>-Servicio Meteorológico Nacional, Buenos Aires, Argentina</a:t>
            </a:r>
          </a:p>
          <a:p>
            <a:pPr marL="342900" indent="-342900" eaLnBrk="0" hangingPunct="0">
              <a:lnSpc>
                <a:spcPct val="95000"/>
              </a:lnSpc>
              <a:spcBef>
                <a:spcPct val="20000"/>
              </a:spcBef>
              <a:buClr>
                <a:schemeClr val="hlink"/>
              </a:buClr>
              <a:buSzPct val="85000"/>
              <a:buFont typeface="Arial" charset="0"/>
              <a:buChar char="•"/>
            </a:pPr>
            <a:r>
              <a:rPr lang="en-US" sz="2000" dirty="0">
                <a:solidFill>
                  <a:srgbClr val="000000"/>
                </a:solidFill>
              </a:rPr>
              <a:t>Number of products: 19360</a:t>
            </a:r>
          </a:p>
          <a:p>
            <a:pPr marL="342900" indent="-342900" eaLnBrk="0" hangingPunct="0">
              <a:lnSpc>
                <a:spcPct val="95000"/>
              </a:lnSpc>
              <a:spcBef>
                <a:spcPct val="20000"/>
              </a:spcBef>
              <a:buClr>
                <a:schemeClr val="hlink"/>
              </a:buClr>
              <a:buSzPct val="85000"/>
              <a:buFont typeface="Arial" charset="0"/>
              <a:buChar char="•"/>
            </a:pPr>
            <a:r>
              <a:rPr lang="en-US" sz="2000" dirty="0">
                <a:solidFill>
                  <a:srgbClr val="000000"/>
                </a:solidFill>
              </a:rPr>
              <a:t>Volume size: 740GB</a:t>
            </a:r>
          </a:p>
          <a:p>
            <a:pPr marL="342900" indent="-342900" eaLnBrk="0" hangingPunct="0">
              <a:lnSpc>
                <a:spcPct val="95000"/>
              </a:lnSpc>
              <a:spcBef>
                <a:spcPct val="20000"/>
              </a:spcBef>
              <a:buClr>
                <a:schemeClr val="hlink"/>
              </a:buClr>
              <a:buSzPct val="85000"/>
              <a:buFont typeface="Arial" charset="0"/>
              <a:buChar char="•"/>
            </a:pPr>
            <a:r>
              <a:rPr lang="en-US" sz="2000" dirty="0">
                <a:solidFill>
                  <a:srgbClr val="000000"/>
                </a:solidFill>
              </a:rPr>
              <a:t>Satellites: N14, N15, N16, N17, N18, </a:t>
            </a:r>
            <a:r>
              <a:rPr lang="en-US" sz="2000" dirty="0" err="1">
                <a:solidFill>
                  <a:srgbClr val="000000"/>
                </a:solidFill>
              </a:rPr>
              <a:t>MetopA</a:t>
            </a:r>
            <a:r>
              <a:rPr lang="en-US" sz="2000" dirty="0">
                <a:solidFill>
                  <a:srgbClr val="000000"/>
                </a:solidFill>
              </a:rPr>
              <a:t>/B</a:t>
            </a:r>
          </a:p>
          <a:p>
            <a:pPr marL="342900" indent="-342900" eaLnBrk="0" hangingPunct="0">
              <a:lnSpc>
                <a:spcPct val="95000"/>
              </a:lnSpc>
              <a:spcBef>
                <a:spcPct val="20000"/>
              </a:spcBef>
              <a:buClr>
                <a:schemeClr val="hlink"/>
              </a:buClr>
              <a:buSzPct val="85000"/>
              <a:buFont typeface="Arial" charset="0"/>
              <a:buChar char="•"/>
            </a:pPr>
            <a:r>
              <a:rPr lang="en-US" sz="2000" dirty="0">
                <a:solidFill>
                  <a:srgbClr val="000000"/>
                </a:solidFill>
              </a:rPr>
              <a:t>Time Period: 1995 – 2015</a:t>
            </a:r>
          </a:p>
          <a:p>
            <a:pPr marL="342900" indent="-342900" eaLnBrk="0" hangingPunct="0">
              <a:lnSpc>
                <a:spcPct val="95000"/>
              </a:lnSpc>
              <a:spcBef>
                <a:spcPct val="20000"/>
              </a:spcBef>
              <a:buClr>
                <a:schemeClr val="hlink"/>
              </a:buClr>
              <a:buSzPct val="85000"/>
              <a:buFont typeface="Arial" charset="0"/>
              <a:buChar char="•"/>
            </a:pPr>
            <a:r>
              <a:rPr lang="en-US" sz="2000" dirty="0">
                <a:solidFill>
                  <a:srgbClr val="000000"/>
                </a:solidFill>
              </a:rPr>
              <a:t>Extent: roughly Lat=[-30,15]  Lon=[-60,-15]</a:t>
            </a:r>
          </a:p>
          <a:p>
            <a:pPr marL="342900" indent="-342900" eaLnBrk="0" hangingPunct="0">
              <a:lnSpc>
                <a:spcPct val="95000"/>
              </a:lnSpc>
              <a:spcBef>
                <a:spcPct val="20000"/>
              </a:spcBef>
              <a:buClr>
                <a:schemeClr val="hlink"/>
              </a:buClr>
              <a:buSzPct val="85000"/>
              <a:buFont typeface="Arial" charset="0"/>
              <a:buChar char="•"/>
            </a:pPr>
            <a:r>
              <a:rPr lang="en-US" sz="2000" dirty="0">
                <a:solidFill>
                  <a:srgbClr val="000000"/>
                </a:solidFill>
              </a:rPr>
              <a:t>Format: QUO </a:t>
            </a:r>
            <a:r>
              <a:rPr lang="en-US" sz="2000" dirty="0">
                <a:solidFill>
                  <a:srgbClr val="00B050"/>
                </a:solidFill>
              </a:rPr>
              <a:t>(HRPT)</a:t>
            </a:r>
          </a:p>
        </p:txBody>
      </p:sp>
      <p:sp>
        <p:nvSpPr>
          <p:cNvPr id="6" name="Textfeld 4">
            <a:extLst>
              <a:ext uri="{FF2B5EF4-FFF2-40B4-BE49-F238E27FC236}">
                <a16:creationId xmlns:a16="http://schemas.microsoft.com/office/drawing/2014/main" id="{35F72BB3-5D2B-A733-6585-C9FA4855B204}"/>
              </a:ext>
            </a:extLst>
          </p:cNvPr>
          <p:cNvSpPr txBox="1"/>
          <p:nvPr/>
        </p:nvSpPr>
        <p:spPr>
          <a:xfrm>
            <a:off x="4112967" y="4831619"/>
            <a:ext cx="4792446" cy="1726627"/>
          </a:xfrm>
          <a:prstGeom prst="rect">
            <a:avLst/>
          </a:prstGeom>
          <a:solidFill>
            <a:schemeClr val="tx1">
              <a:lumMod val="60000"/>
              <a:lumOff val="40000"/>
            </a:schemeClr>
          </a:solidFill>
        </p:spPr>
        <p:txBody>
          <a:bodyPr wrap="square" rtlCol="0">
            <a:spAutoFit/>
          </a:bodyPr>
          <a:lstStyle>
            <a:defPPr>
              <a:defRPr lang="en-US"/>
            </a:defPPr>
            <a:lvl1pPr marL="285750" indent="-285750" eaLnBrk="0" hangingPunct="0">
              <a:lnSpc>
                <a:spcPct val="95000"/>
              </a:lnSpc>
              <a:spcBef>
                <a:spcPct val="20000"/>
              </a:spcBef>
              <a:buClr>
                <a:schemeClr val="bg1"/>
              </a:buClr>
              <a:buSzPct val="85000"/>
              <a:buFont typeface="Arial" panose="020B0604020202020204" pitchFamily="34" charset="0"/>
              <a:buChar char="•"/>
              <a:defRPr>
                <a:solidFill>
                  <a:schemeClr val="bg1"/>
                </a:solidFill>
              </a:defRPr>
            </a:lvl1pPr>
          </a:lstStyle>
          <a:p>
            <a:r>
              <a:rPr lang="en-US" dirty="0"/>
              <a:t>Exchange of letters finalized between ESA and SMN.</a:t>
            </a:r>
          </a:p>
          <a:p>
            <a:r>
              <a:rPr lang="en-US" dirty="0"/>
              <a:t>Data transferring to ESA is on-going for further processing, harmonization with the European </a:t>
            </a:r>
            <a:r>
              <a:rPr lang="en-US"/>
              <a:t>dataset </a:t>
            </a:r>
            <a:r>
              <a:rPr lang="en-US" dirty="0"/>
              <a:t>(processing and format) </a:t>
            </a:r>
            <a:r>
              <a:rPr lang="en-US"/>
              <a:t>and </a:t>
            </a:r>
            <a:r>
              <a:rPr lang="en-US" dirty="0"/>
              <a:t>dissemination to users.</a:t>
            </a:r>
          </a:p>
        </p:txBody>
      </p:sp>
      <p:pic>
        <p:nvPicPr>
          <p:cNvPr id="16" name="Picture 15">
            <a:extLst>
              <a:ext uri="{FF2B5EF4-FFF2-40B4-BE49-F238E27FC236}">
                <a16:creationId xmlns:a16="http://schemas.microsoft.com/office/drawing/2014/main" id="{8A207840-9200-1038-04E2-882195ABCD25}"/>
              </a:ext>
            </a:extLst>
          </p:cNvPr>
          <p:cNvPicPr>
            <a:picLocks noChangeAspect="1"/>
          </p:cNvPicPr>
          <p:nvPr/>
        </p:nvPicPr>
        <p:blipFill>
          <a:blip r:embed="rId2"/>
          <a:stretch>
            <a:fillRect/>
          </a:stretch>
        </p:blipFill>
        <p:spPr>
          <a:xfrm>
            <a:off x="4518837" y="1635524"/>
            <a:ext cx="4246661" cy="2818496"/>
          </a:xfrm>
          <a:prstGeom prst="rect">
            <a:avLst/>
          </a:prstGeom>
        </p:spPr>
      </p:pic>
    </p:spTree>
    <p:extLst>
      <p:ext uri="{BB962C8B-B14F-4D97-AF65-F5344CB8AC3E}">
        <p14:creationId xmlns:p14="http://schemas.microsoft.com/office/powerpoint/2010/main" val="2097812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96066" y="283406"/>
            <a:ext cx="5873807" cy="501650"/>
          </a:xfrm>
        </p:spPr>
        <p:txBody>
          <a:bodyPr/>
          <a:lstStyle/>
          <a:p>
            <a:pPr algn="ctr"/>
            <a:r>
              <a:rPr lang="en-US" sz="2400" dirty="0"/>
              <a:t>Brazil - INPE</a:t>
            </a:r>
            <a:endParaRPr lang="en-US" sz="3600" dirty="0"/>
          </a:p>
        </p:txBody>
      </p:sp>
      <p:sp>
        <p:nvSpPr>
          <p:cNvPr id="5" name="Textfeld 4"/>
          <p:cNvSpPr txBox="1"/>
          <p:nvPr/>
        </p:nvSpPr>
        <p:spPr>
          <a:xfrm>
            <a:off x="93932" y="1662423"/>
            <a:ext cx="4602326" cy="2266774"/>
          </a:xfrm>
          <a:prstGeom prst="rect">
            <a:avLst/>
          </a:prstGeom>
          <a:noFill/>
        </p:spPr>
        <p:txBody>
          <a:bodyPr wrap="square" rtlCol="0">
            <a:spAutoFit/>
          </a:bodyPr>
          <a:lstStyle/>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Number of Scenes: 13.329</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Satellites: </a:t>
            </a:r>
            <a:r>
              <a:rPr lang="en-US" sz="1400" dirty="0">
                <a:solidFill>
                  <a:srgbClr val="000000"/>
                </a:solidFill>
              </a:rPr>
              <a:t>N12, N14, N15, N16, N17, N18, N19</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Number of products: 218647</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Volume size: 10TB</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Time Period: 1998 - 2022</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Extent: Brazil</a:t>
            </a: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Format: HRPT</a:t>
            </a:r>
          </a:p>
        </p:txBody>
      </p:sp>
      <p:graphicFrame>
        <p:nvGraphicFramePr>
          <p:cNvPr id="7" name="Table 6">
            <a:extLst>
              <a:ext uri="{FF2B5EF4-FFF2-40B4-BE49-F238E27FC236}">
                <a16:creationId xmlns:a16="http://schemas.microsoft.com/office/drawing/2014/main" id="{DC079502-B9D7-BB25-4E89-2A95F2ECCFB6}"/>
              </a:ext>
            </a:extLst>
          </p:cNvPr>
          <p:cNvGraphicFramePr>
            <a:graphicFrameLocks noGrp="1"/>
          </p:cNvGraphicFramePr>
          <p:nvPr>
            <p:extLst>
              <p:ext uri="{D42A27DB-BD31-4B8C-83A1-F6EECF244321}">
                <p14:modId xmlns:p14="http://schemas.microsoft.com/office/powerpoint/2010/main" val="3220194108"/>
              </p:ext>
            </p:extLst>
          </p:nvPr>
        </p:nvGraphicFramePr>
        <p:xfrm>
          <a:off x="319171" y="4235908"/>
          <a:ext cx="4166011" cy="1747595"/>
        </p:xfrm>
        <a:graphic>
          <a:graphicData uri="http://schemas.openxmlformats.org/drawingml/2006/table">
            <a:tbl>
              <a:tblPr>
                <a:tableStyleId>{5C22544A-7EE6-4342-B048-85BDC9FD1C3A}</a:tableStyleId>
              </a:tblPr>
              <a:tblGrid>
                <a:gridCol w="568780">
                  <a:extLst>
                    <a:ext uri="{9D8B030D-6E8A-4147-A177-3AD203B41FA5}">
                      <a16:colId xmlns:a16="http://schemas.microsoft.com/office/drawing/2014/main" val="3353208734"/>
                    </a:ext>
                  </a:extLst>
                </a:gridCol>
                <a:gridCol w="1419838">
                  <a:extLst>
                    <a:ext uri="{9D8B030D-6E8A-4147-A177-3AD203B41FA5}">
                      <a16:colId xmlns:a16="http://schemas.microsoft.com/office/drawing/2014/main" val="1800488674"/>
                    </a:ext>
                  </a:extLst>
                </a:gridCol>
                <a:gridCol w="488675">
                  <a:extLst>
                    <a:ext uri="{9D8B030D-6E8A-4147-A177-3AD203B41FA5}">
                      <a16:colId xmlns:a16="http://schemas.microsoft.com/office/drawing/2014/main" val="357011508"/>
                    </a:ext>
                  </a:extLst>
                </a:gridCol>
                <a:gridCol w="1688718">
                  <a:extLst>
                    <a:ext uri="{9D8B030D-6E8A-4147-A177-3AD203B41FA5}">
                      <a16:colId xmlns:a16="http://schemas.microsoft.com/office/drawing/2014/main" val="2815909805"/>
                    </a:ext>
                  </a:extLst>
                </a:gridCol>
              </a:tblGrid>
              <a:tr h="239791">
                <a:tc>
                  <a:txBody>
                    <a:bodyPr/>
                    <a:lstStyle/>
                    <a:p>
                      <a:pPr algn="l" fontAlgn="b"/>
                      <a:r>
                        <a:rPr lang="en-GB" sz="1200" u="none" strike="noStrike" dirty="0">
                          <a:solidFill>
                            <a:srgbClr val="000000"/>
                          </a:solidFill>
                          <a:effectLst/>
                        </a:rPr>
                        <a:t>NO12</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Aug 1998-Aug 2007</a:t>
                      </a: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16335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3212519468"/>
                  </a:ext>
                </a:extLst>
              </a:tr>
              <a:tr h="239791">
                <a:tc>
                  <a:txBody>
                    <a:bodyPr/>
                    <a:lstStyle/>
                    <a:p>
                      <a:pPr algn="l" fontAlgn="b"/>
                      <a:r>
                        <a:rPr lang="en-GB" sz="1200" u="none" strike="noStrike">
                          <a:solidFill>
                            <a:srgbClr val="000000"/>
                          </a:solidFill>
                          <a:effectLst/>
                        </a:rPr>
                        <a:t>NO14</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Aug 1998-Jun 2007</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10972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3961823236"/>
                  </a:ext>
                </a:extLst>
              </a:tr>
              <a:tr h="239791">
                <a:tc>
                  <a:txBody>
                    <a:bodyPr/>
                    <a:lstStyle/>
                    <a:p>
                      <a:pPr algn="l" fontAlgn="b"/>
                      <a:r>
                        <a:rPr lang="en-GB" sz="1200" u="none" strike="noStrike">
                          <a:solidFill>
                            <a:srgbClr val="000000"/>
                          </a:solidFill>
                          <a:effectLst/>
                        </a:rPr>
                        <a:t>NO15</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Jul 2001-Aug 2019</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40877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4063388925"/>
                  </a:ext>
                </a:extLst>
              </a:tr>
              <a:tr h="239791">
                <a:tc>
                  <a:txBody>
                    <a:bodyPr/>
                    <a:lstStyle/>
                    <a:p>
                      <a:pPr algn="l" fontAlgn="b"/>
                      <a:r>
                        <a:rPr lang="en-GB" sz="1200" u="none" strike="noStrike">
                          <a:solidFill>
                            <a:srgbClr val="000000"/>
                          </a:solidFill>
                          <a:effectLst/>
                        </a:rPr>
                        <a:t>NO16</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Jul 2001-Dec 2014</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26067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4227284211"/>
                  </a:ext>
                </a:extLst>
              </a:tr>
              <a:tr h="239791">
                <a:tc>
                  <a:txBody>
                    <a:bodyPr/>
                    <a:lstStyle/>
                    <a:p>
                      <a:pPr algn="l" fontAlgn="b"/>
                      <a:r>
                        <a:rPr lang="en-GB" sz="1200" u="none" strike="noStrike">
                          <a:solidFill>
                            <a:srgbClr val="000000"/>
                          </a:solidFill>
                          <a:effectLst/>
                        </a:rPr>
                        <a:t>NO17</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Jn 2003 - Mar 2013</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a:solidFill>
                            <a:srgbClr val="000000"/>
                          </a:solidFill>
                          <a:effectLst/>
                        </a:rPr>
                        <a:t>HRPT</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27744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1279759063"/>
                  </a:ext>
                </a:extLst>
              </a:tr>
              <a:tr h="325846">
                <a:tc>
                  <a:txBody>
                    <a:bodyPr/>
                    <a:lstStyle/>
                    <a:p>
                      <a:pPr algn="l" fontAlgn="b"/>
                      <a:r>
                        <a:rPr lang="en-GB" sz="1200" u="none" strike="noStrike">
                          <a:solidFill>
                            <a:srgbClr val="000000"/>
                          </a:solidFill>
                          <a:effectLst/>
                        </a:rPr>
                        <a:t>NO18</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May 2005 - Dec 2022</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a:solidFill>
                            <a:srgbClr val="000000"/>
                          </a:solidFill>
                          <a:effectLst/>
                        </a:rPr>
                        <a:t>HRPT</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54974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418792013"/>
                  </a:ext>
                </a:extLst>
              </a:tr>
              <a:tr h="110485">
                <a:tc>
                  <a:txBody>
                    <a:bodyPr/>
                    <a:lstStyle/>
                    <a:p>
                      <a:pPr algn="l" fontAlgn="b"/>
                      <a:r>
                        <a:rPr lang="en-GB" sz="1200" u="none" strike="noStrike">
                          <a:solidFill>
                            <a:srgbClr val="000000"/>
                          </a:solidFill>
                          <a:effectLst/>
                        </a:rPr>
                        <a:t>NO19</a:t>
                      </a:r>
                      <a:endParaRPr lang="en-GB" sz="1200" b="0" i="0" u="none" strike="noStrike">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Jan 2012 - Dec 2022</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HRPT</a:t>
                      </a:r>
                      <a:endParaRPr lang="en-GB" sz="1200" b="0"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l" fontAlgn="b"/>
                      <a:r>
                        <a:rPr lang="en-GB" sz="1200" u="none" strike="noStrike" dirty="0">
                          <a:solidFill>
                            <a:srgbClr val="000000"/>
                          </a:solidFill>
                          <a:effectLst/>
                        </a:rPr>
                        <a:t>41678 products</a:t>
                      </a:r>
                      <a:endParaRPr lang="en-GB" sz="1200" b="0"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a16="http://schemas.microsoft.com/office/drawing/2014/main" val="2147581417"/>
                  </a:ext>
                </a:extLst>
              </a:tr>
            </a:tbl>
          </a:graphicData>
        </a:graphic>
      </p:graphicFrame>
      <p:sp>
        <p:nvSpPr>
          <p:cNvPr id="6" name="Textfeld 4">
            <a:extLst>
              <a:ext uri="{FF2B5EF4-FFF2-40B4-BE49-F238E27FC236}">
                <a16:creationId xmlns:a16="http://schemas.microsoft.com/office/drawing/2014/main" id="{DBCC9EB8-48AC-8891-4494-A508F9462530}"/>
              </a:ext>
            </a:extLst>
          </p:cNvPr>
          <p:cNvSpPr txBox="1"/>
          <p:nvPr/>
        </p:nvSpPr>
        <p:spPr>
          <a:xfrm>
            <a:off x="4860820" y="5529707"/>
            <a:ext cx="4070338" cy="618631"/>
          </a:xfrm>
          <a:prstGeom prst="rect">
            <a:avLst/>
          </a:prstGeom>
          <a:solidFill>
            <a:schemeClr val="tx1">
              <a:lumMod val="60000"/>
              <a:lumOff val="40000"/>
            </a:schemeClr>
          </a:solidFill>
        </p:spPr>
        <p:txBody>
          <a:bodyPr wrap="square" rtlCol="0">
            <a:spAutoFit/>
          </a:bodyPr>
          <a:lstStyle>
            <a:defPPr>
              <a:defRPr lang="en-US"/>
            </a:defPPr>
            <a:lvl1pPr marL="285750" indent="-285750" eaLnBrk="0" hangingPunct="0">
              <a:lnSpc>
                <a:spcPct val="95000"/>
              </a:lnSpc>
              <a:spcBef>
                <a:spcPct val="20000"/>
              </a:spcBef>
              <a:buClr>
                <a:schemeClr val="bg1"/>
              </a:buClr>
              <a:buSzPct val="85000"/>
              <a:buFont typeface="Arial" panose="020B0604020202020204" pitchFamily="34" charset="0"/>
              <a:buChar char="•"/>
              <a:defRPr>
                <a:solidFill>
                  <a:schemeClr val="bg1"/>
                </a:solidFill>
              </a:defRPr>
            </a:lvl1pPr>
          </a:lstStyle>
          <a:p>
            <a:pPr marL="0" indent="0" algn="ctr">
              <a:buNone/>
            </a:pPr>
            <a:r>
              <a:rPr lang="en-US" dirty="0"/>
              <a:t>Exchange of letters being finalized between ESA and INPE</a:t>
            </a:r>
          </a:p>
        </p:txBody>
      </p:sp>
      <p:pic>
        <p:nvPicPr>
          <p:cNvPr id="1026" name="Picture 2" descr="Figure 12: Illustration of CBERS ground station locations in Brazil (image credit: INPE)">
            <a:extLst>
              <a:ext uri="{FF2B5EF4-FFF2-40B4-BE49-F238E27FC236}">
                <a16:creationId xmlns:a16="http://schemas.microsoft.com/office/drawing/2014/main" id="{E2CEE920-7CC6-2016-1C8B-24AB3A815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820" y="1662423"/>
            <a:ext cx="3829129" cy="329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5800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27574" y="268298"/>
            <a:ext cx="5873807" cy="501650"/>
          </a:xfrm>
        </p:spPr>
        <p:txBody>
          <a:bodyPr/>
          <a:lstStyle/>
          <a:p>
            <a:pPr algn="ctr"/>
            <a:r>
              <a:rPr lang="en-US" sz="2400" dirty="0"/>
              <a:t>Hawaii – University of Hawaii</a:t>
            </a:r>
            <a:endParaRPr lang="en-US" sz="3600" dirty="0"/>
          </a:p>
        </p:txBody>
      </p:sp>
      <p:sp>
        <p:nvSpPr>
          <p:cNvPr id="5" name="Textfeld 4"/>
          <p:cNvSpPr txBox="1"/>
          <p:nvPr/>
        </p:nvSpPr>
        <p:spPr>
          <a:xfrm>
            <a:off x="212651" y="1501712"/>
            <a:ext cx="8718698" cy="1574277"/>
          </a:xfrm>
          <a:prstGeom prst="rect">
            <a:avLst/>
          </a:prstGeom>
          <a:noFill/>
        </p:spPr>
        <p:txBody>
          <a:bodyPr wrap="square" rtlCol="0">
            <a:spAutoFit/>
          </a:bodyPr>
          <a:lstStyle/>
          <a:p>
            <a:pPr marL="285750" indent="-285750" eaLnBrk="0" hangingPunct="0">
              <a:lnSpc>
                <a:spcPct val="95000"/>
              </a:lnSpc>
              <a:spcBef>
                <a:spcPct val="20000"/>
              </a:spcBef>
              <a:buClr>
                <a:schemeClr val="hlink"/>
              </a:buClr>
              <a:buSzPct val="85000"/>
              <a:buFont typeface="Arial" panose="020B0604020202020204" pitchFamily="34" charset="0"/>
              <a:buChar char="•"/>
            </a:pPr>
            <a:r>
              <a:rPr lang="en-US" dirty="0">
                <a:solidFill>
                  <a:srgbClr val="000000"/>
                </a:solidFill>
              </a:rPr>
              <a:t>An AVHRR dataset was acquired at the Hawaii University between 1990 &amp; 2000.</a:t>
            </a:r>
          </a:p>
          <a:p>
            <a:pPr marL="285750" indent="-285750" eaLnBrk="0" hangingPunct="0">
              <a:lnSpc>
                <a:spcPct val="95000"/>
              </a:lnSpc>
              <a:spcBef>
                <a:spcPct val="20000"/>
              </a:spcBef>
              <a:buClr>
                <a:schemeClr val="hlink"/>
              </a:buClr>
              <a:buSzPct val="85000"/>
              <a:buFont typeface="Arial" panose="020B0604020202020204" pitchFamily="34" charset="0"/>
              <a:buChar char="•"/>
            </a:pPr>
            <a:r>
              <a:rPr lang="en-GB" dirty="0">
                <a:solidFill>
                  <a:srgbClr val="000000"/>
                </a:solidFill>
              </a:rPr>
              <a:t>These data are still on tapes, some were extracted covering the islands but accessibility not clear.</a:t>
            </a:r>
          </a:p>
          <a:p>
            <a:pPr marL="285750" indent="-285750" eaLnBrk="0" hangingPunct="0">
              <a:lnSpc>
                <a:spcPct val="95000"/>
              </a:lnSpc>
              <a:spcBef>
                <a:spcPct val="20000"/>
              </a:spcBef>
              <a:buClr>
                <a:schemeClr val="hlink"/>
              </a:buClr>
              <a:buSzPct val="85000"/>
              <a:buFont typeface="Arial" panose="020B0604020202020204" pitchFamily="34" charset="0"/>
              <a:buChar char="•"/>
            </a:pPr>
            <a:r>
              <a:rPr lang="en-GB" dirty="0">
                <a:solidFill>
                  <a:srgbClr val="000000"/>
                </a:solidFill>
              </a:rPr>
              <a:t>Hawaii University looking for support to extract data from tapes. </a:t>
            </a:r>
            <a:r>
              <a:rPr lang="en-US" dirty="0">
                <a:solidFill>
                  <a:srgbClr val="000000"/>
                </a:solidFill>
              </a:rPr>
              <a:t>ESA is considering the possibility to support the recovery of this valuable dataset</a:t>
            </a:r>
            <a:r>
              <a:rPr lang="en-GB" dirty="0">
                <a:solidFill>
                  <a:srgbClr val="000000"/>
                </a:solidFill>
              </a:rPr>
              <a:t>.</a:t>
            </a:r>
          </a:p>
        </p:txBody>
      </p:sp>
      <p:pic>
        <p:nvPicPr>
          <p:cNvPr id="4" name="Picture 3">
            <a:extLst>
              <a:ext uri="{FF2B5EF4-FFF2-40B4-BE49-F238E27FC236}">
                <a16:creationId xmlns:a16="http://schemas.microsoft.com/office/drawing/2014/main" id="{E6BFC813-850E-6530-0099-117079CE1029}"/>
              </a:ext>
            </a:extLst>
          </p:cNvPr>
          <p:cNvPicPr>
            <a:picLocks noChangeAspect="1"/>
          </p:cNvPicPr>
          <p:nvPr/>
        </p:nvPicPr>
        <p:blipFill>
          <a:blip r:embed="rId2"/>
          <a:stretch>
            <a:fillRect/>
          </a:stretch>
        </p:blipFill>
        <p:spPr>
          <a:xfrm>
            <a:off x="391548" y="3659236"/>
            <a:ext cx="8360904" cy="2803494"/>
          </a:xfrm>
          <a:prstGeom prst="rect">
            <a:avLst/>
          </a:prstGeom>
        </p:spPr>
      </p:pic>
      <p:pic>
        <p:nvPicPr>
          <p:cNvPr id="9" name="Picture 8">
            <a:extLst>
              <a:ext uri="{FF2B5EF4-FFF2-40B4-BE49-F238E27FC236}">
                <a16:creationId xmlns:a16="http://schemas.microsoft.com/office/drawing/2014/main" id="{C3E89665-6E9B-A2EA-8061-0E932178319E}"/>
              </a:ext>
            </a:extLst>
          </p:cNvPr>
          <p:cNvPicPr>
            <a:picLocks noChangeAspect="1"/>
          </p:cNvPicPr>
          <p:nvPr/>
        </p:nvPicPr>
        <p:blipFill>
          <a:blip r:embed="rId3"/>
          <a:stretch>
            <a:fillRect/>
          </a:stretch>
        </p:blipFill>
        <p:spPr>
          <a:xfrm>
            <a:off x="3774189" y="3198764"/>
            <a:ext cx="2795954" cy="2153944"/>
          </a:xfrm>
          <a:prstGeom prst="rect">
            <a:avLst/>
          </a:prstGeom>
        </p:spPr>
      </p:pic>
      <p:sp>
        <p:nvSpPr>
          <p:cNvPr id="10" name="Textfeld 4">
            <a:extLst>
              <a:ext uri="{FF2B5EF4-FFF2-40B4-BE49-F238E27FC236}">
                <a16:creationId xmlns:a16="http://schemas.microsoft.com/office/drawing/2014/main" id="{482B5904-48CF-12CF-8F23-B3044F89A2BA}"/>
              </a:ext>
            </a:extLst>
          </p:cNvPr>
          <p:cNvSpPr txBox="1"/>
          <p:nvPr/>
        </p:nvSpPr>
        <p:spPr>
          <a:xfrm>
            <a:off x="6131173" y="6165726"/>
            <a:ext cx="2340416" cy="297004"/>
          </a:xfrm>
          <a:prstGeom prst="rect">
            <a:avLst/>
          </a:prstGeom>
          <a:noFill/>
        </p:spPr>
        <p:txBody>
          <a:bodyPr wrap="square" rtlCol="0">
            <a:spAutoFit/>
          </a:bodyPr>
          <a:lstStyle/>
          <a:p>
            <a:pPr eaLnBrk="0" hangingPunct="0">
              <a:lnSpc>
                <a:spcPct val="95000"/>
              </a:lnSpc>
              <a:spcBef>
                <a:spcPct val="20000"/>
              </a:spcBef>
              <a:buClr>
                <a:schemeClr val="hlink"/>
              </a:buClr>
              <a:buSzPct val="85000"/>
            </a:pPr>
            <a:r>
              <a:rPr lang="en-US" sz="1400" dirty="0">
                <a:solidFill>
                  <a:srgbClr val="FFC000"/>
                </a:solidFill>
              </a:rPr>
              <a:t>Metadata from the website</a:t>
            </a:r>
          </a:p>
        </p:txBody>
      </p:sp>
    </p:spTree>
    <p:extLst>
      <p:ext uri="{BB962C8B-B14F-4D97-AF65-F5344CB8AC3E}">
        <p14:creationId xmlns:p14="http://schemas.microsoft.com/office/powerpoint/2010/main" val="39977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9114" y="143475"/>
            <a:ext cx="6209111" cy="728765"/>
          </a:xfrm>
        </p:spPr>
        <p:txBody>
          <a:bodyPr/>
          <a:lstStyle/>
          <a:p>
            <a:pPr algn="ctr"/>
            <a:r>
              <a:rPr lang="en-US" sz="2400" dirty="0"/>
              <a:t>African Coverage</a:t>
            </a:r>
          </a:p>
        </p:txBody>
      </p:sp>
      <p:sp>
        <p:nvSpPr>
          <p:cNvPr id="3" name="Inhaltsplatzhalter 2"/>
          <p:cNvSpPr>
            <a:spLocks noGrp="1"/>
          </p:cNvSpPr>
          <p:nvPr>
            <p:ph idx="1"/>
          </p:nvPr>
        </p:nvSpPr>
        <p:spPr>
          <a:xfrm>
            <a:off x="308080" y="1428523"/>
            <a:ext cx="8061325" cy="957239"/>
          </a:xfrm>
        </p:spPr>
        <p:txBody>
          <a:bodyPr/>
          <a:lstStyle/>
          <a:p>
            <a:pPr marL="0" indent="0">
              <a:buNone/>
            </a:pPr>
            <a:r>
              <a:rPr lang="en-US" sz="1600" b="0" kern="1200" dirty="0">
                <a:solidFill>
                  <a:srgbClr val="000000"/>
                </a:solidFill>
                <a:ea typeface="ＭＳ Ｐゴシック" pitchFamily="-106" charset="-128"/>
                <a:cs typeface="+mn-cs"/>
              </a:rPr>
              <a:t>The combination of AVHRR data acquired in Maspalomas (Spain), Matera (Italy), Cairo (Egypt), Niamey (Niger), </a:t>
            </a:r>
            <a:r>
              <a:rPr lang="en-US" sz="1600" b="0" kern="1200" dirty="0" err="1">
                <a:solidFill>
                  <a:srgbClr val="000000"/>
                </a:solidFill>
                <a:ea typeface="ＭＳ Ｐゴシック" pitchFamily="-106" charset="-128"/>
                <a:cs typeface="+mn-cs"/>
              </a:rPr>
              <a:t>Hartebeesthoek</a:t>
            </a:r>
            <a:r>
              <a:rPr lang="en-US" sz="1600" b="0" kern="1200" dirty="0">
                <a:solidFill>
                  <a:srgbClr val="000000"/>
                </a:solidFill>
                <a:ea typeface="ＭＳ Ｐゴシック" pitchFamily="-106" charset="-128"/>
                <a:cs typeface="+mn-cs"/>
              </a:rPr>
              <a:t> (South Africa) and Malindi/Nairobi (Kenya) can provide full coverage of Africa; </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500"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59" y="2385762"/>
            <a:ext cx="6562130" cy="4300722"/>
          </a:xfrm>
          <a:prstGeom prst="rect">
            <a:avLst/>
          </a:prstGeom>
        </p:spPr>
      </p:pic>
      <p:sp>
        <p:nvSpPr>
          <p:cNvPr id="7" name="Ellipse 6"/>
          <p:cNvSpPr/>
          <p:nvPr/>
        </p:nvSpPr>
        <p:spPr bwMode="auto">
          <a:xfrm>
            <a:off x="2489682" y="4347102"/>
            <a:ext cx="408132" cy="378042"/>
          </a:xfrm>
          <a:prstGeom prst="ellipse">
            <a:avLst/>
          </a:prstGeom>
          <a:noFill/>
          <a:ln w="9525"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ea typeface="ＭＳ Ｐゴシック" charset="0"/>
            </a:endParaRPr>
          </a:p>
        </p:txBody>
      </p:sp>
    </p:spTree>
    <p:extLst>
      <p:ext uri="{BB962C8B-B14F-4D97-AF65-F5344CB8AC3E}">
        <p14:creationId xmlns:p14="http://schemas.microsoft.com/office/powerpoint/2010/main" val="861673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3135" y="256553"/>
            <a:ext cx="6840561" cy="728765"/>
          </a:xfrm>
        </p:spPr>
        <p:txBody>
          <a:bodyPr/>
          <a:lstStyle/>
          <a:p>
            <a:pPr algn="ctr"/>
            <a:r>
              <a:rPr lang="en-US" sz="2400" dirty="0"/>
              <a:t>South Africa - SANSA</a:t>
            </a:r>
          </a:p>
        </p:txBody>
      </p:sp>
      <p:sp>
        <p:nvSpPr>
          <p:cNvPr id="3" name="Inhaltsplatzhalter 2"/>
          <p:cNvSpPr>
            <a:spLocks noGrp="1"/>
          </p:cNvSpPr>
          <p:nvPr>
            <p:ph idx="1"/>
          </p:nvPr>
        </p:nvSpPr>
        <p:spPr>
          <a:xfrm>
            <a:off x="229419" y="1455285"/>
            <a:ext cx="8744460" cy="786693"/>
          </a:xfrm>
        </p:spPr>
        <p:txBody>
          <a:bodyPr/>
          <a:lstStyle/>
          <a:p>
            <a:pPr marL="0" indent="0">
              <a:buNone/>
            </a:pPr>
            <a:r>
              <a:rPr lang="en-US" sz="1800" b="0" kern="1200" dirty="0">
                <a:solidFill>
                  <a:srgbClr val="000000"/>
                </a:solidFill>
                <a:ea typeface="ＭＳ Ｐゴシック" pitchFamily="-106" charset="-128"/>
                <a:cs typeface="+mn-cs"/>
              </a:rPr>
              <a:t>1km NOAA AVHRR data received at </a:t>
            </a:r>
            <a:r>
              <a:rPr lang="en-US" sz="1800" b="0" kern="1200" dirty="0" err="1">
                <a:solidFill>
                  <a:srgbClr val="000000"/>
                </a:solidFill>
                <a:ea typeface="ＭＳ Ｐゴシック" pitchFamily="-106" charset="-128"/>
                <a:cs typeface="+mn-cs"/>
              </a:rPr>
              <a:t>Hartebeesthoek</a:t>
            </a:r>
            <a:r>
              <a:rPr lang="en-US" sz="1800" b="0" kern="1200" dirty="0">
                <a:solidFill>
                  <a:srgbClr val="000000"/>
                </a:solidFill>
                <a:ea typeface="ＭＳ Ｐゴシック" pitchFamily="-106" charset="-128"/>
                <a:cs typeface="+mn-cs"/>
              </a:rPr>
              <a:t>, South Africa (25°53' S  027°42’ E) and maintained by SAC/SANSA – South African National Space Agency</a:t>
            </a: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600" dirty="0"/>
          </a:p>
        </p:txBody>
      </p:sp>
      <p:sp>
        <p:nvSpPr>
          <p:cNvPr id="7" name="Ellipse 6"/>
          <p:cNvSpPr/>
          <p:nvPr/>
        </p:nvSpPr>
        <p:spPr bwMode="auto">
          <a:xfrm>
            <a:off x="2489682" y="4347102"/>
            <a:ext cx="408132" cy="378042"/>
          </a:xfrm>
          <a:prstGeom prst="ellipse">
            <a:avLst/>
          </a:prstGeom>
          <a:noFill/>
          <a:ln w="9525"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ea typeface="ＭＳ Ｐゴシック" charset="0"/>
            </a:endParaRPr>
          </a:p>
        </p:txBody>
      </p:sp>
      <p:pic>
        <p:nvPicPr>
          <p:cNvPr id="5" name="Picture 4">
            <a:extLst>
              <a:ext uri="{FF2B5EF4-FFF2-40B4-BE49-F238E27FC236}">
                <a16:creationId xmlns:a16="http://schemas.microsoft.com/office/drawing/2014/main" id="{620E593F-F1EE-1320-4899-6BEBB3096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732" y="2275144"/>
            <a:ext cx="4208912" cy="305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5C0A7D28-E8F2-CDA9-70CB-4979DC1A4C5B}"/>
              </a:ext>
            </a:extLst>
          </p:cNvPr>
          <p:cNvGraphicFramePr>
            <a:graphicFrameLocks noGrp="1"/>
          </p:cNvGraphicFramePr>
          <p:nvPr>
            <p:extLst>
              <p:ext uri="{D42A27DB-BD31-4B8C-83A1-F6EECF244321}">
                <p14:modId xmlns:p14="http://schemas.microsoft.com/office/powerpoint/2010/main" val="2874069386"/>
              </p:ext>
            </p:extLst>
          </p:nvPr>
        </p:nvGraphicFramePr>
        <p:xfrm>
          <a:off x="392737" y="2371817"/>
          <a:ext cx="3675732" cy="1660652"/>
        </p:xfrm>
        <a:graphic>
          <a:graphicData uri="http://schemas.openxmlformats.org/drawingml/2006/table">
            <a:tbl>
              <a:tblPr>
                <a:tableStyleId>{5C22544A-7EE6-4342-B048-85BDC9FD1C3A}</a:tableStyleId>
              </a:tblPr>
              <a:tblGrid>
                <a:gridCol w="1488519">
                  <a:extLst>
                    <a:ext uri="{9D8B030D-6E8A-4147-A177-3AD203B41FA5}">
                      <a16:colId xmlns:a16="http://schemas.microsoft.com/office/drawing/2014/main" val="3481544817"/>
                    </a:ext>
                  </a:extLst>
                </a:gridCol>
                <a:gridCol w="2187213">
                  <a:extLst>
                    <a:ext uri="{9D8B030D-6E8A-4147-A177-3AD203B41FA5}">
                      <a16:colId xmlns:a16="http://schemas.microsoft.com/office/drawing/2014/main" val="1844528037"/>
                    </a:ext>
                  </a:extLst>
                </a:gridCol>
              </a:tblGrid>
              <a:tr h="224341">
                <a:tc>
                  <a:txBody>
                    <a:bodyPr/>
                    <a:lstStyle/>
                    <a:p>
                      <a:pPr algn="l" fontAlgn="b"/>
                      <a:r>
                        <a:rPr lang="en-GB" sz="1800" u="none" strike="noStrike" dirty="0">
                          <a:solidFill>
                            <a:srgbClr val="000000"/>
                          </a:solidFill>
                          <a:effectLst/>
                        </a:rPr>
                        <a:t>NOAA 9 </a:t>
                      </a:r>
                      <a:endParaRPr lang="en-GB" sz="18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1985-1987</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722814631"/>
                  </a:ext>
                </a:extLst>
              </a:tr>
              <a:tr h="244735">
                <a:tc>
                  <a:txBody>
                    <a:bodyPr/>
                    <a:lstStyle/>
                    <a:p>
                      <a:pPr algn="l" fontAlgn="b"/>
                      <a:r>
                        <a:rPr lang="en-GB" sz="1800" u="none" strike="noStrike">
                          <a:solidFill>
                            <a:srgbClr val="000000"/>
                          </a:solidFill>
                          <a:effectLst/>
                        </a:rPr>
                        <a:t>NOAA 11</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1989-1993</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78675118"/>
                  </a:ext>
                </a:extLst>
              </a:tr>
              <a:tr h="244735">
                <a:tc>
                  <a:txBody>
                    <a:bodyPr/>
                    <a:lstStyle/>
                    <a:p>
                      <a:pPr algn="l" fontAlgn="b"/>
                      <a:r>
                        <a:rPr lang="en-GB" sz="1800" u="none" strike="noStrike" dirty="0">
                          <a:solidFill>
                            <a:srgbClr val="000000"/>
                          </a:solidFill>
                          <a:effectLst/>
                        </a:rPr>
                        <a:t>NOAA 14</a:t>
                      </a:r>
                      <a:endParaRPr lang="en-GB" sz="18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a:solidFill>
                            <a:srgbClr val="000000"/>
                          </a:solidFill>
                          <a:effectLst/>
                        </a:rPr>
                        <a:t>1995-2001</a:t>
                      </a:r>
                      <a:endParaRPr lang="en-GB" sz="18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152392036"/>
                  </a:ext>
                </a:extLst>
              </a:tr>
              <a:tr h="244735">
                <a:tc>
                  <a:txBody>
                    <a:bodyPr/>
                    <a:lstStyle/>
                    <a:p>
                      <a:pPr algn="l" fontAlgn="b"/>
                      <a:r>
                        <a:rPr lang="en-GB" sz="1800" u="none" strike="noStrike">
                          <a:solidFill>
                            <a:srgbClr val="000000"/>
                          </a:solidFill>
                          <a:effectLst/>
                        </a:rPr>
                        <a:t>NOAA 16</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dirty="0">
                          <a:solidFill>
                            <a:srgbClr val="000000"/>
                          </a:solidFill>
                          <a:effectLst/>
                        </a:rPr>
                        <a:t>2001-2005</a:t>
                      </a:r>
                      <a:endParaRPr lang="en-GB" sz="18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61887519"/>
                  </a:ext>
                </a:extLst>
              </a:tr>
              <a:tr h="289052">
                <a:tc>
                  <a:txBody>
                    <a:bodyPr/>
                    <a:lstStyle/>
                    <a:p>
                      <a:pPr algn="l" fontAlgn="b"/>
                      <a:r>
                        <a:rPr lang="en-GB" sz="1800" u="none" strike="noStrike">
                          <a:solidFill>
                            <a:srgbClr val="000000"/>
                          </a:solidFill>
                          <a:effectLst/>
                        </a:rPr>
                        <a:t>NOAA 17</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dirty="0">
                          <a:solidFill>
                            <a:srgbClr val="000000"/>
                          </a:solidFill>
                          <a:effectLst/>
                        </a:rPr>
                        <a:t>2005-2010</a:t>
                      </a:r>
                      <a:endParaRPr lang="en-GB" sz="18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74374367"/>
                  </a:ext>
                </a:extLst>
              </a:tr>
              <a:tr h="244735">
                <a:tc>
                  <a:txBody>
                    <a:bodyPr/>
                    <a:lstStyle/>
                    <a:p>
                      <a:pPr algn="l" fontAlgn="b"/>
                      <a:r>
                        <a:rPr lang="en-GB" sz="1800" u="none" strike="noStrike">
                          <a:solidFill>
                            <a:srgbClr val="000000"/>
                          </a:solidFill>
                          <a:effectLst/>
                        </a:rPr>
                        <a:t>NOAA 18</a:t>
                      </a:r>
                      <a:endParaRPr lang="en-GB" sz="1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en-GB" sz="1800" u="none" strike="noStrike" dirty="0">
                          <a:solidFill>
                            <a:srgbClr val="000000"/>
                          </a:solidFill>
                          <a:effectLst/>
                        </a:rPr>
                        <a:t>2005-2009</a:t>
                      </a:r>
                      <a:endParaRPr lang="en-GB" sz="18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087491978"/>
                  </a:ext>
                </a:extLst>
              </a:tr>
            </a:tbl>
          </a:graphicData>
        </a:graphic>
      </p:graphicFrame>
      <p:sp>
        <p:nvSpPr>
          <p:cNvPr id="8" name="Textfeld 4">
            <a:extLst>
              <a:ext uri="{FF2B5EF4-FFF2-40B4-BE49-F238E27FC236}">
                <a16:creationId xmlns:a16="http://schemas.microsoft.com/office/drawing/2014/main" id="{91D27F3F-9F50-3D44-1DDC-5E6D1C6A7DB3}"/>
              </a:ext>
            </a:extLst>
          </p:cNvPr>
          <p:cNvSpPr txBox="1"/>
          <p:nvPr/>
        </p:nvSpPr>
        <p:spPr>
          <a:xfrm>
            <a:off x="353268" y="5591215"/>
            <a:ext cx="8437463" cy="937180"/>
          </a:xfrm>
          <a:prstGeom prst="rect">
            <a:avLst/>
          </a:prstGeom>
          <a:solidFill>
            <a:schemeClr val="tx1">
              <a:lumMod val="60000"/>
              <a:lumOff val="40000"/>
            </a:schemeClr>
          </a:solidFill>
        </p:spPr>
        <p:txBody>
          <a:bodyPr wrap="square" rtlCol="0">
            <a:spAutoFit/>
          </a:bodyPr>
          <a:lstStyle/>
          <a:p>
            <a:pPr marL="285750" indent="-285750" eaLnBrk="0" hangingPunct="0">
              <a:lnSpc>
                <a:spcPct val="95000"/>
              </a:lnSpc>
              <a:spcBef>
                <a:spcPct val="20000"/>
              </a:spcBef>
              <a:buClr>
                <a:schemeClr val="bg1"/>
              </a:buClr>
              <a:buSzPct val="85000"/>
              <a:buFont typeface="Arial" panose="020B0604020202020204" pitchFamily="34" charset="0"/>
              <a:buChar char="•"/>
            </a:pPr>
            <a:r>
              <a:rPr lang="en-US" dirty="0">
                <a:solidFill>
                  <a:schemeClr val="bg1"/>
                </a:solidFill>
              </a:rPr>
              <a:t>Exchange of letters finalized between ESA and SANSA.</a:t>
            </a:r>
          </a:p>
          <a:p>
            <a:pPr marL="285750" indent="-285750" eaLnBrk="0" hangingPunct="0">
              <a:lnSpc>
                <a:spcPct val="95000"/>
              </a:lnSpc>
              <a:spcBef>
                <a:spcPct val="20000"/>
              </a:spcBef>
              <a:buClr>
                <a:schemeClr val="bg1"/>
              </a:buClr>
              <a:buSzPct val="85000"/>
              <a:buFont typeface="Arial" panose="020B0604020202020204" pitchFamily="34" charset="0"/>
              <a:buChar char="•"/>
            </a:pPr>
            <a:r>
              <a:rPr lang="en-US" dirty="0">
                <a:solidFill>
                  <a:schemeClr val="bg1"/>
                </a:solidFill>
              </a:rPr>
              <a:t>Data transferring to ESA was completed. Further processing, harmonization with the European dataset and dissemination to users planned.</a:t>
            </a:r>
          </a:p>
        </p:txBody>
      </p:sp>
      <p:sp>
        <p:nvSpPr>
          <p:cNvPr id="10" name="TextBox 9">
            <a:extLst>
              <a:ext uri="{FF2B5EF4-FFF2-40B4-BE49-F238E27FC236}">
                <a16:creationId xmlns:a16="http://schemas.microsoft.com/office/drawing/2014/main" id="{ED7CE84F-61B3-927F-1E31-A73A62C340BF}"/>
              </a:ext>
            </a:extLst>
          </p:cNvPr>
          <p:cNvSpPr txBox="1"/>
          <p:nvPr/>
        </p:nvSpPr>
        <p:spPr>
          <a:xfrm>
            <a:off x="392737" y="4388128"/>
            <a:ext cx="3476445" cy="674031"/>
          </a:xfrm>
          <a:prstGeom prst="rect">
            <a:avLst/>
          </a:prstGeom>
          <a:noFill/>
        </p:spPr>
        <p:txBody>
          <a:bodyPr wrap="square" rtlCol="0">
            <a:spAutoFit/>
          </a:bodyPr>
          <a:lstStyle>
            <a:defPPr>
              <a:defRPr lang="en-US"/>
            </a:defPPr>
            <a:lvl1pPr marL="285750" indent="-285750" eaLnBrk="0" hangingPunct="0">
              <a:lnSpc>
                <a:spcPct val="95000"/>
              </a:lnSpc>
              <a:spcBef>
                <a:spcPct val="20000"/>
              </a:spcBef>
              <a:buClr>
                <a:schemeClr val="hlink"/>
              </a:buClr>
              <a:buSzPct val="85000"/>
              <a:buFont typeface="Arial" panose="020B0604020202020204" pitchFamily="34" charset="0"/>
              <a:buChar char="•"/>
              <a:defRPr>
                <a:solidFill>
                  <a:srgbClr val="00B050"/>
                </a:solidFill>
              </a:defRPr>
            </a:lvl1pPr>
          </a:lstStyle>
          <a:p>
            <a:r>
              <a:rPr lang="en-US" dirty="0">
                <a:solidFill>
                  <a:srgbClr val="000000"/>
                </a:solidFill>
              </a:rPr>
              <a:t>Number of products: 7684</a:t>
            </a:r>
          </a:p>
          <a:p>
            <a:r>
              <a:rPr lang="en-US" dirty="0">
                <a:solidFill>
                  <a:srgbClr val="000000"/>
                </a:solidFill>
              </a:rPr>
              <a:t>Volume size: 464GB</a:t>
            </a:r>
          </a:p>
        </p:txBody>
      </p:sp>
    </p:spTree>
    <p:extLst>
      <p:ext uri="{BB962C8B-B14F-4D97-AF65-F5344CB8AC3E}">
        <p14:creationId xmlns:p14="http://schemas.microsoft.com/office/powerpoint/2010/main" val="3790091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20877" y="201792"/>
            <a:ext cx="7396162" cy="501650"/>
          </a:xfrm>
        </p:spPr>
        <p:txBody>
          <a:bodyPr/>
          <a:lstStyle/>
          <a:p>
            <a:pPr algn="ctr"/>
            <a:r>
              <a:rPr lang="en-US" sz="2400" dirty="0"/>
              <a:t>Executive Summary</a:t>
            </a:r>
          </a:p>
        </p:txBody>
      </p:sp>
      <p:sp>
        <p:nvSpPr>
          <p:cNvPr id="3" name="Inhaltsplatzhalter 2"/>
          <p:cNvSpPr>
            <a:spLocks noGrp="1"/>
          </p:cNvSpPr>
          <p:nvPr>
            <p:ph idx="1"/>
          </p:nvPr>
        </p:nvSpPr>
        <p:spPr>
          <a:xfrm>
            <a:off x="90440" y="1413366"/>
            <a:ext cx="8856334" cy="5182773"/>
          </a:xfrm>
        </p:spPr>
        <p:txBody>
          <a:bodyPr/>
          <a:lstStyle/>
          <a:p>
            <a:pPr marL="0" indent="0">
              <a:buNone/>
            </a:pPr>
            <a:r>
              <a:rPr lang="en-GB" sz="1600" kern="1200" dirty="0">
                <a:solidFill>
                  <a:srgbClr val="000000"/>
                </a:solidFill>
                <a:ea typeface="ＭＳ Ｐゴシック" pitchFamily="-106" charset="-128"/>
              </a:rPr>
              <a:t>AVHRR cooperation objectives</a:t>
            </a:r>
            <a:endParaRPr lang="en-US" sz="1600" kern="1200" dirty="0">
              <a:solidFill>
                <a:srgbClr val="000000"/>
              </a:solidFill>
              <a:ea typeface="ＭＳ Ｐゴシック" pitchFamily="-106" charset="-128"/>
            </a:endParaRPr>
          </a:p>
          <a:p>
            <a:pPr marL="457200" indent="-457200">
              <a:buFont typeface="+mj-lt"/>
              <a:buAutoNum type="arabicPeriod"/>
            </a:pPr>
            <a:r>
              <a:rPr lang="en-US" sz="1200" b="0" kern="1200" dirty="0">
                <a:solidFill>
                  <a:srgbClr val="000000"/>
                </a:solidFill>
                <a:ea typeface="ＭＳ Ｐゴシック" pitchFamily="-106" charset="-128"/>
              </a:rPr>
              <a:t>Unfold and make accessible 1km AVHRR data from regional archives (possibly open and free)</a:t>
            </a:r>
          </a:p>
          <a:p>
            <a:pPr marL="457200" indent="-457200">
              <a:buFont typeface="+mj-lt"/>
              <a:buAutoNum type="arabicPeriod"/>
            </a:pPr>
            <a:r>
              <a:rPr lang="en-US" sz="1200" b="0" kern="1200" dirty="0">
                <a:solidFill>
                  <a:srgbClr val="000000"/>
                </a:solidFill>
                <a:ea typeface="ＭＳ Ｐゴシック" pitchFamily="-106" charset="-128"/>
              </a:rPr>
              <a:t>Transcribe unique AVHRR data from heritage media</a:t>
            </a:r>
          </a:p>
          <a:p>
            <a:pPr marL="457200" indent="-457200">
              <a:buFont typeface="+mj-lt"/>
              <a:buAutoNum type="arabicPeriod"/>
            </a:pPr>
            <a:r>
              <a:rPr lang="en-US" sz="1200" b="0" kern="1200" dirty="0">
                <a:solidFill>
                  <a:srgbClr val="000000"/>
                </a:solidFill>
                <a:ea typeface="ＭＳ Ｐゴシック" pitchFamily="-106" charset="-128"/>
              </a:rPr>
              <a:t>Identify a common format for AVHRR Level-1b and Level-1c data and pursue (re)processing from AVHRR data owners/holders and data accessibility</a:t>
            </a:r>
          </a:p>
          <a:p>
            <a:pPr marL="457200" indent="-457200">
              <a:buFont typeface="+mj-lt"/>
              <a:buAutoNum type="arabicPeriod"/>
            </a:pPr>
            <a:r>
              <a:rPr lang="en-US" sz="1200" b="0" kern="1200" dirty="0">
                <a:solidFill>
                  <a:srgbClr val="000000"/>
                </a:solidFill>
                <a:ea typeface="ＭＳ Ｐゴシック" pitchFamily="-106" charset="-128"/>
              </a:rPr>
              <a:t>Facilitate data discovery through the WGISS Connected Data Assets Infrastructure</a:t>
            </a:r>
          </a:p>
          <a:p>
            <a:pPr marL="0" indent="0">
              <a:buNone/>
            </a:pPr>
            <a:endParaRPr lang="en-US" sz="500" kern="1200" dirty="0">
              <a:solidFill>
                <a:srgbClr val="000000"/>
              </a:solidFill>
              <a:ea typeface="ＭＳ Ｐゴシック" pitchFamily="-106" charset="-128"/>
              <a:cs typeface="+mn-cs"/>
            </a:endParaRPr>
          </a:p>
          <a:p>
            <a:pPr marL="0" indent="0">
              <a:buNone/>
            </a:pPr>
            <a:r>
              <a:rPr lang="en-US" sz="1600" kern="1200" dirty="0">
                <a:solidFill>
                  <a:srgbClr val="000000"/>
                </a:solidFill>
                <a:ea typeface="ＭＳ Ｐゴシック" pitchFamily="-106" charset="-128"/>
                <a:cs typeface="+mn-cs"/>
              </a:rPr>
              <a:t>Progress since last WGISS</a:t>
            </a:r>
          </a:p>
          <a:p>
            <a:pPr>
              <a:buFont typeface="+mj-lt"/>
              <a:buAutoNum type="arabicPeriod"/>
            </a:pPr>
            <a:r>
              <a:rPr lang="en-US" sz="1400" b="0" kern="1200" dirty="0">
                <a:solidFill>
                  <a:srgbClr val="000000"/>
                </a:solidFill>
                <a:ea typeface="ＭＳ Ｐゴシック" pitchFamily="-106" charset="-128"/>
                <a:cs typeface="+mn-cs"/>
              </a:rPr>
              <a:t>Inventory of existing national/regional HRPT and LAC data archives under consolidation</a:t>
            </a:r>
          </a:p>
          <a:p>
            <a:pPr lvl="1">
              <a:buFont typeface="Wingdings" pitchFamily="2" charset="2"/>
              <a:buChar char="à"/>
            </a:pPr>
            <a:r>
              <a:rPr lang="en-US" sz="1400" b="0" kern="1200" dirty="0">
                <a:solidFill>
                  <a:srgbClr val="00B050"/>
                </a:solidFill>
                <a:ea typeface="ＭＳ Ｐゴシック" pitchFamily="-106" charset="-128"/>
                <a:cs typeface="+mn-cs"/>
                <a:sym typeface="Wingdings" pitchFamily="2" charset="2"/>
              </a:rPr>
              <a:t>Version 2 updated and presented/circulated at WGISS#55.</a:t>
            </a:r>
            <a:r>
              <a:rPr lang="en-US" sz="1400" i="1" kern="1200" dirty="0">
                <a:solidFill>
                  <a:srgbClr val="00B050"/>
                </a:solidFill>
                <a:ea typeface="ＭＳ Ｐゴシック" pitchFamily="-106" charset="-128"/>
                <a:cs typeface="+mn-cs"/>
                <a:sym typeface="Wingdings" pitchFamily="2" charset="2"/>
              </a:rPr>
              <a:t> </a:t>
            </a:r>
            <a:r>
              <a:rPr lang="en-US" sz="1400" b="0" kern="1200" dirty="0">
                <a:solidFill>
                  <a:srgbClr val="00B050"/>
                </a:solidFill>
                <a:ea typeface="ＭＳ Ｐゴシック" pitchFamily="-106" charset="-128"/>
                <a:cs typeface="+mn-cs"/>
                <a:sym typeface="Wingdings" pitchFamily="2" charset="2"/>
              </a:rPr>
              <a:t>Version 3 will be produced in Q1 2024.</a:t>
            </a:r>
          </a:p>
          <a:p>
            <a:pPr lvl="1">
              <a:buFont typeface="Wingdings" pitchFamily="2" charset="2"/>
              <a:buChar char="à"/>
            </a:pPr>
            <a:r>
              <a:rPr lang="en-US" sz="1400" b="0" kern="1200" dirty="0">
                <a:solidFill>
                  <a:srgbClr val="00B050"/>
                </a:solidFill>
                <a:ea typeface="ＭＳ Ｐゴシック" pitchFamily="-106" charset="-128"/>
                <a:cs typeface="+mn-cs"/>
                <a:sym typeface="Wingdings" pitchFamily="2" charset="2"/>
              </a:rPr>
              <a:t>A set of high priority datasets identified for further action: South Africa (SANSA), Argentina (</a:t>
            </a:r>
            <a:r>
              <a:rPr lang="en-US" sz="1400" b="0" kern="1200" dirty="0" err="1">
                <a:solidFill>
                  <a:srgbClr val="00B050"/>
                </a:solidFill>
                <a:ea typeface="ＭＳ Ｐゴシック" pitchFamily="-106" charset="-128"/>
                <a:cs typeface="+mn-cs"/>
              </a:rPr>
              <a:t>GiDyC</a:t>
            </a:r>
            <a:r>
              <a:rPr lang="en-US" sz="1400" b="0" kern="1200" dirty="0">
                <a:solidFill>
                  <a:srgbClr val="00B050"/>
                </a:solidFill>
                <a:ea typeface="ＭＳ Ｐゴシック" pitchFamily="-106" charset="-128"/>
                <a:cs typeface="+mn-cs"/>
              </a:rPr>
              <a:t>-Servicio Meteorológico Nacional), Brazil (INPE).</a:t>
            </a:r>
          </a:p>
          <a:p>
            <a:pPr marL="457200" lvl="1" indent="0">
              <a:buNone/>
            </a:pPr>
            <a:endParaRPr lang="en-US" sz="1400" b="0" kern="1200" dirty="0">
              <a:solidFill>
                <a:srgbClr val="000000"/>
              </a:solidFill>
              <a:ea typeface="ＭＳ Ｐゴシック" pitchFamily="-106" charset="-128"/>
              <a:cs typeface="+mn-cs"/>
              <a:sym typeface="Wingdings" pitchFamily="2" charset="2"/>
            </a:endParaRPr>
          </a:p>
          <a:p>
            <a:pPr>
              <a:buFont typeface="+mj-lt"/>
              <a:buAutoNum type="arabicPeriod"/>
            </a:pPr>
            <a:r>
              <a:rPr lang="en-US" sz="1400" b="0" kern="1200" dirty="0">
                <a:solidFill>
                  <a:srgbClr val="000000"/>
                </a:solidFill>
                <a:ea typeface="ＭＳ Ｐゴシック" pitchFamily="-106" charset="-128"/>
                <a:cs typeface="+mn-cs"/>
              </a:rPr>
              <a:t>Identification of high priority heritage media to be transcribed and approaches/opportunities</a:t>
            </a:r>
          </a:p>
          <a:p>
            <a:pPr lvl="1">
              <a:buFont typeface="Wingdings" pitchFamily="2" charset="2"/>
              <a:buChar char="à"/>
            </a:pPr>
            <a:r>
              <a:rPr lang="en-US" sz="1400" b="0" kern="1200" dirty="0">
                <a:solidFill>
                  <a:srgbClr val="000000"/>
                </a:solidFill>
                <a:ea typeface="ＭＳ Ｐゴシック" pitchFamily="-106" charset="-128"/>
                <a:cs typeface="+mn-cs"/>
                <a:sym typeface="Wingdings" pitchFamily="2" charset="2"/>
              </a:rPr>
              <a:t>Activity started by ESA with a commercial company to transcribe three types of Optical Disks (ESA and </a:t>
            </a:r>
            <a:r>
              <a:rPr lang="en-US" sz="1400" i="1" kern="1200" dirty="0">
                <a:solidFill>
                  <a:srgbClr val="FFC000"/>
                </a:solidFill>
                <a:ea typeface="ＭＳ Ｐゴシック" pitchFamily="-106" charset="-128"/>
                <a:cs typeface="+mn-cs"/>
                <a:sym typeface="Wingdings" pitchFamily="2" charset="2"/>
              </a:rPr>
              <a:t>UK University of Reading/Rhode Island University holdings) </a:t>
            </a:r>
            <a:r>
              <a:rPr lang="en-US" sz="1400" b="0" kern="1200" dirty="0">
                <a:solidFill>
                  <a:srgbClr val="000000"/>
                </a:solidFill>
                <a:ea typeface="ＭＳ Ｐゴシック" pitchFamily="-106" charset="-128"/>
                <a:cs typeface="+mn-cs"/>
                <a:sym typeface="Wingdings" pitchFamily="2" charset="2"/>
              </a:rPr>
              <a:t>with potential unique AVHRR data. First batch of 100 disks were shipped to initiate the transcription.</a:t>
            </a:r>
            <a:endParaRPr lang="en-US" sz="1400" i="1" kern="1200" dirty="0">
              <a:solidFill>
                <a:srgbClr val="FFC000"/>
              </a:solidFill>
              <a:ea typeface="ＭＳ Ｐゴシック" pitchFamily="-106" charset="-128"/>
              <a:cs typeface="+mn-cs"/>
              <a:sym typeface="Wingdings" pitchFamily="2" charset="2"/>
            </a:endParaRPr>
          </a:p>
          <a:p>
            <a:pPr lvl="1">
              <a:buFont typeface="Wingdings" pitchFamily="2" charset="2"/>
              <a:buChar char="à"/>
            </a:pPr>
            <a:r>
              <a:rPr lang="en-US" sz="1400" i="1" kern="1200" dirty="0">
                <a:solidFill>
                  <a:srgbClr val="00B050"/>
                </a:solidFill>
                <a:ea typeface="ＭＳ Ｐゴシック" pitchFamily="-106" charset="-128"/>
                <a:cs typeface="+mn-cs"/>
                <a:sym typeface="Wingdings" pitchFamily="2" charset="2"/>
              </a:rPr>
              <a:t>Successful transcription of 2 tapes containing data acquired in Malindi (Kenya) and received from ASI/University of Rome. </a:t>
            </a:r>
            <a:r>
              <a:rPr lang="en-US" sz="1400" i="1" kern="1200" dirty="0">
                <a:solidFill>
                  <a:srgbClr val="FFC000"/>
                </a:solidFill>
                <a:ea typeface="ＭＳ Ｐゴシック" pitchFamily="-106" charset="-128"/>
                <a:cs typeface="+mn-cs"/>
                <a:sym typeface="Wingdings" pitchFamily="2" charset="2"/>
              </a:rPr>
              <a:t>Transcription of remaining 44 DLT tapes started in Oct. 2023. Around 5000 products are expected to be recovered from this activity.</a:t>
            </a:r>
            <a:endParaRPr lang="en-US" sz="1400" i="1" kern="1200" dirty="0">
              <a:solidFill>
                <a:srgbClr val="00B050"/>
              </a:solidFill>
              <a:ea typeface="ＭＳ Ｐゴシック" pitchFamily="-106" charset="-128"/>
              <a:cs typeface="+mn-cs"/>
              <a:sym typeface="Wingdings" pitchFamily="2" charset="2"/>
            </a:endParaRPr>
          </a:p>
          <a:p>
            <a:pPr lvl="1">
              <a:buFont typeface="Wingdings" pitchFamily="2" charset="2"/>
              <a:buChar char="à"/>
            </a:pPr>
            <a:endParaRPr lang="en-US" sz="500" b="0" kern="1200" dirty="0">
              <a:solidFill>
                <a:srgbClr val="000000"/>
              </a:solidFill>
              <a:ea typeface="ＭＳ Ｐゴシック" pitchFamily="-106" charset="-128"/>
              <a:cs typeface="+mn-cs"/>
              <a:sym typeface="Wingdings" pitchFamily="2" charset="2"/>
            </a:endParaRPr>
          </a:p>
          <a:p>
            <a:pPr>
              <a:buFont typeface="+mj-lt"/>
              <a:buAutoNum type="arabicPeriod"/>
            </a:pPr>
            <a:r>
              <a:rPr lang="en-US" sz="1400" b="0" kern="1200" dirty="0">
                <a:solidFill>
                  <a:srgbClr val="000000"/>
                </a:solidFill>
                <a:ea typeface="ＭＳ Ｐゴシック" pitchFamily="-106" charset="-128"/>
                <a:cs typeface="+mn-cs"/>
              </a:rPr>
              <a:t>Data discoverability and reprocessing to be addressed at a later stage</a:t>
            </a:r>
          </a:p>
        </p:txBody>
      </p:sp>
    </p:spTree>
    <p:extLst>
      <p:ext uri="{BB962C8B-B14F-4D97-AF65-F5344CB8AC3E}">
        <p14:creationId xmlns:p14="http://schemas.microsoft.com/office/powerpoint/2010/main" val="1607433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231E5D-414E-034A-A0E8-D0C6F2ED5633}"/>
              </a:ext>
            </a:extLst>
          </p:cNvPr>
          <p:cNvPicPr>
            <a:picLocks noChangeAspect="1"/>
          </p:cNvPicPr>
          <p:nvPr/>
        </p:nvPicPr>
        <p:blipFill>
          <a:blip r:embed="rId2"/>
          <a:stretch>
            <a:fillRect/>
          </a:stretch>
        </p:blipFill>
        <p:spPr>
          <a:xfrm>
            <a:off x="1902887" y="3533702"/>
            <a:ext cx="2064328" cy="2834182"/>
          </a:xfrm>
          <a:prstGeom prst="rect">
            <a:avLst/>
          </a:prstGeom>
        </p:spPr>
      </p:pic>
      <p:sp>
        <p:nvSpPr>
          <p:cNvPr id="2" name="Titel 1"/>
          <p:cNvSpPr>
            <a:spLocks noGrp="1"/>
          </p:cNvSpPr>
          <p:nvPr>
            <p:ph type="title"/>
          </p:nvPr>
        </p:nvSpPr>
        <p:spPr>
          <a:xfrm>
            <a:off x="1016378" y="191095"/>
            <a:ext cx="6840561" cy="728765"/>
          </a:xfrm>
        </p:spPr>
        <p:txBody>
          <a:bodyPr/>
          <a:lstStyle/>
          <a:p>
            <a:pPr algn="ctr"/>
            <a:r>
              <a:rPr lang="en-US" sz="2400" dirty="0"/>
              <a:t>Central Africa (Kenya) - ASI/</a:t>
            </a:r>
            <a:r>
              <a:rPr lang="en-US" sz="2400" dirty="0" err="1"/>
              <a:t>UniRoma</a:t>
            </a:r>
            <a:endParaRPr lang="en-US" sz="2400" dirty="0"/>
          </a:p>
        </p:txBody>
      </p:sp>
      <p:sp>
        <p:nvSpPr>
          <p:cNvPr id="3" name="Inhaltsplatzhalter 2"/>
          <p:cNvSpPr>
            <a:spLocks noGrp="1"/>
          </p:cNvSpPr>
          <p:nvPr>
            <p:ph idx="1"/>
          </p:nvPr>
        </p:nvSpPr>
        <p:spPr>
          <a:xfrm>
            <a:off x="4353772" y="3661471"/>
            <a:ext cx="4582111" cy="2200602"/>
          </a:xfrm>
          <a:solidFill>
            <a:schemeClr val="tx1">
              <a:lumMod val="60000"/>
              <a:lumOff val="40000"/>
            </a:schemeClr>
          </a:solidFill>
        </p:spPr>
        <p:txBody>
          <a:bodyPr wrap="square" rtlCol="0">
            <a:spAutoFit/>
          </a:bodyPr>
          <a:lstStyle/>
          <a:p>
            <a:pPr marL="285750" indent="-285750" defTabSz="457200">
              <a:lnSpc>
                <a:spcPct val="95000"/>
              </a:lnSpc>
              <a:buClr>
                <a:schemeClr val="bg1"/>
              </a:buClr>
              <a:buSzPct val="85000"/>
              <a:buFont typeface="Arial" panose="020B0604020202020204" pitchFamily="34" charset="0"/>
            </a:pPr>
            <a:r>
              <a:rPr lang="en-US" sz="2000" b="0" kern="1200" dirty="0">
                <a:solidFill>
                  <a:schemeClr val="bg1"/>
                </a:solidFill>
                <a:ea typeface="ＭＳ Ｐゴシック" pitchFamily="-106" charset="-128"/>
                <a:cs typeface="+mn-cs"/>
              </a:rPr>
              <a:t>Agreement between ESA and ASI/University of Rome to rescue these data.</a:t>
            </a:r>
          </a:p>
          <a:p>
            <a:pPr marL="285750" indent="-285750" defTabSz="457200">
              <a:lnSpc>
                <a:spcPct val="95000"/>
              </a:lnSpc>
              <a:buClr>
                <a:schemeClr val="bg1"/>
              </a:buClr>
              <a:buSzPct val="85000"/>
              <a:buFont typeface="Arial" panose="020B0604020202020204" pitchFamily="34" charset="0"/>
            </a:pPr>
            <a:r>
              <a:rPr lang="en-US" sz="2000" b="0" kern="1200" dirty="0">
                <a:solidFill>
                  <a:schemeClr val="bg1"/>
                </a:solidFill>
                <a:ea typeface="ＭＳ Ｐゴシック" pitchFamily="-106" charset="-128"/>
                <a:cs typeface="+mn-cs"/>
              </a:rPr>
              <a:t>Two tapes successfully transcribed at ESRIN with an ad-hoc chain set-up in summer 2023; full transcription will start in Oct 23.</a:t>
            </a:r>
          </a:p>
        </p:txBody>
      </p:sp>
      <p:sp>
        <p:nvSpPr>
          <p:cNvPr id="7" name="Ellipse 6"/>
          <p:cNvSpPr/>
          <p:nvPr/>
        </p:nvSpPr>
        <p:spPr bwMode="auto">
          <a:xfrm>
            <a:off x="-359843" y="4761772"/>
            <a:ext cx="408132" cy="378042"/>
          </a:xfrm>
          <a:prstGeom prst="ellipse">
            <a:avLst/>
          </a:prstGeom>
          <a:noFill/>
          <a:ln w="9525"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ea typeface="ＭＳ Ｐゴシック" charset="0"/>
            </a:endParaRPr>
          </a:p>
        </p:txBody>
      </p:sp>
      <p:pic>
        <p:nvPicPr>
          <p:cNvPr id="12" name="Picture 11">
            <a:extLst>
              <a:ext uri="{FF2B5EF4-FFF2-40B4-BE49-F238E27FC236}">
                <a16:creationId xmlns:a16="http://schemas.microsoft.com/office/drawing/2014/main" id="{078776DE-F446-80BF-5A8B-6937BD7A5F32}"/>
              </a:ext>
            </a:extLst>
          </p:cNvPr>
          <p:cNvPicPr>
            <a:picLocks noChangeAspect="1"/>
          </p:cNvPicPr>
          <p:nvPr/>
        </p:nvPicPr>
        <p:blipFill>
          <a:blip r:embed="rId3"/>
          <a:stretch>
            <a:fillRect/>
          </a:stretch>
        </p:blipFill>
        <p:spPr>
          <a:xfrm>
            <a:off x="434846" y="1468516"/>
            <a:ext cx="2064328" cy="2323992"/>
          </a:xfrm>
          <a:prstGeom prst="rect">
            <a:avLst/>
          </a:prstGeom>
        </p:spPr>
      </p:pic>
      <p:cxnSp>
        <p:nvCxnSpPr>
          <p:cNvPr id="15" name="Straight Arrow Connector 14">
            <a:extLst>
              <a:ext uri="{FF2B5EF4-FFF2-40B4-BE49-F238E27FC236}">
                <a16:creationId xmlns:a16="http://schemas.microsoft.com/office/drawing/2014/main" id="{461D6121-F39D-8966-B0A3-8C67FBA2CD52}"/>
              </a:ext>
            </a:extLst>
          </p:cNvPr>
          <p:cNvCxnSpPr>
            <a:cxnSpLocks/>
          </p:cNvCxnSpPr>
          <p:nvPr/>
        </p:nvCxnSpPr>
        <p:spPr bwMode="auto">
          <a:xfrm flipH="1">
            <a:off x="1730406" y="2550167"/>
            <a:ext cx="1026831" cy="0"/>
          </a:xfrm>
          <a:prstGeom prst="straightConnector1">
            <a:avLst/>
          </a:prstGeom>
          <a:solidFill>
            <a:schemeClr val="accent1"/>
          </a:solidFill>
          <a:ln w="76200" cap="flat" cmpd="sng" algn="ctr">
            <a:solidFill>
              <a:srgbClr val="00B050"/>
            </a:solidFill>
            <a:prstDash val="solid"/>
            <a:round/>
            <a:headEnd type="none" w="med" len="med"/>
            <a:tailEnd type="triangle"/>
          </a:ln>
          <a:effectLst/>
        </p:spPr>
      </p:cxnSp>
      <p:sp>
        <p:nvSpPr>
          <p:cNvPr id="14" name="TextBox 13">
            <a:extLst>
              <a:ext uri="{FF2B5EF4-FFF2-40B4-BE49-F238E27FC236}">
                <a16:creationId xmlns:a16="http://schemas.microsoft.com/office/drawing/2014/main" id="{BAE818FA-C3C5-267C-FD81-4E1CFACF2176}"/>
              </a:ext>
            </a:extLst>
          </p:cNvPr>
          <p:cNvSpPr txBox="1"/>
          <p:nvPr/>
        </p:nvSpPr>
        <p:spPr>
          <a:xfrm>
            <a:off x="3179599" y="1654316"/>
            <a:ext cx="5294549" cy="1144929"/>
          </a:xfrm>
          <a:prstGeom prst="rect">
            <a:avLst/>
          </a:prstGeom>
          <a:noFill/>
        </p:spPr>
        <p:txBody>
          <a:bodyPr wrap="square">
            <a:spAutoFit/>
          </a:bodyPr>
          <a:lstStyle/>
          <a:p>
            <a:pPr marL="285750" indent="-285750" defTabSz="457200">
              <a:lnSpc>
                <a:spcPct val="95000"/>
              </a:lnSpc>
              <a:buClr>
                <a:srgbClr val="000000"/>
              </a:buClr>
              <a:buSzPct val="85000"/>
              <a:buFont typeface="Arial" panose="020B0604020202020204" pitchFamily="34" charset="0"/>
              <a:buChar char="•"/>
            </a:pPr>
            <a:r>
              <a:rPr lang="en-US" sz="1800" b="0" kern="1200" dirty="0">
                <a:solidFill>
                  <a:srgbClr val="000000"/>
                </a:solidFill>
                <a:ea typeface="ＭＳ Ｐゴシック" pitchFamily="-106" charset="-128"/>
                <a:cs typeface="+mn-cs"/>
              </a:rPr>
              <a:t>Data acquired </a:t>
            </a:r>
            <a:r>
              <a:rPr lang="en-US" dirty="0">
                <a:solidFill>
                  <a:srgbClr val="000000"/>
                </a:solidFill>
              </a:rPr>
              <a:t>at the Malindi station in Kenya from 2001 to 2009 and currently </a:t>
            </a:r>
            <a:r>
              <a:rPr lang="en-US" sz="1800" b="0" kern="1200" dirty="0">
                <a:solidFill>
                  <a:srgbClr val="000000"/>
                </a:solidFill>
                <a:ea typeface="ＭＳ Ｐゴシック" pitchFamily="-106" charset="-128"/>
                <a:cs typeface="+mn-cs"/>
              </a:rPr>
              <a:t>stored on 47 DLT tapes.</a:t>
            </a:r>
          </a:p>
          <a:p>
            <a:pPr marL="285750" indent="-285750" defTabSz="457200">
              <a:lnSpc>
                <a:spcPct val="95000"/>
              </a:lnSpc>
              <a:buClr>
                <a:srgbClr val="000000"/>
              </a:buClr>
              <a:buSzPct val="85000"/>
              <a:buFont typeface="Arial" panose="020B0604020202020204" pitchFamily="34" charset="0"/>
              <a:buChar char="•"/>
            </a:pPr>
            <a:r>
              <a:rPr lang="en-US" sz="1800" b="0" kern="1200" dirty="0">
                <a:solidFill>
                  <a:srgbClr val="000000"/>
                </a:solidFill>
                <a:ea typeface="ＭＳ Ｐゴシック" pitchFamily="-106" charset="-128"/>
                <a:cs typeface="+mn-cs"/>
              </a:rPr>
              <a:t>About 5000 products in L1B sharp format.</a:t>
            </a:r>
          </a:p>
        </p:txBody>
      </p:sp>
    </p:spTree>
    <p:extLst>
      <p:ext uri="{BB962C8B-B14F-4D97-AF65-F5344CB8AC3E}">
        <p14:creationId xmlns:p14="http://schemas.microsoft.com/office/powerpoint/2010/main" val="1572691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90441" y="330634"/>
            <a:ext cx="5256769" cy="501650"/>
          </a:xfrm>
        </p:spPr>
        <p:txBody>
          <a:bodyPr/>
          <a:lstStyle/>
          <a:p>
            <a:pPr algn="ctr"/>
            <a:r>
              <a:rPr lang="en-US" sz="2400" dirty="0"/>
              <a:t>China - CMA</a:t>
            </a:r>
            <a:endParaRPr lang="en-US" dirty="0"/>
          </a:p>
        </p:txBody>
      </p:sp>
      <p:sp>
        <p:nvSpPr>
          <p:cNvPr id="5" name="Textfeld 4"/>
          <p:cNvSpPr txBox="1"/>
          <p:nvPr/>
        </p:nvSpPr>
        <p:spPr>
          <a:xfrm>
            <a:off x="278341" y="1490008"/>
            <a:ext cx="8394220" cy="707886"/>
          </a:xfrm>
          <a:prstGeom prst="rect">
            <a:avLst/>
          </a:prstGeom>
          <a:noFill/>
        </p:spPr>
        <p:txBody>
          <a:bodyPr wrap="square" rtlCol="0">
            <a:spAutoFit/>
          </a:bodyPr>
          <a:lstStyle/>
          <a:p>
            <a:r>
              <a:rPr lang="en-US" sz="2000" dirty="0">
                <a:solidFill>
                  <a:srgbClr val="000000"/>
                </a:solidFill>
              </a:rPr>
              <a:t>AVHRR-receiving stations for the global 1km land product (coordinated by USGS): Beijing, Urumqi, </a:t>
            </a:r>
            <a:r>
              <a:rPr lang="en-US" sz="2000" dirty="0" err="1">
                <a:solidFill>
                  <a:srgbClr val="000000"/>
                </a:solidFill>
              </a:rPr>
              <a:t>Guanzhou</a:t>
            </a:r>
            <a:r>
              <a:rPr lang="en-US" sz="2000" dirty="0">
                <a:solidFill>
                  <a:srgbClr val="000000"/>
                </a:solidFill>
              </a:rPr>
              <a:t> </a:t>
            </a:r>
          </a:p>
        </p:txBody>
      </p:sp>
      <p:sp>
        <p:nvSpPr>
          <p:cNvPr id="6" name="Textfeld 5"/>
          <p:cNvSpPr txBox="1"/>
          <p:nvPr/>
        </p:nvSpPr>
        <p:spPr>
          <a:xfrm>
            <a:off x="278341" y="2497702"/>
            <a:ext cx="7966068" cy="2862322"/>
          </a:xfrm>
          <a:prstGeom prst="rect">
            <a:avLst/>
          </a:prstGeom>
          <a:noFill/>
        </p:spPr>
        <p:txBody>
          <a:bodyPr wrap="square" rtlCol="0">
            <a:spAutoFit/>
          </a:bodyPr>
          <a:lstStyle/>
          <a:p>
            <a:r>
              <a:rPr lang="en-US" sz="2000" dirty="0">
                <a:solidFill>
                  <a:srgbClr val="000000"/>
                </a:solidFill>
              </a:rPr>
              <a:t>Data access: National Satellite Meteorological Centre (NSMC)</a:t>
            </a:r>
          </a:p>
          <a:p>
            <a:r>
              <a:rPr lang="en-US" sz="2000" dirty="0">
                <a:solidFill>
                  <a:srgbClr val="000000"/>
                </a:solidFill>
              </a:rPr>
              <a:t>Official contact: </a:t>
            </a:r>
            <a:r>
              <a:rPr lang="en-US" sz="2000" dirty="0">
                <a:solidFill>
                  <a:srgbClr val="000000"/>
                </a:solidFill>
                <a:hlinkClick r:id="rId2">
                  <a:extLst>
                    <a:ext uri="{A12FA001-AC4F-418D-AE19-62706E023703}">
                      <ahyp:hlinkClr xmlns:ahyp="http://schemas.microsoft.com/office/drawing/2018/hyperlinkcolor" val="tx"/>
                    </a:ext>
                  </a:extLst>
                </a:hlinkClick>
              </a:rPr>
              <a:t>dataserver@cma.gov.cn</a:t>
            </a:r>
            <a:endParaRPr lang="en-US" sz="2000" dirty="0">
              <a:solidFill>
                <a:srgbClr val="000000"/>
              </a:solidFill>
            </a:endParaRPr>
          </a:p>
          <a:p>
            <a:r>
              <a:rPr lang="en-US" sz="2000" dirty="0">
                <a:solidFill>
                  <a:srgbClr val="000000"/>
                </a:solidFill>
              </a:rPr>
              <a:t>Searching for “AVHRR” on CMA web site results in</a:t>
            </a:r>
          </a:p>
          <a:p>
            <a:endParaRPr lang="en-US" sz="2000" dirty="0"/>
          </a:p>
          <a:p>
            <a:endParaRPr lang="en-US" sz="2000" dirty="0"/>
          </a:p>
          <a:p>
            <a:endParaRPr lang="en-US" sz="2000" dirty="0"/>
          </a:p>
          <a:p>
            <a:r>
              <a:rPr lang="en-US" sz="2000" dirty="0">
                <a:solidFill>
                  <a:srgbClr val="000000"/>
                </a:solidFill>
              </a:rPr>
              <a:t>AVHRR 1-km data covering Himalaya-Hindukush of the period 1981 – 1992 would be of exceptional value for scientists to study the influence of climate change in this vulnerable region.   </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801" y="3013404"/>
            <a:ext cx="2486655" cy="856847"/>
          </a:xfrm>
          <a:prstGeom prst="rect">
            <a:avLst/>
          </a:prstGeom>
        </p:spPr>
      </p:pic>
      <p:sp>
        <p:nvSpPr>
          <p:cNvPr id="9" name="Textfeld 3">
            <a:extLst>
              <a:ext uri="{FF2B5EF4-FFF2-40B4-BE49-F238E27FC236}">
                <a16:creationId xmlns:a16="http://schemas.microsoft.com/office/drawing/2014/main" id="{4C29AFCF-5FFE-1B55-6011-0196EDE8CB02}"/>
              </a:ext>
            </a:extLst>
          </p:cNvPr>
          <p:cNvSpPr txBox="1"/>
          <p:nvPr/>
        </p:nvSpPr>
        <p:spPr>
          <a:xfrm>
            <a:off x="829204" y="5659832"/>
            <a:ext cx="7723396" cy="677108"/>
          </a:xfrm>
          <a:prstGeom prst="rect">
            <a:avLst/>
          </a:prstGeom>
          <a:solidFill>
            <a:schemeClr val="tx1">
              <a:lumMod val="60000"/>
              <a:lumOff val="40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285750" indent="-285750" eaLnBrk="0" hangingPunct="0">
              <a:lnSpc>
                <a:spcPct val="95000"/>
              </a:lnSpc>
              <a:spcBef>
                <a:spcPct val="20000"/>
              </a:spcBef>
              <a:buClr>
                <a:schemeClr val="bg1"/>
              </a:buClr>
              <a:buSzPct val="85000"/>
              <a:buFont typeface="Arial" panose="020B0604020202020204" pitchFamily="34" charset="0"/>
              <a:buChar char="•"/>
              <a:defRPr sz="2000" b="0">
                <a:solidFill>
                  <a:schemeClr val="bg1"/>
                </a:solidFill>
              </a:defRPr>
            </a:lvl1pPr>
            <a:lvl2pPr marL="742950" indent="-285750" eaLnBrk="0" hangingPunct="0">
              <a:spcBef>
                <a:spcPct val="20000"/>
              </a:spcBef>
              <a:buFont typeface="Arial" charset="0"/>
              <a:buChar char="•"/>
              <a:defRPr sz="2200" b="1">
                <a:solidFill>
                  <a:schemeClr val="tx2"/>
                </a:solidFill>
                <a:ea typeface="ＭＳ Ｐゴシック" charset="-128"/>
              </a:defRPr>
            </a:lvl2pPr>
            <a:lvl3pPr marL="1143000" indent="-228600" eaLnBrk="0" hangingPunct="0">
              <a:spcBef>
                <a:spcPct val="20000"/>
              </a:spcBef>
              <a:buFont typeface="Courier New" pitchFamily="-106" charset="0"/>
              <a:buChar char="o"/>
              <a:defRPr sz="2000" b="1">
                <a:solidFill>
                  <a:schemeClr val="tx2"/>
                </a:solidFill>
                <a:ea typeface="ＭＳ Ｐゴシック" charset="-128"/>
              </a:defRPr>
            </a:lvl3pPr>
            <a:lvl4pPr marL="1600200" indent="-228600" eaLnBrk="0" hangingPunct="0">
              <a:spcBef>
                <a:spcPct val="20000"/>
              </a:spcBef>
              <a:buFont typeface="Wingdings" pitchFamily="-106" charset="2"/>
              <a:buChar char="§"/>
              <a:defRPr b="1">
                <a:solidFill>
                  <a:schemeClr val="tx2"/>
                </a:solidFill>
                <a:ea typeface="ＭＳ Ｐゴシック" charset="-128"/>
              </a:defRPr>
            </a:lvl4pPr>
            <a:lvl5pPr marL="2057400" indent="-228600" eaLnBrk="0" hangingPunct="0">
              <a:spcBef>
                <a:spcPct val="20000"/>
              </a:spcBef>
              <a:buFont typeface="Arial" charset="0"/>
              <a:buChar char="•"/>
              <a:defRPr sz="1600" b="1">
                <a:solidFill>
                  <a:schemeClr val="tx2"/>
                </a:solidFill>
                <a:ea typeface="ＭＳ Ｐゴシック" charset="-128"/>
              </a:defRPr>
            </a:lvl5pPr>
            <a:lvl6pPr marL="2514600" indent="-228600" eaLnBrk="0" fontAlgn="base" hangingPunct="0">
              <a:spcBef>
                <a:spcPct val="20000"/>
              </a:spcBef>
              <a:spcAft>
                <a:spcPct val="0"/>
              </a:spcAft>
              <a:defRPr sz="2400">
                <a:solidFill>
                  <a:schemeClr val="tx2"/>
                </a:solidFill>
                <a:latin typeface="+mn-lt"/>
              </a:defRPr>
            </a:lvl6pPr>
            <a:lvl7pPr marL="2971800" indent="-228600" eaLnBrk="0" fontAlgn="base" hangingPunct="0">
              <a:spcBef>
                <a:spcPct val="20000"/>
              </a:spcBef>
              <a:spcAft>
                <a:spcPct val="0"/>
              </a:spcAft>
              <a:defRPr sz="2400">
                <a:solidFill>
                  <a:schemeClr val="tx2"/>
                </a:solidFill>
                <a:latin typeface="+mn-lt"/>
              </a:defRPr>
            </a:lvl7pPr>
            <a:lvl8pPr marL="3429000" indent="-228600" eaLnBrk="0" fontAlgn="base" hangingPunct="0">
              <a:spcBef>
                <a:spcPct val="20000"/>
              </a:spcBef>
              <a:spcAft>
                <a:spcPct val="0"/>
              </a:spcAft>
              <a:defRPr sz="2400">
                <a:solidFill>
                  <a:schemeClr val="tx2"/>
                </a:solidFill>
                <a:latin typeface="+mn-lt"/>
              </a:defRPr>
            </a:lvl8pPr>
            <a:lvl9pPr marL="3886200" indent="-228600" eaLnBrk="0" fontAlgn="base" hangingPunct="0">
              <a:spcBef>
                <a:spcPct val="20000"/>
              </a:spcBef>
              <a:spcAft>
                <a:spcPct val="0"/>
              </a:spcAft>
              <a:defRPr sz="2400">
                <a:solidFill>
                  <a:schemeClr val="tx2"/>
                </a:solidFill>
                <a:latin typeface="+mn-lt"/>
              </a:defRPr>
            </a:lvl9pPr>
          </a:lstStyle>
          <a:p>
            <a:pPr marL="0" indent="0" algn="ctr">
              <a:buNone/>
            </a:pPr>
            <a:r>
              <a:rPr lang="en-US" dirty="0"/>
              <a:t>Will expand slide or have a dedicated presentation at next WGISS to better understand data volume and status of accessibility </a:t>
            </a:r>
          </a:p>
        </p:txBody>
      </p:sp>
    </p:spTree>
    <p:extLst>
      <p:ext uri="{BB962C8B-B14F-4D97-AF65-F5344CB8AC3E}">
        <p14:creationId xmlns:p14="http://schemas.microsoft.com/office/powerpoint/2010/main" val="1549674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9727" y="188913"/>
            <a:ext cx="7908073" cy="501650"/>
          </a:xfrm>
        </p:spPr>
        <p:txBody>
          <a:bodyPr/>
          <a:lstStyle/>
          <a:p>
            <a:pPr algn="ctr"/>
            <a:r>
              <a:rPr lang="en-US" sz="2000" dirty="0"/>
              <a:t>Mongolia - Remote Sensing Department, Information and Research Institute of Meteorology, Hydrology and Environment</a:t>
            </a:r>
            <a:endParaRPr lang="en-US"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0640" y="1742168"/>
            <a:ext cx="5346594" cy="2639070"/>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940" y="2513428"/>
            <a:ext cx="1038294" cy="2214247"/>
          </a:xfrm>
          <a:prstGeom prst="rect">
            <a:avLst/>
          </a:prstGeom>
        </p:spPr>
      </p:pic>
      <p:sp>
        <p:nvSpPr>
          <p:cNvPr id="6" name="Textfeld 5"/>
          <p:cNvSpPr txBox="1"/>
          <p:nvPr/>
        </p:nvSpPr>
        <p:spPr>
          <a:xfrm>
            <a:off x="57767" y="1753866"/>
            <a:ext cx="3489710" cy="4647426"/>
          </a:xfrm>
          <a:prstGeom prst="rect">
            <a:avLst/>
          </a:prstGeom>
          <a:noFill/>
        </p:spPr>
        <p:txBody>
          <a:bodyPr wrap="square" rtlCol="0">
            <a:spAutoFit/>
          </a:bodyPr>
          <a:lstStyle/>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AVHRR UBM data</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Source: Remote Sensing Department, Information and Research Institute of Meteorology, Hydrology and Environment, </a:t>
            </a:r>
            <a:r>
              <a:rPr lang="en-US" sz="1600" dirty="0" err="1">
                <a:solidFill>
                  <a:srgbClr val="000000"/>
                </a:solidFill>
              </a:rPr>
              <a:t>Ulaanbatar</a:t>
            </a:r>
            <a:r>
              <a:rPr lang="en-US" sz="1600" dirty="0">
                <a:solidFill>
                  <a:srgbClr val="000000"/>
                </a:solidFill>
              </a:rPr>
              <a:t>, Mongolia</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Number of Scenes: 5.016</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Satellites: N09, N11, N12, N14, N15</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Time Period: 1993 – 1999</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Extent: roughly Lat=[20,70]  Lon=[80,120]</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Format: </a:t>
            </a:r>
            <a:r>
              <a:rPr lang="en-US" sz="1600" dirty="0" err="1">
                <a:solidFill>
                  <a:srgbClr val="000000"/>
                </a:solidFill>
              </a:rPr>
              <a:t>hmf</a:t>
            </a:r>
            <a:r>
              <a:rPr lang="en-US" sz="1600" dirty="0">
                <a:solidFill>
                  <a:srgbClr val="000000"/>
                </a:solidFill>
              </a:rPr>
              <a:t> (origin: </a:t>
            </a:r>
            <a:r>
              <a:rPr lang="en-US" sz="1600" dirty="0" err="1">
                <a:solidFill>
                  <a:srgbClr val="000000"/>
                </a:solidFill>
              </a:rPr>
              <a:t>dat</a:t>
            </a:r>
            <a:r>
              <a:rPr lang="en-US" sz="1600" dirty="0">
                <a:solidFill>
                  <a:srgbClr val="000000"/>
                </a:solidFill>
              </a:rPr>
              <a:t>, grid, </a:t>
            </a:r>
            <a:r>
              <a:rPr lang="en-US" sz="1600" dirty="0" err="1">
                <a:solidFill>
                  <a:srgbClr val="000000"/>
                </a:solidFill>
              </a:rPr>
              <a:t>lut</a:t>
            </a:r>
            <a:r>
              <a:rPr lang="en-US" sz="1600" dirty="0">
                <a:solidFill>
                  <a:srgbClr val="000000"/>
                </a:solidFill>
              </a:rPr>
              <a:t>)</a:t>
            </a:r>
          </a:p>
          <a:p>
            <a:pPr marL="342900" indent="-342900" eaLnBrk="0" hangingPunct="0">
              <a:lnSpc>
                <a:spcPct val="95000"/>
              </a:lnSpc>
              <a:spcBef>
                <a:spcPct val="20000"/>
              </a:spcBef>
              <a:buClr>
                <a:schemeClr val="hlink"/>
              </a:buClr>
              <a:buSzPct val="85000"/>
              <a:buFont typeface="Arial" charset="0"/>
              <a:buChar char="•"/>
            </a:pPr>
            <a:r>
              <a:rPr lang="en-US" sz="1600" dirty="0">
                <a:solidFill>
                  <a:srgbClr val="000000"/>
                </a:solidFill>
              </a:rPr>
              <a:t>Further info:- </a:t>
            </a:r>
            <a:r>
              <a:rPr lang="en-US" sz="1600" dirty="0" err="1">
                <a:solidFill>
                  <a:srgbClr val="000000"/>
                </a:solidFill>
              </a:rPr>
              <a:t>UBMx</a:t>
            </a:r>
            <a:r>
              <a:rPr lang="en-US" sz="1600" dirty="0">
                <a:solidFill>
                  <a:srgbClr val="000000"/>
                </a:solidFill>
              </a:rPr>
              <a:t> station data were included in the Global Land 1km AVHRR Data Project</a:t>
            </a:r>
          </a:p>
        </p:txBody>
      </p:sp>
      <p:sp>
        <p:nvSpPr>
          <p:cNvPr id="3" name="Textfeld 3">
            <a:extLst>
              <a:ext uri="{FF2B5EF4-FFF2-40B4-BE49-F238E27FC236}">
                <a16:creationId xmlns:a16="http://schemas.microsoft.com/office/drawing/2014/main" id="{7EE7DBE3-2E3B-0600-C5F1-9C91038F8D58}"/>
              </a:ext>
            </a:extLst>
          </p:cNvPr>
          <p:cNvSpPr txBox="1"/>
          <p:nvPr/>
        </p:nvSpPr>
        <p:spPr>
          <a:xfrm>
            <a:off x="3899494" y="5127710"/>
            <a:ext cx="4748886" cy="1261884"/>
          </a:xfrm>
          <a:prstGeom prst="rect">
            <a:avLst/>
          </a:prstGeom>
          <a:solidFill>
            <a:schemeClr val="tx1">
              <a:lumMod val="60000"/>
              <a:lumOff val="40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285750" indent="-285750" eaLnBrk="0" hangingPunct="0">
              <a:lnSpc>
                <a:spcPct val="95000"/>
              </a:lnSpc>
              <a:spcBef>
                <a:spcPct val="20000"/>
              </a:spcBef>
              <a:buClr>
                <a:schemeClr val="bg1"/>
              </a:buClr>
              <a:buSzPct val="85000"/>
              <a:buFont typeface="Arial" panose="020B0604020202020204" pitchFamily="34" charset="0"/>
              <a:buChar char="•"/>
              <a:defRPr sz="2000" b="0">
                <a:solidFill>
                  <a:schemeClr val="bg1"/>
                </a:solidFill>
              </a:defRPr>
            </a:lvl1pPr>
            <a:lvl2pPr marL="742950" indent="-285750" eaLnBrk="0" hangingPunct="0">
              <a:spcBef>
                <a:spcPct val="20000"/>
              </a:spcBef>
              <a:buFont typeface="Arial" charset="0"/>
              <a:buChar char="•"/>
              <a:defRPr sz="2200" b="1">
                <a:solidFill>
                  <a:schemeClr val="tx2"/>
                </a:solidFill>
                <a:ea typeface="ＭＳ Ｐゴシック" charset="-128"/>
              </a:defRPr>
            </a:lvl2pPr>
            <a:lvl3pPr marL="1143000" indent="-228600" eaLnBrk="0" hangingPunct="0">
              <a:spcBef>
                <a:spcPct val="20000"/>
              </a:spcBef>
              <a:buFont typeface="Courier New" pitchFamily="-106" charset="0"/>
              <a:buChar char="o"/>
              <a:defRPr sz="2000" b="1">
                <a:solidFill>
                  <a:schemeClr val="tx2"/>
                </a:solidFill>
                <a:ea typeface="ＭＳ Ｐゴシック" charset="-128"/>
              </a:defRPr>
            </a:lvl3pPr>
            <a:lvl4pPr marL="1600200" indent="-228600" eaLnBrk="0" hangingPunct="0">
              <a:spcBef>
                <a:spcPct val="20000"/>
              </a:spcBef>
              <a:buFont typeface="Wingdings" pitchFamily="-106" charset="2"/>
              <a:buChar char="§"/>
              <a:defRPr b="1">
                <a:solidFill>
                  <a:schemeClr val="tx2"/>
                </a:solidFill>
                <a:ea typeface="ＭＳ Ｐゴシック" charset="-128"/>
              </a:defRPr>
            </a:lvl4pPr>
            <a:lvl5pPr marL="2057400" indent="-228600" eaLnBrk="0" hangingPunct="0">
              <a:spcBef>
                <a:spcPct val="20000"/>
              </a:spcBef>
              <a:buFont typeface="Arial" charset="0"/>
              <a:buChar char="•"/>
              <a:defRPr sz="1600" b="1">
                <a:solidFill>
                  <a:schemeClr val="tx2"/>
                </a:solidFill>
                <a:ea typeface="ＭＳ Ｐゴシック" charset="-128"/>
              </a:defRPr>
            </a:lvl5pPr>
            <a:lvl6pPr marL="2514600" indent="-228600" eaLnBrk="0" fontAlgn="base" hangingPunct="0">
              <a:spcBef>
                <a:spcPct val="20000"/>
              </a:spcBef>
              <a:spcAft>
                <a:spcPct val="0"/>
              </a:spcAft>
              <a:defRPr sz="2400">
                <a:solidFill>
                  <a:schemeClr val="tx2"/>
                </a:solidFill>
                <a:latin typeface="+mn-lt"/>
              </a:defRPr>
            </a:lvl6pPr>
            <a:lvl7pPr marL="2971800" indent="-228600" eaLnBrk="0" fontAlgn="base" hangingPunct="0">
              <a:spcBef>
                <a:spcPct val="20000"/>
              </a:spcBef>
              <a:spcAft>
                <a:spcPct val="0"/>
              </a:spcAft>
              <a:defRPr sz="2400">
                <a:solidFill>
                  <a:schemeClr val="tx2"/>
                </a:solidFill>
                <a:latin typeface="+mn-lt"/>
              </a:defRPr>
            </a:lvl7pPr>
            <a:lvl8pPr marL="3429000" indent="-228600" eaLnBrk="0" fontAlgn="base" hangingPunct="0">
              <a:spcBef>
                <a:spcPct val="20000"/>
              </a:spcBef>
              <a:spcAft>
                <a:spcPct val="0"/>
              </a:spcAft>
              <a:defRPr sz="2400">
                <a:solidFill>
                  <a:schemeClr val="tx2"/>
                </a:solidFill>
                <a:latin typeface="+mn-lt"/>
              </a:defRPr>
            </a:lvl8pPr>
            <a:lvl9pPr marL="3886200" indent="-228600" eaLnBrk="0" fontAlgn="base" hangingPunct="0">
              <a:spcBef>
                <a:spcPct val="20000"/>
              </a:spcBef>
              <a:spcAft>
                <a:spcPct val="0"/>
              </a:spcAft>
              <a:defRPr sz="2400">
                <a:solidFill>
                  <a:schemeClr val="tx2"/>
                </a:solidFill>
                <a:latin typeface="+mn-lt"/>
              </a:defRPr>
            </a:lvl9pPr>
          </a:lstStyle>
          <a:p>
            <a:pPr marL="0" indent="0" algn="ctr">
              <a:buNone/>
            </a:pPr>
            <a:r>
              <a:rPr lang="en-US" dirty="0"/>
              <a:t>Will expand slide or have a dedicated presentation at next WGISS to better understand data volume and status of accessibility </a:t>
            </a:r>
          </a:p>
        </p:txBody>
      </p:sp>
    </p:spTree>
    <p:extLst>
      <p:ext uri="{BB962C8B-B14F-4D97-AF65-F5344CB8AC3E}">
        <p14:creationId xmlns:p14="http://schemas.microsoft.com/office/powerpoint/2010/main" val="856601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1989" y="153058"/>
            <a:ext cx="6131570" cy="613172"/>
          </a:xfrm>
        </p:spPr>
        <p:txBody>
          <a:bodyPr/>
          <a:lstStyle/>
          <a:p>
            <a:pPr algn="ctr"/>
            <a:r>
              <a:rPr lang="en-US" sz="2400" dirty="0"/>
              <a:t>Thailand - GITSDA</a:t>
            </a:r>
          </a:p>
        </p:txBody>
      </p:sp>
      <p:pic>
        <p:nvPicPr>
          <p:cNvPr id="5" name="Picture 4">
            <a:extLst>
              <a:ext uri="{FF2B5EF4-FFF2-40B4-BE49-F238E27FC236}">
                <a16:creationId xmlns:a16="http://schemas.microsoft.com/office/drawing/2014/main" id="{FE84E922-797D-B303-41FA-1761EDEBBA47}"/>
              </a:ext>
            </a:extLst>
          </p:cNvPr>
          <p:cNvPicPr>
            <a:picLocks noChangeAspect="1"/>
          </p:cNvPicPr>
          <p:nvPr/>
        </p:nvPicPr>
        <p:blipFill>
          <a:blip r:embed="rId2"/>
          <a:stretch>
            <a:fillRect/>
          </a:stretch>
        </p:blipFill>
        <p:spPr>
          <a:xfrm>
            <a:off x="0" y="1703854"/>
            <a:ext cx="9144000" cy="3450291"/>
          </a:xfrm>
          <a:prstGeom prst="rect">
            <a:avLst/>
          </a:prstGeom>
        </p:spPr>
      </p:pic>
      <p:sp>
        <p:nvSpPr>
          <p:cNvPr id="8" name="Textfeld 3">
            <a:extLst>
              <a:ext uri="{FF2B5EF4-FFF2-40B4-BE49-F238E27FC236}">
                <a16:creationId xmlns:a16="http://schemas.microsoft.com/office/drawing/2014/main" id="{414E7066-D69E-B57B-B3CF-8E0B8CFB8477}"/>
              </a:ext>
            </a:extLst>
          </p:cNvPr>
          <p:cNvSpPr txBox="1"/>
          <p:nvPr/>
        </p:nvSpPr>
        <p:spPr>
          <a:xfrm>
            <a:off x="1720191" y="5586730"/>
            <a:ext cx="5956516" cy="677108"/>
          </a:xfrm>
          <a:prstGeom prst="rect">
            <a:avLst/>
          </a:prstGeom>
          <a:solidFill>
            <a:schemeClr val="tx1">
              <a:lumMod val="60000"/>
              <a:lumOff val="40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defPPr>
              <a:defRPr lang="en-US"/>
            </a:defPPr>
            <a:lvl1pPr marL="0" indent="0" algn="ctr" eaLnBrk="0" hangingPunct="0">
              <a:lnSpc>
                <a:spcPct val="95000"/>
              </a:lnSpc>
              <a:spcBef>
                <a:spcPct val="20000"/>
              </a:spcBef>
              <a:buClr>
                <a:schemeClr val="bg1"/>
              </a:buClr>
              <a:buSzPct val="85000"/>
              <a:buFont typeface="Arial" panose="020B0604020202020204" pitchFamily="34" charset="0"/>
              <a:buNone/>
              <a:defRPr sz="2000" b="0">
                <a:solidFill>
                  <a:schemeClr val="bg1"/>
                </a:solidFill>
              </a:defRPr>
            </a:lvl1pPr>
            <a:lvl2pPr marL="742950" indent="-285750" eaLnBrk="0" hangingPunct="0">
              <a:spcBef>
                <a:spcPct val="20000"/>
              </a:spcBef>
              <a:buFont typeface="Arial" charset="0"/>
              <a:buChar char="•"/>
              <a:defRPr sz="2200" b="1">
                <a:solidFill>
                  <a:schemeClr val="tx2"/>
                </a:solidFill>
                <a:ea typeface="ＭＳ Ｐゴシック" charset="-128"/>
              </a:defRPr>
            </a:lvl2pPr>
            <a:lvl3pPr marL="1143000" indent="-228600" eaLnBrk="0" hangingPunct="0">
              <a:spcBef>
                <a:spcPct val="20000"/>
              </a:spcBef>
              <a:buFont typeface="Courier New" pitchFamily="-106" charset="0"/>
              <a:buChar char="o"/>
              <a:defRPr sz="2000" b="1">
                <a:solidFill>
                  <a:schemeClr val="tx2"/>
                </a:solidFill>
                <a:ea typeface="ＭＳ Ｐゴシック" charset="-128"/>
              </a:defRPr>
            </a:lvl3pPr>
            <a:lvl4pPr marL="1600200" indent="-228600" eaLnBrk="0" hangingPunct="0">
              <a:spcBef>
                <a:spcPct val="20000"/>
              </a:spcBef>
              <a:buFont typeface="Wingdings" pitchFamily="-106" charset="2"/>
              <a:buChar char="§"/>
              <a:defRPr b="1">
                <a:solidFill>
                  <a:schemeClr val="tx2"/>
                </a:solidFill>
                <a:ea typeface="ＭＳ Ｐゴシック" charset="-128"/>
              </a:defRPr>
            </a:lvl4pPr>
            <a:lvl5pPr marL="2057400" indent="-228600" eaLnBrk="0" hangingPunct="0">
              <a:spcBef>
                <a:spcPct val="20000"/>
              </a:spcBef>
              <a:buFont typeface="Arial" charset="0"/>
              <a:buChar char="•"/>
              <a:defRPr sz="1600" b="1">
                <a:solidFill>
                  <a:schemeClr val="tx2"/>
                </a:solidFill>
                <a:ea typeface="ＭＳ Ｐゴシック" charset="-128"/>
              </a:defRPr>
            </a:lvl5pPr>
            <a:lvl6pPr marL="2514600" indent="-228600" eaLnBrk="0" fontAlgn="base" hangingPunct="0">
              <a:spcBef>
                <a:spcPct val="20000"/>
              </a:spcBef>
              <a:spcAft>
                <a:spcPct val="0"/>
              </a:spcAft>
              <a:defRPr sz="2400">
                <a:solidFill>
                  <a:schemeClr val="tx2"/>
                </a:solidFill>
                <a:latin typeface="+mn-lt"/>
              </a:defRPr>
            </a:lvl6pPr>
            <a:lvl7pPr marL="2971800" indent="-228600" eaLnBrk="0" fontAlgn="base" hangingPunct="0">
              <a:spcBef>
                <a:spcPct val="20000"/>
              </a:spcBef>
              <a:spcAft>
                <a:spcPct val="0"/>
              </a:spcAft>
              <a:defRPr sz="2400">
                <a:solidFill>
                  <a:schemeClr val="tx2"/>
                </a:solidFill>
                <a:latin typeface="+mn-lt"/>
              </a:defRPr>
            </a:lvl7pPr>
            <a:lvl8pPr marL="3429000" indent="-228600" eaLnBrk="0" fontAlgn="base" hangingPunct="0">
              <a:spcBef>
                <a:spcPct val="20000"/>
              </a:spcBef>
              <a:spcAft>
                <a:spcPct val="0"/>
              </a:spcAft>
              <a:defRPr sz="2400">
                <a:solidFill>
                  <a:schemeClr val="tx2"/>
                </a:solidFill>
                <a:latin typeface="+mn-lt"/>
              </a:defRPr>
            </a:lvl8pPr>
            <a:lvl9pPr marL="3886200" indent="-228600" eaLnBrk="0" fontAlgn="base" hangingPunct="0">
              <a:spcBef>
                <a:spcPct val="20000"/>
              </a:spcBef>
              <a:spcAft>
                <a:spcPct val="0"/>
              </a:spcAft>
              <a:defRPr sz="2400">
                <a:solidFill>
                  <a:schemeClr val="tx2"/>
                </a:solidFill>
                <a:latin typeface="+mn-lt"/>
              </a:defRPr>
            </a:lvl9pPr>
          </a:lstStyle>
          <a:p>
            <a:r>
              <a:rPr lang="en-US" dirty="0"/>
              <a:t>GITSDA has been contacted and agreed to provide more information at the next WGISS meeting</a:t>
            </a:r>
          </a:p>
        </p:txBody>
      </p:sp>
    </p:spTree>
    <p:extLst>
      <p:ext uri="{BB962C8B-B14F-4D97-AF65-F5344CB8AC3E}">
        <p14:creationId xmlns:p14="http://schemas.microsoft.com/office/powerpoint/2010/main" val="2461684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47" y="283815"/>
            <a:ext cx="6286609" cy="501650"/>
          </a:xfrm>
        </p:spPr>
        <p:txBody>
          <a:bodyPr/>
          <a:lstStyle/>
          <a:p>
            <a:pPr algn="ctr"/>
            <a:r>
              <a:rPr lang="en-US" sz="2400" dirty="0"/>
              <a:t>Australia - CSIRO</a:t>
            </a:r>
          </a:p>
        </p:txBody>
      </p:sp>
      <p:sp>
        <p:nvSpPr>
          <p:cNvPr id="4" name="Textfeld 3"/>
          <p:cNvSpPr txBox="1"/>
          <p:nvPr/>
        </p:nvSpPr>
        <p:spPr>
          <a:xfrm>
            <a:off x="575556" y="5468056"/>
            <a:ext cx="5480988" cy="276999"/>
          </a:xfrm>
          <a:prstGeom prst="rect">
            <a:avLst/>
          </a:prstGeom>
          <a:noFill/>
        </p:spPr>
        <p:txBody>
          <a:bodyPr wrap="none" rtlCol="0">
            <a:spAutoFit/>
          </a:bodyPr>
          <a:lstStyle/>
          <a:p>
            <a:r>
              <a:rPr lang="en-US" sz="1200" dirty="0"/>
              <a:t>https://link.fsdf.org.au/dataset/advanced-very-high-resolution-radiometer-avhrr</a:t>
            </a: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7132" y="1852498"/>
            <a:ext cx="3958576" cy="2972034"/>
          </a:xfrm>
          <a:prstGeom prst="rect">
            <a:avLst/>
          </a:prstGeom>
        </p:spPr>
      </p:pic>
      <p:sp>
        <p:nvSpPr>
          <p:cNvPr id="3" name="Inhaltsplatzhalter 2"/>
          <p:cNvSpPr>
            <a:spLocks noGrp="1"/>
          </p:cNvSpPr>
          <p:nvPr>
            <p:ph idx="1"/>
          </p:nvPr>
        </p:nvSpPr>
        <p:spPr>
          <a:xfrm>
            <a:off x="169890" y="1695469"/>
            <a:ext cx="5198523" cy="3374231"/>
          </a:xfrm>
        </p:spPr>
        <p:txBody>
          <a:bodyPr/>
          <a:lstStyle/>
          <a:p>
            <a:r>
              <a:rPr lang="en-US" sz="1400" b="0" kern="1200" dirty="0">
                <a:solidFill>
                  <a:srgbClr val="000000"/>
                </a:solidFill>
                <a:ea typeface="ＭＳ Ｐゴシック" pitchFamily="-106" charset="-128"/>
                <a:cs typeface="+mn-cs"/>
              </a:rPr>
              <a:t>AVHRR reception based on 6 stations for continuous 1-km data set.</a:t>
            </a:r>
          </a:p>
          <a:p>
            <a:r>
              <a:rPr lang="en-US" sz="1400" b="0" kern="1200" dirty="0">
                <a:solidFill>
                  <a:srgbClr val="000000"/>
                </a:solidFill>
                <a:ea typeface="ＭＳ Ｐゴシック" pitchFamily="-106" charset="-128"/>
                <a:cs typeface="+mn-cs"/>
              </a:rPr>
              <a:t>Multiple state and federal agencies have been acquiring the data in this manner with reception stations in Hobart, Melbourne, Perth, Alice Springs, Darwin and Townsville.</a:t>
            </a:r>
          </a:p>
          <a:p>
            <a:r>
              <a:rPr lang="en-US" sz="1400" b="0" kern="1200" dirty="0">
                <a:solidFill>
                  <a:srgbClr val="000000"/>
                </a:solidFill>
                <a:ea typeface="ＭＳ Ｐゴシック" pitchFamily="-106" charset="-128"/>
                <a:cs typeface="+mn-cs"/>
              </a:rPr>
              <a:t>Since the early 1990s CSIRO has been merging these separate local data sets to produce a stitched archive which makes use of the redundancy arising from overlap between reception stations to produce a higher quality and consistently formatted data set with national coverage.</a:t>
            </a:r>
          </a:p>
          <a:p>
            <a:r>
              <a:rPr lang="en-US" sz="1400" b="0" kern="1200" dirty="0">
                <a:solidFill>
                  <a:srgbClr val="000000"/>
                </a:solidFill>
                <a:ea typeface="ＭＳ Ｐゴシック" pitchFamily="-106" charset="-128"/>
                <a:cs typeface="+mn-cs"/>
              </a:rPr>
              <a:t>The assembly of this data set continues within CSIRO today, though it is likely to come to an end sometime this decade as the last of the AVHRR sensors has now been launched.</a:t>
            </a:r>
          </a:p>
          <a:p>
            <a:r>
              <a:rPr lang="en-US" sz="1400" b="0" kern="1200" dirty="0">
                <a:solidFill>
                  <a:srgbClr val="000000"/>
                </a:solidFill>
                <a:ea typeface="ＭＳ Ｐゴシック" pitchFamily="-106" charset="-128"/>
                <a:cs typeface="+mn-cs"/>
              </a:rPr>
              <a:t>Data availability: 1981 (NOAA-7) onwards.</a:t>
            </a:r>
          </a:p>
        </p:txBody>
      </p:sp>
      <p:sp>
        <p:nvSpPr>
          <p:cNvPr id="9" name="Textfeld 8"/>
          <p:cNvSpPr txBox="1"/>
          <p:nvPr/>
        </p:nvSpPr>
        <p:spPr>
          <a:xfrm>
            <a:off x="6267469" y="4824532"/>
            <a:ext cx="2409634" cy="230832"/>
          </a:xfrm>
          <a:prstGeom prst="rect">
            <a:avLst/>
          </a:prstGeom>
          <a:noFill/>
        </p:spPr>
        <p:txBody>
          <a:bodyPr wrap="none" rtlCol="0">
            <a:spAutoFit/>
          </a:bodyPr>
          <a:lstStyle/>
          <a:p>
            <a:r>
              <a:rPr lang="en-US" sz="900" dirty="0"/>
              <a:t>Ian Grant, Bureau of Meteorology, Australia</a:t>
            </a:r>
          </a:p>
        </p:txBody>
      </p:sp>
      <p:sp>
        <p:nvSpPr>
          <p:cNvPr id="7" name="Textfeld 3">
            <a:extLst>
              <a:ext uri="{FF2B5EF4-FFF2-40B4-BE49-F238E27FC236}">
                <a16:creationId xmlns:a16="http://schemas.microsoft.com/office/drawing/2014/main" id="{201C08DD-42F8-1F49-53B5-6E361A74296E}"/>
              </a:ext>
            </a:extLst>
          </p:cNvPr>
          <p:cNvSpPr txBox="1"/>
          <p:nvPr/>
        </p:nvSpPr>
        <p:spPr>
          <a:xfrm rot="20019529">
            <a:off x="1109324" y="3664196"/>
            <a:ext cx="6343404" cy="707886"/>
          </a:xfrm>
          <a:prstGeom prst="rect">
            <a:avLst/>
          </a:prstGeom>
          <a:solidFill>
            <a:schemeClr val="bg1"/>
          </a:solidFill>
        </p:spPr>
        <p:txBody>
          <a:bodyPr wrap="none" rtlCol="0">
            <a:spAutoFit/>
          </a:bodyPr>
          <a:lstStyle/>
          <a:p>
            <a:pPr algn="ctr"/>
            <a:r>
              <a:rPr lang="en-US" sz="4000" dirty="0">
                <a:solidFill>
                  <a:schemeClr val="tx1">
                    <a:lumMod val="60000"/>
                    <a:lumOff val="40000"/>
                  </a:schemeClr>
                </a:solidFill>
              </a:rPr>
              <a:t>Presentation at WGISS#56</a:t>
            </a:r>
          </a:p>
        </p:txBody>
      </p:sp>
    </p:spTree>
    <p:extLst>
      <p:ext uri="{BB962C8B-B14F-4D97-AF65-F5344CB8AC3E}">
        <p14:creationId xmlns:p14="http://schemas.microsoft.com/office/powerpoint/2010/main" val="2372130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Media Transcription</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Tree>
    <p:extLst>
      <p:ext uri="{BB962C8B-B14F-4D97-AF65-F5344CB8AC3E}">
        <p14:creationId xmlns:p14="http://schemas.microsoft.com/office/powerpoint/2010/main" val="272075081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02342" y="1487160"/>
            <a:ext cx="8698150" cy="2052454"/>
          </a:xfrm>
        </p:spPr>
        <p:txBody>
          <a:bodyPr/>
          <a:lstStyle/>
          <a:p>
            <a:pPr marL="0" indent="0">
              <a:buNone/>
            </a:pPr>
            <a:r>
              <a:rPr lang="en-US" sz="2000" b="0" kern="1200" dirty="0">
                <a:solidFill>
                  <a:srgbClr val="000000"/>
                </a:solidFill>
                <a:ea typeface="ＭＳ Ｐゴシック" pitchFamily="-106" charset="-128"/>
                <a:cs typeface="+mn-cs"/>
              </a:rPr>
              <a:t>Several hundred heritage media (optical disks, DLTs) with potential unique AVHRR data are available in different places like for example:</a:t>
            </a:r>
          </a:p>
          <a:p>
            <a:pPr lvl="1"/>
            <a:r>
              <a:rPr lang="en-US" sz="1800" b="0" kern="1200" dirty="0">
                <a:solidFill>
                  <a:srgbClr val="000000"/>
                </a:solidFill>
                <a:ea typeface="ＭＳ Ｐゴシック" pitchFamily="-106" charset="-128"/>
                <a:cs typeface="+mn-cs"/>
              </a:rPr>
              <a:t>ESA (Optical Disks)</a:t>
            </a:r>
          </a:p>
          <a:p>
            <a:pPr lvl="1"/>
            <a:r>
              <a:rPr lang="en-US" sz="1800" b="0" kern="1200" dirty="0">
                <a:solidFill>
                  <a:srgbClr val="000000"/>
                </a:solidFill>
                <a:ea typeface="ＭＳ Ｐゴシック" pitchFamily="-106" charset="-128"/>
                <a:cs typeface="+mn-cs"/>
              </a:rPr>
              <a:t>University of Reading (Optical Disks)</a:t>
            </a:r>
          </a:p>
          <a:p>
            <a:pPr lvl="1"/>
            <a:r>
              <a:rPr lang="en-US" sz="1800" b="0" kern="1200" dirty="0">
                <a:solidFill>
                  <a:srgbClr val="000000"/>
                </a:solidFill>
                <a:ea typeface="ＭＳ Ｐゴシック" pitchFamily="-106" charset="-128"/>
                <a:cs typeface="+mn-cs"/>
              </a:rPr>
              <a:t>University of Rome (DLTs)</a:t>
            </a:r>
          </a:p>
          <a:p>
            <a:pPr lvl="1"/>
            <a:r>
              <a:rPr lang="en-US" sz="1800" b="0" kern="1200" dirty="0">
                <a:solidFill>
                  <a:schemeClr val="accent5">
                    <a:lumMod val="50000"/>
                  </a:schemeClr>
                </a:solidFill>
                <a:ea typeface="ＭＳ Ｐゴシック" pitchFamily="-106" charset="-128"/>
                <a:cs typeface="+mn-cs"/>
              </a:rPr>
              <a:t>Others to be added</a:t>
            </a:r>
          </a:p>
        </p:txBody>
      </p:sp>
      <p:sp>
        <p:nvSpPr>
          <p:cNvPr id="6" name="Rectangle 2">
            <a:extLst>
              <a:ext uri="{FF2B5EF4-FFF2-40B4-BE49-F238E27FC236}">
                <a16:creationId xmlns:a16="http://schemas.microsoft.com/office/drawing/2014/main" id="{E876D29F-9622-9540-B101-B6AF9C6FB0EE}"/>
              </a:ext>
            </a:extLst>
          </p:cNvPr>
          <p:cNvSpPr>
            <a:spLocks noGrp="1" noChangeArrowheads="1"/>
          </p:cNvSpPr>
          <p:nvPr>
            <p:ph type="title"/>
          </p:nvPr>
        </p:nvSpPr>
        <p:spPr>
          <a:xfrm>
            <a:off x="757239" y="246868"/>
            <a:ext cx="7396162" cy="501650"/>
          </a:xfrm>
        </p:spPr>
        <p:txBody>
          <a:bodyPr/>
          <a:lstStyle/>
          <a:p>
            <a:pPr algn="ctr"/>
            <a:r>
              <a:rPr lang="en-GB" sz="2400" dirty="0"/>
              <a:t>AVHRR 1 Km media </a:t>
            </a:r>
          </a:p>
        </p:txBody>
      </p:sp>
      <p:pic>
        <p:nvPicPr>
          <p:cNvPr id="2" name="Picture 1">
            <a:extLst>
              <a:ext uri="{FF2B5EF4-FFF2-40B4-BE49-F238E27FC236}">
                <a16:creationId xmlns:a16="http://schemas.microsoft.com/office/drawing/2014/main" id="{52BF62C5-5921-2F4D-9DF8-4B3B0B3F0DC7}"/>
              </a:ext>
            </a:extLst>
          </p:cNvPr>
          <p:cNvPicPr>
            <a:picLocks noChangeAspect="1"/>
          </p:cNvPicPr>
          <p:nvPr/>
        </p:nvPicPr>
        <p:blipFill>
          <a:blip r:embed="rId2"/>
          <a:stretch>
            <a:fillRect/>
          </a:stretch>
        </p:blipFill>
        <p:spPr>
          <a:xfrm>
            <a:off x="28249" y="4041824"/>
            <a:ext cx="5836842" cy="2801382"/>
          </a:xfrm>
          <a:prstGeom prst="rect">
            <a:avLst/>
          </a:prstGeom>
        </p:spPr>
      </p:pic>
      <p:pic>
        <p:nvPicPr>
          <p:cNvPr id="9" name="Picture 8">
            <a:extLst>
              <a:ext uri="{FF2B5EF4-FFF2-40B4-BE49-F238E27FC236}">
                <a16:creationId xmlns:a16="http://schemas.microsoft.com/office/drawing/2014/main" id="{8B52EA07-CF91-9A9C-E50B-119C56AA22D8}"/>
              </a:ext>
            </a:extLst>
          </p:cNvPr>
          <p:cNvPicPr>
            <a:picLocks noChangeAspect="1"/>
          </p:cNvPicPr>
          <p:nvPr/>
        </p:nvPicPr>
        <p:blipFill>
          <a:blip r:embed="rId3"/>
          <a:stretch>
            <a:fillRect/>
          </a:stretch>
        </p:blipFill>
        <p:spPr>
          <a:xfrm>
            <a:off x="5740775" y="4432144"/>
            <a:ext cx="1840318" cy="2107092"/>
          </a:xfrm>
          <a:prstGeom prst="rect">
            <a:avLst/>
          </a:prstGeom>
          <a:ln>
            <a:solidFill>
              <a:srgbClr val="000000"/>
            </a:solidFill>
          </a:ln>
          <a:effectLst>
            <a:softEdge rad="0"/>
          </a:effectLst>
        </p:spPr>
      </p:pic>
      <p:sp>
        <p:nvSpPr>
          <p:cNvPr id="10" name="TextBox 9">
            <a:extLst>
              <a:ext uri="{FF2B5EF4-FFF2-40B4-BE49-F238E27FC236}">
                <a16:creationId xmlns:a16="http://schemas.microsoft.com/office/drawing/2014/main" id="{20417F13-2348-E92E-8FDE-F3DD1FED14B2}"/>
              </a:ext>
            </a:extLst>
          </p:cNvPr>
          <p:cNvSpPr txBox="1"/>
          <p:nvPr/>
        </p:nvSpPr>
        <p:spPr>
          <a:xfrm>
            <a:off x="5655586" y="4124367"/>
            <a:ext cx="1496265" cy="307777"/>
          </a:xfrm>
          <a:prstGeom prst="rect">
            <a:avLst/>
          </a:prstGeom>
          <a:noFill/>
        </p:spPr>
        <p:txBody>
          <a:bodyPr wrap="square" rtlCol="0">
            <a:spAutoFit/>
          </a:bodyPr>
          <a:lstStyle/>
          <a:p>
            <a:r>
              <a:rPr lang="en-GB" sz="1400" dirty="0">
                <a:solidFill>
                  <a:srgbClr val="000000"/>
                </a:solidFill>
              </a:rPr>
              <a:t>DLT cassettes</a:t>
            </a:r>
          </a:p>
        </p:txBody>
      </p:sp>
      <p:pic>
        <p:nvPicPr>
          <p:cNvPr id="12" name="Picture 11" descr="A picture containing text&#10;&#10;Description automatically generated">
            <a:extLst>
              <a:ext uri="{FF2B5EF4-FFF2-40B4-BE49-F238E27FC236}">
                <a16:creationId xmlns:a16="http://schemas.microsoft.com/office/drawing/2014/main" id="{6DAB94A7-9D80-CB74-176E-A51AE28CF20B}"/>
              </a:ext>
            </a:extLst>
          </p:cNvPr>
          <p:cNvPicPr>
            <a:picLocks noChangeAspect="1"/>
          </p:cNvPicPr>
          <p:nvPr/>
        </p:nvPicPr>
        <p:blipFill>
          <a:blip r:embed="rId4"/>
          <a:stretch>
            <a:fillRect/>
          </a:stretch>
        </p:blipFill>
        <p:spPr>
          <a:xfrm>
            <a:off x="5483560" y="3081683"/>
            <a:ext cx="3131127" cy="960141"/>
          </a:xfrm>
          <a:prstGeom prst="rect">
            <a:avLst/>
          </a:prstGeom>
          <a:ln>
            <a:solidFill>
              <a:srgbClr val="000000"/>
            </a:solidFill>
          </a:ln>
          <a:effectLst>
            <a:softEdge rad="0"/>
          </a:effectLst>
        </p:spPr>
      </p:pic>
      <p:sp>
        <p:nvSpPr>
          <p:cNvPr id="13" name="TextBox 12">
            <a:extLst>
              <a:ext uri="{FF2B5EF4-FFF2-40B4-BE49-F238E27FC236}">
                <a16:creationId xmlns:a16="http://schemas.microsoft.com/office/drawing/2014/main" id="{C6718BC0-65AA-A9E4-E701-14D61E76AC48}"/>
              </a:ext>
            </a:extLst>
          </p:cNvPr>
          <p:cNvSpPr txBox="1"/>
          <p:nvPr/>
        </p:nvSpPr>
        <p:spPr>
          <a:xfrm>
            <a:off x="5483560" y="2735991"/>
            <a:ext cx="2505350" cy="307777"/>
          </a:xfrm>
          <a:prstGeom prst="rect">
            <a:avLst/>
          </a:prstGeom>
          <a:noFill/>
        </p:spPr>
        <p:txBody>
          <a:bodyPr wrap="square" rtlCol="0">
            <a:spAutoFit/>
          </a:bodyPr>
          <a:lstStyle/>
          <a:p>
            <a:r>
              <a:rPr lang="en-GB" sz="1400" dirty="0">
                <a:solidFill>
                  <a:srgbClr val="000000"/>
                </a:solidFill>
              </a:rPr>
              <a:t>LM 1200 optical Disk 2.4GB</a:t>
            </a:r>
          </a:p>
        </p:txBody>
      </p:sp>
    </p:spTree>
    <p:extLst>
      <p:ext uri="{BB962C8B-B14F-4D97-AF65-F5344CB8AC3E}">
        <p14:creationId xmlns:p14="http://schemas.microsoft.com/office/powerpoint/2010/main" val="271436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73834" y="1493863"/>
            <a:ext cx="8596331" cy="2206233"/>
          </a:xfrm>
        </p:spPr>
        <p:txBody>
          <a:bodyPr/>
          <a:lstStyle/>
          <a:p>
            <a:r>
              <a:rPr lang="en-US" sz="1800" b="0" kern="1200" dirty="0">
                <a:solidFill>
                  <a:srgbClr val="000000"/>
                </a:solidFill>
                <a:ea typeface="ＭＳ Ｐゴシック" pitchFamily="-106" charset="-128"/>
                <a:cs typeface="+mn-cs"/>
              </a:rPr>
              <a:t>ESA pilot activity completed with successful transcription of 2 different type of optical disks originally held at ESA and University of Reading.</a:t>
            </a:r>
          </a:p>
          <a:p>
            <a:r>
              <a:rPr lang="en-US" sz="1800" b="0" kern="1200" dirty="0">
                <a:solidFill>
                  <a:srgbClr val="000000"/>
                </a:solidFill>
                <a:ea typeface="ＭＳ Ｐゴシック" pitchFamily="-106" charset="-128"/>
                <a:cs typeface="+mn-cs"/>
              </a:rPr>
              <a:t>Transcription of the full batch of available optical disks (around 522) contracted to a commercial company.</a:t>
            </a:r>
          </a:p>
          <a:p>
            <a:r>
              <a:rPr lang="en-US" sz="1800" b="0" kern="1200" dirty="0">
                <a:solidFill>
                  <a:srgbClr val="000000"/>
                </a:solidFill>
                <a:ea typeface="ＭＳ Ｐゴシック" pitchFamily="-106" charset="-128"/>
                <a:cs typeface="+mn-cs"/>
              </a:rPr>
              <a:t>In Oct, ESA received the content of 15 transcribed optical disks. L1B products successfully processed using the ESA processor.</a:t>
            </a:r>
          </a:p>
          <a:p>
            <a:r>
              <a:rPr lang="en-US" sz="1800" b="0" kern="1200" dirty="0">
                <a:solidFill>
                  <a:srgbClr val="000000"/>
                </a:solidFill>
                <a:ea typeface="ＭＳ Ｐゴシック" pitchFamily="-106" charset="-128"/>
                <a:cs typeface="+mn-cs"/>
              </a:rPr>
              <a:t>Transcriptions will continue in the next months.</a:t>
            </a:r>
          </a:p>
          <a:p>
            <a:endParaRPr lang="en-US" sz="1800" b="0" kern="1200" dirty="0">
              <a:solidFill>
                <a:srgbClr val="000000"/>
              </a:solidFill>
              <a:ea typeface="ＭＳ Ｐゴシック" pitchFamily="-106" charset="-128"/>
              <a:cs typeface="+mn-cs"/>
            </a:endParaRPr>
          </a:p>
          <a:p>
            <a:endParaRPr lang="en-US" sz="1800" b="0" kern="1200" dirty="0">
              <a:solidFill>
                <a:srgbClr val="000000"/>
              </a:solidFill>
              <a:ea typeface="ＭＳ Ｐゴシック" pitchFamily="-106" charset="-128"/>
              <a:cs typeface="+mn-cs"/>
            </a:endParaRPr>
          </a:p>
          <a:p>
            <a:endParaRPr lang="en-US" sz="1800" b="0" kern="1200" dirty="0">
              <a:solidFill>
                <a:srgbClr val="000000"/>
              </a:solidFill>
              <a:ea typeface="ＭＳ Ｐゴシック" pitchFamily="-106" charset="-128"/>
              <a:cs typeface="+mn-cs"/>
            </a:endParaRPr>
          </a:p>
          <a:p>
            <a:endParaRPr lang="en-US" sz="1800" b="0" kern="1200" dirty="0">
              <a:solidFill>
                <a:srgbClr val="000000"/>
              </a:solidFill>
              <a:ea typeface="ＭＳ Ｐゴシック" pitchFamily="-106" charset="-128"/>
              <a:cs typeface="+mn-cs"/>
            </a:endParaRPr>
          </a:p>
          <a:p>
            <a:endParaRPr lang="en-US" sz="1800" b="0" kern="1200" dirty="0">
              <a:solidFill>
                <a:srgbClr val="000000"/>
              </a:solidFill>
              <a:ea typeface="ＭＳ Ｐゴシック" pitchFamily="-106" charset="-128"/>
              <a:cs typeface="+mn-cs"/>
            </a:endParaRPr>
          </a:p>
          <a:p>
            <a:endParaRPr lang="en-US" sz="1800" b="0" kern="1200" dirty="0">
              <a:solidFill>
                <a:srgbClr val="000000"/>
              </a:solidFill>
              <a:ea typeface="ＭＳ Ｐゴシック" pitchFamily="-106" charset="-128"/>
              <a:cs typeface="+mn-cs"/>
            </a:endParaRPr>
          </a:p>
          <a:p>
            <a:pPr marL="0" indent="0">
              <a:buNone/>
            </a:pPr>
            <a:endParaRPr lang="en-US" sz="1800" b="0" kern="1200" dirty="0">
              <a:solidFill>
                <a:srgbClr val="000000"/>
              </a:solidFill>
              <a:ea typeface="ＭＳ Ｐゴシック" pitchFamily="-106" charset="-128"/>
              <a:cs typeface="+mn-cs"/>
            </a:endParaRPr>
          </a:p>
          <a:p>
            <a:endParaRPr lang="en-US" sz="1800" b="0" kern="1200" dirty="0">
              <a:solidFill>
                <a:srgbClr val="000000"/>
              </a:solidFill>
              <a:ea typeface="ＭＳ Ｐゴシック" pitchFamily="-106" charset="-128"/>
              <a:cs typeface="+mn-cs"/>
            </a:endParaRPr>
          </a:p>
          <a:p>
            <a:endParaRPr lang="en-US" sz="1800" b="0" kern="1200" dirty="0">
              <a:solidFill>
                <a:srgbClr val="000000"/>
              </a:solidFill>
              <a:ea typeface="ＭＳ Ｐゴシック" pitchFamily="-106" charset="-128"/>
              <a:cs typeface="+mn-cs"/>
            </a:endParaRPr>
          </a:p>
          <a:p>
            <a:pPr marL="0" indent="0">
              <a:buNone/>
            </a:pPr>
            <a:endParaRPr lang="en-US" sz="1800" b="0" kern="1200" dirty="0">
              <a:solidFill>
                <a:schemeClr val="accent5">
                  <a:lumMod val="50000"/>
                </a:schemeClr>
              </a:solidFill>
              <a:ea typeface="ＭＳ Ｐゴシック" pitchFamily="-106" charset="-128"/>
              <a:cs typeface="+mn-cs"/>
            </a:endParaRPr>
          </a:p>
        </p:txBody>
      </p:sp>
      <p:sp>
        <p:nvSpPr>
          <p:cNvPr id="6" name="Rectangle 2">
            <a:extLst>
              <a:ext uri="{FF2B5EF4-FFF2-40B4-BE49-F238E27FC236}">
                <a16:creationId xmlns:a16="http://schemas.microsoft.com/office/drawing/2014/main" id="{E876D29F-9622-9540-B101-B6AF9C6FB0EE}"/>
              </a:ext>
            </a:extLst>
          </p:cNvPr>
          <p:cNvSpPr>
            <a:spLocks noGrp="1" noChangeArrowheads="1"/>
          </p:cNvSpPr>
          <p:nvPr>
            <p:ph type="title"/>
          </p:nvPr>
        </p:nvSpPr>
        <p:spPr>
          <a:xfrm>
            <a:off x="757239" y="246868"/>
            <a:ext cx="7396162" cy="501650"/>
          </a:xfrm>
        </p:spPr>
        <p:txBody>
          <a:bodyPr/>
          <a:lstStyle/>
          <a:p>
            <a:pPr algn="ctr"/>
            <a:r>
              <a:rPr lang="en-GB" sz="2400" dirty="0"/>
              <a:t>Optical Disks</a:t>
            </a:r>
          </a:p>
        </p:txBody>
      </p:sp>
      <p:pic>
        <p:nvPicPr>
          <p:cNvPr id="2" name="Picture 1">
            <a:extLst>
              <a:ext uri="{FF2B5EF4-FFF2-40B4-BE49-F238E27FC236}">
                <a16:creationId xmlns:a16="http://schemas.microsoft.com/office/drawing/2014/main" id="{52BF62C5-5921-2F4D-9DF8-4B3B0B3F0DC7}"/>
              </a:ext>
            </a:extLst>
          </p:cNvPr>
          <p:cNvPicPr>
            <a:picLocks noChangeAspect="1"/>
          </p:cNvPicPr>
          <p:nvPr/>
        </p:nvPicPr>
        <p:blipFill>
          <a:blip r:embed="rId2"/>
          <a:stretch>
            <a:fillRect/>
          </a:stretch>
        </p:blipFill>
        <p:spPr>
          <a:xfrm>
            <a:off x="578281" y="4008938"/>
            <a:ext cx="4159336" cy="1996266"/>
          </a:xfrm>
          <a:prstGeom prst="rect">
            <a:avLst/>
          </a:prstGeom>
        </p:spPr>
      </p:pic>
      <p:pic>
        <p:nvPicPr>
          <p:cNvPr id="5" name="Picture 4">
            <a:extLst>
              <a:ext uri="{FF2B5EF4-FFF2-40B4-BE49-F238E27FC236}">
                <a16:creationId xmlns:a16="http://schemas.microsoft.com/office/drawing/2014/main" id="{425792F5-C2E1-B592-E47E-5063E47035CE}"/>
              </a:ext>
            </a:extLst>
          </p:cNvPr>
          <p:cNvPicPr>
            <a:picLocks noChangeAspect="1"/>
          </p:cNvPicPr>
          <p:nvPr/>
        </p:nvPicPr>
        <p:blipFill>
          <a:blip r:embed="rId3"/>
          <a:stretch>
            <a:fillRect/>
          </a:stretch>
        </p:blipFill>
        <p:spPr>
          <a:xfrm>
            <a:off x="5311480" y="4146909"/>
            <a:ext cx="3091149" cy="220623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11907B1-97A5-BA66-8243-C8F5724799A9}"/>
              </a:ext>
            </a:extLst>
          </p:cNvPr>
          <p:cNvPicPr>
            <a:picLocks noChangeAspect="1"/>
          </p:cNvPicPr>
          <p:nvPr/>
        </p:nvPicPr>
        <p:blipFill>
          <a:blip r:embed="rId4"/>
          <a:stretch>
            <a:fillRect/>
          </a:stretch>
        </p:blipFill>
        <p:spPr>
          <a:xfrm>
            <a:off x="1757103" y="5878412"/>
            <a:ext cx="2037380" cy="624750"/>
          </a:xfrm>
          <a:prstGeom prst="rect">
            <a:avLst/>
          </a:prstGeom>
          <a:ln>
            <a:solidFill>
              <a:srgbClr val="000000"/>
            </a:solidFill>
          </a:ln>
          <a:effectLst>
            <a:softEdge rad="0"/>
          </a:effectLst>
        </p:spPr>
      </p:pic>
    </p:spTree>
    <p:extLst>
      <p:ext uri="{BB962C8B-B14F-4D97-AF65-F5344CB8AC3E}">
        <p14:creationId xmlns:p14="http://schemas.microsoft.com/office/powerpoint/2010/main" val="2438981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8978" y="125361"/>
            <a:ext cx="4937872" cy="728765"/>
          </a:xfrm>
        </p:spPr>
        <p:txBody>
          <a:bodyPr/>
          <a:lstStyle/>
          <a:p>
            <a:pPr algn="ctr"/>
            <a:r>
              <a:rPr lang="en-US" sz="2400" dirty="0"/>
              <a:t>DLT Tapes</a:t>
            </a:r>
          </a:p>
        </p:txBody>
      </p:sp>
      <p:sp>
        <p:nvSpPr>
          <p:cNvPr id="7" name="Ellipse 6"/>
          <p:cNvSpPr/>
          <p:nvPr/>
        </p:nvSpPr>
        <p:spPr bwMode="auto">
          <a:xfrm>
            <a:off x="2489682" y="4347102"/>
            <a:ext cx="408132" cy="378042"/>
          </a:xfrm>
          <a:prstGeom prst="ellipse">
            <a:avLst/>
          </a:prstGeom>
          <a:noFill/>
          <a:ln w="9525" cap="flat" cmpd="sng" algn="ctr">
            <a:solidFill>
              <a:srgbClr val="FFFF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hangingPunct="0"/>
            <a:endParaRPr lang="en-US">
              <a:solidFill>
                <a:srgbClr val="000000"/>
              </a:solidFill>
              <a:ea typeface="ＭＳ Ｐゴシック" charset="0"/>
            </a:endParaRPr>
          </a:p>
        </p:txBody>
      </p:sp>
      <p:sp>
        <p:nvSpPr>
          <p:cNvPr id="4" name="Rectangle 3"/>
          <p:cNvSpPr/>
          <p:nvPr/>
        </p:nvSpPr>
        <p:spPr>
          <a:xfrm>
            <a:off x="4572000" y="1834717"/>
            <a:ext cx="4177538" cy="4524315"/>
          </a:xfrm>
          <a:prstGeom prst="rect">
            <a:avLst/>
          </a:prstGeom>
        </p:spPr>
        <p:txBody>
          <a:bodyPr wrap="square">
            <a:spAutoFit/>
          </a:bodyPr>
          <a:lstStyle/>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DLT transcription chain set-up at ESA/ESRIN to transcribe tapes containing unique AVHRR / SPOT and ERS data.</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2 tapes received from ASI / University of Rome successfully transcribed and 280 AVHRR products acquired in Malindi (Kenya) now safely archived on disks at ESA.</a:t>
            </a:r>
          </a:p>
          <a:p>
            <a:pPr marL="342900" indent="-342900" eaLnBrk="0" hangingPunct="0">
              <a:lnSpc>
                <a:spcPct val="95000"/>
              </a:lnSpc>
              <a:spcBef>
                <a:spcPct val="20000"/>
              </a:spcBef>
              <a:buClr>
                <a:schemeClr val="hlink"/>
              </a:buClr>
              <a:buSzPct val="85000"/>
              <a:buFont typeface="Arial" charset="0"/>
              <a:buChar char="•"/>
            </a:pPr>
            <a:endParaRPr lang="en-US" dirty="0">
              <a:solidFill>
                <a:srgbClr val="000000"/>
              </a:solidFill>
            </a:endParaRPr>
          </a:p>
          <a:p>
            <a:pPr marL="342900" indent="-342900" eaLnBrk="0" hangingPunct="0">
              <a:lnSpc>
                <a:spcPct val="95000"/>
              </a:lnSpc>
              <a:spcBef>
                <a:spcPct val="20000"/>
              </a:spcBef>
              <a:buClr>
                <a:schemeClr val="hlink"/>
              </a:buClr>
              <a:buSzPct val="85000"/>
              <a:buFont typeface="Arial" charset="0"/>
              <a:buChar char="•"/>
            </a:pPr>
            <a:r>
              <a:rPr lang="en-US" dirty="0">
                <a:solidFill>
                  <a:srgbClr val="000000"/>
                </a:solidFill>
              </a:rPr>
              <a:t>Additional 47 DLT tapes containing AVHRR data acquired in Malindi in 2000-2009 will be transcribed in the upcoming months.</a:t>
            </a:r>
          </a:p>
        </p:txBody>
      </p:sp>
      <p:pic>
        <p:nvPicPr>
          <p:cNvPr id="6" name="Picture 5" descr="A picture containing text, indoor, electronics, computer&#10;&#10;Description automatically generated">
            <a:extLst>
              <a:ext uri="{FF2B5EF4-FFF2-40B4-BE49-F238E27FC236}">
                <a16:creationId xmlns:a16="http://schemas.microsoft.com/office/drawing/2014/main" id="{C89E4C9D-EDFC-45AB-5A87-89D93045ADE5}"/>
              </a:ext>
            </a:extLst>
          </p:cNvPr>
          <p:cNvPicPr>
            <a:picLocks noChangeAspect="1"/>
          </p:cNvPicPr>
          <p:nvPr/>
        </p:nvPicPr>
        <p:blipFill>
          <a:blip r:embed="rId2"/>
          <a:stretch>
            <a:fillRect/>
          </a:stretch>
        </p:blipFill>
        <p:spPr>
          <a:xfrm rot="5400000">
            <a:off x="-151658" y="2402903"/>
            <a:ext cx="4782370" cy="3586778"/>
          </a:xfrm>
          <a:prstGeom prst="rect">
            <a:avLst/>
          </a:prstGeom>
        </p:spPr>
      </p:pic>
    </p:spTree>
    <p:extLst>
      <p:ext uri="{BB962C8B-B14F-4D97-AF65-F5344CB8AC3E}">
        <p14:creationId xmlns:p14="http://schemas.microsoft.com/office/powerpoint/2010/main" val="4059330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Data Processing and Access</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Tree>
    <p:extLst>
      <p:ext uri="{BB962C8B-B14F-4D97-AF65-F5344CB8AC3E}">
        <p14:creationId xmlns:p14="http://schemas.microsoft.com/office/powerpoint/2010/main" val="13932821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97743" y="206837"/>
            <a:ext cx="7396162" cy="501650"/>
          </a:xfrm>
        </p:spPr>
        <p:txBody>
          <a:bodyPr/>
          <a:lstStyle/>
          <a:p>
            <a:pPr algn="ctr"/>
            <a:r>
              <a:rPr lang="en-GB" sz="2400" dirty="0"/>
              <a:t>1km AVHRR dataset: a unique asset</a:t>
            </a:r>
          </a:p>
        </p:txBody>
      </p:sp>
      <p:sp>
        <p:nvSpPr>
          <p:cNvPr id="40965" name="Rectangle 5"/>
          <p:cNvSpPr>
            <a:spLocks noGrp="1" noChangeArrowheads="1"/>
          </p:cNvSpPr>
          <p:nvPr>
            <p:ph type="body" idx="1"/>
          </p:nvPr>
        </p:nvSpPr>
        <p:spPr>
          <a:xfrm>
            <a:off x="64395" y="1431307"/>
            <a:ext cx="8995892" cy="383331"/>
          </a:xfrm>
        </p:spPr>
        <p:txBody>
          <a:bodyPr/>
          <a:lstStyle/>
          <a:p>
            <a:r>
              <a:rPr lang="en-GB" sz="1600" b="0" kern="1200" dirty="0">
                <a:solidFill>
                  <a:srgbClr val="000000"/>
                </a:solidFill>
                <a:ea typeface="ＭＳ Ｐゴシック" pitchFamily="-106" charset="-128"/>
                <a:cs typeface="+mn-cs"/>
              </a:rPr>
              <a:t>The basis for global land applications is the </a:t>
            </a:r>
            <a:r>
              <a:rPr lang="en-GB" sz="1600" b="0" i="1" kern="1200" dirty="0">
                <a:solidFill>
                  <a:srgbClr val="000000"/>
                </a:solidFill>
                <a:ea typeface="ＭＳ Ｐゴシック" pitchFamily="-106" charset="-128"/>
                <a:cs typeface="+mn-cs"/>
              </a:rPr>
              <a:t>Global Land 1-km AVHRR data set </a:t>
            </a:r>
            <a:r>
              <a:rPr lang="en-GB" sz="1600" b="0" kern="1200" dirty="0">
                <a:solidFill>
                  <a:srgbClr val="000000"/>
                </a:solidFill>
                <a:ea typeface="ＭＳ Ｐゴシック" pitchFamily="-106" charset="-128"/>
                <a:cs typeface="+mn-cs"/>
              </a:rPr>
              <a:t>covering the period 1992-99</a:t>
            </a:r>
          </a:p>
          <a:p>
            <a:r>
              <a:rPr lang="en-GB" sz="1600" b="0" kern="1200" dirty="0">
                <a:solidFill>
                  <a:srgbClr val="000000"/>
                </a:solidFill>
                <a:ea typeface="ＭＳ Ｐゴシック" pitchFamily="-106" charset="-128"/>
                <a:cs typeface="+mn-cs"/>
              </a:rPr>
              <a:t>Spatial resolution makes a difference. Comparison of coarse resolution AVHRR GAC data and 1-km AVHRR LAC data gives new insights on structural changes on land.</a:t>
            </a:r>
          </a:p>
          <a:p>
            <a:pPr marL="0" indent="0">
              <a:buNone/>
            </a:pPr>
            <a:endParaRPr lang="en-GB" sz="1600" b="0" kern="1200" dirty="0">
              <a:solidFill>
                <a:srgbClr val="000000"/>
              </a:solidFill>
              <a:ea typeface="ＭＳ Ｐゴシック" pitchFamily="-106" charset="-128"/>
              <a:cs typeface="+mn-cs"/>
            </a:endParaRPr>
          </a:p>
        </p:txBody>
      </p:sp>
      <p:sp>
        <p:nvSpPr>
          <p:cNvPr id="4" name="Rectangle 5">
            <a:extLst>
              <a:ext uri="{FF2B5EF4-FFF2-40B4-BE49-F238E27FC236}">
                <a16:creationId xmlns:a16="http://schemas.microsoft.com/office/drawing/2014/main" id="{90F5C791-4EA8-6445-9777-A6C7ECD24648}"/>
              </a:ext>
            </a:extLst>
          </p:cNvPr>
          <p:cNvSpPr txBox="1">
            <a:spLocks noChangeArrowheads="1"/>
          </p:cNvSpPr>
          <p:nvPr/>
        </p:nvSpPr>
        <p:spPr bwMode="auto">
          <a:xfrm>
            <a:off x="5550669" y="3153676"/>
            <a:ext cx="3272306" cy="256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0" indent="0" algn="just" defTabSz="914400">
              <a:buFont typeface="Arial" charset="0"/>
              <a:buNone/>
            </a:pPr>
            <a:r>
              <a:rPr lang="en-GB" sz="1600" b="0" dirty="0">
                <a:solidFill>
                  <a:srgbClr val="000000"/>
                </a:solidFill>
                <a:ea typeface="ＭＳ Ｐゴシック" pitchFamily="-106" charset="-128"/>
                <a:cs typeface="+mn-cs"/>
              </a:rPr>
              <a:t>In addition, there are many national / regional data archives of LAC data covering a longer period with high value for the retrieval of ECVs. The usage is today sometimes limited due to unknown:</a:t>
            </a:r>
          </a:p>
          <a:p>
            <a:pPr algn="just" defTabSz="914400"/>
            <a:r>
              <a:rPr lang="en-GB" sz="1600" b="0" dirty="0">
                <a:solidFill>
                  <a:srgbClr val="000000"/>
                </a:solidFill>
                <a:ea typeface="ＭＳ Ｐゴシック" pitchFamily="-106" charset="-128"/>
                <a:cs typeface="+mn-cs"/>
              </a:rPr>
              <a:t>Accessibility</a:t>
            </a:r>
          </a:p>
          <a:p>
            <a:pPr algn="just" defTabSz="914400"/>
            <a:r>
              <a:rPr lang="en-GB" sz="1600" b="0" dirty="0">
                <a:solidFill>
                  <a:srgbClr val="000000"/>
                </a:solidFill>
                <a:ea typeface="ＭＳ Ｐゴシック" pitchFamily="-106" charset="-128"/>
                <a:cs typeface="+mn-cs"/>
              </a:rPr>
              <a:t>Responsibility</a:t>
            </a:r>
          </a:p>
          <a:p>
            <a:pPr algn="just" defTabSz="914400"/>
            <a:r>
              <a:rPr lang="en-GB" sz="1600" b="0" dirty="0">
                <a:solidFill>
                  <a:srgbClr val="000000"/>
                </a:solidFill>
                <a:ea typeface="ＭＳ Ｐゴシック" pitchFamily="-106" charset="-128"/>
                <a:cs typeface="+mn-cs"/>
              </a:rPr>
              <a:t>Data format and structure</a:t>
            </a:r>
          </a:p>
        </p:txBody>
      </p:sp>
      <p:pic>
        <p:nvPicPr>
          <p:cNvPr id="5" name="Grafik 3">
            <a:extLst>
              <a:ext uri="{FF2B5EF4-FFF2-40B4-BE49-F238E27FC236}">
                <a16:creationId xmlns:a16="http://schemas.microsoft.com/office/drawing/2014/main" id="{AE0EBC15-915A-4840-947A-91F267D7C8B0}"/>
              </a:ext>
            </a:extLst>
          </p:cNvPr>
          <p:cNvPicPr/>
          <p:nvPr/>
        </p:nvPicPr>
        <p:blipFill>
          <a:blip r:embed="rId3">
            <a:extLst>
              <a:ext uri="{28A0092B-C50C-407E-A947-70E740481C1C}">
                <a14:useLocalDpi xmlns:a14="http://schemas.microsoft.com/office/drawing/2010/main" val="0"/>
              </a:ext>
            </a:extLst>
          </a:blip>
          <a:stretch>
            <a:fillRect/>
          </a:stretch>
        </p:blipFill>
        <p:spPr>
          <a:xfrm>
            <a:off x="231817" y="2738176"/>
            <a:ext cx="5054960" cy="3728432"/>
          </a:xfrm>
          <a:prstGeom prst="rect">
            <a:avLst/>
          </a:prstGeom>
        </p:spPr>
      </p:pic>
      <p:sp>
        <p:nvSpPr>
          <p:cNvPr id="6" name="Textfeld 4">
            <a:extLst>
              <a:ext uri="{FF2B5EF4-FFF2-40B4-BE49-F238E27FC236}">
                <a16:creationId xmlns:a16="http://schemas.microsoft.com/office/drawing/2014/main" id="{A4E471C1-A0E5-5840-B6E0-0571ACB855AA}"/>
              </a:ext>
            </a:extLst>
          </p:cNvPr>
          <p:cNvSpPr txBox="1"/>
          <p:nvPr/>
        </p:nvSpPr>
        <p:spPr>
          <a:xfrm>
            <a:off x="64395" y="6466607"/>
            <a:ext cx="5640945" cy="215444"/>
          </a:xfrm>
          <a:prstGeom prst="rect">
            <a:avLst/>
          </a:prstGeom>
          <a:noFill/>
        </p:spPr>
        <p:txBody>
          <a:bodyPr wrap="square" rtlCol="0">
            <a:spAutoFit/>
          </a:bodyPr>
          <a:lstStyle/>
          <a:p>
            <a:r>
              <a:rPr lang="de-CH" sz="800" dirty="0"/>
              <a:t>AVHRR </a:t>
            </a:r>
            <a:r>
              <a:rPr lang="de-CH" sz="800" dirty="0" err="1"/>
              <a:t>receiving</a:t>
            </a:r>
            <a:r>
              <a:rPr lang="de-CH" sz="800" dirty="0"/>
              <a:t> </a:t>
            </a:r>
            <a:r>
              <a:rPr lang="de-CH" sz="800" dirty="0" err="1"/>
              <a:t>stations</a:t>
            </a:r>
            <a:r>
              <a:rPr lang="de-CH" sz="800" dirty="0"/>
              <a:t> </a:t>
            </a:r>
            <a:r>
              <a:rPr lang="de-CH" sz="800" dirty="0" err="1"/>
              <a:t>contributing</a:t>
            </a:r>
            <a:r>
              <a:rPr lang="de-CH" sz="800" dirty="0"/>
              <a:t> </a:t>
            </a:r>
            <a:r>
              <a:rPr lang="de-CH" sz="800" dirty="0" err="1"/>
              <a:t>to</a:t>
            </a:r>
            <a:r>
              <a:rPr lang="de-CH" sz="800" dirty="0"/>
              <a:t> global </a:t>
            </a:r>
            <a:r>
              <a:rPr lang="de-CH" sz="800" dirty="0" err="1"/>
              <a:t>land</a:t>
            </a:r>
            <a:r>
              <a:rPr lang="de-CH" sz="800" dirty="0"/>
              <a:t> 1km AVHRR </a:t>
            </a:r>
            <a:r>
              <a:rPr lang="de-CH" sz="800" dirty="0" err="1"/>
              <a:t>data</a:t>
            </a:r>
            <a:r>
              <a:rPr lang="de-CH" sz="800" dirty="0"/>
              <a:t> </a:t>
            </a:r>
            <a:r>
              <a:rPr lang="de-CH" sz="800" dirty="0" err="1"/>
              <a:t>set</a:t>
            </a:r>
            <a:r>
              <a:rPr lang="de-CH" sz="800" dirty="0"/>
              <a:t>. (https://lta.cr.usgs.gov/1km/hrpt_image)</a:t>
            </a:r>
            <a:endParaRPr lang="en-US" sz="800" dirty="0"/>
          </a:p>
        </p:txBody>
      </p:sp>
    </p:spTree>
    <p:extLst>
      <p:ext uri="{BB962C8B-B14F-4D97-AF65-F5344CB8AC3E}">
        <p14:creationId xmlns:p14="http://schemas.microsoft.com/office/powerpoint/2010/main" val="506021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50324" y="188913"/>
            <a:ext cx="5519549" cy="501650"/>
          </a:xfrm>
        </p:spPr>
        <p:txBody>
          <a:bodyPr/>
          <a:lstStyle/>
          <a:p>
            <a:pPr algn="ctr"/>
            <a:r>
              <a:rPr lang="en-US" sz="2400" dirty="0"/>
              <a:t>Cooperation Activities on AVHRR</a:t>
            </a:r>
          </a:p>
        </p:txBody>
      </p:sp>
      <p:sp>
        <p:nvSpPr>
          <p:cNvPr id="3" name="Inhaltsplatzhalter 2"/>
          <p:cNvSpPr>
            <a:spLocks noGrp="1"/>
          </p:cNvSpPr>
          <p:nvPr>
            <p:ph idx="1"/>
          </p:nvPr>
        </p:nvSpPr>
        <p:spPr>
          <a:xfrm>
            <a:off x="197514" y="1397703"/>
            <a:ext cx="8748972" cy="5271384"/>
          </a:xfrm>
        </p:spPr>
        <p:txBody>
          <a:bodyPr/>
          <a:lstStyle/>
          <a:p>
            <a:pPr marL="0" indent="0">
              <a:buNone/>
            </a:pPr>
            <a:r>
              <a:rPr lang="en-US" sz="1800" kern="1200" dirty="0">
                <a:solidFill>
                  <a:srgbClr val="000000"/>
                </a:solidFill>
                <a:ea typeface="ＭＳ Ｐゴシック" pitchFamily="-106" charset="-128"/>
                <a:cs typeface="+mn-cs"/>
              </a:rPr>
              <a:t>Future activities</a:t>
            </a:r>
          </a:p>
          <a:p>
            <a:pPr>
              <a:buFont typeface="+mj-lt"/>
              <a:buAutoNum type="arabicPeriod"/>
            </a:pPr>
            <a:endParaRPr lang="en-US" sz="600" b="0" kern="1200" dirty="0">
              <a:solidFill>
                <a:srgbClr val="000000"/>
              </a:solidFill>
              <a:ea typeface="ＭＳ Ｐゴシック" pitchFamily="-106" charset="-128"/>
              <a:cs typeface="+mn-cs"/>
            </a:endParaRPr>
          </a:p>
          <a:p>
            <a:pPr>
              <a:buFont typeface="+mj-lt"/>
              <a:buAutoNum type="arabicPeriod"/>
            </a:pPr>
            <a:r>
              <a:rPr lang="en-US" sz="1800" b="0" kern="1200" dirty="0">
                <a:solidFill>
                  <a:srgbClr val="000000"/>
                </a:solidFill>
                <a:ea typeface="ＭＳ Ｐゴシック" pitchFamily="-106" charset="-128"/>
                <a:cs typeface="+mn-cs"/>
              </a:rPr>
              <a:t>Provide AVHRR points of contact and stakeholders with the AVHRR Dataset Consolidation Procedure and Processing Format used in the European consolidation project run at ESA. Collect feedback and discuss possibility to have a common/</a:t>
            </a:r>
            <a:r>
              <a:rPr lang="en-US" sz="1800" b="0" kern="1200" dirty="0" err="1">
                <a:solidFill>
                  <a:srgbClr val="000000"/>
                </a:solidFill>
                <a:ea typeface="ＭＳ Ｐゴシック" pitchFamily="-106" charset="-128"/>
                <a:cs typeface="+mn-cs"/>
              </a:rPr>
              <a:t>harmonised</a:t>
            </a:r>
            <a:r>
              <a:rPr lang="en-US" sz="1800" b="0" kern="1200" dirty="0">
                <a:solidFill>
                  <a:srgbClr val="000000"/>
                </a:solidFill>
                <a:ea typeface="ＭＳ Ｐゴシック" pitchFamily="-106" charset="-128"/>
                <a:cs typeface="+mn-cs"/>
              </a:rPr>
              <a:t> format.</a:t>
            </a:r>
          </a:p>
          <a:p>
            <a:pPr lvl="1">
              <a:buFont typeface="Wingdings" pitchFamily="2" charset="2"/>
              <a:buChar char="à"/>
            </a:pPr>
            <a:r>
              <a:rPr lang="en-US" sz="1600" b="0" kern="1200" dirty="0">
                <a:solidFill>
                  <a:srgbClr val="000000"/>
                </a:solidFill>
                <a:ea typeface="ＭＳ Ｐゴシック" pitchFamily="-106" charset="-128"/>
                <a:cs typeface="+mn-cs"/>
                <a:sym typeface="Wingdings" pitchFamily="2" charset="2"/>
              </a:rPr>
              <a:t>To be started in 2024</a:t>
            </a:r>
          </a:p>
          <a:p>
            <a:pPr>
              <a:buFont typeface="+mj-lt"/>
              <a:buAutoNum type="arabicPeriod"/>
            </a:pPr>
            <a:endParaRPr lang="en-US" sz="600" b="0" kern="1200" dirty="0">
              <a:solidFill>
                <a:srgbClr val="000000"/>
              </a:solidFill>
              <a:ea typeface="ＭＳ Ｐゴシック" pitchFamily="-106" charset="-128"/>
              <a:cs typeface="+mn-cs"/>
            </a:endParaRPr>
          </a:p>
          <a:p>
            <a:pPr lvl="1">
              <a:buFont typeface="Wingdings" pitchFamily="2" charset="2"/>
              <a:buChar char="à"/>
            </a:pPr>
            <a:endParaRPr lang="en-US" sz="600" b="0" kern="1200" dirty="0">
              <a:solidFill>
                <a:srgbClr val="000000"/>
              </a:solidFill>
              <a:ea typeface="ＭＳ Ｐゴシック" pitchFamily="-106" charset="-128"/>
              <a:cs typeface="+mn-cs"/>
              <a:sym typeface="Wingdings" pitchFamily="2" charset="2"/>
            </a:endParaRPr>
          </a:p>
          <a:p>
            <a:pPr>
              <a:buFont typeface="+mj-lt"/>
              <a:buAutoNum type="arabicPeriod"/>
            </a:pPr>
            <a:r>
              <a:rPr lang="en-US" sz="1800" b="0" kern="1200" dirty="0">
                <a:solidFill>
                  <a:srgbClr val="000000"/>
                </a:solidFill>
                <a:ea typeface="ＭＳ Ｐゴシック" pitchFamily="-106" charset="-128"/>
                <a:cs typeface="+mn-cs"/>
              </a:rPr>
              <a:t>Check status of Discoverability of AVHRR datasets worldwide and pursue common entry point through WGISS </a:t>
            </a:r>
            <a:r>
              <a:rPr lang="en-US" sz="1800" kern="1200" dirty="0">
                <a:solidFill>
                  <a:srgbClr val="000000"/>
                </a:solidFill>
                <a:ea typeface="ＭＳ Ｐゴシック" pitchFamily="-106" charset="-128"/>
                <a:cs typeface="+mn-cs"/>
              </a:rPr>
              <a:t>CDA infrastructure</a:t>
            </a:r>
          </a:p>
          <a:p>
            <a:pPr lvl="1">
              <a:buFont typeface="Wingdings" pitchFamily="2" charset="2"/>
              <a:buChar char="à"/>
            </a:pPr>
            <a:r>
              <a:rPr lang="en-US" sz="1600" kern="1200" dirty="0">
                <a:solidFill>
                  <a:srgbClr val="000000"/>
                </a:solidFill>
                <a:ea typeface="ＭＳ Ｐゴシック" pitchFamily="-106" charset="-128"/>
                <a:cs typeface="+mn-cs"/>
                <a:sym typeface="Wingdings" pitchFamily="2" charset="2"/>
              </a:rPr>
              <a:t>To be started in 2024</a:t>
            </a:r>
          </a:p>
          <a:p>
            <a:pPr lvl="1">
              <a:buFont typeface="Wingdings" pitchFamily="2" charset="2"/>
              <a:buChar char="à"/>
            </a:pPr>
            <a:endParaRPr lang="en-US" sz="1600" kern="1200" dirty="0">
              <a:solidFill>
                <a:srgbClr val="000000"/>
              </a:solidFill>
              <a:ea typeface="ＭＳ Ｐゴシック" pitchFamily="-106" charset="-128"/>
              <a:cs typeface="+mn-cs"/>
              <a:sym typeface="Wingdings" pitchFamily="2" charset="2"/>
            </a:endParaRPr>
          </a:p>
          <a:p>
            <a:pPr>
              <a:buFont typeface="+mj-lt"/>
              <a:buAutoNum type="arabicPeriod"/>
            </a:pPr>
            <a:r>
              <a:rPr lang="en-US" sz="1800" b="0" kern="1200" dirty="0">
                <a:solidFill>
                  <a:srgbClr val="000000"/>
                </a:solidFill>
                <a:ea typeface="ＭＳ Ｐゴシック" pitchFamily="-106" charset="-128"/>
                <a:cs typeface="+mn-cs"/>
                <a:sym typeface="Wingdings" pitchFamily="2" charset="2"/>
              </a:rPr>
              <a:t>New FDR4AVHRR project being started at ESA</a:t>
            </a:r>
            <a:r>
              <a:rPr lang="en-GB" sz="1800" b="0" kern="1200" dirty="0">
                <a:solidFill>
                  <a:srgbClr val="000000"/>
                </a:solidFill>
                <a:ea typeface="ＭＳ Ｐゴシック" pitchFamily="-106" charset="-128"/>
                <a:cs typeface="+mn-cs"/>
              </a:rPr>
              <a:t>. </a:t>
            </a:r>
            <a:r>
              <a:rPr lang="en-US" sz="1800" b="0" kern="1200" dirty="0">
                <a:solidFill>
                  <a:srgbClr val="000000"/>
                </a:solidFill>
                <a:ea typeface="ＭＳ Ｐゴシック" pitchFamily="-106" charset="-128"/>
                <a:cs typeface="+mn-cs"/>
              </a:rPr>
              <a:t>Development of new modules for error propagation, uncertainty estimation and </a:t>
            </a:r>
            <a:r>
              <a:rPr lang="en-GB" sz="1800" b="0" kern="1200" dirty="0">
                <a:solidFill>
                  <a:srgbClr val="000000"/>
                </a:solidFill>
                <a:ea typeface="ＭＳ Ｐゴシック" pitchFamily="-106" charset="-128"/>
                <a:cs typeface="+mn-cs"/>
              </a:rPr>
              <a:t>inter-instrument and </a:t>
            </a:r>
            <a:r>
              <a:rPr lang="en-US" sz="1800" b="0" kern="1200" dirty="0">
                <a:solidFill>
                  <a:srgbClr val="000000"/>
                </a:solidFill>
                <a:ea typeface="ＭＳ Ｐゴシック" pitchFamily="-106" charset="-128"/>
                <a:cs typeface="+mn-cs"/>
              </a:rPr>
              <a:t>cross-</a:t>
            </a:r>
            <a:r>
              <a:rPr lang="en-GB" sz="1800" b="0" kern="1200" dirty="0">
                <a:solidFill>
                  <a:srgbClr val="000000"/>
                </a:solidFill>
                <a:ea typeface="ＭＳ Ｐゴシック" pitchFamily="-106" charset="-128"/>
                <a:cs typeface="+mn-cs"/>
              </a:rPr>
              <a:t>mission calibrated </a:t>
            </a:r>
            <a:r>
              <a:rPr lang="en-US" sz="1800" b="0" kern="1200" dirty="0">
                <a:solidFill>
                  <a:srgbClr val="000000"/>
                </a:solidFill>
                <a:ea typeface="ＭＳ Ｐゴシック" pitchFamily="-106" charset="-128"/>
                <a:cs typeface="+mn-cs"/>
              </a:rPr>
              <a:t>FDR4AVHRR dataset.</a:t>
            </a:r>
          </a:p>
          <a:p>
            <a:pPr lvl="1">
              <a:buFont typeface="Wingdings" pitchFamily="2" charset="2"/>
              <a:buChar char="à"/>
            </a:pPr>
            <a:r>
              <a:rPr lang="en-US" sz="1600" kern="1200" dirty="0">
                <a:solidFill>
                  <a:srgbClr val="000000"/>
                </a:solidFill>
                <a:ea typeface="ＭＳ Ｐゴシック" pitchFamily="-106" charset="-128"/>
                <a:cs typeface="+mn-cs"/>
                <a:sym typeface="Wingdings" pitchFamily="2" charset="2"/>
              </a:rPr>
              <a:t>To be started by end 2023</a:t>
            </a:r>
            <a:endParaRPr lang="en-US" sz="1800" b="0" kern="1200" dirty="0">
              <a:solidFill>
                <a:srgbClr val="000000"/>
              </a:solidFill>
              <a:ea typeface="ＭＳ Ｐゴシック" pitchFamily="-106" charset="-128"/>
              <a:cs typeface="+mn-cs"/>
              <a:sym typeface="Wingdings" pitchFamily="2" charset="2"/>
            </a:endParaRPr>
          </a:p>
          <a:p>
            <a:pPr lvl="1">
              <a:buFont typeface="Wingdings" pitchFamily="2" charset="2"/>
              <a:buChar char="à"/>
            </a:pPr>
            <a:endParaRPr lang="en-US" sz="1800" b="0" kern="1200" dirty="0">
              <a:solidFill>
                <a:srgbClr val="000000"/>
              </a:solidFill>
              <a:ea typeface="ＭＳ Ｐゴシック" pitchFamily="-106" charset="-128"/>
              <a:cs typeface="+mn-cs"/>
              <a:sym typeface="Wingdings" pitchFamily="2" charset="2"/>
            </a:endParaRPr>
          </a:p>
          <a:p>
            <a:pPr marL="457200" lvl="1" indent="0">
              <a:buNone/>
            </a:pPr>
            <a:r>
              <a:rPr lang="en-US" sz="1800" b="0" kern="1200" dirty="0">
                <a:solidFill>
                  <a:srgbClr val="000000"/>
                </a:solidFill>
                <a:ea typeface="ＭＳ Ｐゴシック" pitchFamily="-106" charset="-128"/>
                <a:cs typeface="+mn-cs"/>
                <a:sym typeface="Wingdings" pitchFamily="2" charset="2"/>
              </a:rPr>
              <a:t>		AVHRR Session follow-on will be held at WGISS#57</a:t>
            </a:r>
            <a:endParaRPr lang="en-US" sz="1800" b="0" kern="1200" dirty="0">
              <a:solidFill>
                <a:srgbClr val="000000"/>
              </a:solidFill>
              <a:ea typeface="ＭＳ Ｐゴシック" pitchFamily="-106" charset="-128"/>
              <a:cs typeface="+mn-cs"/>
            </a:endParaRPr>
          </a:p>
        </p:txBody>
      </p:sp>
    </p:spTree>
    <p:extLst>
      <p:ext uri="{BB962C8B-B14F-4D97-AF65-F5344CB8AC3E}">
        <p14:creationId xmlns:p14="http://schemas.microsoft.com/office/powerpoint/2010/main" val="416231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2828" y="255010"/>
            <a:ext cx="7396162" cy="501650"/>
          </a:xfrm>
        </p:spPr>
        <p:txBody>
          <a:bodyPr/>
          <a:lstStyle/>
          <a:p>
            <a:pPr algn="ctr"/>
            <a:r>
              <a:rPr lang="en-US" sz="2400" dirty="0"/>
              <a:t>Cooperation Activities on AVHRR</a:t>
            </a:r>
          </a:p>
        </p:txBody>
      </p:sp>
      <p:sp>
        <p:nvSpPr>
          <p:cNvPr id="3" name="Inhaltsplatzhalter 2"/>
          <p:cNvSpPr>
            <a:spLocks noGrp="1"/>
          </p:cNvSpPr>
          <p:nvPr>
            <p:ph idx="1"/>
          </p:nvPr>
        </p:nvSpPr>
        <p:spPr>
          <a:xfrm>
            <a:off x="197514" y="1427321"/>
            <a:ext cx="8748972" cy="5182773"/>
          </a:xfrm>
        </p:spPr>
        <p:txBody>
          <a:bodyPr/>
          <a:lstStyle/>
          <a:p>
            <a:pPr marL="0" indent="0">
              <a:buNone/>
            </a:pPr>
            <a:r>
              <a:rPr lang="en-US" kern="1200" dirty="0">
                <a:solidFill>
                  <a:srgbClr val="000000"/>
                </a:solidFill>
                <a:ea typeface="ＭＳ Ｐゴシック" pitchFamily="-106" charset="-128"/>
                <a:cs typeface="+mn-cs"/>
              </a:rPr>
              <a:t>Objectives</a:t>
            </a:r>
          </a:p>
          <a:p>
            <a:pPr marL="457200" indent="-457200">
              <a:buFont typeface="+mj-lt"/>
              <a:buAutoNum type="arabicPeriod"/>
            </a:pPr>
            <a:r>
              <a:rPr lang="en-US" sz="2000" b="0" kern="1200" dirty="0">
                <a:solidFill>
                  <a:srgbClr val="000000"/>
                </a:solidFill>
                <a:ea typeface="ＭＳ Ｐゴシック" pitchFamily="-106" charset="-128"/>
              </a:rPr>
              <a:t>Unfold and make accessible 1km AVHRR data from regional archives (possibly open and free)</a:t>
            </a:r>
          </a:p>
          <a:p>
            <a:pPr marL="457200" indent="-457200">
              <a:buFont typeface="+mj-lt"/>
              <a:buAutoNum type="arabicPeriod"/>
            </a:pPr>
            <a:endParaRPr lang="en-US" sz="2000" b="0" kern="1200" dirty="0">
              <a:solidFill>
                <a:srgbClr val="000000"/>
              </a:solidFill>
              <a:ea typeface="ＭＳ Ｐゴシック" pitchFamily="-106" charset="-128"/>
              <a:cs typeface="+mn-cs"/>
            </a:endParaRPr>
          </a:p>
          <a:p>
            <a:pPr marL="457200" indent="-457200">
              <a:buFont typeface="+mj-lt"/>
              <a:buAutoNum type="arabicPeriod"/>
            </a:pPr>
            <a:r>
              <a:rPr lang="en-US" sz="2000" b="0" kern="1200" dirty="0">
                <a:solidFill>
                  <a:srgbClr val="000000"/>
                </a:solidFill>
                <a:ea typeface="ＭＳ Ｐゴシック" pitchFamily="-106" charset="-128"/>
              </a:rPr>
              <a:t>Transcribe unique data from heritage media</a:t>
            </a:r>
          </a:p>
          <a:p>
            <a:pPr marL="457200" indent="-457200">
              <a:buFont typeface="+mj-lt"/>
              <a:buAutoNum type="arabicPeriod"/>
            </a:pPr>
            <a:endParaRPr lang="en-US" sz="2000" b="0" kern="1200" dirty="0">
              <a:solidFill>
                <a:srgbClr val="000000"/>
              </a:solidFill>
              <a:ea typeface="ＭＳ Ｐゴシック" pitchFamily="-106" charset="-128"/>
              <a:cs typeface="+mn-cs"/>
            </a:endParaRPr>
          </a:p>
          <a:p>
            <a:pPr marL="457200" indent="-457200">
              <a:buFont typeface="+mj-lt"/>
              <a:buAutoNum type="arabicPeriod"/>
            </a:pPr>
            <a:r>
              <a:rPr lang="en-US" sz="2000" b="0" kern="1200" dirty="0">
                <a:solidFill>
                  <a:srgbClr val="000000"/>
                </a:solidFill>
                <a:ea typeface="ＭＳ Ｐゴシック" pitchFamily="-106" charset="-128"/>
              </a:rPr>
              <a:t>Identify a common format for AVHRR Level-1b and Level-1c data and pursue (re)processing from AVHRR data owners/holders and data accessibility</a:t>
            </a:r>
          </a:p>
          <a:p>
            <a:pPr marL="457200" indent="-457200">
              <a:buFont typeface="+mj-lt"/>
              <a:buAutoNum type="arabicPeriod"/>
            </a:pPr>
            <a:endParaRPr lang="en-US" sz="2000" b="0" kern="1200" dirty="0">
              <a:solidFill>
                <a:srgbClr val="000000"/>
              </a:solidFill>
              <a:ea typeface="ＭＳ Ｐゴシック" pitchFamily="-106" charset="-128"/>
              <a:cs typeface="+mn-cs"/>
            </a:endParaRPr>
          </a:p>
          <a:p>
            <a:pPr marL="457200" indent="-457200">
              <a:buFont typeface="+mj-lt"/>
              <a:buAutoNum type="arabicPeriod"/>
            </a:pPr>
            <a:r>
              <a:rPr lang="en-US" sz="2000" b="0" kern="1200" dirty="0">
                <a:solidFill>
                  <a:srgbClr val="000000"/>
                </a:solidFill>
                <a:ea typeface="ＭＳ Ｐゴシック" pitchFamily="-106" charset="-128"/>
                <a:cs typeface="+mn-cs"/>
              </a:rPr>
              <a:t>Facilitate data discovery through the WGISS Connected Data Assets Infrastructure</a:t>
            </a:r>
          </a:p>
        </p:txBody>
      </p:sp>
    </p:spTree>
    <p:extLst>
      <p:ext uri="{BB962C8B-B14F-4D97-AF65-F5344CB8AC3E}">
        <p14:creationId xmlns:p14="http://schemas.microsoft.com/office/powerpoint/2010/main" val="354169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09600" y="2209800"/>
            <a:ext cx="84582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r>
              <a:rPr lang="en-GB" dirty="0"/>
              <a:t>AVHRR Regional Archives</a:t>
            </a:r>
            <a:endParaRPr lang="it-IT" dirty="0"/>
          </a:p>
        </p:txBody>
      </p:sp>
      <p:pic>
        <p:nvPicPr>
          <p:cNvPr id="12" name="ceos_logo.png"/>
          <p:cNvPicPr/>
          <p:nvPr/>
        </p:nvPicPr>
        <p:blipFill>
          <a:blip r:embed="rId2"/>
          <a:stretch>
            <a:fillRect/>
          </a:stretch>
        </p:blipFill>
        <p:spPr>
          <a:xfrm>
            <a:off x="457200" y="304800"/>
            <a:ext cx="2507906" cy="993132"/>
          </a:xfrm>
          <a:prstGeom prst="rect">
            <a:avLst/>
          </a:prstGeom>
          <a:ln w="12700">
            <a:miter lim="400000"/>
          </a:ln>
        </p:spPr>
      </p:pic>
      <p:sp>
        <p:nvSpPr>
          <p:cNvPr id="5" name="Shape 10"/>
          <p:cNvSpPr txBox="1">
            <a:spLocks/>
          </p:cNvSpPr>
          <p:nvPr/>
        </p:nvSpPr>
        <p:spPr>
          <a:xfrm>
            <a:off x="457200" y="1371600"/>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rPr>
              <a:t>Committee on Earth Observation Satellites</a:t>
            </a:r>
          </a:p>
        </p:txBody>
      </p:sp>
      <p:sp>
        <p:nvSpPr>
          <p:cNvPr id="6" name="Shape 10"/>
          <p:cNvSpPr txBox="1">
            <a:spLocks/>
          </p:cNvSpPr>
          <p:nvPr/>
        </p:nvSpPr>
        <p:spPr bwMode="auto">
          <a:xfrm>
            <a:off x="5039532" y="300732"/>
            <a:ext cx="3779003" cy="1175959"/>
          </a:xfrm>
          <a:prstGeom prst="rect">
            <a:avLst/>
          </a:prstGeom>
          <a:noFill/>
          <a:ln w="12700">
            <a:noFill/>
            <a:miter lim="400000"/>
            <a:headEnd/>
            <a:tailEnd/>
          </a:ln>
          <a:extLs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4200" b="1">
                <a:solidFill>
                  <a:schemeClr val="bg1"/>
                </a:solidFill>
                <a:latin typeface="Droid Serif"/>
                <a:ea typeface="Droid Serif"/>
                <a:cs typeface="Droid Serif"/>
                <a:sym typeface="Droid Serif"/>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defRPr sz="1800" b="0">
                <a:solidFill>
                  <a:srgbClr val="000000"/>
                </a:solidFill>
              </a:defRPr>
            </a:pPr>
            <a:r>
              <a:rPr lang="en-US" sz="4000" dirty="0">
                <a:solidFill>
                  <a:srgbClr val="92D050"/>
                </a:solidFill>
              </a:rPr>
              <a:t>WGISS</a:t>
            </a:r>
          </a:p>
        </p:txBody>
      </p:sp>
    </p:spTree>
    <p:extLst>
      <p:ext uri="{BB962C8B-B14F-4D97-AF65-F5344CB8AC3E}">
        <p14:creationId xmlns:p14="http://schemas.microsoft.com/office/powerpoint/2010/main" val="15522688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367" y="1406043"/>
            <a:ext cx="8681434" cy="5112743"/>
          </a:xfrm>
        </p:spPr>
        <p:txBody>
          <a:bodyPr/>
          <a:lstStyle/>
          <a:p>
            <a:pPr marL="0" indent="0">
              <a:spcBef>
                <a:spcPts val="1200"/>
              </a:spcBef>
              <a:buNone/>
            </a:pPr>
            <a:r>
              <a:rPr lang="en-US" sz="2000" kern="1200" dirty="0">
                <a:solidFill>
                  <a:srgbClr val="000000"/>
                </a:solidFill>
                <a:ea typeface="ＭＳ Ｐゴシック" pitchFamily="-106" charset="-128"/>
              </a:rPr>
              <a:t>GLOBAL</a:t>
            </a:r>
          </a:p>
          <a:p>
            <a:pPr>
              <a:spcBef>
                <a:spcPts val="1200"/>
              </a:spcBef>
            </a:pPr>
            <a:r>
              <a:rPr lang="en-US" sz="1600" b="0" kern="1200" dirty="0">
                <a:solidFill>
                  <a:srgbClr val="000000"/>
                </a:solidFill>
                <a:ea typeface="ＭＳ Ｐゴシック" pitchFamily="-106" charset="-128"/>
              </a:rPr>
              <a:t>NOAA POES AVHRR GAC global archive: 1978 onwards;</a:t>
            </a:r>
          </a:p>
          <a:p>
            <a:pPr>
              <a:spcBef>
                <a:spcPts val="1200"/>
              </a:spcBef>
            </a:pPr>
            <a:r>
              <a:rPr lang="en-US" sz="1600" b="0" kern="1200" dirty="0">
                <a:solidFill>
                  <a:srgbClr val="000000"/>
                </a:solidFill>
                <a:ea typeface="ＭＳ Ｐゴシック" pitchFamily="-106" charset="-128"/>
              </a:rPr>
              <a:t>EUMETSAT </a:t>
            </a:r>
            <a:r>
              <a:rPr lang="en-US" sz="1600" b="0" kern="1200" dirty="0" err="1">
                <a:solidFill>
                  <a:srgbClr val="000000"/>
                </a:solidFill>
                <a:ea typeface="ＭＳ Ｐゴシック" pitchFamily="-106" charset="-128"/>
              </a:rPr>
              <a:t>MetOp</a:t>
            </a:r>
            <a:r>
              <a:rPr lang="en-US" sz="1600" b="0" kern="1200" dirty="0">
                <a:solidFill>
                  <a:srgbClr val="000000"/>
                </a:solidFill>
                <a:ea typeface="ＭＳ Ｐゴシック" pitchFamily="-106" charset="-128"/>
              </a:rPr>
              <a:t> AVHRR 1km FRAC global archive: late 2006 onwards.</a:t>
            </a:r>
            <a:endParaRPr lang="en-US" sz="2000" kern="1200" dirty="0">
              <a:solidFill>
                <a:srgbClr val="000000"/>
              </a:solidFill>
              <a:ea typeface="ＭＳ Ｐゴシック" pitchFamily="-106" charset="-128"/>
              <a:cs typeface="+mn-cs"/>
            </a:endParaRPr>
          </a:p>
          <a:p>
            <a:pPr marL="0" indent="0">
              <a:spcBef>
                <a:spcPts val="1200"/>
              </a:spcBef>
              <a:buNone/>
            </a:pPr>
            <a:r>
              <a:rPr lang="en-US" sz="2000" kern="1200" dirty="0">
                <a:solidFill>
                  <a:srgbClr val="000000"/>
                </a:solidFill>
                <a:ea typeface="ＭＳ Ｐゴシック" pitchFamily="-106" charset="-128"/>
                <a:cs typeface="+mn-cs"/>
              </a:rPr>
              <a:t>LOCAL</a:t>
            </a:r>
          </a:p>
          <a:p>
            <a:pPr>
              <a:spcBef>
                <a:spcPts val="1200"/>
              </a:spcBef>
            </a:pPr>
            <a:r>
              <a:rPr lang="en-US" sz="1600" kern="1200" dirty="0">
                <a:solidFill>
                  <a:srgbClr val="000000"/>
                </a:solidFill>
                <a:ea typeface="ＭＳ Ｐゴシック" pitchFamily="-106" charset="-128"/>
                <a:cs typeface="+mn-cs"/>
              </a:rPr>
              <a:t>Europe:</a:t>
            </a:r>
            <a:r>
              <a:rPr lang="en-US" sz="1600" b="0" kern="1200" dirty="0">
                <a:solidFill>
                  <a:srgbClr val="000000"/>
                </a:solidFill>
                <a:ea typeface="ＭＳ Ｐゴシック" pitchFamily="-106" charset="-128"/>
                <a:cs typeface="+mn-cs"/>
              </a:rPr>
              <a:t> ESA &amp; University of Bern (Switzerland), STFC CEDA (UK, including Dundee Satellite Receiving Station), </a:t>
            </a:r>
            <a:r>
              <a:rPr lang="en-US" sz="1600" b="0" kern="1200" dirty="0" err="1">
                <a:solidFill>
                  <a:srgbClr val="000000"/>
                </a:solidFill>
                <a:ea typeface="ＭＳ Ｐゴシック" pitchFamily="-106" charset="-128"/>
                <a:cs typeface="+mn-cs"/>
              </a:rPr>
              <a:t>MeteoFrance</a:t>
            </a:r>
            <a:r>
              <a:rPr lang="en-US" sz="1600" b="0" kern="1200" dirty="0">
                <a:solidFill>
                  <a:srgbClr val="000000"/>
                </a:solidFill>
                <a:ea typeface="ＭＳ Ｐゴシック" pitchFamily="-106" charset="-128"/>
                <a:cs typeface="+mn-cs"/>
              </a:rPr>
              <a:t> (France), DLR (Germany), </a:t>
            </a:r>
            <a:r>
              <a:rPr lang="en-US" sz="1600" b="0" kern="1200" dirty="0" err="1">
                <a:solidFill>
                  <a:srgbClr val="000000"/>
                </a:solidFill>
                <a:ea typeface="ＭＳ Ｐゴシック" pitchFamily="-106" charset="-128"/>
                <a:cs typeface="+mn-cs"/>
              </a:rPr>
              <a:t>METoffice</a:t>
            </a:r>
            <a:r>
              <a:rPr lang="en-US" sz="1600" b="0" kern="1200" dirty="0">
                <a:solidFill>
                  <a:srgbClr val="000000"/>
                </a:solidFill>
                <a:ea typeface="ＭＳ Ｐゴシック" pitchFamily="-106" charset="-128"/>
                <a:cs typeface="+mn-cs"/>
              </a:rPr>
              <a:t> (UK), </a:t>
            </a:r>
            <a:r>
              <a:rPr lang="en-US" sz="1600" b="0" kern="1200" dirty="0" err="1">
                <a:solidFill>
                  <a:srgbClr val="000000"/>
                </a:solidFill>
                <a:ea typeface="ＭＳ Ｐゴシック" pitchFamily="-106" charset="-128"/>
                <a:cs typeface="+mn-cs"/>
              </a:rPr>
              <a:t>IGiK</a:t>
            </a:r>
            <a:r>
              <a:rPr lang="en-US" sz="1600" b="0" kern="1200" dirty="0">
                <a:solidFill>
                  <a:srgbClr val="000000"/>
                </a:solidFill>
                <a:ea typeface="ＭＳ Ｐゴシック" pitchFamily="-106" charset="-128"/>
                <a:cs typeface="+mn-cs"/>
              </a:rPr>
              <a:t> (Poland);</a:t>
            </a:r>
          </a:p>
          <a:p>
            <a:pPr>
              <a:spcBef>
                <a:spcPts val="1200"/>
              </a:spcBef>
            </a:pPr>
            <a:r>
              <a:rPr lang="en-US" sz="1600" kern="1200" dirty="0">
                <a:solidFill>
                  <a:srgbClr val="000000"/>
                </a:solidFill>
                <a:ea typeface="ＭＳ Ｐゴシック" pitchFamily="-106" charset="-128"/>
                <a:cs typeface="+mn-cs"/>
              </a:rPr>
              <a:t>Americas: </a:t>
            </a:r>
            <a:r>
              <a:rPr lang="en-US" sz="1600" b="0" kern="1200" dirty="0">
                <a:solidFill>
                  <a:srgbClr val="000000"/>
                </a:solidFill>
                <a:ea typeface="ＭＳ Ｐゴシック" pitchFamily="-106" charset="-128"/>
                <a:cs typeface="+mn-cs"/>
              </a:rPr>
              <a:t>NOAA and USGS (USA), </a:t>
            </a:r>
            <a:r>
              <a:rPr lang="en-US" sz="1600" b="0" kern="1200" dirty="0">
                <a:solidFill>
                  <a:srgbClr val="000000"/>
                </a:solidFill>
                <a:ea typeface="ＭＳ Ｐゴシック" pitchFamily="-106" charset="-128"/>
              </a:rPr>
              <a:t>NRCan/CCMEO (Canada), </a:t>
            </a:r>
            <a:r>
              <a:rPr lang="en-US" sz="1600" b="0" kern="1200" dirty="0" err="1">
                <a:solidFill>
                  <a:srgbClr val="000000"/>
                </a:solidFill>
                <a:ea typeface="ＭＳ Ｐゴシック" pitchFamily="-106" charset="-128"/>
              </a:rPr>
              <a:t>GiDyC-Servicio</a:t>
            </a:r>
            <a:r>
              <a:rPr lang="en-US" sz="1600" b="0" kern="1200" dirty="0">
                <a:solidFill>
                  <a:srgbClr val="000000"/>
                </a:solidFill>
                <a:ea typeface="ＭＳ Ｐゴシック" pitchFamily="-106" charset="-128"/>
              </a:rPr>
              <a:t> Meteorológico Nacional (Argentina), INPE (Brazil);</a:t>
            </a:r>
          </a:p>
          <a:p>
            <a:pPr>
              <a:spcBef>
                <a:spcPts val="1200"/>
              </a:spcBef>
            </a:pPr>
            <a:r>
              <a:rPr lang="en-US" sz="1600" kern="1200" dirty="0">
                <a:solidFill>
                  <a:srgbClr val="000000"/>
                </a:solidFill>
                <a:ea typeface="ＭＳ Ｐゴシック" pitchFamily="-106" charset="-128"/>
                <a:cs typeface="+mn-cs"/>
              </a:rPr>
              <a:t>Africa:</a:t>
            </a:r>
            <a:r>
              <a:rPr lang="en-US" sz="1600" b="0" kern="1200" dirty="0">
                <a:solidFill>
                  <a:srgbClr val="000000"/>
                </a:solidFill>
                <a:ea typeface="ＭＳ Ｐゴシック" pitchFamily="-106" charset="-128"/>
                <a:cs typeface="+mn-cs"/>
              </a:rPr>
              <a:t> SANSA (South Africa), ASI / University of Rome (Kenya);</a:t>
            </a:r>
          </a:p>
          <a:p>
            <a:pPr>
              <a:spcBef>
                <a:spcPts val="1200"/>
              </a:spcBef>
            </a:pPr>
            <a:r>
              <a:rPr lang="en-US" sz="1600" kern="1200" dirty="0">
                <a:solidFill>
                  <a:srgbClr val="000000"/>
                </a:solidFill>
                <a:ea typeface="ＭＳ Ｐゴシック" pitchFamily="-106" charset="-128"/>
                <a:cs typeface="+mn-cs"/>
              </a:rPr>
              <a:t>Asia:</a:t>
            </a:r>
            <a:r>
              <a:rPr lang="en-US" sz="1600" b="0" kern="1200" dirty="0">
                <a:solidFill>
                  <a:srgbClr val="000000"/>
                </a:solidFill>
                <a:ea typeface="ＭＳ Ｐゴシック" pitchFamily="-106" charset="-128"/>
                <a:cs typeface="+mn-cs"/>
              </a:rPr>
              <a:t> CMA (China), </a:t>
            </a:r>
            <a:r>
              <a:rPr lang="en-US" sz="1600" b="0" dirty="0">
                <a:solidFill>
                  <a:srgbClr val="000000"/>
                </a:solidFill>
              </a:rPr>
              <a:t>IRIM (Mongolia), GITSDA (Thailand), </a:t>
            </a:r>
            <a:r>
              <a:rPr lang="en-US" sz="1600" b="0" dirty="0" err="1">
                <a:solidFill>
                  <a:srgbClr val="000000"/>
                </a:solidFill>
              </a:rPr>
              <a:t>Jaxa</a:t>
            </a:r>
            <a:r>
              <a:rPr lang="en-US" sz="1600" b="0" dirty="0">
                <a:solidFill>
                  <a:srgbClr val="000000"/>
                </a:solidFill>
              </a:rPr>
              <a:t> (Japan);</a:t>
            </a:r>
            <a:endParaRPr lang="en-US" sz="1600" b="0" kern="1200" dirty="0">
              <a:solidFill>
                <a:srgbClr val="000000"/>
              </a:solidFill>
              <a:ea typeface="ＭＳ Ｐゴシック" pitchFamily="-106" charset="-128"/>
              <a:cs typeface="+mn-cs"/>
            </a:endParaRPr>
          </a:p>
          <a:p>
            <a:pPr>
              <a:spcBef>
                <a:spcPts val="1200"/>
              </a:spcBef>
            </a:pPr>
            <a:r>
              <a:rPr lang="en-US" sz="1600" kern="1200" dirty="0">
                <a:solidFill>
                  <a:srgbClr val="000000"/>
                </a:solidFill>
                <a:ea typeface="ＭＳ Ｐゴシック" pitchFamily="-106" charset="-128"/>
                <a:cs typeface="+mn-cs"/>
              </a:rPr>
              <a:t>Australia:</a:t>
            </a:r>
            <a:r>
              <a:rPr lang="en-US" sz="1600" b="0" kern="1200" dirty="0">
                <a:solidFill>
                  <a:srgbClr val="000000"/>
                </a:solidFill>
                <a:ea typeface="ＭＳ Ｐゴシック" pitchFamily="-106" charset="-128"/>
                <a:cs typeface="+mn-cs"/>
              </a:rPr>
              <a:t> CSIRO.</a:t>
            </a:r>
          </a:p>
        </p:txBody>
      </p:sp>
      <p:sp>
        <p:nvSpPr>
          <p:cNvPr id="6" name="Rectangle 2">
            <a:extLst>
              <a:ext uri="{FF2B5EF4-FFF2-40B4-BE49-F238E27FC236}">
                <a16:creationId xmlns:a16="http://schemas.microsoft.com/office/drawing/2014/main" id="{E876D29F-9622-9540-B101-B6AF9C6FB0EE}"/>
              </a:ext>
            </a:extLst>
          </p:cNvPr>
          <p:cNvSpPr>
            <a:spLocks noGrp="1" noChangeArrowheads="1"/>
          </p:cNvSpPr>
          <p:nvPr>
            <p:ph type="title"/>
          </p:nvPr>
        </p:nvSpPr>
        <p:spPr>
          <a:xfrm>
            <a:off x="1094712" y="277987"/>
            <a:ext cx="7396162" cy="501650"/>
          </a:xfrm>
        </p:spPr>
        <p:txBody>
          <a:bodyPr/>
          <a:lstStyle/>
          <a:p>
            <a:pPr algn="ctr"/>
            <a:r>
              <a:rPr lang="en-GB" sz="2400" dirty="0"/>
              <a:t>AVHRR 1 Km digital data archives (excerpt)</a:t>
            </a:r>
          </a:p>
        </p:txBody>
      </p:sp>
      <p:sp>
        <p:nvSpPr>
          <p:cNvPr id="7" name="Rectangle 6">
            <a:extLst>
              <a:ext uri="{FF2B5EF4-FFF2-40B4-BE49-F238E27FC236}">
                <a16:creationId xmlns:a16="http://schemas.microsoft.com/office/drawing/2014/main" id="{3D06F044-3FDB-154E-8A19-1444D91D5204}"/>
              </a:ext>
            </a:extLst>
          </p:cNvPr>
          <p:cNvSpPr/>
          <p:nvPr/>
        </p:nvSpPr>
        <p:spPr>
          <a:xfrm>
            <a:off x="6785044" y="5607919"/>
            <a:ext cx="1851789" cy="369332"/>
          </a:xfrm>
          <a:prstGeom prst="rect">
            <a:avLst/>
          </a:prstGeom>
        </p:spPr>
        <p:txBody>
          <a:bodyPr wrap="none">
            <a:spAutoFit/>
          </a:bodyPr>
          <a:lstStyle/>
          <a:p>
            <a:r>
              <a:rPr lang="en-US" dirty="0">
                <a:solidFill>
                  <a:schemeClr val="accent5">
                    <a:lumMod val="50000"/>
                  </a:schemeClr>
                </a:solidFill>
              </a:rPr>
              <a:t>Others missing?</a:t>
            </a:r>
            <a:endParaRPr lang="en-IT" dirty="0">
              <a:solidFill>
                <a:schemeClr val="accent5">
                  <a:lumMod val="50000"/>
                </a:schemeClr>
              </a:solidFill>
            </a:endParaRPr>
          </a:p>
        </p:txBody>
      </p:sp>
      <p:sp>
        <p:nvSpPr>
          <p:cNvPr id="2" name="Rectangle 1">
            <a:extLst>
              <a:ext uri="{FF2B5EF4-FFF2-40B4-BE49-F238E27FC236}">
                <a16:creationId xmlns:a16="http://schemas.microsoft.com/office/drawing/2014/main" id="{E0CEBC6D-84AD-5730-4BDC-A982B17011F9}"/>
              </a:ext>
            </a:extLst>
          </p:cNvPr>
          <p:cNvSpPr/>
          <p:nvPr/>
        </p:nvSpPr>
        <p:spPr>
          <a:xfrm>
            <a:off x="3054923" y="5977251"/>
            <a:ext cx="3506153" cy="369332"/>
          </a:xfrm>
          <a:prstGeom prst="rect">
            <a:avLst/>
          </a:prstGeom>
        </p:spPr>
        <p:txBody>
          <a:bodyPr wrap="none">
            <a:spAutoFit/>
          </a:bodyPr>
          <a:lstStyle/>
          <a:p>
            <a:r>
              <a:rPr lang="en-US" b="1" dirty="0">
                <a:solidFill>
                  <a:srgbClr val="000000"/>
                </a:solidFill>
              </a:rPr>
              <a:t>FOCUS ON LOCAL ARCHIVES</a:t>
            </a:r>
            <a:endParaRPr lang="en-IT" b="1" dirty="0">
              <a:solidFill>
                <a:srgbClr val="000000"/>
              </a:solidFill>
            </a:endParaRPr>
          </a:p>
        </p:txBody>
      </p:sp>
    </p:spTree>
    <p:extLst>
      <p:ext uri="{BB962C8B-B14F-4D97-AF65-F5344CB8AC3E}">
        <p14:creationId xmlns:p14="http://schemas.microsoft.com/office/powerpoint/2010/main" val="69040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3822" y="153059"/>
            <a:ext cx="7111241" cy="613172"/>
          </a:xfrm>
        </p:spPr>
        <p:txBody>
          <a:bodyPr/>
          <a:lstStyle/>
          <a:p>
            <a:pPr algn="ctr"/>
            <a:r>
              <a:rPr lang="en-US" sz="2400" dirty="0"/>
              <a:t>Europe – ESA &amp; University of Bern</a:t>
            </a:r>
          </a:p>
        </p:txBody>
      </p:sp>
      <p:sp>
        <p:nvSpPr>
          <p:cNvPr id="3" name="Textfeld 2"/>
          <p:cNvSpPr txBox="1"/>
          <p:nvPr/>
        </p:nvSpPr>
        <p:spPr>
          <a:xfrm>
            <a:off x="135923" y="2395255"/>
            <a:ext cx="4175405"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European dataset includes data from University of Bern, Dundee Station and ESA holdings: more than </a:t>
            </a:r>
            <a:r>
              <a:rPr lang="en-US" sz="1600" b="1" dirty="0">
                <a:solidFill>
                  <a:srgbClr val="000000"/>
                </a:solidFill>
              </a:rPr>
              <a:t>260.000 data products </a:t>
            </a:r>
            <a:r>
              <a:rPr lang="en-US" sz="1600" dirty="0">
                <a:solidFill>
                  <a:srgbClr val="000000"/>
                </a:solidFill>
              </a:rPr>
              <a:t>harmonized and consolidated through a dedicated ESA project (Heritage Space Programme).</a:t>
            </a:r>
          </a:p>
          <a:p>
            <a:pPr marL="285750" indent="-285750">
              <a:buFont typeface="Arial" panose="020B0604020202020204" pitchFamily="34" charset="0"/>
              <a:buChar char="•"/>
            </a:pPr>
            <a:r>
              <a:rPr lang="en-US" sz="1600" dirty="0">
                <a:solidFill>
                  <a:srgbClr val="000000"/>
                </a:solidFill>
              </a:rPr>
              <a:t>In addition ESA holds the dataset outside Europe from the 1KM project in the ‘90s.</a:t>
            </a:r>
          </a:p>
          <a:p>
            <a:pPr marL="285750" indent="-285750">
              <a:buFont typeface="Arial" panose="020B0604020202020204" pitchFamily="34" charset="0"/>
              <a:buChar char="•"/>
            </a:pPr>
            <a:r>
              <a:rPr lang="en-US" sz="1600" dirty="0">
                <a:solidFill>
                  <a:srgbClr val="000000"/>
                </a:solidFill>
              </a:rPr>
              <a:t>All data accessible </a:t>
            </a:r>
            <a:r>
              <a:rPr lang="en-US" sz="1600" b="1" dirty="0">
                <a:solidFill>
                  <a:srgbClr val="000000"/>
                </a:solidFill>
              </a:rPr>
              <a:t>free of charge via ESA dissemination services and safely archived at ESA.</a:t>
            </a:r>
          </a:p>
          <a:p>
            <a:pPr marL="285750" indent="-285750">
              <a:buFont typeface="Arial" panose="020B0604020202020204" pitchFamily="34" charset="0"/>
              <a:buChar char="•"/>
            </a:pPr>
            <a:r>
              <a:rPr lang="en-US" sz="1600" b="1" dirty="0">
                <a:solidFill>
                  <a:srgbClr val="000000"/>
                </a:solidFill>
              </a:rPr>
              <a:t>Processing to Level-1c is completed and the data publication activity is starting.</a:t>
            </a:r>
          </a:p>
          <a:p>
            <a:pPr marL="285750" indent="-285750">
              <a:buFont typeface="Arial" panose="020B0604020202020204" pitchFamily="34" charset="0"/>
              <a:buChar char="•"/>
            </a:pPr>
            <a:r>
              <a:rPr lang="en-US" sz="1600" dirty="0">
                <a:solidFill>
                  <a:srgbClr val="000000"/>
                </a:solidFill>
              </a:rPr>
              <a:t>Additional activities being defined for 2024-25 (FDR).</a:t>
            </a:r>
          </a:p>
        </p:txBody>
      </p:sp>
      <p:pic>
        <p:nvPicPr>
          <p:cNvPr id="6" name="Picture 5"/>
          <p:cNvPicPr>
            <a:picLocks noChangeAspect="1"/>
          </p:cNvPicPr>
          <p:nvPr/>
        </p:nvPicPr>
        <p:blipFill>
          <a:blip r:embed="rId2"/>
          <a:stretch>
            <a:fillRect/>
          </a:stretch>
        </p:blipFill>
        <p:spPr>
          <a:xfrm>
            <a:off x="4339442" y="2541325"/>
            <a:ext cx="4482592" cy="3739731"/>
          </a:xfrm>
          <a:prstGeom prst="rect">
            <a:avLst/>
          </a:prstGeom>
        </p:spPr>
      </p:pic>
      <p:sp>
        <p:nvSpPr>
          <p:cNvPr id="4" name="TextBox 3">
            <a:extLst>
              <a:ext uri="{FF2B5EF4-FFF2-40B4-BE49-F238E27FC236}">
                <a16:creationId xmlns:a16="http://schemas.microsoft.com/office/drawing/2014/main" id="{F7873171-5ED2-13DA-1F79-65C9FF095F0A}"/>
              </a:ext>
            </a:extLst>
          </p:cNvPr>
          <p:cNvSpPr txBox="1"/>
          <p:nvPr/>
        </p:nvSpPr>
        <p:spPr>
          <a:xfrm>
            <a:off x="111123" y="1384722"/>
            <a:ext cx="8921753" cy="830997"/>
          </a:xfrm>
          <a:prstGeom prst="rect">
            <a:avLst/>
          </a:prstGeom>
          <a:noFill/>
        </p:spPr>
        <p:txBody>
          <a:bodyPr wrap="square">
            <a:spAutoFit/>
          </a:bodyPr>
          <a:lstStyle/>
          <a:p>
            <a:pPr marL="285750" indent="-285750">
              <a:buFont typeface="Arial" panose="020B0604020202020204" pitchFamily="34" charset="0"/>
              <a:buChar char="•"/>
            </a:pPr>
            <a:r>
              <a:rPr lang="en-GB" sz="1600" b="0" kern="1200" dirty="0">
                <a:solidFill>
                  <a:srgbClr val="000000"/>
                </a:solidFill>
                <a:ea typeface="ＭＳ Ｐゴシック" pitchFamily="-106" charset="-128"/>
                <a:cs typeface="+mn-cs"/>
              </a:rPr>
              <a:t>Long time series (1981–2021) of AVHRR data from different platforms (POES, </a:t>
            </a:r>
            <a:r>
              <a:rPr lang="en-GB" sz="1600" b="0" kern="1200" dirty="0" err="1">
                <a:solidFill>
                  <a:srgbClr val="000000"/>
                </a:solidFill>
                <a:ea typeface="ＭＳ Ｐゴシック" pitchFamily="-106" charset="-128"/>
                <a:cs typeface="+mn-cs"/>
              </a:rPr>
              <a:t>MetOp</a:t>
            </a:r>
            <a:r>
              <a:rPr lang="en-GB" sz="1600" b="0" kern="1200" dirty="0">
                <a:solidFill>
                  <a:srgbClr val="000000"/>
                </a:solidFill>
                <a:ea typeface="ＭＳ Ｐゴシック" pitchFamily="-106" charset="-128"/>
                <a:cs typeface="+mn-cs"/>
              </a:rPr>
              <a:t>)</a:t>
            </a:r>
          </a:p>
          <a:p>
            <a:pPr marL="285750" indent="-285750">
              <a:buFont typeface="Arial" panose="020B0604020202020204" pitchFamily="34" charset="0"/>
              <a:buChar char="•"/>
            </a:pPr>
            <a:r>
              <a:rPr lang="en-US" sz="1600" b="0" kern="1200" dirty="0">
                <a:solidFill>
                  <a:srgbClr val="000000"/>
                </a:solidFill>
                <a:ea typeface="ＭＳ Ｐゴシック" pitchFamily="-106" charset="-128"/>
                <a:cs typeface="+mn-cs"/>
              </a:rPr>
              <a:t>Unique source to retrieve Essential Climate Variables (ECV) to investigate climate change over last 40 </a:t>
            </a:r>
            <a:r>
              <a:rPr lang="en-US" sz="1600" b="0" kern="1200" dirty="0" err="1">
                <a:solidFill>
                  <a:srgbClr val="000000"/>
                </a:solidFill>
                <a:ea typeface="ＭＳ Ｐゴシック" pitchFamily="-106" charset="-128"/>
                <a:cs typeface="+mn-cs"/>
              </a:rPr>
              <a:t>yrs</a:t>
            </a:r>
            <a:endParaRPr lang="en-US" sz="1600" b="0" kern="1200" dirty="0">
              <a:solidFill>
                <a:srgbClr val="000000"/>
              </a:solidFill>
              <a:ea typeface="ＭＳ Ｐゴシック" pitchFamily="-106" charset="-128"/>
              <a:cs typeface="+mn-cs"/>
            </a:endParaRPr>
          </a:p>
        </p:txBody>
      </p:sp>
      <p:sp>
        <p:nvSpPr>
          <p:cNvPr id="5" name="Textfeld 3">
            <a:extLst>
              <a:ext uri="{FF2B5EF4-FFF2-40B4-BE49-F238E27FC236}">
                <a16:creationId xmlns:a16="http://schemas.microsoft.com/office/drawing/2014/main" id="{6CC99356-41D7-FA42-FD0D-FDB7FDA73C89}"/>
              </a:ext>
            </a:extLst>
          </p:cNvPr>
          <p:cNvSpPr txBox="1"/>
          <p:nvPr/>
        </p:nvSpPr>
        <p:spPr>
          <a:xfrm rot="20019529">
            <a:off x="1139626" y="3765839"/>
            <a:ext cx="6343404" cy="707886"/>
          </a:xfrm>
          <a:prstGeom prst="rect">
            <a:avLst/>
          </a:prstGeom>
          <a:solidFill>
            <a:schemeClr val="bg1"/>
          </a:solidFill>
        </p:spPr>
        <p:txBody>
          <a:bodyPr wrap="none" rtlCol="0">
            <a:spAutoFit/>
          </a:bodyPr>
          <a:lstStyle/>
          <a:p>
            <a:pPr algn="ctr"/>
            <a:r>
              <a:rPr lang="en-US" sz="4000" dirty="0">
                <a:solidFill>
                  <a:schemeClr val="tx1">
                    <a:lumMod val="60000"/>
                    <a:lumOff val="40000"/>
                  </a:schemeClr>
                </a:solidFill>
              </a:rPr>
              <a:t>Presentation at WGISS#56</a:t>
            </a:r>
          </a:p>
        </p:txBody>
      </p:sp>
    </p:spTree>
    <p:extLst>
      <p:ext uri="{BB962C8B-B14F-4D97-AF65-F5344CB8AC3E}">
        <p14:creationId xmlns:p14="http://schemas.microsoft.com/office/powerpoint/2010/main" val="311881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B24765-988D-B348-946C-711A2BDE6507}"/>
              </a:ext>
            </a:extLst>
          </p:cNvPr>
          <p:cNvSpPr>
            <a:spLocks noGrp="1"/>
          </p:cNvSpPr>
          <p:nvPr>
            <p:ph type="title"/>
          </p:nvPr>
        </p:nvSpPr>
        <p:spPr>
          <a:xfrm>
            <a:off x="654182" y="194204"/>
            <a:ext cx="7564238" cy="759670"/>
          </a:xfrm>
        </p:spPr>
        <p:txBody>
          <a:bodyPr/>
          <a:lstStyle/>
          <a:p>
            <a:pPr algn="ctr"/>
            <a:r>
              <a:rPr lang="en-GB" altLang="en-US" sz="2000" dirty="0"/>
              <a:t>FDR for Advanced Very-High-Resolution Radiometer instrument (</a:t>
            </a:r>
            <a:r>
              <a:rPr lang="en-US" altLang="en-US" sz="2000" dirty="0"/>
              <a:t>FDR4AVHRR)</a:t>
            </a:r>
            <a:endParaRPr lang="en-GB" altLang="en-US" sz="2000" dirty="0"/>
          </a:p>
        </p:txBody>
      </p:sp>
      <p:pic>
        <p:nvPicPr>
          <p:cNvPr id="4" name="Picture 3">
            <a:extLst>
              <a:ext uri="{FF2B5EF4-FFF2-40B4-BE49-F238E27FC236}">
                <a16:creationId xmlns:a16="http://schemas.microsoft.com/office/drawing/2014/main" id="{BC3D69EF-AB3D-4646-B11B-D878131D5D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961" t="4751" r="3774"/>
          <a:stretch/>
        </p:blipFill>
        <p:spPr>
          <a:xfrm>
            <a:off x="5806123" y="4099604"/>
            <a:ext cx="2927483" cy="2010897"/>
          </a:xfrm>
          <a:prstGeom prst="rect">
            <a:avLst/>
          </a:prstGeom>
        </p:spPr>
      </p:pic>
      <p:grpSp>
        <p:nvGrpSpPr>
          <p:cNvPr id="6" name="Group 5">
            <a:extLst>
              <a:ext uri="{FF2B5EF4-FFF2-40B4-BE49-F238E27FC236}">
                <a16:creationId xmlns:a16="http://schemas.microsoft.com/office/drawing/2014/main" id="{D6461CA0-AE9F-9143-9C01-5C0A1AD26A59}"/>
              </a:ext>
            </a:extLst>
          </p:cNvPr>
          <p:cNvGrpSpPr/>
          <p:nvPr/>
        </p:nvGrpSpPr>
        <p:grpSpPr>
          <a:xfrm>
            <a:off x="6244856" y="2439525"/>
            <a:ext cx="2050015" cy="1198613"/>
            <a:chOff x="9484510" y="1664643"/>
            <a:chExt cx="2740828" cy="1602521"/>
          </a:xfrm>
        </p:grpSpPr>
        <p:pic>
          <p:nvPicPr>
            <p:cNvPr id="5" name="Picture 4">
              <a:extLst>
                <a:ext uri="{FF2B5EF4-FFF2-40B4-BE49-F238E27FC236}">
                  <a16:creationId xmlns:a16="http://schemas.microsoft.com/office/drawing/2014/main" id="{4F2EC6E0-CAA5-F24E-9E45-56F7B341FD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15896" y="1664643"/>
              <a:ext cx="1967890" cy="1123089"/>
            </a:xfrm>
            <a:prstGeom prst="rect">
              <a:avLst/>
            </a:prstGeom>
          </p:spPr>
        </p:pic>
        <p:pic>
          <p:nvPicPr>
            <p:cNvPr id="7" name="Picture 6">
              <a:extLst>
                <a:ext uri="{FF2B5EF4-FFF2-40B4-BE49-F238E27FC236}">
                  <a16:creationId xmlns:a16="http://schemas.microsoft.com/office/drawing/2014/main" id="{0B7A7A2C-0A4F-8149-9A72-FE3E0D1275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84510" y="2681444"/>
              <a:ext cx="1480798" cy="585720"/>
            </a:xfrm>
            <a:prstGeom prst="rect">
              <a:avLst/>
            </a:prstGeom>
          </p:spPr>
        </p:pic>
        <p:pic>
          <p:nvPicPr>
            <p:cNvPr id="10" name="Picture 9">
              <a:extLst>
                <a:ext uri="{FF2B5EF4-FFF2-40B4-BE49-F238E27FC236}">
                  <a16:creationId xmlns:a16="http://schemas.microsoft.com/office/drawing/2014/main" id="{ECE238A6-0DD6-7B46-8AE4-92C8CBEBC1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13713" y="2691069"/>
              <a:ext cx="1111625" cy="550569"/>
            </a:xfrm>
            <a:prstGeom prst="rect">
              <a:avLst/>
            </a:prstGeom>
          </p:spPr>
        </p:pic>
        <p:pic>
          <p:nvPicPr>
            <p:cNvPr id="12" name="Picture 11">
              <a:extLst>
                <a:ext uri="{FF2B5EF4-FFF2-40B4-BE49-F238E27FC236}">
                  <a16:creationId xmlns:a16="http://schemas.microsoft.com/office/drawing/2014/main" id="{1E87D1B7-10E4-E04C-B2B0-019B004DADB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75429" y="2000719"/>
              <a:ext cx="833641" cy="784605"/>
            </a:xfrm>
            <a:prstGeom prst="rect">
              <a:avLst/>
            </a:prstGeom>
          </p:spPr>
        </p:pic>
      </p:grpSp>
      <p:pic>
        <p:nvPicPr>
          <p:cNvPr id="13" name="Picture 12">
            <a:extLst>
              <a:ext uri="{FF2B5EF4-FFF2-40B4-BE49-F238E27FC236}">
                <a16:creationId xmlns:a16="http://schemas.microsoft.com/office/drawing/2014/main" id="{C72838F5-0B14-6549-BF23-0C0F5D98CBD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23746" y="1743738"/>
            <a:ext cx="1671126" cy="759670"/>
          </a:xfrm>
          <a:prstGeom prst="rect">
            <a:avLst/>
          </a:prstGeom>
        </p:spPr>
      </p:pic>
      <p:sp>
        <p:nvSpPr>
          <p:cNvPr id="14" name="TextBox 13">
            <a:extLst>
              <a:ext uri="{FF2B5EF4-FFF2-40B4-BE49-F238E27FC236}">
                <a16:creationId xmlns:a16="http://schemas.microsoft.com/office/drawing/2014/main" id="{F0C60109-CA39-D849-B060-ED1339A78A40}"/>
              </a:ext>
            </a:extLst>
          </p:cNvPr>
          <p:cNvSpPr txBox="1"/>
          <p:nvPr/>
        </p:nvSpPr>
        <p:spPr>
          <a:xfrm>
            <a:off x="7352426" y="1706131"/>
            <a:ext cx="942445" cy="230512"/>
          </a:xfrm>
          <a:prstGeom prst="rect">
            <a:avLst/>
          </a:prstGeom>
          <a:noFill/>
        </p:spPr>
        <p:txBody>
          <a:bodyPr wrap="square" rtlCol="0">
            <a:spAutoFit/>
          </a:bodyPr>
          <a:lstStyle/>
          <a:p>
            <a:pPr algn="l"/>
            <a:r>
              <a:rPr lang="en-US" sz="898" b="1" dirty="0">
                <a:solidFill>
                  <a:schemeClr val="bg1"/>
                </a:solidFill>
                <a:latin typeface="Arial" panose="020B0604020202020204" pitchFamily="34" charset="0"/>
                <a:ea typeface="MS PGothic" pitchFamily="34" charset="-128"/>
                <a:cs typeface="Arial" panose="020B0604020202020204" pitchFamily="34" charset="0"/>
              </a:rPr>
              <a:t>FDR4AVHRR</a:t>
            </a:r>
            <a:endParaRPr lang="en-US" sz="1795" b="1" dirty="0">
              <a:solidFill>
                <a:schemeClr val="bg1"/>
              </a:solidFill>
              <a:latin typeface="Arial" panose="020B0604020202020204" pitchFamily="34" charset="0"/>
              <a:ea typeface="MS PGothic" pitchFamily="34" charset="-128"/>
              <a:cs typeface="Arial" panose="020B0604020202020204" pitchFamily="34" charset="0"/>
            </a:endParaRPr>
          </a:p>
        </p:txBody>
      </p:sp>
      <p:sp>
        <p:nvSpPr>
          <p:cNvPr id="3" name="Content Placeholder 2">
            <a:extLst>
              <a:ext uri="{FF2B5EF4-FFF2-40B4-BE49-F238E27FC236}">
                <a16:creationId xmlns:a16="http://schemas.microsoft.com/office/drawing/2014/main" id="{843D0E23-7ACF-3D41-A2D9-1A46419E3F11}"/>
              </a:ext>
            </a:extLst>
          </p:cNvPr>
          <p:cNvSpPr>
            <a:spLocks noGrp="1"/>
          </p:cNvSpPr>
          <p:nvPr>
            <p:ph idx="1"/>
          </p:nvPr>
        </p:nvSpPr>
        <p:spPr>
          <a:xfrm>
            <a:off x="175717" y="1621452"/>
            <a:ext cx="5381158" cy="4956303"/>
          </a:xfrm>
        </p:spPr>
        <p:txBody>
          <a:bodyPr/>
          <a:lstStyle/>
          <a:p>
            <a:pPr marL="285750" lvl="1" defTabSz="457200">
              <a:spcBef>
                <a:spcPct val="0"/>
              </a:spcBef>
              <a:buClr>
                <a:schemeClr val="tx1"/>
              </a:buClr>
              <a:buFont typeface="Arial" panose="020B0604020202020204" pitchFamily="34" charset="0"/>
              <a:buChar char="•"/>
            </a:pPr>
            <a:r>
              <a:rPr lang="en-GB" altLang="en-US" sz="1800" b="0" kern="1200" dirty="0">
                <a:solidFill>
                  <a:srgbClr val="000000"/>
                </a:solidFill>
                <a:ea typeface="ＭＳ Ｐゴシック" pitchFamily="-106" charset="-128"/>
                <a:cs typeface="+mn-cs"/>
              </a:rPr>
              <a:t>Project starting in Q4/2023 (</a:t>
            </a:r>
            <a:r>
              <a:rPr lang="en-IT" altLang="en-US" sz="1800" b="0" kern="1200" dirty="0">
                <a:solidFill>
                  <a:srgbClr val="000000"/>
                </a:solidFill>
                <a:ea typeface="ＭＳ Ｐゴシック" pitchFamily="-106" charset="-128"/>
                <a:cs typeface="+mn-cs"/>
              </a:rPr>
              <a:t>following a series </a:t>
            </a:r>
            <a:r>
              <a:rPr lang="en-GB" altLang="en-US" sz="1800" b="0" kern="1200" dirty="0">
                <a:solidFill>
                  <a:srgbClr val="000000"/>
                </a:solidFill>
                <a:ea typeface="ＭＳ Ｐゴシック" pitchFamily="-106" charset="-128"/>
                <a:cs typeface="+mn-cs"/>
              </a:rPr>
              <a:t>of AVHRR activities)</a:t>
            </a:r>
          </a:p>
          <a:p>
            <a:pPr marL="285750" lvl="1" defTabSz="457200">
              <a:spcBef>
                <a:spcPct val="0"/>
              </a:spcBef>
              <a:buClr>
                <a:schemeClr val="tx1"/>
              </a:buClr>
              <a:buFont typeface="Arial" panose="020B0604020202020204" pitchFamily="34" charset="0"/>
              <a:buChar char="•"/>
            </a:pPr>
            <a:r>
              <a:rPr lang="en-GB" altLang="en-US" sz="1800" b="0" kern="1200" dirty="0">
                <a:solidFill>
                  <a:srgbClr val="000000"/>
                </a:solidFill>
                <a:ea typeface="ＭＳ Ｐゴシック" pitchFamily="-106" charset="-128"/>
                <a:cs typeface="+mn-cs"/>
              </a:rPr>
              <a:t>Reprocessing AVHRR series LAC products (NOAA &amp; </a:t>
            </a:r>
            <a:r>
              <a:rPr lang="en-GB" altLang="en-US" sz="1800" b="0" kern="1200" dirty="0" err="1">
                <a:solidFill>
                  <a:srgbClr val="000000"/>
                </a:solidFill>
                <a:ea typeface="ＭＳ Ｐゴシック" pitchFamily="-106" charset="-128"/>
                <a:cs typeface="+mn-cs"/>
              </a:rPr>
              <a:t>MetOp</a:t>
            </a:r>
            <a:r>
              <a:rPr lang="en-GB" altLang="en-US" sz="1800" b="0" kern="1200" dirty="0">
                <a:solidFill>
                  <a:srgbClr val="000000"/>
                </a:solidFill>
                <a:ea typeface="ＭＳ Ｐゴシック" pitchFamily="-106" charset="-128"/>
                <a:cs typeface="+mn-cs"/>
              </a:rPr>
              <a:t> missions)</a:t>
            </a:r>
          </a:p>
          <a:p>
            <a:pPr marL="285750" lvl="1" defTabSz="457200">
              <a:spcBef>
                <a:spcPct val="0"/>
              </a:spcBef>
              <a:buClr>
                <a:schemeClr val="tx1"/>
              </a:buClr>
              <a:buFont typeface="Arial" panose="020B0604020202020204" pitchFamily="34" charset="0"/>
              <a:buChar char="•"/>
            </a:pPr>
            <a:r>
              <a:rPr lang="en-GB" altLang="en-US" sz="1800" b="0" kern="1200" dirty="0">
                <a:solidFill>
                  <a:srgbClr val="000000"/>
                </a:solidFill>
                <a:ea typeface="ＭＳ Ｐゴシック" pitchFamily="-106" charset="-128"/>
                <a:cs typeface="+mn-cs"/>
              </a:rPr>
              <a:t>40+ years of length </a:t>
            </a:r>
            <a:r>
              <a:rPr lang="en-GB" sz="1800" b="0" kern="1200" dirty="0">
                <a:solidFill>
                  <a:srgbClr val="000000"/>
                </a:solidFill>
                <a:ea typeface="ＭＳ Ｐゴシック" pitchFamily="-106" charset="-128"/>
                <a:cs typeface="+mn-cs"/>
                <a:sym typeface="Wingdings" panose="05000000000000000000" pitchFamily="2" charset="2"/>
              </a:rPr>
              <a:t></a:t>
            </a:r>
            <a:r>
              <a:rPr lang="en-GB" altLang="en-US" sz="1800" b="0" kern="1200" dirty="0">
                <a:solidFill>
                  <a:srgbClr val="000000"/>
                </a:solidFill>
                <a:ea typeface="ＭＳ Ｐゴシック" pitchFamily="-106" charset="-128"/>
                <a:cs typeface="+mn-cs"/>
              </a:rPr>
              <a:t> climate record</a:t>
            </a:r>
          </a:p>
          <a:p>
            <a:pPr marL="285750" lvl="1" defTabSz="457200">
              <a:spcBef>
                <a:spcPct val="0"/>
              </a:spcBef>
              <a:buClr>
                <a:schemeClr val="tx1"/>
              </a:buClr>
              <a:buFont typeface="Arial" panose="020B0604020202020204" pitchFamily="34" charset="0"/>
              <a:buChar char="•"/>
            </a:pPr>
            <a:r>
              <a:rPr lang="en-GB" altLang="en-US" sz="1800" b="0" kern="1200" dirty="0">
                <a:solidFill>
                  <a:srgbClr val="000000"/>
                </a:solidFill>
                <a:ea typeface="ＭＳ Ｐゴシック" pitchFamily="-106" charset="-128"/>
                <a:cs typeface="+mn-cs"/>
              </a:rPr>
              <a:t>Applying best state-of-the-art algorithms and corrections </a:t>
            </a:r>
          </a:p>
          <a:p>
            <a:pPr marL="285750" lvl="1" defTabSz="457200">
              <a:spcBef>
                <a:spcPct val="0"/>
              </a:spcBef>
              <a:buClr>
                <a:schemeClr val="tx1"/>
              </a:buClr>
              <a:buFont typeface="Arial" panose="020B0604020202020204" pitchFamily="34" charset="0"/>
              <a:buChar char="•"/>
            </a:pPr>
            <a:r>
              <a:rPr lang="en-GB" altLang="en-US" sz="1800" b="0" kern="1200" dirty="0">
                <a:solidFill>
                  <a:srgbClr val="000000"/>
                </a:solidFill>
                <a:ea typeface="ＭＳ Ｐゴシック" pitchFamily="-106" charset="-128"/>
                <a:cs typeface="+mn-cs"/>
              </a:rPr>
              <a:t>Generating innovative Earth system data records: </a:t>
            </a:r>
          </a:p>
          <a:p>
            <a:pPr marL="685800" lvl="2" defTabSz="457200">
              <a:spcBef>
                <a:spcPct val="0"/>
              </a:spcBef>
              <a:buClr>
                <a:schemeClr val="tx1"/>
              </a:buClr>
              <a:buFont typeface="Arial" panose="020B0604020202020204" pitchFamily="34" charset="0"/>
              <a:buChar char="•"/>
            </a:pPr>
            <a:r>
              <a:rPr lang="en-GB" altLang="en-US" sz="1800" b="0" kern="1200" dirty="0">
                <a:solidFill>
                  <a:srgbClr val="000000"/>
                </a:solidFill>
                <a:ea typeface="ＭＳ Ｐゴシック" pitchFamily="-106" charset="-128"/>
                <a:cs typeface="+mn-cs"/>
              </a:rPr>
              <a:t>FDRs for TIR and VNIR channels mainly over Europe + </a:t>
            </a:r>
          </a:p>
          <a:p>
            <a:pPr marL="685800" lvl="2" defTabSz="457200">
              <a:spcBef>
                <a:spcPct val="0"/>
              </a:spcBef>
              <a:buClr>
                <a:schemeClr val="tx1"/>
              </a:buClr>
              <a:buFont typeface="Arial" panose="020B0604020202020204" pitchFamily="34" charset="0"/>
              <a:buChar char="•"/>
            </a:pPr>
            <a:r>
              <a:rPr lang="en-GB" altLang="en-US" sz="1800" b="0" kern="1200" dirty="0">
                <a:solidFill>
                  <a:srgbClr val="000000"/>
                </a:solidFill>
                <a:ea typeface="ＭＳ Ｐゴシック" pitchFamily="-106" charset="-128"/>
                <a:cs typeface="+mn-cs"/>
              </a:rPr>
              <a:t>Extending ESA 2020 AVHRR European Data Set Version 1.0 	with data beyond 2020 </a:t>
            </a:r>
            <a:r>
              <a:rPr lang="en-IT" altLang="en-US" sz="1800" b="0" kern="1200" dirty="0">
                <a:solidFill>
                  <a:srgbClr val="000000"/>
                </a:solidFill>
                <a:ea typeface="ＭＳ Ｐゴシック" pitchFamily="-106" charset="-128"/>
                <a:cs typeface="+mn-cs"/>
              </a:rPr>
              <a:t>not only over Europe but also for 	selected regions across the world.</a:t>
            </a:r>
            <a:endParaRPr lang="en-GB" altLang="en-US" sz="1800" b="0" kern="1200" dirty="0">
              <a:solidFill>
                <a:srgbClr val="000000"/>
              </a:solidFill>
              <a:ea typeface="ＭＳ Ｐゴシック" pitchFamily="-106" charset="-128"/>
              <a:cs typeface="+mn-cs"/>
            </a:endParaRPr>
          </a:p>
        </p:txBody>
      </p:sp>
    </p:spTree>
    <p:extLst>
      <p:ext uri="{BB962C8B-B14F-4D97-AF65-F5344CB8AC3E}">
        <p14:creationId xmlns:p14="http://schemas.microsoft.com/office/powerpoint/2010/main" val="3934087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6C24A7-2350-AC03-CD82-A44B92E32977}"/>
              </a:ext>
            </a:extLst>
          </p:cNvPr>
          <p:cNvSpPr>
            <a:spLocks noGrp="1"/>
          </p:cNvSpPr>
          <p:nvPr>
            <p:ph type="title"/>
          </p:nvPr>
        </p:nvSpPr>
        <p:spPr>
          <a:xfrm>
            <a:off x="843127" y="201282"/>
            <a:ext cx="7272123" cy="759670"/>
          </a:xfrm>
        </p:spPr>
        <p:txBody>
          <a:bodyPr/>
          <a:lstStyle/>
          <a:p>
            <a:pPr algn="ctr"/>
            <a:r>
              <a:rPr lang="en-GB" altLang="en-US" sz="2000" dirty="0"/>
              <a:t>FDR for Advanced Very-High-Resolution Radiometer instrument (</a:t>
            </a:r>
            <a:r>
              <a:rPr lang="en-US" altLang="en-US" sz="2000" dirty="0"/>
              <a:t>FDR4AVHRR)</a:t>
            </a:r>
            <a:endParaRPr lang="en-GB" altLang="en-US" sz="2000" dirty="0"/>
          </a:p>
        </p:txBody>
      </p:sp>
      <p:sp>
        <p:nvSpPr>
          <p:cNvPr id="8" name="TextBox 7">
            <a:extLst>
              <a:ext uri="{FF2B5EF4-FFF2-40B4-BE49-F238E27FC236}">
                <a16:creationId xmlns:a16="http://schemas.microsoft.com/office/drawing/2014/main" id="{F855530E-879D-4243-B161-65FD6D53A28F}"/>
              </a:ext>
            </a:extLst>
          </p:cNvPr>
          <p:cNvSpPr txBox="1"/>
          <p:nvPr/>
        </p:nvSpPr>
        <p:spPr>
          <a:xfrm>
            <a:off x="175718" y="1565004"/>
            <a:ext cx="8606943" cy="4893647"/>
          </a:xfrm>
          <a:prstGeom prst="rect">
            <a:avLst/>
          </a:prstGeom>
          <a:noFill/>
        </p:spPr>
        <p:txBody>
          <a:bodyPr wrap="square" rtlCol="0">
            <a:spAutoFit/>
          </a:bodyPr>
          <a:lstStyle/>
          <a:p>
            <a:pPr algn="just"/>
            <a:r>
              <a:rPr lang="en-GB" sz="2800" b="1" dirty="0">
                <a:solidFill>
                  <a:schemeClr val="tx2">
                    <a:lumMod val="75000"/>
                  </a:schemeClr>
                </a:solidFill>
                <a:latin typeface="+mn-lt"/>
                <a:ea typeface="Times New Roman" panose="02020603050405020304" pitchFamily="18" charset="0"/>
              </a:rPr>
              <a:t>Main Expected Outcomes:</a:t>
            </a:r>
          </a:p>
          <a:p>
            <a:pPr algn="just"/>
            <a:endParaRPr lang="en-GB" sz="2000" b="1" dirty="0">
              <a:solidFill>
                <a:schemeClr val="tx2">
                  <a:lumMod val="75000"/>
                </a:schemeClr>
              </a:solidFill>
              <a:latin typeface="+mn-lt"/>
              <a:ea typeface="Times New Roman" panose="02020603050405020304" pitchFamily="18" charset="0"/>
            </a:endParaRPr>
          </a:p>
          <a:p>
            <a:pPr marL="341986" indent="-341986">
              <a:buFont typeface="Arial" panose="020B0604020202020204" pitchFamily="34" charset="0"/>
              <a:buChar char="•"/>
            </a:pPr>
            <a:r>
              <a:rPr lang="en-US" sz="2000" dirty="0">
                <a:solidFill>
                  <a:schemeClr val="tx2">
                    <a:lumMod val="75000"/>
                  </a:schemeClr>
                </a:solidFill>
                <a:latin typeface="+mn-lt"/>
              </a:rPr>
              <a:t>Cross-</a:t>
            </a:r>
            <a:r>
              <a:rPr lang="en-IT" sz="2000" dirty="0">
                <a:solidFill>
                  <a:schemeClr val="tx2">
                    <a:lumMod val="75000"/>
                  </a:schemeClr>
                </a:solidFill>
                <a:latin typeface="+mn-lt"/>
              </a:rPr>
              <a:t>mission calibrated AVHRR </a:t>
            </a:r>
            <a:r>
              <a:rPr lang="en-US" sz="2000" dirty="0">
                <a:solidFill>
                  <a:schemeClr val="tx2">
                    <a:lumMod val="75000"/>
                  </a:schemeClr>
                </a:solidFill>
                <a:latin typeface="+mn-lt"/>
              </a:rPr>
              <a:t>FDR </a:t>
            </a:r>
            <a:r>
              <a:rPr lang="en-IT" sz="2000" dirty="0">
                <a:solidFill>
                  <a:schemeClr val="tx2">
                    <a:lumMod val="75000"/>
                  </a:schemeClr>
                </a:solidFill>
                <a:latin typeface="+mn-lt"/>
              </a:rPr>
              <a:t>dataset</a:t>
            </a:r>
            <a:r>
              <a:rPr lang="en-US" sz="2000" dirty="0">
                <a:solidFill>
                  <a:schemeClr val="tx2">
                    <a:lumMod val="75000"/>
                  </a:schemeClr>
                </a:solidFill>
                <a:latin typeface="+mn-lt"/>
              </a:rPr>
              <a:t> at 1km spatial resolution for all channels;</a:t>
            </a:r>
            <a:br>
              <a:rPr lang="en-US" sz="2000" dirty="0">
                <a:solidFill>
                  <a:schemeClr val="tx2">
                    <a:lumMod val="75000"/>
                  </a:schemeClr>
                </a:solidFill>
                <a:latin typeface="+mn-lt"/>
              </a:rPr>
            </a:br>
            <a:endParaRPr lang="en-US" sz="2000" dirty="0">
              <a:solidFill>
                <a:schemeClr val="tx2">
                  <a:lumMod val="75000"/>
                </a:schemeClr>
              </a:solidFill>
              <a:latin typeface="+mn-lt"/>
            </a:endParaRPr>
          </a:p>
          <a:p>
            <a:pPr marL="341986" indent="-341986">
              <a:buFont typeface="Arial" panose="020B0604020202020204" pitchFamily="34" charset="0"/>
              <a:buChar char="•"/>
            </a:pPr>
            <a:r>
              <a:rPr lang="en-IT" sz="2000" dirty="0">
                <a:solidFill>
                  <a:schemeClr val="tx2">
                    <a:lumMod val="75000"/>
                  </a:schemeClr>
                </a:solidFill>
                <a:latin typeface="+mn-lt"/>
              </a:rPr>
              <a:t>Software package for the generation of the FDR dataset (including new modules for </a:t>
            </a:r>
            <a:r>
              <a:rPr lang="en-GB" sz="2000" dirty="0">
                <a:solidFill>
                  <a:schemeClr val="tx2">
                    <a:lumMod val="75000"/>
                  </a:schemeClr>
                </a:solidFill>
                <a:latin typeface="+mn-lt"/>
              </a:rPr>
              <a:t>improved geocoding / orthorectification, error propagation and accurate uncertainty estimates in the calibration module)</a:t>
            </a:r>
            <a:r>
              <a:rPr lang="en-IT" sz="2000" dirty="0">
                <a:solidFill>
                  <a:schemeClr val="tx2">
                    <a:lumMod val="75000"/>
                  </a:schemeClr>
                </a:solidFill>
                <a:latin typeface="+mn-lt"/>
              </a:rPr>
              <a:t> and related </a:t>
            </a:r>
            <a:r>
              <a:rPr lang="en-GB" sz="2000" dirty="0">
                <a:solidFill>
                  <a:schemeClr val="tx2">
                    <a:lumMod val="75000"/>
                  </a:schemeClr>
                </a:solidFill>
                <a:latin typeface="+mn-lt"/>
              </a:rPr>
              <a:t>comprehensive </a:t>
            </a:r>
            <a:r>
              <a:rPr lang="en-IT" sz="2000" dirty="0">
                <a:solidFill>
                  <a:schemeClr val="tx2">
                    <a:lumMod val="75000"/>
                  </a:schemeClr>
                </a:solidFill>
                <a:latin typeface="+mn-lt"/>
              </a:rPr>
              <a:t>documentation</a:t>
            </a:r>
            <a:r>
              <a:rPr lang="en-US" sz="2000" dirty="0">
                <a:solidFill>
                  <a:schemeClr val="tx2">
                    <a:lumMod val="75000"/>
                  </a:schemeClr>
                </a:solidFill>
                <a:latin typeface="+mn-lt"/>
              </a:rPr>
              <a:t>;</a:t>
            </a:r>
            <a:br>
              <a:rPr lang="en-US" sz="2000" dirty="0">
                <a:solidFill>
                  <a:schemeClr val="tx2">
                    <a:lumMod val="75000"/>
                  </a:schemeClr>
                </a:solidFill>
                <a:latin typeface="+mn-lt"/>
              </a:rPr>
            </a:br>
            <a:endParaRPr lang="en-US" sz="2000" dirty="0">
              <a:solidFill>
                <a:schemeClr val="tx2">
                  <a:lumMod val="75000"/>
                </a:schemeClr>
              </a:solidFill>
              <a:latin typeface="+mn-lt"/>
            </a:endParaRPr>
          </a:p>
          <a:p>
            <a:pPr marL="341986" indent="-341986">
              <a:buFont typeface="Arial" panose="020B0604020202020204" pitchFamily="34" charset="0"/>
              <a:buChar char="•"/>
            </a:pPr>
            <a:r>
              <a:rPr lang="en-GB" sz="2000" dirty="0">
                <a:solidFill>
                  <a:schemeClr val="tx2">
                    <a:lumMod val="75000"/>
                  </a:schemeClr>
                </a:solidFill>
                <a:latin typeface="+mn-lt"/>
                <a:ea typeface="Times New Roman" panose="02020603050405020304" pitchFamily="18" charset="0"/>
              </a:rPr>
              <a:t>Improved Preserved Data Set Content information - based on CEOS best practices - for the AVHRR European Master Data Set and for the AVHRR dataset out of Europe, together with inventory files updated with data recently recovered by ESA.</a:t>
            </a:r>
            <a:endParaRPr lang="en-IT" sz="2000" dirty="0">
              <a:solidFill>
                <a:schemeClr val="tx2">
                  <a:lumMod val="75000"/>
                </a:schemeClr>
              </a:solidFill>
              <a:latin typeface="+mn-lt"/>
              <a:ea typeface="Times New Roman" panose="02020603050405020304" pitchFamily="18" charset="0"/>
            </a:endParaRPr>
          </a:p>
          <a:p>
            <a:pPr algn="l"/>
            <a:endParaRPr lang="en-IT" sz="2400" dirty="0" err="1">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913577112"/>
      </p:ext>
    </p:extLst>
  </p:cSld>
  <p:clrMapOvr>
    <a:masterClrMapping/>
  </p:clrMapOvr>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themeOverride>
</file>

<file path=docMetadata/LabelInfo.xml><?xml version="1.0" encoding="utf-8"?>
<clbl:labelList xmlns:clbl="http://schemas.microsoft.com/office/2020/mipLabelMetadata">
  <clbl:label id="{3976fa30-1907-4356-8241-62ea5e1c0256}" enabled="1" method="Privilege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
  <TotalTime>3311</TotalTime>
  <Words>2650</Words>
  <Application>Microsoft Macintosh PowerPoint</Application>
  <PresentationFormat>On-screen Show (4:3)</PresentationFormat>
  <Paragraphs>279</Paragraphs>
  <Slides>30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Century Gothic</vt:lpstr>
      <vt:lpstr>Courier New</vt:lpstr>
      <vt:lpstr>Droid Serif</vt:lpstr>
      <vt:lpstr>Tahoma</vt:lpstr>
      <vt:lpstr>Wingdings</vt:lpstr>
      <vt:lpstr>4_EUM_template_v03</vt:lpstr>
      <vt:lpstr>AVHRR International Cooperation Activities and Partners</vt:lpstr>
      <vt:lpstr>Executive Summary</vt:lpstr>
      <vt:lpstr>1km AVHRR dataset: a unique asset</vt:lpstr>
      <vt:lpstr>Cooperation Activities on AVHRR</vt:lpstr>
      <vt:lpstr>AVHRR Regional Archives</vt:lpstr>
      <vt:lpstr>AVHRR 1 Km digital data archives (excerpt)</vt:lpstr>
      <vt:lpstr>Europe – ESA &amp; University of Bern</vt:lpstr>
      <vt:lpstr>FDR for Advanced Very-High-Resolution Radiometer instrument (FDR4AVHRR)</vt:lpstr>
      <vt:lpstr>FDR for Advanced Very-High-Resolution Radiometer instrument (FDR4AVHRR)</vt:lpstr>
      <vt:lpstr>Europe – DLR</vt:lpstr>
      <vt:lpstr>Europe – IGIK (Poland)</vt:lpstr>
      <vt:lpstr>Europe – Dundee Station data at CEDA</vt:lpstr>
      <vt:lpstr>North America – NOAA &amp; USGS</vt:lpstr>
      <vt:lpstr>Canada – NRCan/CCMEO</vt:lpstr>
      <vt:lpstr>Argentina - GiDyC-Servicio Meteorológico Nacional</vt:lpstr>
      <vt:lpstr>Brazil - INPE</vt:lpstr>
      <vt:lpstr>Hawaii – University of Hawaii</vt:lpstr>
      <vt:lpstr>African Coverage</vt:lpstr>
      <vt:lpstr>South Africa - SANSA</vt:lpstr>
      <vt:lpstr>Central Africa (Kenya) - ASI/UniRoma</vt:lpstr>
      <vt:lpstr>China - CMA</vt:lpstr>
      <vt:lpstr>Mongolia - Remote Sensing Department, Information and Research Institute of Meteorology, Hydrology and Environment</vt:lpstr>
      <vt:lpstr>Thailand - GITSDA</vt:lpstr>
      <vt:lpstr>Australia - CSIRO</vt:lpstr>
      <vt:lpstr>AVHRR Media Transcription</vt:lpstr>
      <vt:lpstr>AVHRR 1 Km media </vt:lpstr>
      <vt:lpstr>Optical Disks</vt:lpstr>
      <vt:lpstr>DLT Tapes</vt:lpstr>
      <vt:lpstr>AVHRR Data Processing and Access</vt:lpstr>
      <vt:lpstr>Cooperation Activities on AVHRR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Mirko Albani</cp:lastModifiedBy>
  <cp:revision>1131</cp:revision>
  <dcterms:created xsi:type="dcterms:W3CDTF">2012-08-31T01:11:17Z</dcterms:created>
  <dcterms:modified xsi:type="dcterms:W3CDTF">2023-10-20T15:03:20Z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2021-04-15T14:06:54Z</vt:lpwstr>
  </property>
  <property fmtid="{D5CDD505-2E9C-101B-9397-08002B2CF9AE}" pid="4" name="MSIP_Label_3976fa30-1907-4356-8241-62ea5e1c0256_Method">
    <vt:lpwstr>Privileged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d6cb8605-2bc4-4f74-8386-f4af8d4b7bca</vt:lpwstr>
  </property>
  <property fmtid="{D5CDD505-2E9C-101B-9397-08002B2CF9AE}" pid="8" name="MSIP_Label_3976fa30-1907-4356-8241-62ea5e1c0256_ContentBits">
    <vt:lpwstr>0</vt:lpwstr>
  </property>
</Properties>
</file>