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3" r:id="rId1"/>
  </p:sldMasterIdLst>
  <p:notesMasterIdLst>
    <p:notesMasterId r:id="rId4"/>
  </p:notesMasterIdLst>
  <p:sldIdLst>
    <p:sldId id="268" r:id="rId2"/>
    <p:sldId id="266" r:id="rId3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5pPr>
    <a:lvl6pPr marL="2286000" algn="l" defTabSz="914400" rtl="0" eaLnBrk="1" latinLnBrk="0" hangingPunct="1"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6pPr>
    <a:lvl7pPr marL="2743200" algn="l" defTabSz="914400" rtl="0" eaLnBrk="1" latinLnBrk="0" hangingPunct="1"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7pPr>
    <a:lvl8pPr marL="3200400" algn="l" defTabSz="914400" rtl="0" eaLnBrk="1" latinLnBrk="0" hangingPunct="1"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8pPr>
    <a:lvl9pPr marL="3657600" algn="l" defTabSz="914400" rtl="0" eaLnBrk="1" latinLnBrk="0" hangingPunct="1"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helle Piepgrass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3124" autoAdjust="0"/>
    <p:restoredTop sz="86473" autoAdjust="0"/>
  </p:normalViewPr>
  <p:slideViewPr>
    <p:cSldViewPr snapToGrid="0">
      <p:cViewPr varScale="1">
        <p:scale>
          <a:sx n="74" d="100"/>
          <a:sy n="74" d="100"/>
        </p:scale>
        <p:origin x="206" y="43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Google Shape;3;n">
            <a:extLst>
              <a:ext uri="{FF2B5EF4-FFF2-40B4-BE49-F238E27FC236}">
                <a16:creationId xmlns:a16="http://schemas.microsoft.com/office/drawing/2014/main" id="{B557A123-C6E1-FD7B-8AC7-C6FCF59328C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custGeom>
            <a:avLst/>
            <a:gdLst>
              <a:gd name="T0" fmla="*/ 0 w 120000"/>
              <a:gd name="T1" fmla="*/ 0 h 120000"/>
              <a:gd name="T2" fmla="*/ 4572000 w 120000"/>
              <a:gd name="T3" fmla="*/ 0 h 120000"/>
              <a:gd name="T4" fmla="*/ 4572000 w 120000"/>
              <a:gd name="T5" fmla="*/ 3429000 h 120000"/>
              <a:gd name="T6" fmla="*/ 0 w 120000"/>
              <a:gd name="T7" fmla="*/ 3429000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Google Shape;4;n">
            <a:extLst>
              <a:ext uri="{FF2B5EF4-FFF2-40B4-BE49-F238E27FC236}">
                <a16:creationId xmlns:a16="http://schemas.microsoft.com/office/drawing/2014/main" id="{69729CFD-D38C-4F9E-2468-67CBC5BA1A91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>
              <a:sym typeface="Arial" panose="020B0604020202020204" pitchFamily="34" charset="0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L="457200" indent="-29845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panose="020B0604020202020204" pitchFamily="34" charset="0"/>
      <a:defRPr sz="1400">
        <a:solidFill>
          <a:srgbClr val="000000"/>
        </a:solidFill>
        <a:latin typeface="Arial"/>
        <a:ea typeface="Arial"/>
        <a:cs typeface="Arial"/>
        <a:sym typeface="Arial" panose="020B0604020202020204" pitchFamily="34" charset="0"/>
      </a:defRPr>
    </a:lvl1pPr>
    <a:lvl2pPr marL="914400" lvl="1" indent="-29845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panose="020B0604020202020204" pitchFamily="34" charset="0"/>
      <a:defRPr sz="1400">
        <a:solidFill>
          <a:srgbClr val="000000"/>
        </a:solidFill>
        <a:latin typeface="Arial"/>
        <a:ea typeface="Arial"/>
        <a:cs typeface="Arial"/>
        <a:sym typeface="Arial" panose="020B0604020202020204" pitchFamily="34" charset="0"/>
      </a:defRPr>
    </a:lvl2pPr>
    <a:lvl3pPr marL="1371600" lvl="2" indent="-29845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panose="020B0604020202020204" pitchFamily="34" charset="0"/>
      <a:defRPr sz="1400">
        <a:solidFill>
          <a:srgbClr val="000000"/>
        </a:solidFill>
        <a:latin typeface="Arial"/>
        <a:ea typeface="Arial"/>
        <a:cs typeface="Arial"/>
        <a:sym typeface="Arial" panose="020B0604020202020204" pitchFamily="34" charset="0"/>
      </a:defRPr>
    </a:lvl3pPr>
    <a:lvl4pPr marL="1828800" lvl="3" indent="-29845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panose="020B0604020202020204" pitchFamily="34" charset="0"/>
      <a:defRPr sz="1400">
        <a:solidFill>
          <a:srgbClr val="000000"/>
        </a:solidFill>
        <a:latin typeface="Arial"/>
        <a:ea typeface="Arial"/>
        <a:cs typeface="Arial"/>
        <a:sym typeface="Arial" panose="020B0604020202020204" pitchFamily="34" charset="0"/>
      </a:defRPr>
    </a:lvl4pPr>
    <a:lvl5pPr marL="2286000" lvl="4" indent="-29845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panose="020B0604020202020204" pitchFamily="34" charset="0"/>
      <a:defRPr sz="1400">
        <a:solidFill>
          <a:srgbClr val="000000"/>
        </a:solidFill>
        <a:latin typeface="Arial"/>
        <a:ea typeface="Arial"/>
        <a:cs typeface="Arial"/>
        <a:sym typeface="Arial" panose="020B0604020202020204" pitchFamily="34" charset="0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6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4533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oogle Shape;12;p2">
            <a:extLst>
              <a:ext uri="{FF2B5EF4-FFF2-40B4-BE49-F238E27FC236}">
                <a16:creationId xmlns:a16="http://schemas.microsoft.com/office/drawing/2014/main" id="{38D26D58-2C2E-8609-6F41-55A81269B217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3251" y="225239"/>
            <a:ext cx="9864725" cy="664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Google Shape;13;p2">
            <a:extLst>
              <a:ext uri="{FF2B5EF4-FFF2-40B4-BE49-F238E27FC236}">
                <a16:creationId xmlns:a16="http://schemas.microsoft.com/office/drawing/2014/main" id="{90B3D49C-AAF1-26F2-5F62-6049539056D9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13"/>
          <a:stretch>
            <a:fillRect/>
          </a:stretch>
        </p:blipFill>
        <p:spPr bwMode="auto">
          <a:xfrm>
            <a:off x="2824163" y="4824413"/>
            <a:ext cx="5391150" cy="203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Google Shape;14;p2" descr="A picture containing nature&#10;&#10;Description automatically generated">
            <a:extLst>
              <a:ext uri="{FF2B5EF4-FFF2-40B4-BE49-F238E27FC236}">
                <a16:creationId xmlns:a16="http://schemas.microsoft.com/office/drawing/2014/main" id="{EF415073-D0F5-4916-234A-B3B9ABA34FD8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7250" y="0"/>
            <a:ext cx="3714750" cy="268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Google Shape;16;p2">
            <a:extLst>
              <a:ext uri="{FF2B5EF4-FFF2-40B4-BE49-F238E27FC236}">
                <a16:creationId xmlns:a16="http://schemas.microsoft.com/office/drawing/2014/main" id="{67D30F28-65F9-D71A-8C37-C43B89BEBF24}"/>
              </a:ext>
            </a:extLst>
          </p:cNvPr>
          <p:cNvSpPr/>
          <p:nvPr/>
        </p:nvSpPr>
        <p:spPr>
          <a:xfrm flipH="1">
            <a:off x="-4763" y="-14288"/>
            <a:ext cx="12198351" cy="6873876"/>
          </a:xfrm>
          <a:custGeom>
            <a:avLst/>
            <a:gdLst/>
            <a:ahLst/>
            <a:cxnLst/>
            <a:rect l="l" t="t" r="r" b="b"/>
            <a:pathLst>
              <a:path w="14761910" h="6836301" extrusionOk="0">
                <a:moveTo>
                  <a:pt x="11356917" y="6833935"/>
                </a:moveTo>
                <a:lnTo>
                  <a:pt x="0" y="12611"/>
                </a:lnTo>
                <a:lnTo>
                  <a:pt x="14761631" y="0"/>
                </a:lnTo>
                <a:cubicBezTo>
                  <a:pt x="14763636" y="1138989"/>
                  <a:pt x="14754117" y="2277978"/>
                  <a:pt x="14756122" y="3416967"/>
                </a:cubicBezTo>
                <a:cubicBezTo>
                  <a:pt x="14754955" y="4555956"/>
                  <a:pt x="14759552" y="5697312"/>
                  <a:pt x="14758385" y="6836301"/>
                </a:cubicBezTo>
                <a:lnTo>
                  <a:pt x="11356917" y="683393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50800" dist="38100" dir="2700000" algn="t" rotWithShape="0">
              <a:srgbClr val="000000">
                <a:alpha val="40000"/>
              </a:srgbClr>
            </a:outerShdw>
          </a:effectLst>
        </p:spPr>
        <p:txBody>
          <a:bodyPr spcFirstLastPara="1" lIns="91425" tIns="45700" rIns="91425" bIns="4570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sz="1800" kern="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" name="Google Shape;17;p2">
            <a:extLst>
              <a:ext uri="{FF2B5EF4-FFF2-40B4-BE49-F238E27FC236}">
                <a16:creationId xmlns:a16="http://schemas.microsoft.com/office/drawing/2014/main" id="{37F27908-036B-82C1-E853-A06891FCEFCB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38113" y="5311775"/>
            <a:ext cx="2738437" cy="1508125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7" name="Google Shape;18;p2">
            <a:extLst>
              <a:ext uri="{FF2B5EF4-FFF2-40B4-BE49-F238E27FC236}">
                <a16:creationId xmlns:a16="http://schemas.microsoft.com/office/drawing/2014/main" id="{55ED65A1-4E6C-D3F6-2DD3-0249F8F20187}"/>
              </a:ext>
            </a:extLst>
          </p:cNvPr>
          <p:cNvPicPr preferRelativeResize="0"/>
          <p:nvPr userDrawn="1"/>
        </p:nvPicPr>
        <p:blipFill rotWithShape="1">
          <a:blip r:embed="rId6">
            <a:alphaModFix amt="34000"/>
          </a:blip>
          <a:srcRect l="32582" t="2399" r="8554" b="-8773"/>
          <a:stretch/>
        </p:blipFill>
        <p:spPr>
          <a:xfrm rot="5400000">
            <a:off x="5734286" y="-1016167"/>
            <a:ext cx="5455273" cy="7480884"/>
          </a:xfrm>
          <a:prstGeom prst="rtTriangle">
            <a:avLst/>
          </a:prstGeom>
          <a:noFill/>
          <a:ln>
            <a:noFill/>
          </a:ln>
        </p:spPr>
      </p:pic>
      <p:pic>
        <p:nvPicPr>
          <p:cNvPr id="8" name="Google Shape;19;p2">
            <a:extLst>
              <a:ext uri="{FF2B5EF4-FFF2-40B4-BE49-F238E27FC236}">
                <a16:creationId xmlns:a16="http://schemas.microsoft.com/office/drawing/2014/main" id="{7251F513-1A0F-387E-5F80-60C2366933CF}"/>
              </a:ext>
            </a:extLst>
          </p:cNvPr>
          <p:cNvPicPr preferRelativeResize="0"/>
          <p:nvPr/>
        </p:nvPicPr>
        <p:blipFill rotWithShape="1">
          <a:blip r:embed="rId6">
            <a:alphaModFix amt="34000"/>
          </a:blip>
          <a:srcRect l="54016" t="36081" r="11355" b="673"/>
          <a:stretch/>
        </p:blipFill>
        <p:spPr>
          <a:xfrm rot="16200000">
            <a:off x="5792642" y="4819952"/>
            <a:ext cx="1719709" cy="2366806"/>
          </a:xfrm>
          <a:prstGeom prst="rtTriangle">
            <a:avLst/>
          </a:prstGeom>
          <a:noFill/>
          <a:ln>
            <a:noFill/>
          </a:ln>
        </p:spPr>
      </p:pic>
      <p:sp>
        <p:nvSpPr>
          <p:cNvPr id="9" name="TextBox 13">
            <a:extLst>
              <a:ext uri="{FF2B5EF4-FFF2-40B4-BE49-F238E27FC236}">
                <a16:creationId xmlns:a16="http://schemas.microsoft.com/office/drawing/2014/main" id="{75649351-DAF3-FA58-65E4-C39A0F87593F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565775" y="4899025"/>
            <a:ext cx="6310313" cy="166846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50000"/>
              </a:lnSpc>
              <a:defRPr/>
            </a:pPr>
            <a:r>
              <a:rPr lang="en-GB" altLang="en-US" b="1" dirty="0">
                <a:solidFill>
                  <a:schemeClr val="bg1"/>
                </a:solidFill>
              </a:rPr>
              <a:t>Sohre</a:t>
            </a:r>
            <a:endParaRPr lang="en-GB" altLang="en-US" dirty="0">
              <a:solidFill>
                <a:schemeClr val="bg1"/>
              </a:solidFill>
            </a:endParaRPr>
          </a:p>
          <a:p>
            <a:pPr algn="r" eaLnBrk="1" hangingPunct="1">
              <a:lnSpc>
                <a:spcPct val="150000"/>
              </a:lnSpc>
              <a:defRPr/>
            </a:pPr>
            <a:r>
              <a:rPr lang="en-GB" altLang="en-US" b="1" dirty="0">
                <a:solidFill>
                  <a:schemeClr val="bg1"/>
                </a:solidFill>
              </a:rPr>
              <a:t>Agenda ID: 2023.10.24_16.00</a:t>
            </a:r>
            <a:endParaRPr lang="en-GB" altLang="en-US" dirty="0">
              <a:solidFill>
                <a:schemeClr val="bg1"/>
              </a:solidFill>
            </a:endParaRPr>
          </a:p>
          <a:p>
            <a:pPr algn="r" eaLnBrk="1" hangingPunct="1">
              <a:lnSpc>
                <a:spcPct val="150000"/>
              </a:lnSpc>
              <a:defRPr/>
            </a:pPr>
            <a:r>
              <a:rPr lang="en-GB" altLang="en-US" b="1" dirty="0">
                <a:solidFill>
                  <a:schemeClr val="bg1"/>
                </a:solidFill>
              </a:rPr>
              <a:t>WGISS-56</a:t>
            </a:r>
          </a:p>
          <a:p>
            <a:pPr algn="r" eaLnBrk="1" hangingPunct="1">
              <a:lnSpc>
                <a:spcPct val="150000"/>
              </a:lnSpc>
              <a:defRPr/>
            </a:pPr>
            <a:r>
              <a:rPr lang="en-GB" altLang="en-US" b="1" dirty="0">
                <a:solidFill>
                  <a:schemeClr val="bg1"/>
                </a:solidFill>
              </a:rPr>
              <a:t>Paris, France (CNES)</a:t>
            </a:r>
          </a:p>
          <a:p>
            <a:pPr algn="r" eaLnBrk="1" hangingPunct="1">
              <a:lnSpc>
                <a:spcPct val="150000"/>
              </a:lnSpc>
              <a:defRPr/>
            </a:pPr>
            <a:r>
              <a:rPr lang="en-GB" altLang="en-US" b="1" dirty="0">
                <a:solidFill>
                  <a:schemeClr val="bg1"/>
                </a:solidFill>
              </a:rPr>
              <a:t>24-26 October, 2023</a:t>
            </a:r>
          </a:p>
        </p:txBody>
      </p:sp>
      <p:sp>
        <p:nvSpPr>
          <p:cNvPr id="20" name="Google Shape;20;p2"/>
          <p:cNvSpPr txBox="1">
            <a:spLocks noGrp="1"/>
          </p:cNvSpPr>
          <p:nvPr>
            <p:ph type="title"/>
          </p:nvPr>
        </p:nvSpPr>
        <p:spPr>
          <a:xfrm>
            <a:off x="176047" y="175938"/>
            <a:ext cx="6157185" cy="39726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Arial"/>
              <a:buNone/>
              <a:defRPr sz="8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609236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2;p3">
            <a:extLst>
              <a:ext uri="{FF2B5EF4-FFF2-40B4-BE49-F238E27FC236}">
                <a16:creationId xmlns:a16="http://schemas.microsoft.com/office/drawing/2014/main" id="{9C61445A-E290-B991-4B2C-B4B12890B0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10382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91425" tIns="45700" rIns="91425" bIns="45700" anchor="ctr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44546A"/>
              </a:solidFill>
            </a:endParaRPr>
          </a:p>
        </p:txBody>
      </p:sp>
      <p:pic>
        <p:nvPicPr>
          <p:cNvPr id="3" name="Google Shape;23;p3">
            <a:extLst>
              <a:ext uri="{FF2B5EF4-FFF2-40B4-BE49-F238E27FC236}">
                <a16:creationId xmlns:a16="http://schemas.microsoft.com/office/drawing/2014/main" id="{4E4605FD-8A17-2FBD-142C-B0EEA09E1407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840" t="39268" r="51340" b="35419"/>
          <a:stretch>
            <a:fillRect/>
          </a:stretch>
        </p:blipFill>
        <p:spPr bwMode="auto">
          <a:xfrm>
            <a:off x="9304338" y="0"/>
            <a:ext cx="2887662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Google Shape;24;p3">
            <a:extLst>
              <a:ext uri="{FF2B5EF4-FFF2-40B4-BE49-F238E27FC236}">
                <a16:creationId xmlns:a16="http://schemas.microsoft.com/office/drawing/2014/main" id="{A3921E32-F671-3A84-38A8-4D416E2BBDBA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791700" y="111125"/>
            <a:ext cx="2027238" cy="803275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5" name="Google Shape;25;p3">
            <a:extLst>
              <a:ext uri="{FF2B5EF4-FFF2-40B4-BE49-F238E27FC236}">
                <a16:creationId xmlns:a16="http://schemas.microsoft.com/office/drawing/2014/main" id="{16C84B8B-5D50-BA6D-1B64-838121EBD166}"/>
              </a:ext>
            </a:extLst>
          </p:cNvPr>
          <p:cNvSpPr/>
          <p:nvPr/>
        </p:nvSpPr>
        <p:spPr>
          <a:xfrm>
            <a:off x="-1588" y="6573838"/>
            <a:ext cx="12193588" cy="28416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lIns="91425" tIns="45700" rIns="91425" bIns="4570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sz="1800" kern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" name="Google Shape;26;p3">
            <a:extLst>
              <a:ext uri="{FF2B5EF4-FFF2-40B4-BE49-F238E27FC236}">
                <a16:creationId xmlns:a16="http://schemas.microsoft.com/office/drawing/2014/main" id="{47A65A4C-270D-076E-8A20-C42459DF0A89}"/>
              </a:ext>
            </a:extLst>
          </p:cNvPr>
          <p:cNvSpPr>
            <a:spLocks noChangeArrowheads="1"/>
          </p:cNvSpPr>
          <p:nvPr/>
        </p:nvSpPr>
        <p:spPr bwMode="auto">
          <a:xfrm rot="10800000" flipH="1">
            <a:off x="-4763" y="6540500"/>
            <a:ext cx="12196763" cy="587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91425" tIns="45700" rIns="91425" bIns="45700" anchor="ctr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44546A"/>
              </a:solidFill>
            </a:endParaRPr>
          </a:p>
        </p:txBody>
      </p:sp>
      <p:sp>
        <p:nvSpPr>
          <p:cNvPr id="7" name="Google Shape;27;p3">
            <a:extLst>
              <a:ext uri="{FF2B5EF4-FFF2-40B4-BE49-F238E27FC236}">
                <a16:creationId xmlns:a16="http://schemas.microsoft.com/office/drawing/2014/main" id="{2B819710-5D6A-0D8E-B9CA-9B5685D979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66363" y="6573838"/>
            <a:ext cx="1924050" cy="3079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>
            <a:spAutoFit/>
          </a:bodyPr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r>
              <a:rPr lang="en-GB" altLang="en-US" b="1">
                <a:solidFill>
                  <a:schemeClr val="accent1"/>
                </a:solidFill>
              </a:rPr>
              <a:t>Slide </a:t>
            </a:r>
            <a:fld id="{861C592C-8932-455A-BD3B-29C4D9B2D823}" type="slidenum">
              <a:rPr lang="en-GB" altLang="en-US" b="1" smtClean="0">
                <a:solidFill>
                  <a:schemeClr val="accent1"/>
                </a:solidFill>
              </a:rPr>
              <a:pPr algn="r" eaLnBrk="1" hangingPunct="1">
                <a:defRPr/>
              </a:pPr>
              <a:t>‹#›</a:t>
            </a:fld>
            <a:endParaRPr lang="en-US" altLang="en-US" b="1">
              <a:solidFill>
                <a:schemeClr val="accent1"/>
              </a:solidFill>
            </a:endParaRPr>
          </a:p>
        </p:txBody>
      </p:sp>
      <p:sp>
        <p:nvSpPr>
          <p:cNvPr id="8" name="Google Shape;28;p3">
            <a:extLst>
              <a:ext uri="{FF2B5EF4-FFF2-40B4-BE49-F238E27FC236}">
                <a16:creationId xmlns:a16="http://schemas.microsoft.com/office/drawing/2014/main" id="{86D8FD6C-6A7E-14AA-C236-46BAECB2BF3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-23813" y="6562725"/>
            <a:ext cx="4924426" cy="3079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>
            <a:spAutoFit/>
          </a:bodyPr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b="1" dirty="0">
                <a:solidFill>
                  <a:schemeClr val="accent1"/>
                </a:solidFill>
              </a:rPr>
              <a:t>WGISS-56, October 24-26, 2023</a:t>
            </a:r>
            <a:endParaRPr lang="en-US" altLang="en-US" dirty="0"/>
          </a:p>
        </p:txBody>
      </p:sp>
      <p:sp>
        <p:nvSpPr>
          <p:cNvPr id="29" name="Google Shape;29;p3"/>
          <p:cNvSpPr txBox="1">
            <a:spLocks noGrp="1"/>
          </p:cNvSpPr>
          <p:nvPr>
            <p:ph type="body" idx="1"/>
          </p:nvPr>
        </p:nvSpPr>
        <p:spPr>
          <a:xfrm>
            <a:off x="324233" y="1558533"/>
            <a:ext cx="11495400" cy="46628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❖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urier New"/>
              <a:buChar char="o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30" name="Google Shape;30;p3"/>
          <p:cNvSpPr txBox="1">
            <a:spLocks noGrp="1"/>
          </p:cNvSpPr>
          <p:nvPr>
            <p:ph type="title"/>
          </p:nvPr>
        </p:nvSpPr>
        <p:spPr>
          <a:xfrm>
            <a:off x="176048" y="175939"/>
            <a:ext cx="9386864" cy="7790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81571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Google Shape;6;p1">
            <a:extLst>
              <a:ext uri="{FF2B5EF4-FFF2-40B4-BE49-F238E27FC236}">
                <a16:creationId xmlns:a16="http://schemas.microsoft.com/office/drawing/2014/main" id="{1564102B-7061-8420-8BB4-8119A20489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10382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91425" tIns="45700" rIns="91425" bIns="45700" anchor="ctr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44546A"/>
              </a:solidFill>
            </a:endParaRPr>
          </a:p>
        </p:txBody>
      </p:sp>
      <p:pic>
        <p:nvPicPr>
          <p:cNvPr id="1027" name="Google Shape;7;p1">
            <a:extLst>
              <a:ext uri="{FF2B5EF4-FFF2-40B4-BE49-F238E27FC236}">
                <a16:creationId xmlns:a16="http://schemas.microsoft.com/office/drawing/2014/main" id="{C0BCB177-AE0A-0D18-C9C7-0E06B05AA8F1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840" t="39268" r="51340" b="35419"/>
          <a:stretch>
            <a:fillRect/>
          </a:stretch>
        </p:blipFill>
        <p:spPr bwMode="auto">
          <a:xfrm>
            <a:off x="9304338" y="0"/>
            <a:ext cx="2887662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Google Shape;8;p1">
            <a:extLst>
              <a:ext uri="{FF2B5EF4-FFF2-40B4-BE49-F238E27FC236}">
                <a16:creationId xmlns:a16="http://schemas.microsoft.com/office/drawing/2014/main" id="{9BCB9D55-9DCE-7789-39EB-81AF05BE5C43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9791700" y="111125"/>
            <a:ext cx="2027238" cy="803275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9" name="Google Shape;9;p1">
            <a:extLst>
              <a:ext uri="{FF2B5EF4-FFF2-40B4-BE49-F238E27FC236}">
                <a16:creationId xmlns:a16="http://schemas.microsoft.com/office/drawing/2014/main" id="{01AF0270-DBCE-057E-8955-97F9B2A0FB40}"/>
              </a:ext>
            </a:extLst>
          </p:cNvPr>
          <p:cNvSpPr/>
          <p:nvPr/>
        </p:nvSpPr>
        <p:spPr>
          <a:xfrm>
            <a:off x="-1588" y="6573838"/>
            <a:ext cx="12193588" cy="28416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lIns="91425" tIns="45700" rIns="91425" bIns="4570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sz="1800" kern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0" name="Google Shape;10;p1">
            <a:extLst>
              <a:ext uri="{FF2B5EF4-FFF2-40B4-BE49-F238E27FC236}">
                <a16:creationId xmlns:a16="http://schemas.microsoft.com/office/drawing/2014/main" id="{9D96DDE6-5C5F-060D-93B3-23EFE8C466DD}"/>
              </a:ext>
            </a:extLst>
          </p:cNvPr>
          <p:cNvSpPr>
            <a:spLocks noChangeArrowheads="1"/>
          </p:cNvSpPr>
          <p:nvPr/>
        </p:nvSpPr>
        <p:spPr bwMode="auto">
          <a:xfrm rot="10800000" flipH="1">
            <a:off x="-4763" y="6540500"/>
            <a:ext cx="12196763" cy="587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91425" tIns="45700" rIns="91425" bIns="45700" anchor="ctr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44546A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0" r:id="rId1"/>
    <p:sldLayoutId id="2147483661" r:id="rId2"/>
  </p:sldLayoutIdLst>
  <p:hf sldNum="0" hd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1pPr>
      <a:lvl2pPr lvl="1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2pPr>
      <a:lvl3pPr lvl="2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3pPr>
      <a:lvl4pPr lvl="3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4pPr>
      <a:lvl5pPr lvl="4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1pPr>
      <a:lvl2pPr lvl="1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2pPr>
      <a:lvl3pPr lvl="2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3pPr>
      <a:lvl4pPr lvl="3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4pPr>
      <a:lvl5pPr lvl="4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7"/>
          <p:cNvSpPr txBox="1">
            <a:spLocks noGrp="1"/>
          </p:cNvSpPr>
          <p:nvPr>
            <p:ph type="title"/>
          </p:nvPr>
        </p:nvSpPr>
        <p:spPr>
          <a:xfrm>
            <a:off x="176050" y="175950"/>
            <a:ext cx="10796750" cy="397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Arial"/>
              <a:buNone/>
            </a:pPr>
            <a:r>
              <a:rPr lang="en-GB" sz="7500" dirty="0">
                <a:latin typeface="Montserrat"/>
                <a:ea typeface="Montserrat"/>
                <a:cs typeface="Montserrat"/>
                <a:sym typeface="Montserrat"/>
              </a:rPr>
              <a:t>CEOS Interoperability Framework Next Steps</a:t>
            </a:r>
            <a:endParaRPr sz="7500" dirty="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50D56B4-926D-5C04-6165-D2FB4EF28D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6048" y="1454998"/>
            <a:ext cx="11538874" cy="4778781"/>
          </a:xfrm>
        </p:spPr>
        <p:txBody>
          <a:bodyPr/>
          <a:lstStyle/>
          <a:p>
            <a:r>
              <a:rPr lang="en-US" sz="1600" dirty="0"/>
              <a:t>Framework will benefit from Factor “champions” to guide implementation </a:t>
            </a:r>
          </a:p>
          <a:p>
            <a:pPr lvl="1"/>
            <a:r>
              <a:rPr lang="en-US" sz="1400" b="1" dirty="0"/>
              <a:t>Develop CEOS Interoperability Handbook 2.0</a:t>
            </a:r>
          </a:p>
          <a:p>
            <a:pPr lvl="1"/>
            <a:r>
              <a:rPr lang="en-US" sz="1400" b="1" dirty="0"/>
              <a:t>Continue CEOS-wide Interoperability IG collaboration (and identify a champion(s) for each Factor)…</a:t>
            </a:r>
          </a:p>
          <a:p>
            <a:pPr lvl="1"/>
            <a:endParaRPr lang="en-US" sz="1200" dirty="0"/>
          </a:p>
          <a:p>
            <a:r>
              <a:rPr lang="en-US" sz="1600" dirty="0"/>
              <a:t>Activities may (likely) support more than one Factor</a:t>
            </a:r>
          </a:p>
          <a:p>
            <a:pPr lvl="1"/>
            <a:r>
              <a:rPr lang="en-US" sz="1400" b="1" dirty="0"/>
              <a:t>Develop matrix of activities to Factor(s)</a:t>
            </a:r>
          </a:p>
          <a:p>
            <a:pPr lvl="1"/>
            <a:endParaRPr lang="en-US" sz="1400" dirty="0"/>
          </a:p>
          <a:p>
            <a:r>
              <a:rPr lang="en-US" sz="1600" dirty="0"/>
              <a:t>Activities benefit from the Factors as well as contribute to improving the overall Framework maturity</a:t>
            </a:r>
          </a:p>
          <a:p>
            <a:pPr lvl="1"/>
            <a:r>
              <a:rPr lang="en-US" sz="1400" b="1" dirty="0"/>
              <a:t>Identify Use Cases (Demonstrators) for Framework</a:t>
            </a:r>
          </a:p>
          <a:p>
            <a:pPr lvl="1"/>
            <a:r>
              <a:rPr lang="en-US" sz="1400" b="1" dirty="0"/>
              <a:t>Develop a Maturity Matrix (measure improvement &amp; communicate ongoing maturity)</a:t>
            </a:r>
          </a:p>
          <a:p>
            <a:pPr lvl="1"/>
            <a:endParaRPr lang="en-US" sz="1400" dirty="0"/>
          </a:p>
          <a:p>
            <a:r>
              <a:rPr lang="en-US" sz="1600" dirty="0"/>
              <a:t>Initial Roadmap identifies existing activities, but this will be an ongoing effort</a:t>
            </a:r>
          </a:p>
          <a:p>
            <a:pPr lvl="1"/>
            <a:r>
              <a:rPr lang="en-US" sz="1400" b="1" dirty="0"/>
              <a:t>Identify gaps and propose new supporting efforts</a:t>
            </a:r>
          </a:p>
          <a:p>
            <a:pPr lvl="1"/>
            <a:endParaRPr lang="en-US" sz="1400" b="1" dirty="0"/>
          </a:p>
          <a:p>
            <a:r>
              <a:rPr lang="en-US" sz="1800" b="1" dirty="0">
                <a:highlight>
                  <a:srgbClr val="FFFF00"/>
                </a:highlight>
              </a:rPr>
              <a:t>Other suggestions for discussion…..</a:t>
            </a:r>
          </a:p>
          <a:p>
            <a:pPr marL="533400" lvl="1" indent="0">
              <a:buNone/>
            </a:pPr>
            <a:endParaRPr lang="en-US" sz="16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F18A201-399A-72AC-BB11-3C0EED790B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Framework/Roadmap Next Steps</a:t>
            </a:r>
          </a:p>
        </p:txBody>
      </p:sp>
    </p:spTree>
    <p:extLst>
      <p:ext uri="{BB962C8B-B14F-4D97-AF65-F5344CB8AC3E}">
        <p14:creationId xmlns:p14="http://schemas.microsoft.com/office/powerpoint/2010/main" val="2010718819"/>
      </p:ext>
    </p:extLst>
  </p:cSld>
  <p:clrMapOvr>
    <a:masterClrMapping/>
  </p:clrMapOvr>
</p:sld>
</file>

<file path=ppt/theme/theme1.xml><?xml version="1.0" encoding="utf-8"?>
<a:theme xmlns:a="http://schemas.openxmlformats.org/drawingml/2006/main" name="ceos">
  <a:themeElements>
    <a:clrScheme name="Custom 2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33445F"/>
      </a:accent1>
      <a:accent2>
        <a:srgbClr val="A3CB34"/>
      </a:accent2>
      <a:accent3>
        <a:srgbClr val="C1666B"/>
      </a:accent3>
      <a:accent4>
        <a:srgbClr val="DDDDDD"/>
      </a:accent4>
      <a:accent5>
        <a:srgbClr val="7BC0D7"/>
      </a:accent5>
      <a:accent6>
        <a:srgbClr val="D1462F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3592</TotalTime>
  <Words>122</Words>
  <Application>Microsoft Office PowerPoint</Application>
  <PresentationFormat>Widescreen</PresentationFormat>
  <Paragraphs>17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Courier New</vt:lpstr>
      <vt:lpstr>Montserrat</vt:lpstr>
      <vt:lpstr>Noto Sans Symbols</vt:lpstr>
      <vt:lpstr>ceos</vt:lpstr>
      <vt:lpstr>CEOS Interoperability Framework Next Steps</vt:lpstr>
      <vt:lpstr>Framework/Roadmap Next Steps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WGISS-54 Presentation Template and Guidance</dc:title>
  <dc:creator>Michelle Piepgrass</dc:creator>
  <cp:lastModifiedBy>Michelle Piepgrass</cp:lastModifiedBy>
  <cp:revision>34</cp:revision>
  <dcterms:modified xsi:type="dcterms:W3CDTF">2023-10-25T15:29:13Z</dcterms:modified>
</cp:coreProperties>
</file>