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Montserrat Medium" panose="000006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SA5YCL9Mrvy5OBrDuANCHbnmU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90"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latin typeface="Arial"/>
              <a:ea typeface="Arial"/>
              <a:cs typeface="Arial"/>
              <a:sym typeface="Arial"/>
            </a:endParaRPr>
          </a:p>
        </p:txBody>
      </p:sp>
      <p:sp>
        <p:nvSpPr>
          <p:cNvPr id="33" name="Google Shape;3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None/>
            </a:pPr>
            <a:r>
              <a:rPr lang="en-US" sz="1800" b="1" i="0" u="none" strike="noStrike">
                <a:solidFill>
                  <a:srgbClr val="000000"/>
                </a:solidFill>
                <a:latin typeface="Arial"/>
                <a:ea typeface="Arial"/>
                <a:cs typeface="Arial"/>
                <a:sym typeface="Arial"/>
              </a:rPr>
              <a:t>The quality of EO datasets is limiting interoperability.</a:t>
            </a:r>
            <a:r>
              <a:rPr lang="en-US" sz="1800" b="0" i="0" u="none" strike="noStrike">
                <a:solidFill>
                  <a:srgbClr val="000000"/>
                </a:solidFill>
                <a:latin typeface="Arial"/>
                <a:ea typeface="Arial"/>
                <a:cs typeface="Arial"/>
                <a:sym typeface="Arial"/>
              </a:rPr>
              <a:t> CEOS ARD is a step in the right direction but does not itself assure high quality data. EO data need to be of sufficient quality to allow harmonised EO products and sensor-agnostic approaches. Looking forward, DE Africa will be drawn to interoperable datasets and harmonised datasets such as HLS, which lift EO datasets to the level of sensor-agnostic measurements.</a:t>
            </a:r>
            <a:endParaRPr/>
          </a:p>
          <a:p>
            <a:pPr marL="457200" lvl="0" indent="-298450" algn="l" rtl="0">
              <a:spcBef>
                <a:spcPts val="600"/>
              </a:spcBef>
              <a:spcAft>
                <a:spcPts val="0"/>
              </a:spcAft>
              <a:buNone/>
            </a:pPr>
            <a:r>
              <a:rPr lang="en-US" sz="1800" b="1" i="0" u="none" strike="noStrike">
                <a:solidFill>
                  <a:srgbClr val="000000"/>
                </a:solidFill>
                <a:latin typeface="Arial"/>
                <a:ea typeface="Arial"/>
                <a:cs typeface="Arial"/>
                <a:sym typeface="Arial"/>
              </a:rPr>
              <a:t>Statements of uncertainty are needed in the interoperability framework to make clear the estimated uncertainties of EO measurements.</a:t>
            </a:r>
            <a:r>
              <a:rPr lang="en-US" sz="1800" b="0" i="0" u="none" strike="noStrike">
                <a:solidFill>
                  <a:srgbClr val="000000"/>
                </a:solidFill>
                <a:latin typeface="Arial"/>
                <a:ea typeface="Arial"/>
                <a:cs typeface="Arial"/>
                <a:sym typeface="Arial"/>
              </a:rPr>
              <a:t> CEOS Analysis Ready Data moves EO data toward being valid measurements of the land surface, but does not (yet, in practice) ensure high quality data or give sufficient assurance of any level of data quality. This limits progress in interoperability of datasets because significant sources of noise or variance in the EO measurements are not understood, and some sources are not removed. Examples include the variance in surface reflectance arising as a consequence of changing illumination and viewing geometries. </a:t>
            </a:r>
            <a:endParaRPr/>
          </a:p>
          <a:p>
            <a:pPr marL="457200" lvl="0" indent="-298450" algn="l" rtl="0">
              <a:spcBef>
                <a:spcPts val="60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None/>
            </a:pPr>
            <a:r>
              <a:rPr lang="en-US" sz="1800" b="1" i="0" u="none" strike="noStrike">
                <a:solidFill>
                  <a:srgbClr val="000000"/>
                </a:solidFill>
                <a:latin typeface="Arial"/>
                <a:ea typeface="Arial"/>
                <a:cs typeface="Arial"/>
                <a:sym typeface="Arial"/>
              </a:rPr>
              <a:t>The role of free and open data cannot be overstated.</a:t>
            </a:r>
            <a:r>
              <a:rPr lang="en-US" sz="1800" b="0" i="0" u="none" strike="noStrike">
                <a:solidFill>
                  <a:srgbClr val="000000"/>
                </a:solidFill>
                <a:latin typeface="Arial"/>
                <a:ea typeface="Arial"/>
                <a:cs typeface="Arial"/>
                <a:sym typeface="Arial"/>
              </a:rPr>
              <a:t>  DE Africa uses datasets that are free and open, with licensing that does not introduce additional layers of administration or operational complexity - generally CC-By. </a:t>
            </a:r>
            <a:endParaRPr/>
          </a:p>
          <a:p>
            <a:pPr marL="457200" lvl="0" indent="-298450" algn="l" rtl="0">
              <a:spcBef>
                <a:spcPts val="600"/>
              </a:spcBef>
              <a:spcAft>
                <a:spcPts val="0"/>
              </a:spcAft>
              <a:buNone/>
            </a:pPr>
            <a:r>
              <a:rPr lang="en-US" sz="1800" b="0" i="0" u="none" strike="noStrike">
                <a:solidFill>
                  <a:srgbClr val="000000"/>
                </a:solidFill>
                <a:latin typeface="Arial"/>
                <a:ea typeface="Arial"/>
                <a:cs typeface="Arial"/>
                <a:sym typeface="Arial"/>
              </a:rPr>
              <a:t>However interoperability must extend beyond free and open datasets. For example DE Africa users may, individually, use licenced data (typically high resolution datasets) in conjunction with DE Africa datasets, but the individual user then bears the responsibility for meeting the licence conditions.</a:t>
            </a:r>
            <a:endParaRPr/>
          </a:p>
          <a:p>
            <a:pPr marL="457200" lvl="0" indent="-298450" algn="l" rtl="0">
              <a:spcBef>
                <a:spcPts val="600"/>
              </a:spcBef>
              <a:spcAft>
                <a:spcPts val="0"/>
              </a:spcAft>
              <a:buNone/>
            </a:pPr>
            <a:r>
              <a:rPr lang="en-US" sz="1800" b="1" i="0" u="none" strike="noStrike">
                <a:solidFill>
                  <a:srgbClr val="000000"/>
                </a:solidFill>
                <a:latin typeface="Arial"/>
                <a:ea typeface="Arial"/>
                <a:cs typeface="Arial"/>
                <a:sym typeface="Arial"/>
              </a:rPr>
              <a:t>Hosting should be included in the CEOS interoperability framework</a:t>
            </a:r>
            <a:r>
              <a:rPr lang="en-US" sz="1800" b="0" i="0" u="none" strike="noStrike">
                <a:solidFill>
                  <a:srgbClr val="000000"/>
                </a:solidFill>
                <a:latin typeface="Arial"/>
                <a:ea typeface="Arial"/>
                <a:cs typeface="Arial"/>
                <a:sym typeface="Arial"/>
              </a:rPr>
              <a:t>. DE Africa is an example of data being hosted by an intermediary to enable greater access and interoperability. Whilst the stewardship of the reference collections and archives of EO data lies generally with the data producer, hosting of data is a key intermediary step because it is fundamentally user-led. The way forward for mass interoperability is for hosted datasets to work effectively together, a process that is already underway. DE Africa uses many datasets that are hosted elsewhere.   Data hosting is also politically important. Hosting of data in Africa provides a new level of sovereignty and control for African nations and users of EO data.</a:t>
            </a:r>
            <a:endParaRPr/>
          </a:p>
          <a:p>
            <a:pPr marL="457200" lvl="0" indent="-298450" algn="l" rtl="0">
              <a:spcBef>
                <a:spcPts val="6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9216139ec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9216139e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 name="Google Shape;3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 name="Google Shape;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6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9214c68a4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g29214c68a4b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60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9214c68a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 name="Google Shape;101;g29214c68a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6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None/>
            </a:pPr>
            <a:r>
              <a:rPr lang="en-US" sz="1800" b="1" i="0" u="none" strike="noStrike">
                <a:solidFill>
                  <a:srgbClr val="000000"/>
                </a:solidFill>
                <a:latin typeface="Arial"/>
                <a:ea typeface="Arial"/>
                <a:cs typeface="Arial"/>
                <a:sym typeface="Arial"/>
              </a:rPr>
              <a:t>CEOS interoperability vocabulary needs to be ‘forward looking’</a:t>
            </a:r>
            <a:r>
              <a:rPr lang="en-US" sz="1800" b="0" i="0" u="none" strike="noStrike">
                <a:solidFill>
                  <a:srgbClr val="000000"/>
                </a:solidFill>
                <a:latin typeface="Arial"/>
                <a:ea typeface="Arial"/>
                <a:cs typeface="Arial"/>
                <a:sym typeface="Arial"/>
              </a:rPr>
              <a:t>. We would like the vocabulary of EO data to avoid, as far as possible, field-specific jargon and work from the concept of scientific observations of Earth properties. Adopting fundamental language of science is key to having data that interoperate as measurements, and which can be utilised with other scientific and measurement-based datasets. CEOS Analysis Ready Data has already moved EO vocabulary down this path, for example the use of ‘surface reflectance’ as a measurement, and language that clearly separates the ideas of measurement, sensor, and platform. </a:t>
            </a:r>
            <a:endParaRPr/>
          </a:p>
          <a:p>
            <a:pPr marL="457200" lvl="0" indent="-298450" algn="l" rtl="0">
              <a:spcBef>
                <a:spcPts val="600"/>
              </a:spcBef>
              <a:spcAft>
                <a:spcPts val="0"/>
              </a:spcAft>
              <a:buNone/>
            </a:pPr>
            <a:r>
              <a:rPr lang="en-US" sz="1800" b="0" i="0" u="none" strike="noStrike">
                <a:solidFill>
                  <a:srgbClr val="000000"/>
                </a:solidFill>
                <a:latin typeface="Arial"/>
                <a:ea typeface="Arial"/>
                <a:cs typeface="Arial"/>
                <a:sym typeface="Arial"/>
              </a:rPr>
              <a:t>CEOS ARD does not comment on naming conventions, and leadership in this difficult and under-rated area could be useful. However naming conventions tend to strongly reflect concepts of vocabulary and architecture, and must be developed in ways that support interoperable exploitation of data rather than embedding current approaches, as described above. </a:t>
            </a:r>
            <a:endParaRPr/>
          </a:p>
          <a:p>
            <a:pPr marL="457200" lvl="0" indent="-298450" algn="l" rtl="0">
              <a:spcBef>
                <a:spcPts val="6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spcBef>
                <a:spcPts val="0"/>
              </a:spcBef>
              <a:spcAft>
                <a:spcPts val="0"/>
              </a:spcAft>
              <a:buNone/>
            </a:pPr>
            <a:r>
              <a:rPr lang="en-US" sz="1800" b="1" i="0" u="none" strike="noStrike">
                <a:solidFill>
                  <a:srgbClr val="000000"/>
                </a:solidFill>
                <a:latin typeface="Arial"/>
                <a:ea typeface="Arial"/>
                <a:cs typeface="Arial"/>
                <a:sym typeface="Arial"/>
              </a:rPr>
              <a:t>CEOS interoperability Architecture should be designed around the user, rather than the provider.</a:t>
            </a:r>
            <a:endParaRPr/>
          </a:p>
          <a:p>
            <a:pPr marL="457200" lvl="0" indent="-298450" algn="l" rtl="0">
              <a:spcBef>
                <a:spcPts val="600"/>
              </a:spcBef>
              <a:spcAft>
                <a:spcPts val="0"/>
              </a:spcAft>
              <a:buNone/>
            </a:pPr>
            <a:r>
              <a:rPr lang="en-US" sz="1800" b="0" i="0" u="none" strike="noStrike">
                <a:solidFill>
                  <a:srgbClr val="000000"/>
                </a:solidFill>
                <a:latin typeface="Arial"/>
                <a:ea typeface="Arial"/>
                <a:cs typeface="Arial"/>
                <a:sym typeface="Arial"/>
              </a:rPr>
              <a:t>This is important for data exploitation. For example, traditionally, EO data have been organised according to platform, sensor, and measurement (more or less in that order), leading to surface reflectance and surface temperature data from Landsat-9 being collated together. A more logical organisational approach, if the aim is to exploit the data, is to organise surface reflectance measurements from multiple instruments together, and likewise surface temperature measurements. This encourages the most use of those datasets in conjunction with other sources of like measurements. Furthermore, spatial resolution is often given primacy, reflecting ‘imagery’ and cartographic philosophies. Yet from a measurement perspective this is a fundamental mistake; the distinguishing characteristics of the measurements is that they have different uncertainty for estimation of properties at different scales - a problem that should be addressed in the scientific combination of the observations.</a:t>
            </a:r>
            <a:endParaRPr/>
          </a:p>
          <a:p>
            <a:pPr marL="457200" lvl="0" indent="-298450" algn="l" rtl="0">
              <a:spcBef>
                <a:spcPts val="6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11"/>
          <p:cNvPicPr preferRelativeResize="0"/>
          <p:nvPr/>
        </p:nvPicPr>
        <p:blipFill rotWithShape="1">
          <a:blip r:embed="rId2">
            <a:alphaModFix/>
          </a:blip>
          <a:srcRect/>
          <a:stretch/>
        </p:blipFill>
        <p:spPr>
          <a:xfrm>
            <a:off x="2333251" y="225239"/>
            <a:ext cx="9864725" cy="6645275"/>
          </a:xfrm>
          <a:prstGeom prst="rect">
            <a:avLst/>
          </a:prstGeom>
          <a:noFill/>
          <a:ln>
            <a:noFill/>
          </a:ln>
        </p:spPr>
      </p:pic>
      <p:pic>
        <p:nvPicPr>
          <p:cNvPr id="13" name="Google Shape;13;p11"/>
          <p:cNvPicPr preferRelativeResize="0"/>
          <p:nvPr/>
        </p:nvPicPr>
        <p:blipFill rotWithShape="1">
          <a:blip r:embed="rId3">
            <a:alphaModFix/>
          </a:blip>
          <a:srcRect t="-113"/>
          <a:stretch/>
        </p:blipFill>
        <p:spPr>
          <a:xfrm>
            <a:off x="2824163" y="4824413"/>
            <a:ext cx="5391150" cy="2038350"/>
          </a:xfrm>
          <a:prstGeom prst="rect">
            <a:avLst/>
          </a:prstGeom>
          <a:noFill/>
          <a:ln>
            <a:noFill/>
          </a:ln>
        </p:spPr>
      </p:pic>
      <p:pic>
        <p:nvPicPr>
          <p:cNvPr id="14" name="Google Shape;14;p11" descr="A picture containing nature&#10;&#10;Description automatically generated"/>
          <p:cNvPicPr preferRelativeResize="0"/>
          <p:nvPr/>
        </p:nvPicPr>
        <p:blipFill rotWithShape="1">
          <a:blip r:embed="rId4">
            <a:alphaModFix/>
          </a:blip>
          <a:srcRect/>
          <a:stretch/>
        </p:blipFill>
        <p:spPr>
          <a:xfrm>
            <a:off x="8477250" y="0"/>
            <a:ext cx="3714750" cy="2686050"/>
          </a:xfrm>
          <a:prstGeom prst="rect">
            <a:avLst/>
          </a:prstGeom>
          <a:noFill/>
          <a:ln>
            <a:noFill/>
          </a:ln>
        </p:spPr>
      </p:pic>
      <p:sp>
        <p:nvSpPr>
          <p:cNvPr id="15" name="Google Shape;15;p11"/>
          <p:cNvSpPr/>
          <p:nvPr/>
        </p:nvSpPr>
        <p:spPr>
          <a:xfrm flipH="1">
            <a:off x="-4763" y="-14288"/>
            <a:ext cx="12198351" cy="6873876"/>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6" name="Google Shape;16;p11"/>
          <p:cNvPicPr preferRelativeResize="0"/>
          <p:nvPr/>
        </p:nvPicPr>
        <p:blipFill rotWithShape="1">
          <a:blip r:embed="rId5">
            <a:alphaModFix/>
          </a:blip>
          <a:srcRect/>
          <a:stretch/>
        </p:blipFill>
        <p:spPr>
          <a:xfrm>
            <a:off x="138113" y="5311775"/>
            <a:ext cx="2738437" cy="1508125"/>
          </a:xfrm>
          <a:prstGeom prst="rect">
            <a:avLst/>
          </a:prstGeom>
          <a:noFill/>
          <a:ln>
            <a:noFill/>
          </a:ln>
          <a:effectLst>
            <a:outerShdw blurRad="50800" dist="38100" dir="2700000" algn="tl" rotWithShape="0">
              <a:srgbClr val="000000">
                <a:alpha val="40000"/>
              </a:srgbClr>
            </a:outerShdw>
          </a:effectLst>
        </p:spPr>
      </p:pic>
      <p:pic>
        <p:nvPicPr>
          <p:cNvPr id="17" name="Google Shape;17;p11"/>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8" name="Google Shape;18;p11"/>
          <p:cNvPicPr preferRelativeResize="0"/>
          <p:nvPr/>
        </p:nvPicPr>
        <p:blipFill rotWithShape="1">
          <a:blip r:embed="rId6">
            <a:alphaModFix amt="34000"/>
          </a:blip>
          <a:srcRect l="54016" t="36081" r="11355" b="672"/>
          <a:stretch/>
        </p:blipFill>
        <p:spPr>
          <a:xfrm rot="-5400000">
            <a:off x="5792642" y="4819952"/>
            <a:ext cx="1719709" cy="2366806"/>
          </a:xfrm>
          <a:prstGeom prst="rtTriangle">
            <a:avLst/>
          </a:prstGeom>
          <a:noFill/>
          <a:ln>
            <a:noFill/>
          </a:ln>
        </p:spPr>
      </p:pic>
      <p:sp>
        <p:nvSpPr>
          <p:cNvPr id="19" name="Google Shape;19;p11"/>
          <p:cNvSpPr txBox="1"/>
          <p:nvPr/>
        </p:nvSpPr>
        <p:spPr>
          <a:xfrm>
            <a:off x="5760850" y="3080538"/>
            <a:ext cx="6310200" cy="1600800"/>
          </a:xfrm>
          <a:prstGeom prst="rect">
            <a:avLst/>
          </a:prstGeom>
          <a:noFill/>
          <a:ln>
            <a:noFill/>
          </a:ln>
        </p:spPr>
        <p:txBody>
          <a:bodyPr spcFirstLastPara="1" wrap="square" lIns="91425" tIns="45700" rIns="91425" bIns="45700" anchor="t" anchorCtr="0">
            <a:spAutoFit/>
          </a:bodyPr>
          <a:lstStyle/>
          <a:p>
            <a:pPr marL="0" marR="0" lvl="0" indent="0" algn="r" rtl="0">
              <a:lnSpc>
                <a:spcPct val="150000"/>
              </a:lnSpc>
              <a:spcBef>
                <a:spcPts val="0"/>
              </a:spcBef>
              <a:spcAft>
                <a:spcPts val="0"/>
              </a:spcAft>
              <a:buNone/>
            </a:pPr>
            <a:r>
              <a:rPr lang="en-US" sz="1400" b="1" i="0" u="none" strike="noStrike" cap="none">
                <a:solidFill>
                  <a:schemeClr val="lt1"/>
                </a:solidFill>
                <a:latin typeface="Arial"/>
                <a:ea typeface="Arial"/>
                <a:cs typeface="Arial"/>
                <a:sym typeface="Arial"/>
              </a:rPr>
              <a:t>Lisa</a:t>
            </a:r>
            <a:r>
              <a:rPr lang="en-US" b="1">
                <a:solidFill>
                  <a:schemeClr val="lt1"/>
                </a:solidFill>
              </a:rPr>
              <a:t>-Maria </a:t>
            </a:r>
            <a:r>
              <a:rPr lang="en-US" sz="1400" b="1" i="0" u="none" strike="noStrike" cap="none">
                <a:solidFill>
                  <a:schemeClr val="lt1"/>
                </a:solidFill>
                <a:latin typeface="Arial"/>
                <a:ea typeface="Arial"/>
                <a:cs typeface="Arial"/>
                <a:sym typeface="Arial"/>
              </a:rPr>
              <a:t>Rebelo and Adam Lewis</a:t>
            </a:r>
            <a:endParaRPr sz="1400" b="1" i="0" u="none" strike="noStrike" cap="none">
              <a:solidFill>
                <a:schemeClr val="lt1"/>
              </a:solidFill>
            </a:endParaRPr>
          </a:p>
          <a:p>
            <a:pPr marL="0" marR="0" lvl="0" indent="0" algn="r" rtl="0">
              <a:lnSpc>
                <a:spcPct val="150000"/>
              </a:lnSpc>
              <a:spcBef>
                <a:spcPts val="0"/>
              </a:spcBef>
              <a:spcAft>
                <a:spcPts val="0"/>
              </a:spcAft>
              <a:buNone/>
            </a:pPr>
            <a:r>
              <a:rPr lang="en-US" sz="1400" b="1" i="0" u="none" strike="noStrike" cap="none">
                <a:solidFill>
                  <a:schemeClr val="lt1"/>
                </a:solidFill>
                <a:latin typeface="Arial"/>
                <a:ea typeface="Arial"/>
                <a:cs typeface="Arial"/>
                <a:sym typeface="Arial"/>
              </a:rPr>
              <a:t>Agenda ID: 2023.10.24_13.50</a:t>
            </a:r>
            <a:endParaRPr sz="1400" b="1" i="0" u="none" strike="noStrike" cap="none">
              <a:solidFill>
                <a:schemeClr val="lt1"/>
              </a:solidFill>
            </a:endParaRPr>
          </a:p>
          <a:p>
            <a:pPr marL="0" marR="0" lvl="0" indent="0" algn="r" rtl="0">
              <a:lnSpc>
                <a:spcPct val="150000"/>
              </a:lnSpc>
              <a:spcBef>
                <a:spcPts val="0"/>
              </a:spcBef>
              <a:spcAft>
                <a:spcPts val="0"/>
              </a:spcAft>
              <a:buNone/>
            </a:pPr>
            <a:r>
              <a:rPr lang="en-US" sz="1400" b="1" i="0" u="none" strike="noStrike" cap="none">
                <a:solidFill>
                  <a:schemeClr val="lt1"/>
                </a:solidFill>
                <a:latin typeface="Arial"/>
                <a:ea typeface="Arial"/>
                <a:cs typeface="Arial"/>
                <a:sym typeface="Arial"/>
              </a:rPr>
              <a:t>WGISS-56</a:t>
            </a:r>
            <a:endParaRPr b="1"/>
          </a:p>
          <a:p>
            <a:pPr marL="0" marR="0" lvl="0" indent="0" algn="r" rtl="0">
              <a:lnSpc>
                <a:spcPct val="150000"/>
              </a:lnSpc>
              <a:spcBef>
                <a:spcPts val="0"/>
              </a:spcBef>
              <a:spcAft>
                <a:spcPts val="0"/>
              </a:spcAft>
              <a:buNone/>
            </a:pPr>
            <a:r>
              <a:rPr lang="en-US" sz="1400" b="1" i="0" u="none" strike="noStrike" cap="none">
                <a:solidFill>
                  <a:schemeClr val="lt1"/>
                </a:solidFill>
                <a:latin typeface="Arial"/>
                <a:ea typeface="Arial"/>
                <a:cs typeface="Arial"/>
                <a:sym typeface="Arial"/>
              </a:rPr>
              <a:t>Paris, France (CNES)</a:t>
            </a:r>
            <a:endParaRPr b="1"/>
          </a:p>
          <a:p>
            <a:pPr marL="0" marR="0" lvl="0" indent="0" algn="r" rtl="0">
              <a:lnSpc>
                <a:spcPct val="150000"/>
              </a:lnSpc>
              <a:spcBef>
                <a:spcPts val="0"/>
              </a:spcBef>
              <a:spcAft>
                <a:spcPts val="0"/>
              </a:spcAft>
              <a:buNone/>
            </a:pPr>
            <a:r>
              <a:rPr lang="en-US" sz="1400" b="1" i="0" u="none" strike="noStrike" cap="none">
                <a:solidFill>
                  <a:schemeClr val="lt1"/>
                </a:solidFill>
                <a:latin typeface="Arial"/>
                <a:ea typeface="Arial"/>
                <a:cs typeface="Arial"/>
                <a:sym typeface="Arial"/>
              </a:rPr>
              <a:t>24-26 October, 2023</a:t>
            </a:r>
            <a:endParaRPr b="1"/>
          </a:p>
        </p:txBody>
      </p:sp>
      <p:sp>
        <p:nvSpPr>
          <p:cNvPr id="20" name="Google Shape;20;p11"/>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12"/>
          <p:cNvSpPr/>
          <p:nvPr/>
        </p:nvSpPr>
        <p:spPr>
          <a:xfrm>
            <a:off x="0" y="0"/>
            <a:ext cx="12192000" cy="10382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4546A"/>
              </a:solidFill>
              <a:latin typeface="Arial"/>
              <a:ea typeface="Arial"/>
              <a:cs typeface="Arial"/>
              <a:sym typeface="Arial"/>
            </a:endParaRPr>
          </a:p>
        </p:txBody>
      </p:sp>
      <p:pic>
        <p:nvPicPr>
          <p:cNvPr id="23" name="Google Shape;23;p12"/>
          <p:cNvPicPr preferRelativeResize="0"/>
          <p:nvPr/>
        </p:nvPicPr>
        <p:blipFill rotWithShape="1">
          <a:blip r:embed="rId2">
            <a:alphaModFix/>
          </a:blip>
          <a:srcRect l="-2840" t="39268" r="51340" b="35419"/>
          <a:stretch/>
        </p:blipFill>
        <p:spPr>
          <a:xfrm>
            <a:off x="9304338" y="0"/>
            <a:ext cx="2887662" cy="1038225"/>
          </a:xfrm>
          <a:prstGeom prst="rect">
            <a:avLst/>
          </a:prstGeom>
          <a:noFill/>
          <a:ln>
            <a:noFill/>
          </a:ln>
        </p:spPr>
      </p:pic>
      <p:pic>
        <p:nvPicPr>
          <p:cNvPr id="24" name="Google Shape;24;p12"/>
          <p:cNvPicPr preferRelativeResize="0"/>
          <p:nvPr/>
        </p:nvPicPr>
        <p:blipFill rotWithShape="1">
          <a:blip r:embed="rId3">
            <a:alphaModFix/>
          </a:blip>
          <a:srcRect/>
          <a:stretch/>
        </p:blipFill>
        <p:spPr>
          <a:xfrm>
            <a:off x="9791700" y="111125"/>
            <a:ext cx="2027238" cy="803275"/>
          </a:xfrm>
          <a:prstGeom prst="rect">
            <a:avLst/>
          </a:prstGeom>
          <a:noFill/>
          <a:ln>
            <a:noFill/>
          </a:ln>
          <a:effectLst>
            <a:outerShdw blurRad="50800" dist="38100" dir="2700000" algn="tl" rotWithShape="0">
              <a:srgbClr val="000000">
                <a:alpha val="40000"/>
              </a:srgbClr>
            </a:outerShdw>
          </a:effectLst>
        </p:spPr>
      </p:pic>
      <p:sp>
        <p:nvSpPr>
          <p:cNvPr id="25" name="Google Shape;25;p12"/>
          <p:cNvSpPr/>
          <p:nvPr/>
        </p:nvSpPr>
        <p:spPr>
          <a:xfrm>
            <a:off x="-1588" y="6573838"/>
            <a:ext cx="12193588" cy="2841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12"/>
          <p:cNvSpPr/>
          <p:nvPr/>
        </p:nvSpPr>
        <p:spPr>
          <a:xfrm rot="10800000" flipH="1">
            <a:off x="-4763" y="6540500"/>
            <a:ext cx="12196763" cy="587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4546A"/>
              </a:solidFill>
              <a:latin typeface="Arial"/>
              <a:ea typeface="Arial"/>
              <a:cs typeface="Arial"/>
              <a:sym typeface="Arial"/>
            </a:endParaRPr>
          </a:p>
        </p:txBody>
      </p:sp>
      <p:sp>
        <p:nvSpPr>
          <p:cNvPr id="27" name="Google Shape;27;p12"/>
          <p:cNvSpPr txBox="1"/>
          <p:nvPr/>
        </p:nvSpPr>
        <p:spPr>
          <a:xfrm>
            <a:off x="10266363" y="6573838"/>
            <a:ext cx="1924050" cy="30797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i="0" u="none" strike="noStrike" cap="none">
                <a:solidFill>
                  <a:schemeClr val="accent1"/>
                </a:solidFill>
                <a:latin typeface="Arial"/>
                <a:ea typeface="Arial"/>
                <a:cs typeface="Arial"/>
                <a:sym typeface="Arial"/>
              </a:rPr>
              <a:t>Slide </a:t>
            </a:r>
            <a:fld id="{00000000-1234-1234-1234-123412341234}" type="slidenum">
              <a:rPr lang="en-US"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12"/>
          <p:cNvSpPr txBox="1"/>
          <p:nvPr/>
        </p:nvSpPr>
        <p:spPr>
          <a:xfrm>
            <a:off x="-23813" y="6562725"/>
            <a:ext cx="4924426" cy="3079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cap="none">
                <a:solidFill>
                  <a:schemeClr val="accent1"/>
                </a:solidFill>
                <a:latin typeface="Arial"/>
                <a:ea typeface="Arial"/>
                <a:cs typeface="Arial"/>
                <a:sym typeface="Arial"/>
              </a:rPr>
              <a:t>WGISS-56, October 24-26, 2023</a:t>
            </a:r>
            <a:endParaRPr sz="1400" b="0" i="0" u="none" strike="noStrike" cap="none">
              <a:solidFill>
                <a:srgbClr val="000000"/>
              </a:solidFill>
              <a:latin typeface="Arial"/>
              <a:ea typeface="Arial"/>
              <a:cs typeface="Arial"/>
              <a:sym typeface="Arial"/>
            </a:endParaRPr>
          </a:p>
        </p:txBody>
      </p:sp>
      <p:sp>
        <p:nvSpPr>
          <p:cNvPr id="29" name="Google Shape;29;p12"/>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12"/>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p:nvPr/>
        </p:nvSpPr>
        <p:spPr>
          <a:xfrm>
            <a:off x="0" y="0"/>
            <a:ext cx="12192000" cy="103822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4546A"/>
              </a:solidFill>
              <a:latin typeface="Arial"/>
              <a:ea typeface="Arial"/>
              <a:cs typeface="Arial"/>
              <a:sym typeface="Arial"/>
            </a:endParaRPr>
          </a:p>
        </p:txBody>
      </p:sp>
      <p:pic>
        <p:nvPicPr>
          <p:cNvPr id="7" name="Google Shape;7;p10"/>
          <p:cNvPicPr preferRelativeResize="0"/>
          <p:nvPr/>
        </p:nvPicPr>
        <p:blipFill rotWithShape="1">
          <a:blip r:embed="rId4">
            <a:alphaModFix/>
          </a:blip>
          <a:srcRect l="-2840" t="39268" r="51340" b="35419"/>
          <a:stretch/>
        </p:blipFill>
        <p:spPr>
          <a:xfrm>
            <a:off x="9304338" y="0"/>
            <a:ext cx="2887662" cy="1038225"/>
          </a:xfrm>
          <a:prstGeom prst="rect">
            <a:avLst/>
          </a:prstGeom>
          <a:noFill/>
          <a:ln>
            <a:noFill/>
          </a:ln>
        </p:spPr>
      </p:pic>
      <p:pic>
        <p:nvPicPr>
          <p:cNvPr id="8" name="Google Shape;8;p10"/>
          <p:cNvPicPr preferRelativeResize="0"/>
          <p:nvPr/>
        </p:nvPicPr>
        <p:blipFill rotWithShape="1">
          <a:blip r:embed="rId5">
            <a:alphaModFix/>
          </a:blip>
          <a:srcRect/>
          <a:stretch/>
        </p:blipFill>
        <p:spPr>
          <a:xfrm>
            <a:off x="9791700" y="111125"/>
            <a:ext cx="2027238" cy="803275"/>
          </a:xfrm>
          <a:prstGeom prst="rect">
            <a:avLst/>
          </a:prstGeom>
          <a:noFill/>
          <a:ln>
            <a:noFill/>
          </a:ln>
          <a:effectLst>
            <a:outerShdw blurRad="50800" dist="38100" dir="2700000" algn="tl" rotWithShape="0">
              <a:srgbClr val="000000">
                <a:alpha val="40000"/>
              </a:srgbClr>
            </a:outerShdw>
          </a:effectLst>
        </p:spPr>
      </p:pic>
      <p:sp>
        <p:nvSpPr>
          <p:cNvPr id="9" name="Google Shape;9;p10"/>
          <p:cNvSpPr/>
          <p:nvPr/>
        </p:nvSpPr>
        <p:spPr>
          <a:xfrm>
            <a:off x="-1588" y="6573838"/>
            <a:ext cx="12193588" cy="28416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10"/>
          <p:cNvSpPr/>
          <p:nvPr/>
        </p:nvSpPr>
        <p:spPr>
          <a:xfrm rot="10800000" flipH="1">
            <a:off x="-4763" y="6540500"/>
            <a:ext cx="12196763" cy="587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4546A"/>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https://maps.digitalearth.afri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sandbox.digitalearth.africa/" TargetMode="External"/><Relationship Id="rId5" Type="http://schemas.openxmlformats.org/officeDocument/2006/relationships/image" Target="../media/image11.jpg"/><Relationship Id="rId15" Type="http://schemas.openxmlformats.org/officeDocument/2006/relationships/image" Target="../media/image18.png"/><Relationship Id="rId10" Type="http://schemas.openxmlformats.org/officeDocument/2006/relationships/hyperlink" Target="http://explorer.digitalearth.africa/" TargetMode="External"/><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9.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
          <p:cNvSpPr txBox="1">
            <a:spLocks noGrp="1"/>
          </p:cNvSpPr>
          <p:nvPr>
            <p:ph type="title"/>
          </p:nvPr>
        </p:nvSpPr>
        <p:spPr>
          <a:xfrm>
            <a:off x="295100" y="119400"/>
            <a:ext cx="5088900" cy="266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8000"/>
              <a:buFont typeface="Arial"/>
              <a:buNone/>
            </a:pPr>
            <a:r>
              <a:rPr lang="en-US" sz="5600" i="1">
                <a:solidFill>
                  <a:srgbClr val="FFFFFF"/>
                </a:solidFill>
                <a:latin typeface="Arial"/>
                <a:ea typeface="Arial"/>
                <a:cs typeface="Arial"/>
                <a:sym typeface="Arial"/>
              </a:rPr>
              <a:t>Digital Earth Africa and Interoperability</a:t>
            </a:r>
            <a:br>
              <a:rPr lang="en-US" sz="6500" i="1">
                <a:solidFill>
                  <a:srgbClr val="FFFFFF"/>
                </a:solidFill>
                <a:latin typeface="Arial"/>
                <a:ea typeface="Arial"/>
                <a:cs typeface="Arial"/>
                <a:sym typeface="Arial"/>
              </a:rPr>
            </a:br>
            <a:endParaRPr sz="6500" i="1">
              <a:solidFill>
                <a:srgbClr val="FFFFFF"/>
              </a:solidFill>
              <a:latin typeface="Arial"/>
              <a:ea typeface="Arial"/>
              <a:cs typeface="Arial"/>
              <a:sym typeface="Arial"/>
            </a:endParaRPr>
          </a:p>
        </p:txBody>
      </p:sp>
      <p:pic>
        <p:nvPicPr>
          <p:cNvPr id="36" name="Google Shape;36;p1"/>
          <p:cNvPicPr preferRelativeResize="0"/>
          <p:nvPr/>
        </p:nvPicPr>
        <p:blipFill>
          <a:blip r:embed="rId3">
            <a:alphaModFix/>
          </a:blip>
          <a:stretch>
            <a:fillRect/>
          </a:stretch>
        </p:blipFill>
        <p:spPr>
          <a:xfrm>
            <a:off x="268300" y="2729624"/>
            <a:ext cx="2696202" cy="1132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8"/>
          <p:cNvSpPr txBox="1">
            <a:spLocks noGrp="1"/>
          </p:cNvSpPr>
          <p:nvPr>
            <p:ph type="body" idx="1"/>
          </p:nvPr>
        </p:nvSpPr>
        <p:spPr>
          <a:xfrm>
            <a:off x="777850" y="1333250"/>
            <a:ext cx="10902900" cy="4742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sz="2400" b="0" i="0" u="none" strike="noStrike">
                <a:solidFill>
                  <a:srgbClr val="000000"/>
                </a:solidFill>
                <a:latin typeface="Arial"/>
                <a:ea typeface="Arial"/>
                <a:cs typeface="Arial"/>
                <a:sym typeface="Arial"/>
              </a:rPr>
              <a:t>We need EO data of sufficient quality to allow harmonised EO products and sensor-agnostic approaches. CEOS ARD is a good start but does not insist on improvements in data quality. </a:t>
            </a:r>
            <a:endParaRPr/>
          </a:p>
          <a:p>
            <a:pPr marL="457200" marR="0" lvl="0" indent="-406400" algn="l" rtl="0">
              <a:lnSpc>
                <a:spcPct val="90000"/>
              </a:lnSpc>
              <a:spcBef>
                <a:spcPts val="1000"/>
              </a:spcBef>
              <a:spcAft>
                <a:spcPts val="0"/>
              </a:spcAft>
              <a:buClr>
                <a:schemeClr val="dk1"/>
              </a:buClr>
              <a:buSzPts val="2800"/>
              <a:buFont typeface="Noto Sans Symbols"/>
              <a:buChar char="❖"/>
            </a:pPr>
            <a:r>
              <a:rPr lang="en-US" sz="2400" b="0" i="0" u="none" strike="noStrike">
                <a:solidFill>
                  <a:srgbClr val="000000"/>
                </a:solidFill>
                <a:latin typeface="Arial"/>
                <a:ea typeface="Arial"/>
                <a:cs typeface="Arial"/>
                <a:sym typeface="Arial"/>
              </a:rPr>
              <a:t>Measurement </a:t>
            </a:r>
            <a:r>
              <a:rPr lang="en-US" sz="2400">
                <a:solidFill>
                  <a:srgbClr val="000000"/>
                </a:solidFill>
                <a:latin typeface="Arial"/>
                <a:ea typeface="Arial"/>
                <a:cs typeface="Arial"/>
                <a:sym typeface="Arial"/>
              </a:rPr>
              <a:t>uncertainty must be understood, assessed and communicated</a:t>
            </a:r>
            <a:endParaRPr/>
          </a:p>
          <a:p>
            <a:pPr marL="457200" marR="0" lvl="0" indent="-406400" algn="l" rtl="0">
              <a:lnSpc>
                <a:spcPct val="90000"/>
              </a:lnSpc>
              <a:spcBef>
                <a:spcPts val="1000"/>
              </a:spcBef>
              <a:spcAft>
                <a:spcPts val="0"/>
              </a:spcAft>
              <a:buClr>
                <a:schemeClr val="dk1"/>
              </a:buClr>
              <a:buSzPts val="2800"/>
              <a:buFont typeface="Noto Sans Symbols"/>
              <a:buChar char="❖"/>
            </a:pPr>
            <a:r>
              <a:rPr lang="en-US" sz="2400" b="0" i="0" u="none" strike="noStrike">
                <a:solidFill>
                  <a:srgbClr val="000000"/>
                </a:solidFill>
                <a:latin typeface="Arial"/>
                <a:ea typeface="Arial"/>
                <a:cs typeface="Arial"/>
                <a:sym typeface="Arial"/>
              </a:rPr>
              <a:t>Quality limits interoperability because significant sources of noise or variance in the EO measurements are not understood, communicated, and addressed (e.g., BRDF)</a:t>
            </a:r>
            <a:endParaRPr sz="2400" b="0" i="0" u="none" strike="noStrike">
              <a:solidFill>
                <a:srgbClr val="000000"/>
              </a:solidFill>
              <a:latin typeface="Arial"/>
              <a:ea typeface="Arial"/>
              <a:cs typeface="Arial"/>
              <a:sym typeface="Arial"/>
            </a:endParaRPr>
          </a:p>
          <a:p>
            <a:pPr marL="457200" marR="0" lvl="0" indent="0" algn="l" rtl="0">
              <a:lnSpc>
                <a:spcPct val="90000"/>
              </a:lnSpc>
              <a:spcBef>
                <a:spcPts val="1000"/>
              </a:spcBef>
              <a:spcAft>
                <a:spcPts val="0"/>
              </a:spcAft>
              <a:buNone/>
            </a:pPr>
            <a:r>
              <a:rPr lang="en-US" sz="2400" b="0" i="0" u="none" strike="noStrike">
                <a:solidFill>
                  <a:srgbClr val="000000"/>
                </a:solidFill>
                <a:latin typeface="Arial"/>
                <a:ea typeface="Arial"/>
                <a:cs typeface="Arial"/>
                <a:sym typeface="Arial"/>
              </a:rPr>
              <a:t> </a:t>
            </a:r>
            <a:endParaRPr sz="1500"/>
          </a:p>
          <a:p>
            <a:pPr marL="457200" marR="0" lvl="0" indent="-406400" algn="l" rtl="0">
              <a:lnSpc>
                <a:spcPct val="90000"/>
              </a:lnSpc>
              <a:spcBef>
                <a:spcPts val="0"/>
              </a:spcBef>
              <a:spcAft>
                <a:spcPts val="0"/>
              </a:spcAft>
              <a:buClr>
                <a:schemeClr val="dk1"/>
              </a:buClr>
              <a:buSzPts val="2800"/>
              <a:buFont typeface="Noto Sans Symbols"/>
              <a:buChar char="❖"/>
            </a:pPr>
            <a:r>
              <a:rPr lang="en-US" sz="2400" b="1" i="0" u="none" strike="noStrike">
                <a:solidFill>
                  <a:srgbClr val="000000"/>
                </a:solidFill>
                <a:latin typeface="Arial"/>
                <a:ea typeface="Arial"/>
                <a:cs typeface="Arial"/>
                <a:sym typeface="Arial"/>
              </a:rPr>
              <a:t>Statements of uncertainty are needed in the interoperability framework</a:t>
            </a:r>
            <a:r>
              <a:rPr lang="en-US" sz="2400" i="0" u="none" strike="noStrike">
                <a:solidFill>
                  <a:srgbClr val="000000"/>
                </a:solidFill>
                <a:latin typeface="Arial"/>
                <a:ea typeface="Arial"/>
                <a:cs typeface="Arial"/>
                <a:sym typeface="Arial"/>
              </a:rPr>
              <a:t> to communicate uncertainties in EO measurements and provide a basis for comparisons and improvements</a:t>
            </a:r>
            <a:endParaRPr sz="3200" i="0" u="none" strike="noStrike">
              <a:solidFill>
                <a:srgbClr val="000000"/>
              </a:solidFill>
              <a:latin typeface="Arial"/>
              <a:ea typeface="Arial"/>
              <a:cs typeface="Arial"/>
              <a:sym typeface="Arial"/>
            </a:endParaRPr>
          </a:p>
          <a:p>
            <a:pPr marL="457200" marR="0" lvl="0" indent="-228600" algn="l" rtl="0">
              <a:lnSpc>
                <a:spcPct val="90000"/>
              </a:lnSpc>
              <a:spcBef>
                <a:spcPts val="1000"/>
              </a:spcBef>
              <a:spcAft>
                <a:spcPts val="0"/>
              </a:spcAft>
              <a:buClr>
                <a:schemeClr val="dk1"/>
              </a:buClr>
              <a:buSzPts val="2800"/>
              <a:buFont typeface="Noto Sans Symbols"/>
              <a:buNone/>
            </a:pPr>
            <a:endParaRPr/>
          </a:p>
        </p:txBody>
      </p:sp>
      <p:sp>
        <p:nvSpPr>
          <p:cNvPr id="145" name="Google Shape;145;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Quality is a problem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9"/>
          <p:cNvSpPr txBox="1">
            <a:spLocks noGrp="1"/>
          </p:cNvSpPr>
          <p:nvPr>
            <p:ph type="body" idx="1"/>
          </p:nvPr>
        </p:nvSpPr>
        <p:spPr>
          <a:xfrm>
            <a:off x="567559" y="1374200"/>
            <a:ext cx="11252191" cy="48471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90000"/>
              </a:lnSpc>
              <a:spcBef>
                <a:spcPts val="1000"/>
              </a:spcBef>
              <a:spcAft>
                <a:spcPts val="0"/>
              </a:spcAft>
              <a:buClr>
                <a:schemeClr val="dk1"/>
              </a:buClr>
              <a:buSzPts val="2800"/>
              <a:buFont typeface="Noto Sans Symbols"/>
              <a:buChar char="❖"/>
            </a:pPr>
            <a:r>
              <a:rPr lang="en-US" sz="2300" b="1" i="0" u="none" strike="noStrike" dirty="0">
                <a:solidFill>
                  <a:srgbClr val="000000"/>
                </a:solidFill>
                <a:latin typeface="Arial"/>
                <a:ea typeface="Arial"/>
                <a:cs typeface="Arial"/>
                <a:sym typeface="Arial"/>
              </a:rPr>
              <a:t>Hosting should be included in the CEOS interoperability framework</a:t>
            </a:r>
            <a:r>
              <a:rPr lang="en-US" sz="2300" b="0" i="0" u="none" strike="noStrike" dirty="0">
                <a:solidFill>
                  <a:srgbClr val="000000"/>
                </a:solidFill>
                <a:latin typeface="Arial"/>
                <a:ea typeface="Arial"/>
                <a:cs typeface="Arial"/>
                <a:sym typeface="Arial"/>
              </a:rPr>
              <a:t>. DE Africa is an example of data being hosted by an intermediary to enable greater access and interoperability</a:t>
            </a:r>
            <a:r>
              <a:rPr lang="en-US" sz="2300" dirty="0">
                <a:solidFill>
                  <a:srgbClr val="000000"/>
                </a:solidFill>
              </a:rPr>
              <a:t>:</a:t>
            </a:r>
            <a:r>
              <a:rPr lang="en-US" sz="2300" b="0" i="0" u="none" strike="noStrike" dirty="0">
                <a:solidFill>
                  <a:srgbClr val="000000"/>
                </a:solidFill>
                <a:latin typeface="Arial"/>
                <a:ea typeface="Arial"/>
                <a:cs typeface="Arial"/>
                <a:sym typeface="Arial"/>
              </a:rPr>
              <a:t> </a:t>
            </a:r>
            <a:endParaRPr sz="2300" dirty="0"/>
          </a:p>
          <a:p>
            <a:pPr marL="914400" lvl="1" indent="-381000" algn="l" rtl="0">
              <a:lnSpc>
                <a:spcPct val="90000"/>
              </a:lnSpc>
              <a:spcBef>
                <a:spcPts val="0"/>
              </a:spcBef>
              <a:spcAft>
                <a:spcPts val="0"/>
              </a:spcAft>
              <a:buSzPts val="2400"/>
              <a:buChar char="▪"/>
            </a:pPr>
            <a:r>
              <a:rPr lang="en-US" sz="2000" b="0" i="0" u="none" strike="noStrike" dirty="0">
                <a:solidFill>
                  <a:srgbClr val="000000"/>
                </a:solidFill>
                <a:latin typeface="Arial"/>
                <a:ea typeface="Arial"/>
                <a:cs typeface="Arial"/>
                <a:sym typeface="Arial"/>
              </a:rPr>
              <a:t>The way forward for mass interoperability is for hosted datasets to work effectively together. That process that is already underway -  DE Africa uses many datasets that are hosted elsewhere.   </a:t>
            </a:r>
            <a:endParaRPr sz="2000" dirty="0"/>
          </a:p>
          <a:p>
            <a:pPr marL="914400" lvl="1" indent="-381000" algn="l" rtl="0">
              <a:lnSpc>
                <a:spcPct val="90000"/>
              </a:lnSpc>
              <a:spcBef>
                <a:spcPts val="0"/>
              </a:spcBef>
              <a:spcAft>
                <a:spcPts val="0"/>
              </a:spcAft>
              <a:buSzPts val="2400"/>
              <a:buChar char="▪"/>
            </a:pPr>
            <a:r>
              <a:rPr lang="en-US" sz="2000" b="0" i="0" u="none" strike="noStrike" dirty="0">
                <a:solidFill>
                  <a:srgbClr val="000000"/>
                </a:solidFill>
                <a:latin typeface="Arial"/>
                <a:ea typeface="Arial"/>
                <a:cs typeface="Arial"/>
                <a:sym typeface="Arial"/>
              </a:rPr>
              <a:t>Data hosting is politically important. Hosting of data in Africa provides a new level of sovereignty for African nations and control and assurance for African users of EO data.</a:t>
            </a:r>
            <a:endParaRPr sz="2000" dirty="0"/>
          </a:p>
          <a:p>
            <a:pPr marL="457200" marR="0" lvl="0" indent="-406400" algn="l" rtl="0">
              <a:lnSpc>
                <a:spcPct val="90000"/>
              </a:lnSpc>
              <a:spcBef>
                <a:spcPts val="1000"/>
              </a:spcBef>
              <a:spcAft>
                <a:spcPts val="0"/>
              </a:spcAft>
              <a:buClr>
                <a:schemeClr val="dk1"/>
              </a:buClr>
              <a:buSzPts val="2800"/>
              <a:buFont typeface="Noto Sans Symbols"/>
              <a:buChar char="❖"/>
            </a:pPr>
            <a:r>
              <a:rPr lang="en-US" sz="2300" b="1" i="0" u="none" strike="noStrike" dirty="0">
                <a:solidFill>
                  <a:srgbClr val="000000"/>
                </a:solidFill>
                <a:latin typeface="Arial"/>
                <a:ea typeface="Arial"/>
                <a:cs typeface="Arial"/>
                <a:sym typeface="Arial"/>
              </a:rPr>
              <a:t>The role of free and open data cannot be overstated.</a:t>
            </a:r>
            <a:r>
              <a:rPr lang="en-US" sz="2300" b="0" i="0" u="none" strike="noStrike" dirty="0">
                <a:solidFill>
                  <a:srgbClr val="000000"/>
                </a:solidFill>
                <a:latin typeface="Arial"/>
                <a:ea typeface="Arial"/>
                <a:cs typeface="Arial"/>
                <a:sym typeface="Arial"/>
              </a:rPr>
              <a:t>  DE Africa uses datasets that are free and open, with licensing that does not introduce additional layers of administration or operational complexity - generally CC-By.</a:t>
            </a:r>
            <a:endParaRPr sz="2300" dirty="0">
              <a:solidFill>
                <a:srgbClr val="000000"/>
              </a:solidFill>
              <a:latin typeface="Arial"/>
              <a:ea typeface="Arial"/>
              <a:cs typeface="Arial"/>
              <a:sym typeface="Arial"/>
            </a:endParaRPr>
          </a:p>
          <a:p>
            <a:pPr marL="457200" marR="0" lvl="0" indent="-406400" algn="l" rtl="0">
              <a:lnSpc>
                <a:spcPct val="90000"/>
              </a:lnSpc>
              <a:spcBef>
                <a:spcPts val="1000"/>
              </a:spcBef>
              <a:spcAft>
                <a:spcPts val="0"/>
              </a:spcAft>
              <a:buClr>
                <a:schemeClr val="dk1"/>
              </a:buClr>
              <a:buSzPts val="2800"/>
              <a:buFont typeface="Noto Sans Symbols"/>
              <a:buChar char="❖"/>
            </a:pPr>
            <a:r>
              <a:rPr lang="en-US" sz="2300" b="1" i="0" u="none" strike="noStrike" dirty="0">
                <a:solidFill>
                  <a:srgbClr val="000000"/>
                </a:solidFill>
                <a:latin typeface="Arial"/>
                <a:ea typeface="Arial"/>
                <a:cs typeface="Arial"/>
                <a:sym typeface="Arial"/>
              </a:rPr>
              <a:t>However, interoperability must extend beyond free and open datasets.</a:t>
            </a:r>
            <a:r>
              <a:rPr lang="en-US" sz="2300" b="0" i="0" u="none" strike="noStrike" dirty="0">
                <a:solidFill>
                  <a:srgbClr val="000000"/>
                </a:solidFill>
                <a:latin typeface="Arial"/>
                <a:ea typeface="Arial"/>
                <a:cs typeface="Arial"/>
                <a:sym typeface="Arial"/>
              </a:rPr>
              <a:t> For example DE Africa users may, individually, use </a:t>
            </a:r>
            <a:r>
              <a:rPr lang="en-US" sz="2300" b="0" i="0" u="none" strike="noStrike" dirty="0" err="1">
                <a:solidFill>
                  <a:srgbClr val="000000"/>
                </a:solidFill>
                <a:latin typeface="Arial"/>
                <a:ea typeface="Arial"/>
                <a:cs typeface="Arial"/>
                <a:sym typeface="Arial"/>
              </a:rPr>
              <a:t>licenced</a:t>
            </a:r>
            <a:r>
              <a:rPr lang="en-US" sz="2300" b="0" i="0" u="none" strike="noStrike" dirty="0">
                <a:solidFill>
                  <a:srgbClr val="000000"/>
                </a:solidFill>
                <a:latin typeface="Arial"/>
                <a:ea typeface="Arial"/>
                <a:cs typeface="Arial"/>
                <a:sym typeface="Arial"/>
              </a:rPr>
              <a:t> data (typically high resolution datasets) in conjunction with DE Africa datasets, but the individual user then bears the responsibility for meeting the </a:t>
            </a:r>
            <a:r>
              <a:rPr lang="en-US" sz="2300" b="0" i="0" u="none" strike="noStrike" dirty="0" err="1">
                <a:solidFill>
                  <a:srgbClr val="000000"/>
                </a:solidFill>
                <a:latin typeface="Arial"/>
                <a:ea typeface="Arial"/>
                <a:cs typeface="Arial"/>
                <a:sym typeface="Arial"/>
              </a:rPr>
              <a:t>licence</a:t>
            </a:r>
            <a:r>
              <a:rPr lang="en-US" sz="2300" b="0" i="0" u="none" strike="noStrike" dirty="0">
                <a:solidFill>
                  <a:srgbClr val="000000"/>
                </a:solidFill>
                <a:latin typeface="Arial"/>
                <a:ea typeface="Arial"/>
                <a:cs typeface="Arial"/>
                <a:sym typeface="Arial"/>
              </a:rPr>
              <a:t> conditions.</a:t>
            </a:r>
            <a:endParaRPr sz="2300" dirty="0"/>
          </a:p>
          <a:p>
            <a:pPr marL="457200" marR="0" lvl="0" indent="-228600" algn="l" rtl="0">
              <a:lnSpc>
                <a:spcPct val="90000"/>
              </a:lnSpc>
              <a:spcBef>
                <a:spcPts val="1000"/>
              </a:spcBef>
              <a:spcAft>
                <a:spcPts val="0"/>
              </a:spcAft>
              <a:buClr>
                <a:schemeClr val="dk1"/>
              </a:buClr>
              <a:buSzPts val="2800"/>
              <a:buFont typeface="Noto Sans Symbols"/>
              <a:buNone/>
            </a:pPr>
            <a:endParaRPr dirty="0"/>
          </a:p>
          <a:p>
            <a:pPr marL="457200" marR="0" lvl="0" indent="-228600" algn="l" rtl="0">
              <a:lnSpc>
                <a:spcPct val="90000"/>
              </a:lnSpc>
              <a:spcBef>
                <a:spcPts val="1000"/>
              </a:spcBef>
              <a:spcAft>
                <a:spcPts val="0"/>
              </a:spcAft>
              <a:buClr>
                <a:schemeClr val="dk1"/>
              </a:buClr>
              <a:buSzPts val="2800"/>
              <a:buFont typeface="Noto Sans Symbols"/>
              <a:buNone/>
            </a:pPr>
            <a:endParaRPr dirty="0"/>
          </a:p>
        </p:txBody>
      </p:sp>
      <p:sp>
        <p:nvSpPr>
          <p:cNvPr id="151" name="Google Shape;151;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Policy – </a:t>
            </a:r>
            <a:r>
              <a:rPr lang="en-US" i="1"/>
              <a:t>Hosting </a:t>
            </a:r>
            <a:r>
              <a:rPr lang="en-US"/>
              <a:t>is a vital function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29216139ec5_0_0"/>
          <p:cNvSpPr txBox="1">
            <a:spLocks noGrp="1"/>
          </p:cNvSpPr>
          <p:nvPr>
            <p:ph type="title"/>
          </p:nvPr>
        </p:nvSpPr>
        <p:spPr>
          <a:xfrm>
            <a:off x="201975" y="688017"/>
            <a:ext cx="6157200" cy="1489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Thank you!</a:t>
            </a:r>
            <a:endParaRPr/>
          </a:p>
        </p:txBody>
      </p:sp>
      <p:pic>
        <p:nvPicPr>
          <p:cNvPr id="157" name="Google Shape;157;g29216139ec5_0_0"/>
          <p:cNvPicPr preferRelativeResize="0"/>
          <p:nvPr/>
        </p:nvPicPr>
        <p:blipFill>
          <a:blip r:embed="rId3">
            <a:alphaModFix/>
          </a:blip>
          <a:stretch>
            <a:fillRect/>
          </a:stretch>
        </p:blipFill>
        <p:spPr>
          <a:xfrm>
            <a:off x="278100" y="2223999"/>
            <a:ext cx="2696202" cy="1132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2"/>
          <p:cNvSpPr txBox="1">
            <a:spLocks noGrp="1"/>
          </p:cNvSpPr>
          <p:nvPr>
            <p:ph type="body" idx="1"/>
          </p:nvPr>
        </p:nvSpPr>
        <p:spPr>
          <a:xfrm>
            <a:off x="667650" y="1406125"/>
            <a:ext cx="11151900" cy="4662900"/>
          </a:xfrm>
          <a:prstGeom prst="rect">
            <a:avLst/>
          </a:prstGeom>
          <a:noFill/>
          <a:ln>
            <a:noFill/>
          </a:ln>
        </p:spPr>
        <p:txBody>
          <a:bodyPr spcFirstLastPara="1" wrap="square" lIns="91425" tIns="45700" rIns="91425" bIns="45700" anchor="t" anchorCtr="0">
            <a:noAutofit/>
          </a:bodyPr>
          <a:lstStyle/>
          <a:p>
            <a:pPr marL="457200" marR="0" lvl="0" indent="-400050" algn="l" rtl="0">
              <a:lnSpc>
                <a:spcPct val="90000"/>
              </a:lnSpc>
              <a:spcBef>
                <a:spcPts val="1000"/>
              </a:spcBef>
              <a:spcAft>
                <a:spcPts val="0"/>
              </a:spcAft>
              <a:buClr>
                <a:schemeClr val="dk1"/>
              </a:buClr>
              <a:buSzPts val="2700"/>
              <a:buFont typeface="Noto Sans Symbols"/>
              <a:buChar char="❖"/>
            </a:pPr>
            <a:r>
              <a:rPr lang="en-US" sz="2700"/>
              <a:t>Digital Earth Africa (DE Africa) is an African capability. We host &gt;3 PB of EO data for all African countries and users. This is a free, operational service supported by our partners. We analyse EO and other data to produce services for our stakeholders.</a:t>
            </a:r>
            <a:endParaRPr sz="2700"/>
          </a:p>
          <a:p>
            <a:pPr marL="457200" marR="0" lvl="0" indent="0" algn="l" rtl="0">
              <a:lnSpc>
                <a:spcPct val="90000"/>
              </a:lnSpc>
              <a:spcBef>
                <a:spcPts val="1000"/>
              </a:spcBef>
              <a:spcAft>
                <a:spcPts val="0"/>
              </a:spcAft>
              <a:buNone/>
            </a:pPr>
            <a:endParaRPr sz="1200"/>
          </a:p>
          <a:p>
            <a:pPr marL="457200" marR="0" lvl="0" indent="-400050" algn="l" rtl="0">
              <a:lnSpc>
                <a:spcPct val="90000"/>
              </a:lnSpc>
              <a:spcBef>
                <a:spcPts val="1000"/>
              </a:spcBef>
              <a:spcAft>
                <a:spcPts val="0"/>
              </a:spcAft>
              <a:buClr>
                <a:schemeClr val="dk1"/>
              </a:buClr>
              <a:buSzPts val="2700"/>
              <a:buFont typeface="Noto Sans Symbols"/>
              <a:buChar char="❖"/>
            </a:pPr>
            <a:r>
              <a:rPr lang="en-US" sz="2700"/>
              <a:t>DE Africa is all about interoperability. We think it is important to</a:t>
            </a:r>
            <a:endParaRPr sz="2700"/>
          </a:p>
          <a:p>
            <a:pPr marL="914400" lvl="1" indent="-368300" algn="l" rtl="0">
              <a:lnSpc>
                <a:spcPct val="90000"/>
              </a:lnSpc>
              <a:spcBef>
                <a:spcPts val="500"/>
              </a:spcBef>
              <a:spcAft>
                <a:spcPts val="0"/>
              </a:spcAft>
              <a:buSzPts val="2200"/>
              <a:buChar char="▪"/>
            </a:pPr>
            <a:r>
              <a:rPr lang="en-US" sz="2200"/>
              <a:t>Develop </a:t>
            </a:r>
            <a:r>
              <a:rPr lang="en-US" sz="2200" b="1"/>
              <a:t>future-ready vocabularies</a:t>
            </a:r>
            <a:endParaRPr sz="2200"/>
          </a:p>
          <a:p>
            <a:pPr marL="914400" lvl="1" indent="-368300" algn="l" rtl="0">
              <a:lnSpc>
                <a:spcPct val="90000"/>
              </a:lnSpc>
              <a:spcBef>
                <a:spcPts val="500"/>
              </a:spcBef>
              <a:spcAft>
                <a:spcPts val="0"/>
              </a:spcAft>
              <a:buSzPts val="2200"/>
              <a:buChar char="▪"/>
            </a:pPr>
            <a:r>
              <a:rPr lang="en-US" sz="2200"/>
              <a:t>Implement </a:t>
            </a:r>
            <a:r>
              <a:rPr lang="en-US" sz="2200" b="1"/>
              <a:t>user-oriented architectures</a:t>
            </a:r>
            <a:endParaRPr sz="2200"/>
          </a:p>
          <a:p>
            <a:pPr marL="914400" lvl="1" indent="-368300" algn="l" rtl="0">
              <a:lnSpc>
                <a:spcPct val="90000"/>
              </a:lnSpc>
              <a:spcBef>
                <a:spcPts val="500"/>
              </a:spcBef>
              <a:spcAft>
                <a:spcPts val="0"/>
              </a:spcAft>
              <a:buSzPts val="2200"/>
              <a:buChar char="▪"/>
            </a:pPr>
            <a:r>
              <a:rPr lang="en-US" sz="2200"/>
              <a:t>Support the community led work on interfacing; </a:t>
            </a:r>
            <a:r>
              <a:rPr lang="en-US" sz="2200" b="1"/>
              <a:t>COG, STAC</a:t>
            </a:r>
            <a:r>
              <a:rPr lang="en-US" sz="2200"/>
              <a:t> etc.</a:t>
            </a:r>
            <a:endParaRPr sz="2200"/>
          </a:p>
          <a:p>
            <a:pPr marL="914400" lvl="1" indent="-368300" algn="l" rtl="0">
              <a:lnSpc>
                <a:spcPct val="90000"/>
              </a:lnSpc>
              <a:spcBef>
                <a:spcPts val="500"/>
              </a:spcBef>
              <a:spcAft>
                <a:spcPts val="0"/>
              </a:spcAft>
              <a:buSzPts val="2200"/>
              <a:buChar char="▪"/>
            </a:pPr>
            <a:r>
              <a:rPr lang="en-US" sz="2200" b="1"/>
              <a:t>Improve data quality</a:t>
            </a:r>
            <a:r>
              <a:rPr lang="en-US" sz="2200"/>
              <a:t>, including statements of uncertainty in the Framework</a:t>
            </a:r>
            <a:endParaRPr sz="2200"/>
          </a:p>
          <a:p>
            <a:pPr marL="914400" lvl="1" indent="-368300" algn="l" rtl="0">
              <a:lnSpc>
                <a:spcPct val="90000"/>
              </a:lnSpc>
              <a:spcBef>
                <a:spcPts val="500"/>
              </a:spcBef>
              <a:spcAft>
                <a:spcPts val="0"/>
              </a:spcAft>
              <a:buSzPts val="2200"/>
              <a:buChar char="▪"/>
            </a:pPr>
            <a:r>
              <a:rPr lang="en-US" sz="2200"/>
              <a:t>Recognise the vital role of </a:t>
            </a:r>
            <a:r>
              <a:rPr lang="en-US" sz="2200" b="1"/>
              <a:t>data hosting</a:t>
            </a:r>
            <a:r>
              <a:rPr lang="en-US" sz="2200"/>
              <a:t> in the Framework</a:t>
            </a:r>
            <a:endParaRPr sz="2200"/>
          </a:p>
          <a:p>
            <a:pPr marL="914400" lvl="1" indent="-228600" algn="l" rtl="0">
              <a:lnSpc>
                <a:spcPct val="90000"/>
              </a:lnSpc>
              <a:spcBef>
                <a:spcPts val="500"/>
              </a:spcBef>
              <a:spcAft>
                <a:spcPts val="0"/>
              </a:spcAft>
              <a:buSzPts val="2400"/>
              <a:buNone/>
            </a:pPr>
            <a:endParaRPr/>
          </a:p>
          <a:p>
            <a:pPr marL="914400" lvl="1" indent="-228600" algn="l" rtl="0">
              <a:lnSpc>
                <a:spcPct val="90000"/>
              </a:lnSpc>
              <a:spcBef>
                <a:spcPts val="500"/>
              </a:spcBef>
              <a:spcAft>
                <a:spcPts val="0"/>
              </a:spcAft>
              <a:buSzPts val="2400"/>
              <a:buNone/>
            </a:pPr>
            <a:endParaRPr/>
          </a:p>
          <a:p>
            <a:pPr marL="914400" lvl="1" indent="-228600" algn="l" rtl="0">
              <a:lnSpc>
                <a:spcPct val="90000"/>
              </a:lnSpc>
              <a:spcBef>
                <a:spcPts val="500"/>
              </a:spcBef>
              <a:spcAft>
                <a:spcPts val="0"/>
              </a:spcAft>
              <a:buSzPts val="2400"/>
              <a:buNone/>
            </a:pPr>
            <a:endParaRPr/>
          </a:p>
          <a:p>
            <a:pPr marL="457200" marR="0" lvl="0" indent="-228600" algn="l" rtl="0">
              <a:lnSpc>
                <a:spcPct val="90000"/>
              </a:lnSpc>
              <a:spcBef>
                <a:spcPts val="1000"/>
              </a:spcBef>
              <a:spcAft>
                <a:spcPts val="0"/>
              </a:spcAft>
              <a:buClr>
                <a:schemeClr val="dk1"/>
              </a:buClr>
              <a:buSzPts val="2800"/>
              <a:buFont typeface="Noto Sans Symbols"/>
              <a:buNone/>
            </a:pPr>
            <a:endParaRPr/>
          </a:p>
          <a:p>
            <a:pPr marL="533400" lvl="1" indent="0" algn="l" rtl="0">
              <a:lnSpc>
                <a:spcPct val="90000"/>
              </a:lnSpc>
              <a:spcBef>
                <a:spcPts val="500"/>
              </a:spcBef>
              <a:spcAft>
                <a:spcPts val="0"/>
              </a:spcAft>
              <a:buSzPts val="2400"/>
              <a:buNone/>
            </a:pPr>
            <a:endParaRPr/>
          </a:p>
        </p:txBody>
      </p:sp>
      <p:sp>
        <p:nvSpPr>
          <p:cNvPr id="42" name="Google Shape;42;p2"/>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Summary</a:t>
            </a:r>
            <a:endParaRPr/>
          </a:p>
        </p:txBody>
      </p:sp>
      <p:pic>
        <p:nvPicPr>
          <p:cNvPr id="43" name="Google Shape;43;p2"/>
          <p:cNvPicPr preferRelativeResize="0"/>
          <p:nvPr/>
        </p:nvPicPr>
        <p:blipFill rotWithShape="1">
          <a:blip r:embed="rId3">
            <a:alphaModFix/>
          </a:blip>
          <a:srcRect/>
          <a:stretch/>
        </p:blipFill>
        <p:spPr>
          <a:xfrm>
            <a:off x="43675" y="5937850"/>
            <a:ext cx="1465669" cy="576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p3"/>
          <p:cNvSpPr txBox="1">
            <a:spLocks noGrp="1"/>
          </p:cNvSpPr>
          <p:nvPr>
            <p:ph type="body" idx="1"/>
          </p:nvPr>
        </p:nvSpPr>
        <p:spPr>
          <a:xfrm>
            <a:off x="672661" y="1429407"/>
            <a:ext cx="11160101" cy="4508443"/>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DE Africa exists to facilitate better decision making with EO data in Africa, a continent of 54 countries and 1.5 billion people. </a:t>
            </a:r>
            <a:endParaRPr dirty="0"/>
          </a:p>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DE Africa plays a major role as a data host (</a:t>
            </a:r>
            <a:r>
              <a:rPr lang="en-US" sz="2000" dirty="0">
                <a:solidFill>
                  <a:srgbClr val="000000"/>
                </a:solidFill>
              </a:rPr>
              <a:t>&gt;3</a:t>
            </a:r>
            <a:r>
              <a:rPr lang="en-US" sz="2000" b="0" i="0" u="none" strike="noStrike" dirty="0">
                <a:solidFill>
                  <a:srgbClr val="000000"/>
                </a:solidFill>
                <a:latin typeface="Arial"/>
                <a:ea typeface="Arial"/>
                <a:cs typeface="Arial"/>
                <a:sym typeface="Arial"/>
              </a:rPr>
              <a:t> PB). We also fund data pipelines to achieve the necessary levels of availability and interoperability of datasets.</a:t>
            </a:r>
            <a:endParaRPr dirty="0"/>
          </a:p>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Interoperability between sources is vital. We host and use EO data from a range of public sources, and users can also use </a:t>
            </a:r>
            <a:r>
              <a:rPr lang="en-US" sz="2000" b="0" i="0" u="none" strike="noStrike" dirty="0" err="1">
                <a:solidFill>
                  <a:srgbClr val="000000"/>
                </a:solidFill>
                <a:latin typeface="Arial"/>
                <a:ea typeface="Arial"/>
                <a:cs typeface="Arial"/>
                <a:sym typeface="Arial"/>
              </a:rPr>
              <a:t>licenced</a:t>
            </a:r>
            <a:r>
              <a:rPr lang="en-US" sz="2000" b="0" i="0" u="none" strike="noStrike" dirty="0">
                <a:solidFill>
                  <a:srgbClr val="000000"/>
                </a:solidFill>
                <a:latin typeface="Arial"/>
                <a:ea typeface="Arial"/>
                <a:cs typeface="Arial"/>
                <a:sym typeface="Arial"/>
              </a:rPr>
              <a:t> data. </a:t>
            </a:r>
            <a:endParaRPr dirty="0"/>
          </a:p>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We invest in interoperability, so that we can benefit from more available and effective data sources. </a:t>
            </a:r>
            <a:endParaRPr dirty="0"/>
          </a:p>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Limitations in interoperability mean that the information that we can produce from EO data is not as detailed, accurate, complete, and frequent as would be expected if sources were more interoperable at the technical and measurement levels.</a:t>
            </a:r>
            <a:endParaRPr dirty="0"/>
          </a:p>
          <a:p>
            <a:pPr marL="457200" lvl="0" indent="-406400" algn="l" rtl="0">
              <a:lnSpc>
                <a:spcPct val="90000"/>
              </a:lnSpc>
              <a:spcBef>
                <a:spcPts val="0"/>
              </a:spcBef>
              <a:spcAft>
                <a:spcPts val="600"/>
              </a:spcAft>
              <a:buSzPts val="2800"/>
              <a:buFont typeface="Arial"/>
              <a:buChar char="•"/>
            </a:pPr>
            <a:r>
              <a:rPr lang="en-US" sz="2000" b="0" i="0" u="none" strike="noStrike" dirty="0">
                <a:solidFill>
                  <a:srgbClr val="000000"/>
                </a:solidFill>
                <a:latin typeface="Arial"/>
                <a:ea typeface="Arial"/>
                <a:cs typeface="Arial"/>
                <a:sym typeface="Arial"/>
              </a:rPr>
              <a:t>DE Africa must focus primarily on applications. Ultimately, we will look for the most interoperable and </a:t>
            </a:r>
            <a:r>
              <a:rPr lang="en-US" sz="2000" b="0" i="0" u="none" strike="noStrike" dirty="0" err="1">
                <a:solidFill>
                  <a:srgbClr val="000000"/>
                </a:solidFill>
                <a:latin typeface="Arial"/>
                <a:ea typeface="Arial"/>
                <a:cs typeface="Arial"/>
                <a:sym typeface="Arial"/>
              </a:rPr>
              <a:t>harmonised</a:t>
            </a:r>
            <a:r>
              <a:rPr lang="en-US" sz="2000" b="0" i="0" u="none" strike="noStrike" dirty="0">
                <a:solidFill>
                  <a:srgbClr val="000000"/>
                </a:solidFill>
                <a:latin typeface="Arial"/>
                <a:ea typeface="Arial"/>
                <a:cs typeface="Arial"/>
                <a:sym typeface="Arial"/>
              </a:rPr>
              <a:t> datasets, that lift EO datasets to the level of sensor-agnostic measurements (e.g., HLS</a:t>
            </a:r>
            <a:r>
              <a:rPr lang="en-US" sz="2000" dirty="0">
                <a:solidFill>
                  <a:srgbClr val="000000"/>
                </a:solidFill>
                <a:latin typeface="Arial"/>
                <a:ea typeface="Arial"/>
                <a:cs typeface="Arial"/>
                <a:sym typeface="Arial"/>
              </a:rPr>
              <a:t>), as inputs for DE Africa</a:t>
            </a:r>
            <a:r>
              <a:rPr lang="en-US" sz="2000" b="0" i="0" u="none" strike="noStrike" dirty="0">
                <a:solidFill>
                  <a:srgbClr val="000000"/>
                </a:solidFill>
                <a:latin typeface="Arial"/>
                <a:ea typeface="Arial"/>
                <a:cs typeface="Arial"/>
                <a:sym typeface="Arial"/>
              </a:rPr>
              <a:t>. </a:t>
            </a:r>
            <a:endParaRPr sz="1600" b="0" i="0" u="none" strike="noStrike" dirty="0">
              <a:solidFill>
                <a:srgbClr val="000000"/>
              </a:solidFill>
              <a:latin typeface="Arial"/>
              <a:ea typeface="Arial"/>
              <a:cs typeface="Arial"/>
              <a:sym typeface="Arial"/>
            </a:endParaRPr>
          </a:p>
        </p:txBody>
      </p:sp>
      <p:sp>
        <p:nvSpPr>
          <p:cNvPr id="49" name="Google Shape;49;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DE Africa</a:t>
            </a:r>
            <a:endParaRPr/>
          </a:p>
        </p:txBody>
      </p:sp>
      <p:pic>
        <p:nvPicPr>
          <p:cNvPr id="50" name="Google Shape;50;p3"/>
          <p:cNvPicPr preferRelativeResize="0"/>
          <p:nvPr/>
        </p:nvPicPr>
        <p:blipFill rotWithShape="1">
          <a:blip r:embed="rId3">
            <a:alphaModFix/>
          </a:blip>
          <a:srcRect/>
          <a:stretch/>
        </p:blipFill>
        <p:spPr>
          <a:xfrm>
            <a:off x="119875" y="5937850"/>
            <a:ext cx="1465669" cy="576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DE Africa</a:t>
            </a:r>
            <a:endParaRPr/>
          </a:p>
        </p:txBody>
      </p:sp>
      <p:grpSp>
        <p:nvGrpSpPr>
          <p:cNvPr id="56" name="Google Shape;56;p4"/>
          <p:cNvGrpSpPr/>
          <p:nvPr/>
        </p:nvGrpSpPr>
        <p:grpSpPr>
          <a:xfrm>
            <a:off x="119875" y="855888"/>
            <a:ext cx="9103159" cy="5658912"/>
            <a:chOff x="-899391" y="1129627"/>
            <a:chExt cx="8117674" cy="5381752"/>
          </a:xfrm>
        </p:grpSpPr>
        <p:pic>
          <p:nvPicPr>
            <p:cNvPr id="57" name="Google Shape;57;p4"/>
            <p:cNvPicPr preferRelativeResize="0"/>
            <p:nvPr/>
          </p:nvPicPr>
          <p:blipFill rotWithShape="1">
            <a:blip r:embed="rId3">
              <a:alphaModFix/>
            </a:blip>
            <a:srcRect/>
            <a:stretch/>
          </p:blipFill>
          <p:spPr>
            <a:xfrm>
              <a:off x="696763" y="2034623"/>
              <a:ext cx="2132002" cy="2132002"/>
            </a:xfrm>
            <a:prstGeom prst="rect">
              <a:avLst/>
            </a:prstGeom>
            <a:noFill/>
            <a:ln>
              <a:noFill/>
            </a:ln>
          </p:spPr>
        </p:pic>
        <p:cxnSp>
          <p:nvCxnSpPr>
            <p:cNvPr id="58" name="Google Shape;58;p4"/>
            <p:cNvCxnSpPr/>
            <p:nvPr/>
          </p:nvCxnSpPr>
          <p:spPr>
            <a:xfrm>
              <a:off x="5903458" y="2009672"/>
              <a:ext cx="0" cy="428700"/>
            </a:xfrm>
            <a:prstGeom prst="straightConnector1">
              <a:avLst/>
            </a:prstGeom>
            <a:noFill/>
            <a:ln w="38100" cap="flat" cmpd="sng">
              <a:solidFill>
                <a:srgbClr val="165C5B"/>
              </a:solidFill>
              <a:prstDash val="solid"/>
              <a:round/>
              <a:headEnd type="none" w="sm" len="sm"/>
              <a:tailEnd type="stealth" w="med" len="med"/>
            </a:ln>
          </p:spPr>
        </p:cxnSp>
        <p:cxnSp>
          <p:nvCxnSpPr>
            <p:cNvPr id="59" name="Google Shape;59;p4"/>
            <p:cNvCxnSpPr/>
            <p:nvPr/>
          </p:nvCxnSpPr>
          <p:spPr>
            <a:xfrm flipH="1">
              <a:off x="3362901" y="3604528"/>
              <a:ext cx="1082700" cy="268500"/>
            </a:xfrm>
            <a:prstGeom prst="bentConnector2">
              <a:avLst/>
            </a:prstGeom>
            <a:noFill/>
            <a:ln w="38100" cap="flat" cmpd="sng">
              <a:solidFill>
                <a:srgbClr val="165C5B"/>
              </a:solidFill>
              <a:prstDash val="solid"/>
              <a:round/>
              <a:headEnd type="none" w="sm" len="sm"/>
              <a:tailEnd type="none" w="sm" len="sm"/>
            </a:ln>
          </p:spPr>
        </p:cxnSp>
        <p:pic>
          <p:nvPicPr>
            <p:cNvPr id="60" name="Google Shape;60;p4"/>
            <p:cNvPicPr preferRelativeResize="0"/>
            <p:nvPr/>
          </p:nvPicPr>
          <p:blipFill rotWithShape="1">
            <a:blip r:embed="rId4">
              <a:alphaModFix/>
            </a:blip>
            <a:srcRect/>
            <a:stretch/>
          </p:blipFill>
          <p:spPr>
            <a:xfrm>
              <a:off x="3774668" y="5305634"/>
              <a:ext cx="1241799" cy="521321"/>
            </a:xfrm>
            <a:prstGeom prst="rect">
              <a:avLst/>
            </a:prstGeom>
            <a:noFill/>
            <a:ln>
              <a:noFill/>
            </a:ln>
          </p:spPr>
        </p:pic>
        <p:sp>
          <p:nvSpPr>
            <p:cNvPr id="61" name="Google Shape;61;p4"/>
            <p:cNvSpPr/>
            <p:nvPr/>
          </p:nvSpPr>
          <p:spPr>
            <a:xfrm>
              <a:off x="4539371" y="1454503"/>
              <a:ext cx="2668200" cy="612300"/>
            </a:xfrm>
            <a:prstGeom prst="rect">
              <a:avLst/>
            </a:prstGeom>
            <a:solidFill>
              <a:srgbClr val="165C5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2" name="Google Shape;62;p4"/>
            <p:cNvPicPr preferRelativeResize="0"/>
            <p:nvPr/>
          </p:nvPicPr>
          <p:blipFill rotWithShape="1">
            <a:blip r:embed="rId5">
              <a:alphaModFix amt="20000"/>
            </a:blip>
            <a:srcRect r="-715"/>
            <a:stretch/>
          </p:blipFill>
          <p:spPr>
            <a:xfrm>
              <a:off x="4239655" y="1447656"/>
              <a:ext cx="2978628" cy="619203"/>
            </a:xfrm>
            <a:prstGeom prst="rect">
              <a:avLst/>
            </a:prstGeom>
            <a:noFill/>
            <a:ln>
              <a:noFill/>
            </a:ln>
          </p:spPr>
        </p:pic>
        <p:sp>
          <p:nvSpPr>
            <p:cNvPr id="63" name="Google Shape;63;p4"/>
            <p:cNvSpPr/>
            <p:nvPr/>
          </p:nvSpPr>
          <p:spPr>
            <a:xfrm>
              <a:off x="2647654" y="1451177"/>
              <a:ext cx="2336700" cy="615600"/>
            </a:xfrm>
            <a:prstGeom prst="homePlate">
              <a:avLst>
                <a:gd name="adj" fmla="val 50000"/>
              </a:avLst>
            </a:prstGeom>
            <a:solidFill>
              <a:srgbClr val="FF663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Space Agencies</a:t>
              </a:r>
              <a:endParaRPr sz="1400" b="0" i="0" u="none" strike="noStrike" cap="none">
                <a:solidFill>
                  <a:srgbClr val="000000"/>
                </a:solidFill>
                <a:latin typeface="Arial"/>
                <a:ea typeface="Arial"/>
                <a:cs typeface="Arial"/>
                <a:sym typeface="Arial"/>
              </a:endParaRPr>
            </a:p>
          </p:txBody>
        </p:sp>
        <p:sp>
          <p:nvSpPr>
            <p:cNvPr id="64" name="Google Shape;64;p4"/>
            <p:cNvSpPr/>
            <p:nvPr/>
          </p:nvSpPr>
          <p:spPr>
            <a:xfrm>
              <a:off x="1940329" y="1357223"/>
              <a:ext cx="826500" cy="8265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5" name="Google Shape;65;p4"/>
            <p:cNvPicPr preferRelativeResize="0"/>
            <p:nvPr/>
          </p:nvPicPr>
          <p:blipFill rotWithShape="1">
            <a:blip r:embed="rId6">
              <a:alphaModFix/>
            </a:blip>
            <a:srcRect/>
            <a:stretch/>
          </p:blipFill>
          <p:spPr>
            <a:xfrm rot="-5400000">
              <a:off x="550219" y="1894928"/>
              <a:ext cx="323910" cy="323910"/>
            </a:xfrm>
            <a:prstGeom prst="rect">
              <a:avLst/>
            </a:prstGeom>
            <a:noFill/>
            <a:ln>
              <a:noFill/>
            </a:ln>
          </p:spPr>
        </p:pic>
        <p:pic>
          <p:nvPicPr>
            <p:cNvPr id="66" name="Google Shape;66;p4"/>
            <p:cNvPicPr preferRelativeResize="0"/>
            <p:nvPr/>
          </p:nvPicPr>
          <p:blipFill rotWithShape="1">
            <a:blip r:embed="rId7">
              <a:alphaModFix/>
            </a:blip>
            <a:srcRect/>
            <a:stretch/>
          </p:blipFill>
          <p:spPr>
            <a:xfrm rot="10549282">
              <a:off x="643635" y="3918581"/>
              <a:ext cx="302472" cy="302472"/>
            </a:xfrm>
            <a:prstGeom prst="rect">
              <a:avLst/>
            </a:prstGeom>
            <a:noFill/>
            <a:ln>
              <a:noFill/>
            </a:ln>
          </p:spPr>
        </p:pic>
        <p:pic>
          <p:nvPicPr>
            <p:cNvPr id="67" name="Google Shape;67;p4"/>
            <p:cNvPicPr preferRelativeResize="0"/>
            <p:nvPr/>
          </p:nvPicPr>
          <p:blipFill rotWithShape="1">
            <a:blip r:embed="rId8">
              <a:alphaModFix/>
            </a:blip>
            <a:srcRect/>
            <a:stretch/>
          </p:blipFill>
          <p:spPr>
            <a:xfrm rot="3725443">
              <a:off x="2719045" y="3251579"/>
              <a:ext cx="405909" cy="405909"/>
            </a:xfrm>
            <a:prstGeom prst="rect">
              <a:avLst/>
            </a:prstGeom>
            <a:noFill/>
            <a:ln>
              <a:noFill/>
            </a:ln>
          </p:spPr>
        </p:pic>
        <p:sp>
          <p:nvSpPr>
            <p:cNvPr id="68" name="Google Shape;68;p4"/>
            <p:cNvSpPr/>
            <p:nvPr/>
          </p:nvSpPr>
          <p:spPr>
            <a:xfrm rot="-8100000">
              <a:off x="374538" y="1701404"/>
              <a:ext cx="2776384" cy="2798446"/>
            </a:xfrm>
            <a:prstGeom prst="arc">
              <a:avLst>
                <a:gd name="adj1" fmla="val 306633"/>
                <a:gd name="adj2" fmla="val 2899991"/>
              </a:avLst>
            </a:prstGeom>
            <a:noFill/>
            <a:ln w="22225" cap="rnd" cmpd="sng">
              <a:solidFill>
                <a:srgbClr val="FF6633"/>
              </a:solidFill>
              <a:prstDash val="dot"/>
              <a:miter lim="800000"/>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p</a:t>
              </a:r>
              <a:endParaRPr sz="1400" b="0" i="0" u="none" strike="noStrike" cap="none">
                <a:solidFill>
                  <a:srgbClr val="000000"/>
                </a:solidFill>
                <a:latin typeface="Arial"/>
                <a:ea typeface="Arial"/>
                <a:cs typeface="Arial"/>
                <a:sym typeface="Arial"/>
              </a:endParaRPr>
            </a:p>
          </p:txBody>
        </p:sp>
        <p:sp>
          <p:nvSpPr>
            <p:cNvPr id="69" name="Google Shape;69;p4"/>
            <p:cNvSpPr/>
            <p:nvPr/>
          </p:nvSpPr>
          <p:spPr>
            <a:xfrm rot="-8100000">
              <a:off x="513332" y="1866593"/>
              <a:ext cx="2488309" cy="2508249"/>
            </a:xfrm>
            <a:prstGeom prst="arc">
              <a:avLst>
                <a:gd name="adj1" fmla="val 16601817"/>
                <a:gd name="adj2" fmla="val 2914444"/>
              </a:avLst>
            </a:prstGeom>
            <a:noFill/>
            <a:ln w="19050" cap="rnd" cmpd="sng">
              <a:solidFill>
                <a:srgbClr val="336699"/>
              </a:solidFill>
              <a:prstDash val="dot"/>
              <a:round/>
              <a:headEnd type="none" w="sm" len="sm"/>
              <a:tailEnd type="stealth"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0" name="Google Shape;70;p4"/>
            <p:cNvSpPr/>
            <p:nvPr/>
          </p:nvSpPr>
          <p:spPr>
            <a:xfrm rot="-8100000">
              <a:off x="652048" y="1984710"/>
              <a:ext cx="2221447" cy="2232053"/>
            </a:xfrm>
            <a:prstGeom prst="arc">
              <a:avLst>
                <a:gd name="adj1" fmla="val 9554834"/>
                <a:gd name="adj2" fmla="val 0"/>
              </a:avLst>
            </a:prstGeom>
            <a:noFill/>
            <a:ln w="19050" cap="flat" cmpd="sng">
              <a:solidFill>
                <a:srgbClr val="FFCC32"/>
              </a:solidFill>
              <a:prstDash val="dot"/>
              <a:round/>
              <a:headEnd type="none" w="sm" len="sm"/>
              <a:tailEnd type="oval" w="med" len="med"/>
            </a:ln>
            <a:effectLst>
              <a:outerShdw blurRad="40000" dist="20000" dir="5400000" rotWithShape="0">
                <a:srgbClr val="000000">
                  <a:alpha val="3569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71" name="Google Shape;71;p4"/>
            <p:cNvSpPr txBox="1"/>
            <p:nvPr/>
          </p:nvSpPr>
          <p:spPr>
            <a:xfrm>
              <a:off x="4397810" y="2518609"/>
              <a:ext cx="2809800" cy="1200300"/>
            </a:xfrm>
            <a:prstGeom prst="rect">
              <a:avLst/>
            </a:prstGeom>
            <a:solidFill>
              <a:srgbClr val="3366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br>
                <a:rPr lang="en-US" sz="1600" b="0" i="0" u="none" strike="noStrike" cap="none">
                  <a:solidFill>
                    <a:schemeClr val="lt1"/>
                  </a:solidFill>
                  <a:latin typeface="Montserrat Medium"/>
                  <a:ea typeface="Montserrat Medium"/>
                  <a:cs typeface="Montserrat Medium"/>
                  <a:sym typeface="Montserrat Medium"/>
                </a:rPr>
              </a:br>
              <a:r>
                <a:rPr lang="en-US" sz="1600" b="0" i="0" u="none" strike="noStrike" cap="none">
                  <a:solidFill>
                    <a:schemeClr val="lt1"/>
                  </a:solidFill>
                  <a:latin typeface="Montserrat Medium"/>
                  <a:ea typeface="Montserrat Medium"/>
                  <a:cs typeface="Montserrat Medium"/>
                  <a:sym typeface="Montserrat Medium"/>
                </a:rPr>
                <a:t>COGS/STAC </a:t>
              </a:r>
              <a:br>
                <a:rPr lang="en-US" sz="1600" b="0" i="0" u="none" strike="noStrike" cap="none">
                  <a:solidFill>
                    <a:schemeClr val="lt1"/>
                  </a:solidFill>
                  <a:latin typeface="Montserrat Medium"/>
                  <a:ea typeface="Montserrat Medium"/>
                  <a:cs typeface="Montserrat Medium"/>
                  <a:sym typeface="Montserrat Medium"/>
                </a:rPr>
              </a:br>
              <a:r>
                <a:rPr lang="en-US" sz="1600" b="0" i="0" u="none" strike="noStrike" cap="none">
                  <a:solidFill>
                    <a:schemeClr val="lt1"/>
                  </a:solidFill>
                  <a:latin typeface="Montserrat Medium"/>
                  <a:ea typeface="Montserrat Medium"/>
                  <a:cs typeface="Montserrat Medium"/>
                  <a:sym typeface="Montserrat Medium"/>
                </a:rPr>
                <a:t>AWS S3 </a:t>
              </a:r>
              <a:br>
                <a:rPr lang="en-US" sz="1600" b="0" i="0" u="none" strike="noStrike" cap="none">
                  <a:solidFill>
                    <a:schemeClr val="lt1"/>
                  </a:solidFill>
                  <a:latin typeface="Montserrat Medium"/>
                  <a:ea typeface="Montserrat Medium"/>
                  <a:cs typeface="Montserrat Medium"/>
                  <a:sym typeface="Montserrat Medium"/>
                </a:rPr>
              </a:br>
              <a:r>
                <a:rPr lang="en-US" sz="1600" b="0" i="0" u="none" strike="noStrike" cap="none">
                  <a:solidFill>
                    <a:schemeClr val="lt1"/>
                  </a:solidFill>
                  <a:latin typeface="Montserrat Medium"/>
                  <a:ea typeface="Montserrat Medium"/>
                  <a:cs typeface="Montserrat Medium"/>
                  <a:sym typeface="Montserrat Medium"/>
                </a:rPr>
                <a:t>Cape Town</a:t>
              </a:r>
              <a:br>
                <a:rPr lang="en-US" sz="1600" b="0" i="0" u="none" strike="noStrike" cap="none">
                  <a:solidFill>
                    <a:schemeClr val="lt1"/>
                  </a:solidFill>
                  <a:latin typeface="Montserrat Medium"/>
                  <a:ea typeface="Montserrat Medium"/>
                  <a:cs typeface="Montserrat Medium"/>
                  <a:sym typeface="Montserrat Medium"/>
                </a:rPr>
              </a:br>
              <a:endParaRPr sz="1200" b="0" i="0" u="none" strike="noStrike" cap="none">
                <a:solidFill>
                  <a:schemeClr val="lt1"/>
                </a:solidFill>
                <a:latin typeface="Montserrat Medium"/>
                <a:ea typeface="Montserrat Medium"/>
                <a:cs typeface="Montserrat Medium"/>
                <a:sym typeface="Montserrat Medium"/>
              </a:endParaRPr>
            </a:p>
          </p:txBody>
        </p:sp>
        <p:pic>
          <p:nvPicPr>
            <p:cNvPr id="72" name="Google Shape;72;p4"/>
            <p:cNvPicPr preferRelativeResize="0"/>
            <p:nvPr/>
          </p:nvPicPr>
          <p:blipFill rotWithShape="1">
            <a:blip r:embed="rId9">
              <a:alphaModFix/>
            </a:blip>
            <a:srcRect/>
            <a:stretch/>
          </p:blipFill>
          <p:spPr>
            <a:xfrm rot="5400000">
              <a:off x="2279432" y="1587554"/>
              <a:ext cx="635335" cy="355539"/>
            </a:xfrm>
            <a:prstGeom prst="rect">
              <a:avLst/>
            </a:prstGeom>
            <a:noFill/>
            <a:ln>
              <a:noFill/>
            </a:ln>
          </p:spPr>
        </p:pic>
        <p:pic>
          <p:nvPicPr>
            <p:cNvPr id="73" name="Google Shape;73;p4"/>
            <p:cNvPicPr preferRelativeResize="0"/>
            <p:nvPr/>
          </p:nvPicPr>
          <p:blipFill rotWithShape="1">
            <a:blip r:embed="rId4">
              <a:alphaModFix/>
            </a:blip>
            <a:srcRect/>
            <a:stretch/>
          </p:blipFill>
          <p:spPr>
            <a:xfrm>
              <a:off x="-899391" y="5962686"/>
              <a:ext cx="1199995" cy="548692"/>
            </a:xfrm>
            <a:prstGeom prst="rect">
              <a:avLst/>
            </a:prstGeom>
            <a:noFill/>
            <a:ln>
              <a:noFill/>
            </a:ln>
          </p:spPr>
        </p:pic>
        <p:cxnSp>
          <p:nvCxnSpPr>
            <p:cNvPr id="74" name="Google Shape;74;p4"/>
            <p:cNvCxnSpPr/>
            <p:nvPr/>
          </p:nvCxnSpPr>
          <p:spPr>
            <a:xfrm>
              <a:off x="3346790" y="5030987"/>
              <a:ext cx="399000" cy="0"/>
            </a:xfrm>
            <a:prstGeom prst="straightConnector1">
              <a:avLst/>
            </a:prstGeom>
            <a:noFill/>
            <a:ln w="38100" cap="flat" cmpd="sng">
              <a:solidFill>
                <a:srgbClr val="165C5B"/>
              </a:solidFill>
              <a:prstDash val="solid"/>
              <a:round/>
              <a:headEnd type="none" w="sm" len="sm"/>
              <a:tailEnd type="stealth" w="med" len="med"/>
            </a:ln>
          </p:spPr>
        </p:cxnSp>
        <p:cxnSp>
          <p:nvCxnSpPr>
            <p:cNvPr id="75" name="Google Shape;75;p4"/>
            <p:cNvCxnSpPr/>
            <p:nvPr/>
          </p:nvCxnSpPr>
          <p:spPr>
            <a:xfrm>
              <a:off x="3344903" y="5558682"/>
              <a:ext cx="379200" cy="0"/>
            </a:xfrm>
            <a:prstGeom prst="straightConnector1">
              <a:avLst/>
            </a:prstGeom>
            <a:noFill/>
            <a:ln w="38100" cap="flat" cmpd="sng">
              <a:solidFill>
                <a:srgbClr val="165C5B"/>
              </a:solidFill>
              <a:prstDash val="solid"/>
              <a:round/>
              <a:headEnd type="none" w="sm" len="sm"/>
              <a:tailEnd type="stealth" w="med" len="med"/>
            </a:ln>
          </p:spPr>
        </p:cxnSp>
        <p:cxnSp>
          <p:nvCxnSpPr>
            <p:cNvPr id="76" name="Google Shape;76;p4"/>
            <p:cNvCxnSpPr/>
            <p:nvPr/>
          </p:nvCxnSpPr>
          <p:spPr>
            <a:xfrm>
              <a:off x="3355642" y="6135649"/>
              <a:ext cx="381300" cy="0"/>
            </a:xfrm>
            <a:prstGeom prst="straightConnector1">
              <a:avLst/>
            </a:prstGeom>
            <a:noFill/>
            <a:ln w="38100" cap="flat" cmpd="sng">
              <a:solidFill>
                <a:srgbClr val="165C5B"/>
              </a:solidFill>
              <a:prstDash val="solid"/>
              <a:round/>
              <a:headEnd type="none" w="sm" len="sm"/>
              <a:tailEnd type="stealth" w="med" len="med"/>
            </a:ln>
          </p:spPr>
        </p:cxnSp>
        <p:sp>
          <p:nvSpPr>
            <p:cNvPr id="77" name="Google Shape;77;p4"/>
            <p:cNvSpPr txBox="1"/>
            <p:nvPr/>
          </p:nvSpPr>
          <p:spPr>
            <a:xfrm>
              <a:off x="4984831" y="4830279"/>
              <a:ext cx="1200000" cy="2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Montserrat Medium"/>
                  <a:ea typeface="Montserrat Medium"/>
                  <a:cs typeface="Montserrat Medium"/>
                  <a:sym typeface="Montserrat Medium"/>
                  <a:hlinkClick r:id="rId10"/>
                </a:rPr>
                <a:t>Explorer</a:t>
              </a:r>
              <a:endParaRPr sz="1400" b="0" i="0" u="none" strike="noStrike" cap="none">
                <a:solidFill>
                  <a:srgbClr val="000000"/>
                </a:solidFill>
                <a:latin typeface="Arial"/>
                <a:ea typeface="Arial"/>
                <a:cs typeface="Arial"/>
                <a:sym typeface="Arial"/>
              </a:endParaRPr>
            </a:p>
          </p:txBody>
        </p:sp>
        <p:sp>
          <p:nvSpPr>
            <p:cNvPr id="78" name="Google Shape;78;p4"/>
            <p:cNvSpPr txBox="1"/>
            <p:nvPr/>
          </p:nvSpPr>
          <p:spPr>
            <a:xfrm>
              <a:off x="4993620" y="5334353"/>
              <a:ext cx="2148600" cy="2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Montserrat Medium"/>
                  <a:ea typeface="Montserrat Medium"/>
                  <a:cs typeface="Montserrat Medium"/>
                  <a:sym typeface="Montserrat Medium"/>
                  <a:hlinkClick r:id="rId11"/>
                </a:rPr>
                <a:t>Jupyter Sandbox</a:t>
              </a:r>
              <a:endParaRPr sz="1400" b="0" i="0" u="none" strike="noStrike" cap="none">
                <a:solidFill>
                  <a:srgbClr val="165C5B"/>
                </a:solidFill>
                <a:latin typeface="Montserrat Medium"/>
                <a:ea typeface="Montserrat Medium"/>
                <a:cs typeface="Montserrat Medium"/>
                <a:sym typeface="Montserrat Medium"/>
              </a:endParaRPr>
            </a:p>
          </p:txBody>
        </p:sp>
        <p:sp>
          <p:nvSpPr>
            <p:cNvPr id="79" name="Google Shape;79;p4"/>
            <p:cNvSpPr txBox="1"/>
            <p:nvPr/>
          </p:nvSpPr>
          <p:spPr>
            <a:xfrm>
              <a:off x="5016467" y="5935053"/>
              <a:ext cx="692100" cy="29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Montserrat Medium"/>
                  <a:ea typeface="Montserrat Medium"/>
                  <a:cs typeface="Montserrat Medium"/>
                  <a:sym typeface="Montserrat Medium"/>
                  <a:hlinkClick r:id="rId12"/>
                </a:rPr>
                <a:t>Map</a:t>
              </a:r>
              <a:endParaRPr sz="1400" b="0" i="0" u="none" strike="noStrike" cap="none">
                <a:solidFill>
                  <a:srgbClr val="165C5B"/>
                </a:solidFill>
                <a:latin typeface="Montserrat Medium"/>
                <a:ea typeface="Montserrat Medium"/>
                <a:cs typeface="Montserrat Medium"/>
                <a:sym typeface="Montserrat Medium"/>
              </a:endParaRPr>
            </a:p>
          </p:txBody>
        </p:sp>
        <p:pic>
          <p:nvPicPr>
            <p:cNvPr id="80" name="Google Shape;80;p4"/>
            <p:cNvPicPr preferRelativeResize="0"/>
            <p:nvPr/>
          </p:nvPicPr>
          <p:blipFill rotWithShape="1">
            <a:blip r:embed="rId4">
              <a:alphaModFix/>
            </a:blip>
            <a:srcRect/>
            <a:stretch/>
          </p:blipFill>
          <p:spPr>
            <a:xfrm>
              <a:off x="3774668" y="5871928"/>
              <a:ext cx="1241799" cy="521321"/>
            </a:xfrm>
            <a:prstGeom prst="rect">
              <a:avLst/>
            </a:prstGeom>
            <a:noFill/>
            <a:ln>
              <a:noFill/>
            </a:ln>
          </p:spPr>
        </p:pic>
        <p:pic>
          <p:nvPicPr>
            <p:cNvPr id="81" name="Google Shape;81;p4"/>
            <p:cNvPicPr preferRelativeResize="0"/>
            <p:nvPr/>
          </p:nvPicPr>
          <p:blipFill rotWithShape="1">
            <a:blip r:embed="rId13">
              <a:alphaModFix/>
            </a:blip>
            <a:srcRect/>
            <a:stretch/>
          </p:blipFill>
          <p:spPr>
            <a:xfrm>
              <a:off x="6052006" y="2720074"/>
              <a:ext cx="858955" cy="858955"/>
            </a:xfrm>
            <a:prstGeom prst="rect">
              <a:avLst/>
            </a:prstGeom>
            <a:noFill/>
            <a:ln>
              <a:noFill/>
            </a:ln>
          </p:spPr>
        </p:pic>
        <p:pic>
          <p:nvPicPr>
            <p:cNvPr id="82" name="Google Shape;82;p4"/>
            <p:cNvPicPr preferRelativeResize="0"/>
            <p:nvPr/>
          </p:nvPicPr>
          <p:blipFill rotWithShape="1">
            <a:blip r:embed="rId4">
              <a:alphaModFix/>
            </a:blip>
            <a:srcRect/>
            <a:stretch/>
          </p:blipFill>
          <p:spPr>
            <a:xfrm>
              <a:off x="3774668" y="4753627"/>
              <a:ext cx="1241799" cy="521321"/>
            </a:xfrm>
            <a:prstGeom prst="rect">
              <a:avLst/>
            </a:prstGeom>
            <a:noFill/>
            <a:ln>
              <a:noFill/>
            </a:ln>
          </p:spPr>
        </p:pic>
        <p:cxnSp>
          <p:nvCxnSpPr>
            <p:cNvPr id="83" name="Google Shape;83;p4"/>
            <p:cNvCxnSpPr/>
            <p:nvPr/>
          </p:nvCxnSpPr>
          <p:spPr>
            <a:xfrm flipH="1">
              <a:off x="3358953" y="4709397"/>
              <a:ext cx="3900" cy="1441200"/>
            </a:xfrm>
            <a:prstGeom prst="straightConnector1">
              <a:avLst/>
            </a:prstGeom>
            <a:noFill/>
            <a:ln w="38100" cap="flat" cmpd="sng">
              <a:solidFill>
                <a:srgbClr val="165C5B"/>
              </a:solidFill>
              <a:prstDash val="solid"/>
              <a:round/>
              <a:headEnd type="none" w="sm" len="sm"/>
              <a:tailEnd type="none" w="sm" len="sm"/>
            </a:ln>
          </p:spPr>
        </p:cxnSp>
        <p:pic>
          <p:nvPicPr>
            <p:cNvPr id="84" name="Google Shape;84;p4" descr="Logo, company name&#10;&#10;Description automatically generated"/>
            <p:cNvPicPr preferRelativeResize="0"/>
            <p:nvPr/>
          </p:nvPicPr>
          <p:blipFill rotWithShape="1">
            <a:blip r:embed="rId14">
              <a:alphaModFix/>
            </a:blip>
            <a:srcRect/>
            <a:stretch/>
          </p:blipFill>
          <p:spPr>
            <a:xfrm>
              <a:off x="2809345" y="3951551"/>
              <a:ext cx="1109423" cy="673358"/>
            </a:xfrm>
            <a:prstGeom prst="rect">
              <a:avLst/>
            </a:prstGeom>
            <a:noFill/>
            <a:ln>
              <a:noFill/>
            </a:ln>
          </p:spPr>
        </p:pic>
        <p:sp>
          <p:nvSpPr>
            <p:cNvPr id="85" name="Google Shape;85;p4"/>
            <p:cNvSpPr txBox="1"/>
            <p:nvPr/>
          </p:nvSpPr>
          <p:spPr>
            <a:xfrm>
              <a:off x="5087889" y="1456906"/>
              <a:ext cx="1585200" cy="49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Analysis Ready Data</a:t>
              </a:r>
              <a:endParaRPr sz="1400" b="0" i="0" u="none" strike="noStrike" cap="none">
                <a:solidFill>
                  <a:schemeClr val="lt1"/>
                </a:solidFill>
                <a:latin typeface="Arial"/>
                <a:ea typeface="Arial"/>
                <a:cs typeface="Arial"/>
                <a:sym typeface="Arial"/>
              </a:endParaRPr>
            </a:p>
          </p:txBody>
        </p:sp>
        <p:pic>
          <p:nvPicPr>
            <p:cNvPr id="86" name="Google Shape;86;p4" descr="A picture containing text, watch&#10;&#10;Description automatically generated"/>
            <p:cNvPicPr preferRelativeResize="0"/>
            <p:nvPr/>
          </p:nvPicPr>
          <p:blipFill rotWithShape="1">
            <a:blip r:embed="rId15">
              <a:alphaModFix/>
            </a:blip>
            <a:srcRect/>
            <a:stretch/>
          </p:blipFill>
          <p:spPr>
            <a:xfrm>
              <a:off x="6674502" y="1553332"/>
              <a:ext cx="491058" cy="40031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9214c68a4b_0_52"/>
          <p:cNvSpPr/>
          <p:nvPr/>
        </p:nvSpPr>
        <p:spPr>
          <a:xfrm>
            <a:off x="6916350" y="1289925"/>
            <a:ext cx="5192100" cy="40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g29214c68a4b_0_52"/>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DE Africa</a:t>
            </a:r>
            <a:endParaRPr/>
          </a:p>
        </p:txBody>
      </p:sp>
      <p:pic>
        <p:nvPicPr>
          <p:cNvPr id="93" name="Google Shape;93;g29214c68a4b_0_52"/>
          <p:cNvPicPr preferRelativeResize="0"/>
          <p:nvPr/>
        </p:nvPicPr>
        <p:blipFill rotWithShape="1">
          <a:blip r:embed="rId3">
            <a:alphaModFix/>
          </a:blip>
          <a:srcRect r="49197"/>
          <a:stretch/>
        </p:blipFill>
        <p:spPr>
          <a:xfrm>
            <a:off x="6951875" y="1309500"/>
            <a:ext cx="2532126" cy="2944824"/>
          </a:xfrm>
          <a:prstGeom prst="rect">
            <a:avLst/>
          </a:prstGeom>
          <a:noFill/>
          <a:ln>
            <a:noFill/>
          </a:ln>
        </p:spPr>
      </p:pic>
      <p:sp>
        <p:nvSpPr>
          <p:cNvPr id="94" name="Google Shape;94;g29214c68a4b_0_52"/>
          <p:cNvSpPr txBox="1"/>
          <p:nvPr/>
        </p:nvSpPr>
        <p:spPr>
          <a:xfrm>
            <a:off x="7032875" y="4342375"/>
            <a:ext cx="2414700" cy="738900"/>
          </a:xfrm>
          <a:prstGeom prst="rect">
            <a:avLst/>
          </a:prstGeom>
          <a:solidFill>
            <a:schemeClr val="lt2"/>
          </a:solidFill>
          <a:ln>
            <a:noFill/>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600"/>
              <a:buFont typeface="Calibri"/>
              <a:buNone/>
            </a:pPr>
            <a:r>
              <a:rPr lang="en-US" sz="1200" i="1">
                <a:solidFill>
                  <a:srgbClr val="000000"/>
                </a:solidFill>
                <a:highlight>
                  <a:schemeClr val="lt2"/>
                </a:highlight>
              </a:rPr>
              <a:t>Monthly NDVI Climatology at 30m using Landsat from 1984 to 2020</a:t>
            </a:r>
            <a:endParaRPr sz="1200" i="1">
              <a:solidFill>
                <a:srgbClr val="000000"/>
              </a:solidFill>
              <a:highlight>
                <a:schemeClr val="lt2"/>
              </a:highlight>
            </a:endParaRPr>
          </a:p>
        </p:txBody>
      </p:sp>
      <p:sp>
        <p:nvSpPr>
          <p:cNvPr id="95" name="Google Shape;95;g29214c68a4b_0_52"/>
          <p:cNvSpPr txBox="1"/>
          <p:nvPr/>
        </p:nvSpPr>
        <p:spPr>
          <a:xfrm>
            <a:off x="311975" y="1314100"/>
            <a:ext cx="6384000" cy="5002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Clr>
                <a:srgbClr val="000000"/>
              </a:buClr>
              <a:buSzPts val="2000"/>
              <a:buFont typeface="Arial"/>
              <a:buNone/>
            </a:pPr>
            <a:r>
              <a:rPr lang="en-US" sz="2000">
                <a:solidFill>
                  <a:srgbClr val="000000"/>
                </a:solidFill>
              </a:rPr>
              <a:t>The platform is designed to foster data sharing and collaboration, discoverability and interoperability supported by:</a:t>
            </a:r>
            <a:endParaRPr sz="2000">
              <a:solidFill>
                <a:srgbClr val="000000"/>
              </a:solidFill>
            </a:endParaRPr>
          </a:p>
          <a:p>
            <a:pPr marL="457200" marR="0" lvl="0" indent="-330200" algn="l" rtl="0">
              <a:lnSpc>
                <a:spcPct val="100000"/>
              </a:lnSpc>
              <a:spcBef>
                <a:spcPts val="0"/>
              </a:spcBef>
              <a:spcAft>
                <a:spcPts val="0"/>
              </a:spcAft>
              <a:buClr>
                <a:srgbClr val="000000"/>
              </a:buClr>
              <a:buSzPts val="1600"/>
              <a:buChar char="●"/>
            </a:pPr>
            <a:r>
              <a:rPr lang="en-US" sz="1600">
                <a:solidFill>
                  <a:srgbClr val="000000"/>
                </a:solidFill>
              </a:rPr>
              <a:t>ODC API (including OGC Web Services)</a:t>
            </a:r>
            <a:endParaRPr sz="1600">
              <a:solidFill>
                <a:srgbClr val="000000"/>
              </a:solidFill>
            </a:endParaRPr>
          </a:p>
          <a:p>
            <a:pPr marL="457200" marR="0" lvl="0" indent="-330200" algn="l" rtl="0">
              <a:lnSpc>
                <a:spcPct val="100000"/>
              </a:lnSpc>
              <a:spcBef>
                <a:spcPts val="0"/>
              </a:spcBef>
              <a:spcAft>
                <a:spcPts val="0"/>
              </a:spcAft>
              <a:buClr>
                <a:srgbClr val="000000"/>
              </a:buClr>
              <a:buSzPts val="1600"/>
              <a:buChar char="●"/>
            </a:pPr>
            <a:r>
              <a:rPr lang="en-US" sz="1600">
                <a:solidFill>
                  <a:srgbClr val="000000"/>
                </a:solidFill>
              </a:rPr>
              <a:t>Spatio-Temporal Asset Catalog (STAC)</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Enables interoperability</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Microsoft PC, USGS, DE Aus/Africa, Planet, Sentinel-2 COGs…</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Expanding ODC-STAC compatibility</a:t>
            </a:r>
            <a:endParaRPr sz="1600"/>
          </a:p>
          <a:p>
            <a:pPr marL="457200" marR="0" lvl="0" indent="-330200" algn="l" rtl="0">
              <a:lnSpc>
                <a:spcPct val="100000"/>
              </a:lnSpc>
              <a:spcBef>
                <a:spcPts val="0"/>
              </a:spcBef>
              <a:spcAft>
                <a:spcPts val="0"/>
              </a:spcAft>
              <a:buClr>
                <a:srgbClr val="000000"/>
              </a:buClr>
              <a:buSzPts val="1600"/>
              <a:buChar char="●"/>
            </a:pPr>
            <a:r>
              <a:rPr lang="en-US" sz="1600">
                <a:solidFill>
                  <a:srgbClr val="000000"/>
                </a:solidFill>
              </a:rPr>
              <a:t>Cloud Optimised GeoTIFFs</a:t>
            </a:r>
            <a:endParaRPr sz="1600">
              <a:solidFill>
                <a:srgbClr val="000000"/>
              </a:solidFill>
            </a:endParaRPr>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Enable continental and global scale workflows</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Integration between local, regional and global data</a:t>
            </a:r>
            <a:endParaRPr sz="1600"/>
          </a:p>
          <a:p>
            <a:pPr marL="457200" marR="0" lvl="0" indent="-330200" algn="l" rtl="0">
              <a:lnSpc>
                <a:spcPct val="100000"/>
              </a:lnSpc>
              <a:spcBef>
                <a:spcPts val="0"/>
              </a:spcBef>
              <a:spcAft>
                <a:spcPts val="0"/>
              </a:spcAft>
              <a:buClr>
                <a:srgbClr val="000000"/>
              </a:buClr>
              <a:buSzPts val="1600"/>
              <a:buChar char="●"/>
            </a:pPr>
            <a:r>
              <a:rPr lang="en-US" sz="1600">
                <a:solidFill>
                  <a:srgbClr val="000000"/>
                </a:solidFill>
              </a:rPr>
              <a:t>Scalable product generation workflows</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Argo on Kubernetes</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Automated scene-based or regular scheduled processing</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Empower scientists to develop, test and scale up</a:t>
            </a:r>
            <a:endParaRPr sz="1600"/>
          </a:p>
          <a:p>
            <a:pPr marL="914400" marR="0" lvl="1" indent="-330200" algn="l" rtl="0">
              <a:lnSpc>
                <a:spcPct val="100000"/>
              </a:lnSpc>
              <a:spcBef>
                <a:spcPts val="0"/>
              </a:spcBef>
              <a:spcAft>
                <a:spcPts val="0"/>
              </a:spcAft>
              <a:buClr>
                <a:srgbClr val="000000"/>
              </a:buClr>
              <a:buSzPts val="1600"/>
              <a:buChar char="○"/>
            </a:pPr>
            <a:r>
              <a:rPr lang="en-US" sz="1600" i="0" u="none" strike="noStrike" cap="none">
                <a:solidFill>
                  <a:srgbClr val="000000"/>
                </a:solidFill>
              </a:rPr>
              <a:t>Enable rapid iteration</a:t>
            </a:r>
            <a:endParaRPr sz="1600"/>
          </a:p>
        </p:txBody>
      </p:sp>
      <p:pic>
        <p:nvPicPr>
          <p:cNvPr id="96" name="Google Shape;96;g29214c68a4b_0_52" descr="A logo for a company&#10;&#10;Description automatically generated"/>
          <p:cNvPicPr preferRelativeResize="0"/>
          <p:nvPr/>
        </p:nvPicPr>
        <p:blipFill rotWithShape="1">
          <a:blip r:embed="rId4">
            <a:alphaModFix/>
          </a:blip>
          <a:srcRect b="5811"/>
          <a:stretch/>
        </p:blipFill>
        <p:spPr>
          <a:xfrm>
            <a:off x="10721300" y="5950550"/>
            <a:ext cx="1427374" cy="565301"/>
          </a:xfrm>
          <a:prstGeom prst="rect">
            <a:avLst/>
          </a:prstGeom>
          <a:noFill/>
          <a:ln>
            <a:noFill/>
          </a:ln>
        </p:spPr>
      </p:pic>
      <p:pic>
        <p:nvPicPr>
          <p:cNvPr id="97" name="Google Shape;97;g29214c68a4b_0_52"/>
          <p:cNvPicPr preferRelativeResize="0"/>
          <p:nvPr/>
        </p:nvPicPr>
        <p:blipFill>
          <a:blip r:embed="rId5">
            <a:alphaModFix/>
          </a:blip>
          <a:stretch>
            <a:fillRect/>
          </a:stretch>
        </p:blipFill>
        <p:spPr>
          <a:xfrm>
            <a:off x="9563050" y="1295400"/>
            <a:ext cx="2476550" cy="2929341"/>
          </a:xfrm>
          <a:prstGeom prst="rect">
            <a:avLst/>
          </a:prstGeom>
          <a:noFill/>
          <a:ln>
            <a:noFill/>
          </a:ln>
        </p:spPr>
      </p:pic>
      <p:sp>
        <p:nvSpPr>
          <p:cNvPr id="98" name="Google Shape;98;g29214c68a4b_0_52"/>
          <p:cNvSpPr txBox="1"/>
          <p:nvPr/>
        </p:nvSpPr>
        <p:spPr>
          <a:xfrm>
            <a:off x="9609550" y="4344550"/>
            <a:ext cx="235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i="1">
                <a:solidFill>
                  <a:schemeClr val="dk1"/>
                </a:solidFill>
                <a:highlight>
                  <a:schemeClr val="lt2"/>
                </a:highlight>
              </a:rPr>
              <a:t>Monthly Mean NDVI and Anomaly service, 2017 - present</a:t>
            </a:r>
            <a:endParaRPr sz="1200">
              <a:highlight>
                <a:schemeClr val="lt2"/>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9214c68a4b_0_0"/>
          <p:cNvSpPr txBox="1">
            <a:spLocks noGrp="1"/>
          </p:cNvSpPr>
          <p:nvPr>
            <p:ph type="title"/>
          </p:nvPr>
        </p:nvSpPr>
        <p:spPr>
          <a:xfrm>
            <a:off x="176048" y="175939"/>
            <a:ext cx="9387000" cy="77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DE Africa</a:t>
            </a:r>
            <a:endParaRPr/>
          </a:p>
        </p:txBody>
      </p:sp>
      <p:grpSp>
        <p:nvGrpSpPr>
          <p:cNvPr id="104" name="Google Shape;104;g29214c68a4b_0_0"/>
          <p:cNvGrpSpPr/>
          <p:nvPr/>
        </p:nvGrpSpPr>
        <p:grpSpPr>
          <a:xfrm>
            <a:off x="8758552" y="1056575"/>
            <a:ext cx="3530426" cy="5496687"/>
            <a:chOff x="7854300" y="0"/>
            <a:chExt cx="4476260" cy="6858000"/>
          </a:xfrm>
        </p:grpSpPr>
        <p:sp>
          <p:nvSpPr>
            <p:cNvPr id="105" name="Google Shape;105;g29214c68a4b_0_0"/>
            <p:cNvSpPr/>
            <p:nvPr/>
          </p:nvSpPr>
          <p:spPr>
            <a:xfrm>
              <a:off x="7854300" y="0"/>
              <a:ext cx="4337700" cy="6858000"/>
            </a:xfrm>
            <a:prstGeom prst="rect">
              <a:avLst/>
            </a:prstGeom>
            <a:solidFill>
              <a:srgbClr val="165C5B"/>
            </a:solidFill>
            <a:ln w="15875" cap="flat" cmpd="sng">
              <a:solidFill>
                <a:srgbClr val="165C5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6" name="Google Shape;106;g29214c68a4b_0_0"/>
            <p:cNvSpPr/>
            <p:nvPr/>
          </p:nvSpPr>
          <p:spPr>
            <a:xfrm>
              <a:off x="8064117" y="1196174"/>
              <a:ext cx="3939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Arial"/>
                  <a:ea typeface="Arial"/>
                  <a:cs typeface="Arial"/>
                  <a:sym typeface="Arial"/>
                </a:rPr>
                <a:t>Studying the Tanzanian Coastline with GeoMAD, 2019, RGB</a:t>
              </a:r>
              <a:endParaRPr sz="1000" b="0" i="0" u="none" strike="noStrike" cap="none">
                <a:solidFill>
                  <a:schemeClr val="lt1"/>
                </a:solidFill>
                <a:latin typeface="Arial"/>
                <a:ea typeface="Arial"/>
                <a:cs typeface="Arial"/>
                <a:sym typeface="Arial"/>
              </a:endParaRPr>
            </a:p>
          </p:txBody>
        </p:sp>
        <p:pic>
          <p:nvPicPr>
            <p:cNvPr id="107" name="Google Shape;107;g29214c68a4b_0_0"/>
            <p:cNvPicPr preferRelativeResize="0"/>
            <p:nvPr/>
          </p:nvPicPr>
          <p:blipFill rotWithShape="1">
            <a:blip r:embed="rId3">
              <a:alphaModFix/>
            </a:blip>
            <a:srcRect/>
            <a:stretch/>
          </p:blipFill>
          <p:spPr>
            <a:xfrm>
              <a:off x="8160296" y="1668754"/>
              <a:ext cx="1694968" cy="1128184"/>
            </a:xfrm>
            <a:prstGeom prst="rect">
              <a:avLst/>
            </a:prstGeom>
            <a:noFill/>
            <a:ln>
              <a:noFill/>
            </a:ln>
          </p:spPr>
        </p:pic>
        <p:sp>
          <p:nvSpPr>
            <p:cNvPr id="108" name="Google Shape;108;g29214c68a4b_0_0"/>
            <p:cNvSpPr/>
            <p:nvPr/>
          </p:nvSpPr>
          <p:spPr>
            <a:xfrm>
              <a:off x="8069660" y="2762279"/>
              <a:ext cx="4260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Arial"/>
                  <a:ea typeface="Arial"/>
                  <a:cs typeface="Arial"/>
                  <a:sym typeface="Arial"/>
                </a:rPr>
                <a:t>Monitoring crops in Egypt 2001-2020, Landsat, RGB</a:t>
              </a:r>
              <a:endParaRPr sz="1000" b="0" i="0" u="none" strike="noStrike" cap="none">
                <a:solidFill>
                  <a:schemeClr val="lt1"/>
                </a:solidFill>
                <a:latin typeface="Arial"/>
                <a:ea typeface="Arial"/>
                <a:cs typeface="Arial"/>
                <a:sym typeface="Arial"/>
              </a:endParaRPr>
            </a:p>
          </p:txBody>
        </p:sp>
        <p:pic>
          <p:nvPicPr>
            <p:cNvPr id="109" name="Google Shape;109;g29214c68a4b_0_0" descr="A picture containing text, receipt&#10;&#10;Description automatically generated"/>
            <p:cNvPicPr preferRelativeResize="0"/>
            <p:nvPr/>
          </p:nvPicPr>
          <p:blipFill rotWithShape="1">
            <a:blip r:embed="rId4">
              <a:alphaModFix/>
            </a:blip>
            <a:srcRect/>
            <a:stretch/>
          </p:blipFill>
          <p:spPr>
            <a:xfrm>
              <a:off x="10213253" y="1668754"/>
              <a:ext cx="1694968" cy="1128184"/>
            </a:xfrm>
            <a:prstGeom prst="rect">
              <a:avLst/>
            </a:prstGeom>
            <a:noFill/>
            <a:ln>
              <a:noFill/>
            </a:ln>
          </p:spPr>
        </p:pic>
        <p:sp>
          <p:nvSpPr>
            <p:cNvPr id="110" name="Google Shape;110;g29214c68a4b_0_0"/>
            <p:cNvSpPr/>
            <p:nvPr/>
          </p:nvSpPr>
          <p:spPr>
            <a:xfrm>
              <a:off x="8152667" y="4390012"/>
              <a:ext cx="37995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Arial"/>
                  <a:ea typeface="Arial"/>
                  <a:cs typeface="Arial"/>
                  <a:sym typeface="Arial"/>
                </a:rPr>
                <a:t>Monitoring Mount Nyiragongo, 2018 Sentinel-2 RGB and 2021 Sentinel-1 </a:t>
              </a:r>
              <a:endParaRPr sz="1000" b="0" i="0" u="none" strike="noStrike" cap="none">
                <a:solidFill>
                  <a:schemeClr val="lt1"/>
                </a:solidFill>
                <a:latin typeface="Arial"/>
                <a:ea typeface="Arial"/>
                <a:cs typeface="Arial"/>
                <a:sym typeface="Arial"/>
              </a:endParaRPr>
            </a:p>
          </p:txBody>
        </p:sp>
        <p:pic>
          <p:nvPicPr>
            <p:cNvPr id="111" name="Google Shape;111;g29214c68a4b_0_0" descr="Map&#10;&#10;Description automatically generated"/>
            <p:cNvPicPr preferRelativeResize="0"/>
            <p:nvPr/>
          </p:nvPicPr>
          <p:blipFill rotWithShape="1">
            <a:blip r:embed="rId5">
              <a:alphaModFix/>
            </a:blip>
            <a:srcRect/>
            <a:stretch/>
          </p:blipFill>
          <p:spPr>
            <a:xfrm>
              <a:off x="8181795" y="5024733"/>
              <a:ext cx="1673469" cy="1158083"/>
            </a:xfrm>
            <a:prstGeom prst="rect">
              <a:avLst/>
            </a:prstGeom>
            <a:noFill/>
            <a:ln>
              <a:noFill/>
            </a:ln>
          </p:spPr>
        </p:pic>
        <p:sp>
          <p:nvSpPr>
            <p:cNvPr id="112" name="Google Shape;112;g29214c68a4b_0_0"/>
            <p:cNvSpPr/>
            <p:nvPr/>
          </p:nvSpPr>
          <p:spPr>
            <a:xfrm>
              <a:off x="8072112" y="6151953"/>
              <a:ext cx="37995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1" u="none" strike="noStrike" cap="none">
                  <a:solidFill>
                    <a:schemeClr val="lt1"/>
                  </a:solidFill>
                  <a:latin typeface="Arial"/>
                  <a:ea typeface="Arial"/>
                  <a:cs typeface="Arial"/>
                  <a:sym typeface="Arial"/>
                </a:rPr>
                <a:t>Measuring water extent on rangelands in Etosha National Park, Namibia 1992-2021, Landsat, False Colour</a:t>
              </a:r>
              <a:endParaRPr sz="1000" b="0" i="0" u="none" strike="noStrike" cap="none">
                <a:solidFill>
                  <a:schemeClr val="lt1"/>
                </a:solidFill>
                <a:latin typeface="Arial"/>
                <a:ea typeface="Arial"/>
                <a:cs typeface="Arial"/>
                <a:sym typeface="Arial"/>
              </a:endParaRPr>
            </a:p>
          </p:txBody>
        </p:sp>
        <p:pic>
          <p:nvPicPr>
            <p:cNvPr id="113" name="Google Shape;113;g29214c68a4b_0_0"/>
            <p:cNvPicPr preferRelativeResize="0"/>
            <p:nvPr/>
          </p:nvPicPr>
          <p:blipFill rotWithShape="1">
            <a:blip r:embed="rId6">
              <a:alphaModFix/>
            </a:blip>
            <a:srcRect/>
            <a:stretch/>
          </p:blipFill>
          <p:spPr>
            <a:xfrm>
              <a:off x="10213253" y="5024734"/>
              <a:ext cx="1692000" cy="1158083"/>
            </a:xfrm>
            <a:prstGeom prst="rect">
              <a:avLst/>
            </a:prstGeom>
            <a:noFill/>
            <a:ln>
              <a:noFill/>
            </a:ln>
          </p:spPr>
        </p:pic>
        <p:pic>
          <p:nvPicPr>
            <p:cNvPr id="114" name="Google Shape;114;g29214c68a4b_0_0"/>
            <p:cNvPicPr preferRelativeResize="0"/>
            <p:nvPr/>
          </p:nvPicPr>
          <p:blipFill rotWithShape="1">
            <a:blip r:embed="rId7">
              <a:alphaModFix/>
            </a:blip>
            <a:srcRect/>
            <a:stretch/>
          </p:blipFill>
          <p:spPr>
            <a:xfrm>
              <a:off x="8160296" y="116305"/>
              <a:ext cx="1695600" cy="1134328"/>
            </a:xfrm>
            <a:prstGeom prst="rect">
              <a:avLst/>
            </a:prstGeom>
            <a:noFill/>
            <a:ln>
              <a:noFill/>
            </a:ln>
          </p:spPr>
        </p:pic>
        <p:pic>
          <p:nvPicPr>
            <p:cNvPr id="115" name="Google Shape;115;g29214c68a4b_0_0"/>
            <p:cNvPicPr preferRelativeResize="0"/>
            <p:nvPr/>
          </p:nvPicPr>
          <p:blipFill rotWithShape="1">
            <a:blip r:embed="rId8">
              <a:alphaModFix/>
            </a:blip>
            <a:srcRect t="16729"/>
            <a:stretch/>
          </p:blipFill>
          <p:spPr>
            <a:xfrm>
              <a:off x="10179491" y="108527"/>
              <a:ext cx="1692142" cy="1149884"/>
            </a:xfrm>
            <a:prstGeom prst="rect">
              <a:avLst/>
            </a:prstGeom>
            <a:noFill/>
            <a:ln>
              <a:noFill/>
            </a:ln>
          </p:spPr>
        </p:pic>
        <p:pic>
          <p:nvPicPr>
            <p:cNvPr id="116" name="Google Shape;116;g29214c68a4b_0_0"/>
            <p:cNvPicPr preferRelativeResize="0"/>
            <p:nvPr/>
          </p:nvPicPr>
          <p:blipFill rotWithShape="1">
            <a:blip r:embed="rId9">
              <a:alphaModFix/>
            </a:blip>
            <a:srcRect l="34274" r="18057" b="37838"/>
            <a:stretch/>
          </p:blipFill>
          <p:spPr>
            <a:xfrm>
              <a:off x="10216221" y="3243170"/>
              <a:ext cx="1698952" cy="1142359"/>
            </a:xfrm>
            <a:prstGeom prst="rect">
              <a:avLst/>
            </a:prstGeom>
            <a:noFill/>
            <a:ln>
              <a:noFill/>
            </a:ln>
          </p:spPr>
        </p:pic>
        <p:pic>
          <p:nvPicPr>
            <p:cNvPr id="117" name="Google Shape;117;g29214c68a4b_0_0"/>
            <p:cNvPicPr preferRelativeResize="0"/>
            <p:nvPr/>
          </p:nvPicPr>
          <p:blipFill rotWithShape="1">
            <a:blip r:embed="rId10">
              <a:alphaModFix/>
            </a:blip>
            <a:srcRect b="7518"/>
            <a:stretch/>
          </p:blipFill>
          <p:spPr>
            <a:xfrm>
              <a:off x="8181795" y="3226305"/>
              <a:ext cx="1706041" cy="1142359"/>
            </a:xfrm>
            <a:prstGeom prst="rect">
              <a:avLst/>
            </a:prstGeom>
            <a:noFill/>
            <a:ln>
              <a:noFill/>
            </a:ln>
          </p:spPr>
        </p:pic>
      </p:grpSp>
      <p:sp>
        <p:nvSpPr>
          <p:cNvPr id="118" name="Google Shape;118;g29214c68a4b_0_0"/>
          <p:cNvSpPr txBox="1"/>
          <p:nvPr/>
        </p:nvSpPr>
        <p:spPr>
          <a:xfrm>
            <a:off x="671275" y="1661000"/>
            <a:ext cx="7232504" cy="3570178"/>
          </a:xfrm>
          <a:prstGeom prst="rect">
            <a:avLst/>
          </a:prstGeom>
          <a:noFill/>
          <a:ln>
            <a:noFill/>
          </a:ln>
        </p:spPr>
        <p:txBody>
          <a:bodyPr spcFirstLastPara="1" wrap="square" lIns="91425" tIns="91425" rIns="91425" bIns="91425" anchor="t" anchorCtr="0">
            <a:spAutoFit/>
          </a:bodyPr>
          <a:lstStyle/>
          <a:p>
            <a:pPr marL="342900" marR="0" lvl="0" indent="-342900" algn="l" rtl="0">
              <a:lnSpc>
                <a:spcPct val="100000"/>
              </a:lnSpc>
              <a:spcBef>
                <a:spcPts val="0"/>
              </a:spcBef>
              <a:spcAft>
                <a:spcPts val="0"/>
              </a:spcAft>
              <a:buFont typeface="Wingdings" panose="05000000000000000000" pitchFamily="2" charset="2"/>
              <a:buChar char="v"/>
            </a:pPr>
            <a:r>
              <a:rPr lang="en-US" sz="2000" dirty="0">
                <a:solidFill>
                  <a:srgbClr val="000000"/>
                </a:solidFill>
              </a:rPr>
              <a:t>EO-based information services, co-developed with users, to address development challenges and drive impact across Africa. </a:t>
            </a:r>
            <a:endParaRPr sz="2000" dirty="0">
              <a:solidFill>
                <a:srgbClr val="000000"/>
              </a:solidFill>
            </a:endParaRPr>
          </a:p>
          <a:p>
            <a:pPr marL="342900" marR="0" lvl="0" indent="-342900" algn="l" rtl="0">
              <a:lnSpc>
                <a:spcPct val="100000"/>
              </a:lnSpc>
              <a:spcBef>
                <a:spcPts val="0"/>
              </a:spcBef>
              <a:spcAft>
                <a:spcPts val="0"/>
              </a:spcAft>
              <a:buFont typeface="Wingdings" panose="05000000000000000000" pitchFamily="2" charset="2"/>
              <a:buChar char="v"/>
            </a:pPr>
            <a:endParaRPr sz="2000" dirty="0"/>
          </a:p>
          <a:p>
            <a:pPr marL="342900" marR="0" lvl="0" indent="-342900" algn="l" rtl="0">
              <a:lnSpc>
                <a:spcPct val="100000"/>
              </a:lnSpc>
              <a:spcBef>
                <a:spcPts val="0"/>
              </a:spcBef>
              <a:spcAft>
                <a:spcPts val="0"/>
              </a:spcAft>
              <a:buFont typeface="Wingdings" panose="05000000000000000000" pitchFamily="2" charset="2"/>
              <a:buChar char="v"/>
            </a:pPr>
            <a:r>
              <a:rPr lang="en-US" sz="2000" dirty="0">
                <a:solidFill>
                  <a:srgbClr val="000000"/>
                </a:solidFill>
              </a:rPr>
              <a:t>Easy and reliable access to ARD significantly speeds up the development of information products, allowing application developers to focus on addressing user needs.</a:t>
            </a:r>
            <a:endParaRPr sz="2000" dirty="0">
              <a:solidFill>
                <a:srgbClr val="000000"/>
              </a:solidFill>
            </a:endParaRPr>
          </a:p>
          <a:p>
            <a:pPr marL="342900" marR="0" lvl="0" indent="-342900" algn="l" rtl="0">
              <a:lnSpc>
                <a:spcPct val="100000"/>
              </a:lnSpc>
              <a:spcBef>
                <a:spcPts val="0"/>
              </a:spcBef>
              <a:spcAft>
                <a:spcPts val="0"/>
              </a:spcAft>
              <a:buFont typeface="Wingdings" panose="05000000000000000000" pitchFamily="2" charset="2"/>
              <a:buChar char="v"/>
            </a:pPr>
            <a:endParaRPr sz="2000" dirty="0"/>
          </a:p>
          <a:p>
            <a:pPr marL="342900" marR="0" lvl="0" indent="-342900" algn="l" rtl="0">
              <a:lnSpc>
                <a:spcPct val="100000"/>
              </a:lnSpc>
              <a:spcBef>
                <a:spcPts val="0"/>
              </a:spcBef>
              <a:spcAft>
                <a:spcPts val="0"/>
              </a:spcAft>
              <a:buFont typeface="Wingdings" panose="05000000000000000000" pitchFamily="2" charset="2"/>
              <a:buChar char="v"/>
            </a:pPr>
            <a:r>
              <a:rPr lang="en-US" sz="2000" dirty="0">
                <a:solidFill>
                  <a:srgbClr val="000000"/>
                </a:solidFill>
              </a:rPr>
              <a:t>Access to ARD and open source tools opens up opportunities for non-expert users to use EO data, supports capacity building, and drives innovation across sectors. </a:t>
            </a:r>
            <a:endParaRPr sz="2000" dirty="0">
              <a:solidFill>
                <a:srgbClr val="000000"/>
              </a:solidFill>
            </a:endParaRPr>
          </a:p>
        </p:txBody>
      </p:sp>
      <p:pic>
        <p:nvPicPr>
          <p:cNvPr id="119" name="Google Shape;119;g29214c68a4b_0_0"/>
          <p:cNvPicPr preferRelativeResize="0"/>
          <p:nvPr/>
        </p:nvPicPr>
        <p:blipFill rotWithShape="1">
          <a:blip r:embed="rId11">
            <a:alphaModFix/>
          </a:blip>
          <a:srcRect/>
          <a:stretch/>
        </p:blipFill>
        <p:spPr>
          <a:xfrm>
            <a:off x="43675" y="5937850"/>
            <a:ext cx="1465669" cy="576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5"/>
          <p:cNvSpPr txBox="1">
            <a:spLocks noGrp="1"/>
          </p:cNvSpPr>
          <p:nvPr>
            <p:ph type="body" idx="1"/>
          </p:nvPr>
        </p:nvSpPr>
        <p:spPr>
          <a:xfrm>
            <a:off x="1011200" y="1558525"/>
            <a:ext cx="10449000" cy="466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2600" b="1" i="0" u="none" strike="noStrike">
                <a:solidFill>
                  <a:srgbClr val="000000"/>
                </a:solidFill>
                <a:latin typeface="Arial"/>
                <a:ea typeface="Arial"/>
                <a:cs typeface="Arial"/>
                <a:sym typeface="Arial"/>
              </a:rPr>
              <a:t>CEOS interoperability vocabulary needs to be ‘forward looking’</a:t>
            </a:r>
            <a:r>
              <a:rPr lang="en-US" sz="2600" b="0" i="0" u="none" strike="noStrike">
                <a:solidFill>
                  <a:srgbClr val="000000"/>
                </a:solidFill>
                <a:latin typeface="Arial"/>
                <a:ea typeface="Arial"/>
                <a:cs typeface="Arial"/>
                <a:sym typeface="Arial"/>
              </a:rPr>
              <a:t> </a:t>
            </a:r>
            <a:endParaRPr sz="2600"/>
          </a:p>
          <a:p>
            <a:pPr marL="457200" lvl="0" indent="-406400" algn="l" rtl="0">
              <a:lnSpc>
                <a:spcPct val="90000"/>
              </a:lnSpc>
              <a:spcBef>
                <a:spcPts val="1200"/>
              </a:spcBef>
              <a:spcAft>
                <a:spcPts val="0"/>
              </a:spcAft>
              <a:buSzPts val="2800"/>
              <a:buChar char="❖"/>
            </a:pPr>
            <a:r>
              <a:rPr lang="en-US" sz="2400" b="0" i="0" u="none" strike="noStrike">
                <a:solidFill>
                  <a:srgbClr val="000000"/>
                </a:solidFill>
                <a:latin typeface="Arial"/>
                <a:ea typeface="Arial"/>
                <a:cs typeface="Arial"/>
                <a:sym typeface="Arial"/>
              </a:rPr>
              <a:t>CEOS Analysis Ready Data has started EO vocabulary down a good path, for example the use of ‘surface reflectance’ as a measurement, and language that clearly separates the ideas of measurement, sensor, and platform. </a:t>
            </a:r>
            <a:endParaRPr/>
          </a:p>
          <a:p>
            <a:pPr marL="457200" lvl="0" indent="-406400" algn="l" rtl="0">
              <a:lnSpc>
                <a:spcPct val="90000"/>
              </a:lnSpc>
              <a:spcBef>
                <a:spcPts val="1200"/>
              </a:spcBef>
              <a:spcAft>
                <a:spcPts val="0"/>
              </a:spcAft>
              <a:buSzPts val="2800"/>
              <a:buChar char="❖"/>
            </a:pPr>
            <a:r>
              <a:rPr lang="en-US" sz="2400" b="0" i="0" u="none" strike="noStrike">
                <a:solidFill>
                  <a:srgbClr val="000000"/>
                </a:solidFill>
                <a:latin typeface="Arial"/>
                <a:ea typeface="Arial"/>
                <a:cs typeface="Arial"/>
                <a:sym typeface="Arial"/>
              </a:rPr>
              <a:t>The vocabulary of EO interoperability must start from the concept of scientific observations of Earth properties, and as far as possible move on from field-specific jargon such as bands, levels &amp; etc. </a:t>
            </a:r>
            <a:endParaRPr/>
          </a:p>
          <a:p>
            <a:pPr marL="457200" lvl="0" indent="-406400" algn="l" rtl="0">
              <a:lnSpc>
                <a:spcPct val="90000"/>
              </a:lnSpc>
              <a:spcBef>
                <a:spcPts val="1200"/>
              </a:spcBef>
              <a:spcAft>
                <a:spcPts val="0"/>
              </a:spcAft>
              <a:buSzPts val="2800"/>
              <a:buChar char="❖"/>
            </a:pPr>
            <a:r>
              <a:rPr lang="en-US" sz="2400" b="0" i="0" u="none" strike="noStrike">
                <a:solidFill>
                  <a:srgbClr val="000000"/>
                </a:solidFill>
                <a:latin typeface="Arial"/>
                <a:ea typeface="Arial"/>
                <a:cs typeface="Arial"/>
                <a:sym typeface="Arial"/>
              </a:rPr>
              <a:t>Adopting the fundamental language of scientific observations is key to having data that interoperate as measurements, and which can be utilised with other scientific and geographic datasets. </a:t>
            </a:r>
            <a:endParaRPr/>
          </a:p>
          <a:p>
            <a:pPr marL="457200" lvl="0" indent="-228600" algn="l" rtl="0">
              <a:lnSpc>
                <a:spcPct val="90000"/>
              </a:lnSpc>
              <a:spcBef>
                <a:spcPts val="600"/>
              </a:spcBef>
              <a:spcAft>
                <a:spcPts val="0"/>
              </a:spcAft>
              <a:buSzPts val="2800"/>
              <a:buNone/>
            </a:pPr>
            <a:endParaRPr sz="3600"/>
          </a:p>
          <a:p>
            <a:pPr marL="457200" marR="0" lvl="0" indent="-228600" algn="l" rtl="0">
              <a:lnSpc>
                <a:spcPct val="90000"/>
              </a:lnSpc>
              <a:spcBef>
                <a:spcPts val="1600"/>
              </a:spcBef>
              <a:spcAft>
                <a:spcPts val="0"/>
              </a:spcAft>
              <a:buClr>
                <a:schemeClr val="dk1"/>
              </a:buClr>
              <a:buSzPts val="2800"/>
              <a:buFont typeface="Noto Sans Symbols"/>
              <a:buNone/>
            </a:pPr>
            <a:endParaRPr/>
          </a:p>
        </p:txBody>
      </p:sp>
      <p:sp>
        <p:nvSpPr>
          <p:cNvPr id="125" name="Google Shape;125;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A forward-looking Vocabulary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6"/>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sz="2400" b="1" i="0" u="none" strike="noStrike">
                <a:solidFill>
                  <a:srgbClr val="000000"/>
                </a:solidFill>
                <a:latin typeface="Arial"/>
                <a:ea typeface="Arial"/>
                <a:cs typeface="Arial"/>
                <a:sym typeface="Arial"/>
              </a:rPr>
              <a:t>Design CEOS interoperability Architecture around the user </a:t>
            </a:r>
            <a:br>
              <a:rPr lang="en-US" sz="2400" b="1" i="0" u="none" strike="noStrike">
                <a:solidFill>
                  <a:srgbClr val="000000"/>
                </a:solidFill>
                <a:latin typeface="Arial"/>
                <a:ea typeface="Arial"/>
                <a:cs typeface="Arial"/>
                <a:sym typeface="Arial"/>
              </a:rPr>
            </a:br>
            <a:r>
              <a:rPr lang="en-US" sz="2400" i="0" u="none" strike="noStrike">
                <a:solidFill>
                  <a:srgbClr val="000000"/>
                </a:solidFill>
                <a:latin typeface="Arial"/>
                <a:ea typeface="Arial"/>
                <a:cs typeface="Arial"/>
                <a:sym typeface="Arial"/>
              </a:rPr>
              <a:t>and an </a:t>
            </a:r>
            <a:r>
              <a:rPr lang="en-US" sz="2400" i="1" u="none" strike="noStrike">
                <a:solidFill>
                  <a:srgbClr val="000000"/>
                </a:solidFill>
                <a:latin typeface="Arial"/>
                <a:ea typeface="Arial"/>
                <a:cs typeface="Arial"/>
                <a:sym typeface="Arial"/>
              </a:rPr>
              <a:t>interoperable and sensor-agnostic future</a:t>
            </a:r>
            <a:r>
              <a:rPr lang="en-US" sz="2400" i="0" u="none" strike="noStrike">
                <a:solidFill>
                  <a:srgbClr val="000000"/>
                </a:solidFill>
                <a:latin typeface="Arial"/>
                <a:ea typeface="Arial"/>
                <a:cs typeface="Arial"/>
                <a:sym typeface="Arial"/>
              </a:rPr>
              <a:t>!</a:t>
            </a:r>
            <a:endParaRPr sz="3600"/>
          </a:p>
          <a:p>
            <a:pPr marL="50800" lvl="0" indent="0" algn="l" rtl="0">
              <a:lnSpc>
                <a:spcPct val="90000"/>
              </a:lnSpc>
              <a:spcBef>
                <a:spcPts val="1600"/>
              </a:spcBef>
              <a:spcAft>
                <a:spcPts val="0"/>
              </a:spcAft>
              <a:buSzPts val="2800"/>
              <a:buNone/>
            </a:pPr>
            <a:endParaRPr/>
          </a:p>
        </p:txBody>
      </p:sp>
      <p:sp>
        <p:nvSpPr>
          <p:cNvPr id="131" name="Google Shape;131;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User-focussed architecture</a:t>
            </a:r>
            <a:endParaRPr/>
          </a:p>
        </p:txBody>
      </p:sp>
      <p:sp>
        <p:nvSpPr>
          <p:cNvPr id="132" name="Google Shape;132;p6"/>
          <p:cNvSpPr txBox="1"/>
          <p:nvPr/>
        </p:nvSpPr>
        <p:spPr>
          <a:xfrm>
            <a:off x="1411359" y="2363188"/>
            <a:ext cx="4478802" cy="39087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a:solidFill>
                  <a:srgbClr val="7F7F7F"/>
                </a:solidFill>
                <a:latin typeface="Arial"/>
                <a:ea typeface="Arial"/>
                <a:cs typeface="Arial"/>
                <a:sym typeface="Arial"/>
              </a:rPr>
              <a:t>Legacy approach</a:t>
            </a:r>
            <a:endParaRPr sz="4000">
              <a:solidFill>
                <a:srgbClr val="7F7F7F"/>
              </a:solidFill>
              <a:latin typeface="Arial"/>
              <a:ea typeface="Arial"/>
              <a:cs typeface="Arial"/>
              <a:sym typeface="Arial"/>
            </a:endParaRPr>
          </a:p>
          <a:p>
            <a:pPr marL="0" marR="0" lvl="0" indent="0" algn="l" rtl="0">
              <a:spcBef>
                <a:spcPts val="0"/>
              </a:spcBef>
              <a:spcAft>
                <a:spcPts val="0"/>
              </a:spcAft>
              <a:buNone/>
            </a:pPr>
            <a:r>
              <a:rPr lang="en-US" sz="3600" b="1">
                <a:solidFill>
                  <a:srgbClr val="6F88B3"/>
                </a:solidFill>
                <a:latin typeface="Arial"/>
                <a:ea typeface="Arial"/>
                <a:cs typeface="Arial"/>
                <a:sym typeface="Arial"/>
              </a:rPr>
              <a:t>Resolution</a:t>
            </a:r>
            <a:endParaRPr/>
          </a:p>
          <a:p>
            <a:pPr marL="0" marR="0" lvl="0" indent="0" algn="r" rtl="0">
              <a:spcBef>
                <a:spcPts val="0"/>
              </a:spcBef>
              <a:spcAft>
                <a:spcPts val="0"/>
              </a:spcAft>
              <a:buNone/>
            </a:pPr>
            <a:r>
              <a:rPr lang="en-US" sz="2000">
                <a:solidFill>
                  <a:srgbClr val="6F88B3"/>
                </a:solidFill>
                <a:latin typeface="Arial"/>
                <a:ea typeface="Arial"/>
                <a:cs typeface="Arial"/>
                <a:sym typeface="Arial"/>
              </a:rPr>
              <a:t>(e.g., “moderate”)</a:t>
            </a:r>
            <a:endParaRPr/>
          </a:p>
          <a:p>
            <a:pPr marL="0" marR="0" lvl="0" indent="0" algn="l" rtl="0">
              <a:spcBef>
                <a:spcPts val="0"/>
              </a:spcBef>
              <a:spcAft>
                <a:spcPts val="0"/>
              </a:spcAft>
              <a:buNone/>
            </a:pPr>
            <a:r>
              <a:rPr lang="en-US" sz="3200" b="1">
                <a:solidFill>
                  <a:srgbClr val="6F88B3"/>
                </a:solidFill>
                <a:latin typeface="Arial"/>
                <a:ea typeface="Arial"/>
                <a:cs typeface="Arial"/>
                <a:sym typeface="Arial"/>
              </a:rPr>
              <a:t>Platform</a:t>
            </a:r>
            <a:endParaRPr/>
          </a:p>
          <a:p>
            <a:pPr marL="0" marR="0" lvl="0" indent="0" algn="r" rtl="0">
              <a:spcBef>
                <a:spcPts val="0"/>
              </a:spcBef>
              <a:spcAft>
                <a:spcPts val="0"/>
              </a:spcAft>
              <a:buNone/>
            </a:pPr>
            <a:r>
              <a:rPr lang="en-US" sz="2400">
                <a:solidFill>
                  <a:srgbClr val="6F88B3"/>
                </a:solidFill>
                <a:latin typeface="Arial"/>
                <a:ea typeface="Arial"/>
                <a:cs typeface="Arial"/>
                <a:sym typeface="Arial"/>
              </a:rPr>
              <a:t>(</a:t>
            </a:r>
            <a:r>
              <a:rPr lang="en-US" sz="2000">
                <a:solidFill>
                  <a:srgbClr val="6F88B3"/>
                </a:solidFill>
                <a:latin typeface="Arial"/>
                <a:ea typeface="Arial"/>
                <a:cs typeface="Arial"/>
                <a:sym typeface="Arial"/>
              </a:rPr>
              <a:t>e.g. “Landsat-7”)</a:t>
            </a:r>
            <a:endParaRPr sz="2800">
              <a:solidFill>
                <a:srgbClr val="6F88B3"/>
              </a:solidFill>
              <a:latin typeface="Arial"/>
              <a:ea typeface="Arial"/>
              <a:cs typeface="Arial"/>
              <a:sym typeface="Arial"/>
            </a:endParaRPr>
          </a:p>
          <a:p>
            <a:pPr marL="0" marR="0" lvl="0" indent="0" algn="l" rtl="0">
              <a:spcBef>
                <a:spcPts val="0"/>
              </a:spcBef>
              <a:spcAft>
                <a:spcPts val="0"/>
              </a:spcAft>
              <a:buNone/>
            </a:pPr>
            <a:r>
              <a:rPr lang="en-US" sz="2800" b="1">
                <a:solidFill>
                  <a:srgbClr val="6F88B3"/>
                </a:solidFill>
                <a:latin typeface="Arial"/>
                <a:ea typeface="Arial"/>
                <a:cs typeface="Arial"/>
                <a:sym typeface="Arial"/>
              </a:rPr>
              <a:t>Sensor</a:t>
            </a:r>
            <a:endParaRPr/>
          </a:p>
          <a:p>
            <a:pPr marL="0" marR="0" lvl="0" indent="0" algn="r" rtl="0">
              <a:spcBef>
                <a:spcPts val="0"/>
              </a:spcBef>
              <a:spcAft>
                <a:spcPts val="0"/>
              </a:spcAft>
              <a:buNone/>
            </a:pPr>
            <a:r>
              <a:rPr lang="en-US" sz="2000">
                <a:solidFill>
                  <a:srgbClr val="6F88B3"/>
                </a:solidFill>
                <a:latin typeface="Arial"/>
                <a:ea typeface="Arial"/>
                <a:cs typeface="Arial"/>
                <a:sym typeface="Arial"/>
              </a:rPr>
              <a:t>(e.g. ETM+)</a:t>
            </a:r>
            <a:endParaRPr/>
          </a:p>
          <a:p>
            <a:pPr marL="0" marR="0" lvl="0" indent="0" algn="l" rtl="0">
              <a:spcBef>
                <a:spcPts val="0"/>
              </a:spcBef>
              <a:spcAft>
                <a:spcPts val="0"/>
              </a:spcAft>
              <a:buNone/>
            </a:pPr>
            <a:r>
              <a:rPr lang="en-US" sz="2400" b="1">
                <a:solidFill>
                  <a:srgbClr val="6F88B3"/>
                </a:solidFill>
                <a:latin typeface="Arial"/>
                <a:ea typeface="Arial"/>
                <a:cs typeface="Arial"/>
                <a:sym typeface="Arial"/>
              </a:rPr>
              <a:t>Band</a:t>
            </a:r>
            <a:endParaRPr/>
          </a:p>
          <a:p>
            <a:pPr marL="0" marR="0" lvl="0" indent="0" algn="r" rtl="0">
              <a:spcBef>
                <a:spcPts val="0"/>
              </a:spcBef>
              <a:spcAft>
                <a:spcPts val="0"/>
              </a:spcAft>
              <a:buNone/>
            </a:pPr>
            <a:r>
              <a:rPr lang="en-US" sz="2000">
                <a:solidFill>
                  <a:srgbClr val="6F88B3"/>
                </a:solidFill>
                <a:latin typeface="Arial"/>
                <a:ea typeface="Arial"/>
                <a:cs typeface="Arial"/>
                <a:sym typeface="Arial"/>
              </a:rPr>
              <a:t>(e.g. “blue”)</a:t>
            </a:r>
            <a:endParaRPr sz="2800">
              <a:solidFill>
                <a:srgbClr val="6F88B3"/>
              </a:solidFill>
              <a:latin typeface="Arial"/>
              <a:ea typeface="Arial"/>
              <a:cs typeface="Arial"/>
              <a:sym typeface="Arial"/>
            </a:endParaRPr>
          </a:p>
          <a:p>
            <a:pPr marL="0" marR="0" lvl="0" indent="0" algn="l" rtl="0">
              <a:spcBef>
                <a:spcPts val="0"/>
              </a:spcBef>
              <a:spcAft>
                <a:spcPts val="0"/>
              </a:spcAft>
              <a:buNone/>
            </a:pPr>
            <a:endParaRPr sz="1200">
              <a:solidFill>
                <a:srgbClr val="000000"/>
              </a:solidFill>
              <a:latin typeface="Arial"/>
              <a:ea typeface="Arial"/>
              <a:cs typeface="Arial"/>
              <a:sym typeface="Arial"/>
            </a:endParaRPr>
          </a:p>
        </p:txBody>
      </p:sp>
      <p:sp>
        <p:nvSpPr>
          <p:cNvPr id="133" name="Google Shape;133;p6"/>
          <p:cNvSpPr txBox="1"/>
          <p:nvPr/>
        </p:nvSpPr>
        <p:spPr>
          <a:xfrm>
            <a:off x="6646390" y="2373094"/>
            <a:ext cx="3982026"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7F7F7F"/>
                </a:solidFill>
                <a:latin typeface="Arial"/>
                <a:ea typeface="Arial"/>
                <a:cs typeface="Arial"/>
                <a:sym typeface="Arial"/>
              </a:rPr>
              <a:t>Future / user:</a:t>
            </a:r>
            <a:br>
              <a:rPr lang="en-US" sz="2800">
                <a:solidFill>
                  <a:srgbClr val="7F7F7F"/>
                </a:solidFill>
                <a:latin typeface="Arial"/>
                <a:ea typeface="Arial"/>
                <a:cs typeface="Arial"/>
                <a:sym typeface="Arial"/>
              </a:rPr>
            </a:br>
            <a:r>
              <a:rPr lang="en-US" sz="3600" b="1">
                <a:solidFill>
                  <a:srgbClr val="6F88B3"/>
                </a:solidFill>
                <a:latin typeface="Arial"/>
                <a:ea typeface="Arial"/>
                <a:cs typeface="Arial"/>
                <a:sym typeface="Arial"/>
              </a:rPr>
              <a:t>Measurement </a:t>
            </a:r>
            <a:endParaRPr/>
          </a:p>
          <a:p>
            <a:pPr marL="0" marR="0" lvl="0" indent="0" algn="r" rtl="0">
              <a:spcBef>
                <a:spcPts val="0"/>
              </a:spcBef>
              <a:spcAft>
                <a:spcPts val="0"/>
              </a:spcAft>
              <a:buNone/>
            </a:pPr>
            <a:r>
              <a:rPr lang="en-US" sz="2400">
                <a:solidFill>
                  <a:srgbClr val="6F88B3"/>
                </a:solidFill>
                <a:latin typeface="Arial"/>
                <a:ea typeface="Arial"/>
                <a:cs typeface="Arial"/>
                <a:sym typeface="Arial"/>
              </a:rPr>
              <a:t>(of </a:t>
            </a:r>
            <a:r>
              <a:rPr lang="en-US" sz="2400" i="1">
                <a:solidFill>
                  <a:srgbClr val="6F88B3"/>
                </a:solidFill>
                <a:latin typeface="Arial"/>
                <a:ea typeface="Arial"/>
                <a:cs typeface="Arial"/>
                <a:sym typeface="Arial"/>
              </a:rPr>
              <a:t>type</a:t>
            </a:r>
            <a:r>
              <a:rPr lang="en-US" sz="2400">
                <a:solidFill>
                  <a:srgbClr val="6F88B3"/>
                </a:solidFill>
                <a:latin typeface="Arial"/>
                <a:ea typeface="Arial"/>
                <a:cs typeface="Arial"/>
                <a:sym typeface="Arial"/>
              </a:rPr>
              <a:t>,</a:t>
            </a:r>
            <a:br>
              <a:rPr lang="en-US" sz="2400">
                <a:solidFill>
                  <a:srgbClr val="6F88B3"/>
                </a:solidFill>
                <a:latin typeface="Arial"/>
                <a:ea typeface="Arial"/>
                <a:cs typeface="Arial"/>
                <a:sym typeface="Arial"/>
              </a:rPr>
            </a:br>
            <a:r>
              <a:rPr lang="en-US" sz="2400">
                <a:solidFill>
                  <a:srgbClr val="6F88B3"/>
                </a:solidFill>
                <a:latin typeface="Arial"/>
                <a:ea typeface="Arial"/>
                <a:cs typeface="Arial"/>
                <a:sym typeface="Arial"/>
              </a:rPr>
              <a:t>at </a:t>
            </a:r>
            <a:r>
              <a:rPr lang="en-US" sz="2400" i="1">
                <a:solidFill>
                  <a:srgbClr val="6F88B3"/>
                </a:solidFill>
                <a:latin typeface="Arial"/>
                <a:ea typeface="Arial"/>
                <a:cs typeface="Arial"/>
                <a:sym typeface="Arial"/>
              </a:rPr>
              <a:t>resolution,</a:t>
            </a:r>
            <a:endParaRPr/>
          </a:p>
          <a:p>
            <a:pPr marL="0" marR="0" lvl="0" indent="0" algn="r" rtl="0">
              <a:spcBef>
                <a:spcPts val="0"/>
              </a:spcBef>
              <a:spcAft>
                <a:spcPts val="0"/>
              </a:spcAft>
              <a:buNone/>
            </a:pPr>
            <a:r>
              <a:rPr lang="en-US" sz="2400">
                <a:solidFill>
                  <a:srgbClr val="6F88B3"/>
                </a:solidFill>
                <a:latin typeface="Arial"/>
                <a:ea typeface="Arial"/>
                <a:cs typeface="Arial"/>
                <a:sym typeface="Arial"/>
              </a:rPr>
              <a:t>from </a:t>
            </a:r>
            <a:r>
              <a:rPr lang="en-US" sz="2400" i="1">
                <a:solidFill>
                  <a:srgbClr val="6F88B3"/>
                </a:solidFill>
                <a:latin typeface="Arial"/>
                <a:ea typeface="Arial"/>
                <a:cs typeface="Arial"/>
                <a:sym typeface="Arial"/>
              </a:rPr>
              <a:t>sensor,</a:t>
            </a:r>
            <a:endParaRPr/>
          </a:p>
          <a:p>
            <a:pPr marL="0" marR="0" lvl="0" indent="0" algn="r" rtl="0">
              <a:spcBef>
                <a:spcPts val="0"/>
              </a:spcBef>
              <a:spcAft>
                <a:spcPts val="0"/>
              </a:spcAft>
              <a:buNone/>
            </a:pPr>
            <a:r>
              <a:rPr lang="en-US" sz="2400" i="1">
                <a:solidFill>
                  <a:srgbClr val="6F88B3"/>
                </a:solidFill>
                <a:latin typeface="Arial"/>
                <a:ea typeface="Arial"/>
                <a:cs typeface="Arial"/>
                <a:sym typeface="Arial"/>
              </a:rPr>
              <a:t>on platform</a:t>
            </a:r>
            <a:r>
              <a:rPr lang="en-US" sz="2400">
                <a:solidFill>
                  <a:srgbClr val="6F88B3"/>
                </a:solidFill>
                <a:latin typeface="Arial"/>
                <a:ea typeface="Arial"/>
                <a:cs typeface="Arial"/>
                <a:sym typeface="Arial"/>
              </a:rPr>
              <a:t>)</a:t>
            </a:r>
            <a:endParaRPr sz="3200">
              <a:solidFill>
                <a:srgbClr val="6F88B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7"/>
          <p:cNvSpPr txBox="1">
            <a:spLocks noGrp="1"/>
          </p:cNvSpPr>
          <p:nvPr>
            <p:ph type="body" idx="1"/>
          </p:nvPr>
        </p:nvSpPr>
        <p:spPr>
          <a:xfrm>
            <a:off x="750451" y="1459700"/>
            <a:ext cx="10287000" cy="4662900"/>
          </a:xfrm>
          <a:prstGeom prst="rect">
            <a:avLst/>
          </a:prstGeom>
          <a:noFill/>
          <a:ln>
            <a:noFill/>
          </a:ln>
        </p:spPr>
        <p:txBody>
          <a:bodyPr spcFirstLastPara="1" wrap="square" lIns="91425" tIns="45700" rIns="91425" bIns="45700" anchor="t" anchorCtr="0">
            <a:noAutofit/>
          </a:bodyPr>
          <a:lstStyle/>
          <a:p>
            <a:pPr marL="457200" marR="0" lvl="0" indent="-400050" algn="l" rtl="0">
              <a:lnSpc>
                <a:spcPct val="90000"/>
              </a:lnSpc>
              <a:spcBef>
                <a:spcPts val="1000"/>
              </a:spcBef>
              <a:spcAft>
                <a:spcPts val="0"/>
              </a:spcAft>
              <a:buClr>
                <a:schemeClr val="dk1"/>
              </a:buClr>
              <a:buSzPts val="2700"/>
              <a:buFont typeface="Noto Sans Symbols"/>
              <a:buChar char="❖"/>
            </a:pPr>
            <a:r>
              <a:rPr lang="en-US" sz="2700"/>
              <a:t>Advances in ‘interfacing’ through COG and STAC have been significant</a:t>
            </a:r>
            <a:endParaRPr sz="2700"/>
          </a:p>
          <a:p>
            <a:pPr marL="914400" lvl="1" indent="-368300" algn="l" rtl="0">
              <a:lnSpc>
                <a:spcPct val="100000"/>
              </a:lnSpc>
              <a:spcBef>
                <a:spcPts val="0"/>
              </a:spcBef>
              <a:spcAft>
                <a:spcPts val="0"/>
              </a:spcAft>
              <a:buSzPts val="2200"/>
              <a:buChar char="▪"/>
            </a:pPr>
            <a:r>
              <a:rPr lang="en-US" sz="2200"/>
              <a:t>COG formats are essential to cloud-hosted data. We invest to convert Sentinel data to COG</a:t>
            </a:r>
            <a:endParaRPr sz="2200"/>
          </a:p>
          <a:p>
            <a:pPr marL="914400" lvl="1" indent="-368300" algn="l" rtl="0">
              <a:lnSpc>
                <a:spcPct val="100000"/>
              </a:lnSpc>
              <a:spcBef>
                <a:spcPts val="0"/>
              </a:spcBef>
              <a:spcAft>
                <a:spcPts val="0"/>
              </a:spcAft>
              <a:buSzPts val="2200"/>
              <a:buChar char="▪"/>
            </a:pPr>
            <a:r>
              <a:rPr lang="en-US" sz="2200"/>
              <a:t>DE Africa has encouraged and contributed to the development of STAC, working with the USGS and others</a:t>
            </a:r>
            <a:endParaRPr sz="2200"/>
          </a:p>
          <a:p>
            <a:pPr marL="914400" lvl="1" indent="-368300" algn="l" rtl="0">
              <a:lnSpc>
                <a:spcPct val="100000"/>
              </a:lnSpc>
              <a:spcBef>
                <a:spcPts val="0"/>
              </a:spcBef>
              <a:spcAft>
                <a:spcPts val="0"/>
              </a:spcAft>
              <a:buSzPts val="2200"/>
              <a:buChar char="▪"/>
            </a:pPr>
            <a:r>
              <a:rPr lang="en-US" sz="2200"/>
              <a:t>The benefits are clear; DE Africa users had access to data from Landsat-9 immediately on release.</a:t>
            </a:r>
            <a:endParaRPr sz="2200"/>
          </a:p>
          <a:p>
            <a:pPr marL="914400" lvl="1" indent="-368300" algn="l" rtl="0">
              <a:lnSpc>
                <a:spcPct val="100000"/>
              </a:lnSpc>
              <a:spcBef>
                <a:spcPts val="0"/>
              </a:spcBef>
              <a:spcAft>
                <a:spcPts val="0"/>
              </a:spcAft>
              <a:buSzPts val="2200"/>
              <a:buChar char="▪"/>
            </a:pPr>
            <a:r>
              <a:rPr lang="en-US" sz="2200"/>
              <a:t>There is room for other formats (Zarr, NetCDF) however we have not used these recently.</a:t>
            </a:r>
            <a:endParaRPr sz="2200"/>
          </a:p>
          <a:p>
            <a:pPr marL="914400" lvl="0" indent="0" algn="l" rtl="0">
              <a:lnSpc>
                <a:spcPct val="100000"/>
              </a:lnSpc>
              <a:spcBef>
                <a:spcPts val="0"/>
              </a:spcBef>
              <a:spcAft>
                <a:spcPts val="0"/>
              </a:spcAft>
              <a:buNone/>
            </a:pPr>
            <a:endParaRPr sz="2200"/>
          </a:p>
          <a:p>
            <a:pPr marL="457200" marR="0" lvl="0" indent="-400050" algn="l" rtl="0">
              <a:lnSpc>
                <a:spcPct val="90000"/>
              </a:lnSpc>
              <a:spcBef>
                <a:spcPts val="1000"/>
              </a:spcBef>
              <a:spcAft>
                <a:spcPts val="0"/>
              </a:spcAft>
              <a:buClr>
                <a:schemeClr val="dk1"/>
              </a:buClr>
              <a:buSzPts val="2700"/>
              <a:buFont typeface="Noto Sans Symbols"/>
              <a:buChar char="❖"/>
            </a:pPr>
            <a:r>
              <a:rPr lang="en-US" sz="2700"/>
              <a:t>CEOS’ Interoperability Framework can promote, encourage and leverage these developments</a:t>
            </a:r>
            <a:endParaRPr sz="2700"/>
          </a:p>
        </p:txBody>
      </p:sp>
      <p:sp>
        <p:nvSpPr>
          <p:cNvPr id="139" name="Google Shape;139;p7"/>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a:t>Interfacing is moving quickly </a:t>
            </a:r>
            <a:endParaRPr/>
          </a:p>
        </p:txBody>
      </p:sp>
    </p:spTree>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1862</Words>
  <Application>Microsoft Office PowerPoint</Application>
  <PresentationFormat>Widescreen</PresentationFormat>
  <Paragraphs>105</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Courier New</vt:lpstr>
      <vt:lpstr>Noto Sans Symbols</vt:lpstr>
      <vt:lpstr>Arial</vt:lpstr>
      <vt:lpstr>Wingdings</vt:lpstr>
      <vt:lpstr>Calibri</vt:lpstr>
      <vt:lpstr>Montserrat Medium</vt:lpstr>
      <vt:lpstr>ceos</vt:lpstr>
      <vt:lpstr>Digital Earth Africa and Interoperability </vt:lpstr>
      <vt:lpstr>Summary</vt:lpstr>
      <vt:lpstr>DE Africa</vt:lpstr>
      <vt:lpstr>DE Africa</vt:lpstr>
      <vt:lpstr>DE Africa</vt:lpstr>
      <vt:lpstr>DE Africa</vt:lpstr>
      <vt:lpstr>A forward-looking Vocabulary</vt:lpstr>
      <vt:lpstr>User-focussed architecture</vt:lpstr>
      <vt:lpstr>Interfacing is moving quickly </vt:lpstr>
      <vt:lpstr>Quality is a problem</vt:lpstr>
      <vt:lpstr>Policy – Hosting is a vital function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Earth Africa and Interoperability </dc:title>
  <dc:creator>Michelle Piepgrass</dc:creator>
  <cp:lastModifiedBy>Rebelo, Lisa-Maria (IWMI)</cp:lastModifiedBy>
  <cp:revision>1</cp:revision>
  <dcterms:modified xsi:type="dcterms:W3CDTF">2023-10-23T07:11:54Z</dcterms:modified>
</cp:coreProperties>
</file>