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5"/>
  </p:notesMasterIdLst>
  <p:sldIdLst>
    <p:sldId id="256" r:id="rId5"/>
    <p:sldId id="372" r:id="rId6"/>
    <p:sldId id="367" r:id="rId7"/>
    <p:sldId id="370" r:id="rId8"/>
    <p:sldId id="373" r:id="rId9"/>
    <p:sldId id="371" r:id="rId10"/>
    <p:sldId id="375" r:id="rId11"/>
    <p:sldId id="261" r:id="rId12"/>
    <p:sldId id="262" r:id="rId13"/>
    <p:sldId id="37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ED67F-F108-5547-B86B-5547BAEAF7E0}" v="3" dt="2023-10-20T13:47:10.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69" autoAdjust="0"/>
    <p:restoredTop sz="86330" autoAdjust="0"/>
  </p:normalViewPr>
  <p:slideViewPr>
    <p:cSldViewPr snapToGrid="0">
      <p:cViewPr varScale="1">
        <p:scale>
          <a:sx n="72" d="100"/>
          <a:sy n="72" d="100"/>
        </p:scale>
        <p:origin x="232" y="20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08966b7c-6558-4f96-8853-0c58b119906e" providerId="ADAL" clId="{5BAED67F-F108-5547-B86B-5547BAEAF7E0}"/>
    <pc:docChg chg="undo custSel addSld delSld modSld modMainMaster">
      <pc:chgData name="Marie-Claire Greening" userId="08966b7c-6558-4f96-8853-0c58b119906e" providerId="ADAL" clId="{5BAED67F-F108-5547-B86B-5547BAEAF7E0}" dt="2023-10-23T14:31:44.445" v="217" actId="255"/>
      <pc:docMkLst>
        <pc:docMk/>
      </pc:docMkLst>
      <pc:sldChg chg="modSp add mod">
        <pc:chgData name="Marie-Claire Greening" userId="08966b7c-6558-4f96-8853-0c58b119906e" providerId="ADAL" clId="{5BAED67F-F108-5547-B86B-5547BAEAF7E0}" dt="2023-10-23T14:31:19.239" v="213" actId="20577"/>
        <pc:sldMkLst>
          <pc:docMk/>
          <pc:sldMk cId="0" sldId="261"/>
        </pc:sldMkLst>
        <pc:spChg chg="mod">
          <ac:chgData name="Marie-Claire Greening" userId="08966b7c-6558-4f96-8853-0c58b119906e" providerId="ADAL" clId="{5BAED67F-F108-5547-B86B-5547BAEAF7E0}" dt="2023-10-23T14:30:47.918" v="209" actId="108"/>
          <ac:spMkLst>
            <pc:docMk/>
            <pc:sldMk cId="0" sldId="261"/>
            <ac:spMk id="98" creationId="{00000000-0000-0000-0000-000000000000}"/>
          </ac:spMkLst>
        </pc:spChg>
        <pc:spChg chg="mod">
          <ac:chgData name="Marie-Claire Greening" userId="08966b7c-6558-4f96-8853-0c58b119906e" providerId="ADAL" clId="{5BAED67F-F108-5547-B86B-5547BAEAF7E0}" dt="2023-10-23T14:31:19.239" v="213" actId="20577"/>
          <ac:spMkLst>
            <pc:docMk/>
            <pc:sldMk cId="0" sldId="261"/>
            <ac:spMk id="99" creationId="{00000000-0000-0000-0000-000000000000}"/>
          </ac:spMkLst>
        </pc:spChg>
      </pc:sldChg>
      <pc:sldChg chg="modSp add mod">
        <pc:chgData name="Marie-Claire Greening" userId="08966b7c-6558-4f96-8853-0c58b119906e" providerId="ADAL" clId="{5BAED67F-F108-5547-B86B-5547BAEAF7E0}" dt="2023-10-23T14:31:44.445" v="217" actId="255"/>
        <pc:sldMkLst>
          <pc:docMk/>
          <pc:sldMk cId="0" sldId="262"/>
        </pc:sldMkLst>
        <pc:spChg chg="mod">
          <ac:chgData name="Marie-Claire Greening" userId="08966b7c-6558-4f96-8853-0c58b119906e" providerId="ADAL" clId="{5BAED67F-F108-5547-B86B-5547BAEAF7E0}" dt="2023-10-23T14:30:58.679" v="210" actId="108"/>
          <ac:spMkLst>
            <pc:docMk/>
            <pc:sldMk cId="0" sldId="262"/>
            <ac:spMk id="106" creationId="{00000000-0000-0000-0000-000000000000}"/>
          </ac:spMkLst>
        </pc:spChg>
        <pc:spChg chg="mod">
          <ac:chgData name="Marie-Claire Greening" userId="08966b7c-6558-4f96-8853-0c58b119906e" providerId="ADAL" clId="{5BAED67F-F108-5547-B86B-5547BAEAF7E0}" dt="2023-10-23T14:31:44.445" v="217" actId="255"/>
          <ac:spMkLst>
            <pc:docMk/>
            <pc:sldMk cId="0" sldId="262"/>
            <ac:spMk id="107" creationId="{00000000-0000-0000-0000-000000000000}"/>
          </ac:spMkLst>
        </pc:spChg>
      </pc:sldChg>
      <pc:sldChg chg="del">
        <pc:chgData name="Marie-Claire Greening" userId="08966b7c-6558-4f96-8853-0c58b119906e" providerId="ADAL" clId="{5BAED67F-F108-5547-B86B-5547BAEAF7E0}" dt="2023-10-23T08:35:50.018" v="93" actId="2696"/>
        <pc:sldMkLst>
          <pc:docMk/>
          <pc:sldMk cId="2075007483" sldId="275"/>
        </pc:sldMkLst>
      </pc:sldChg>
      <pc:sldChg chg="del">
        <pc:chgData name="Marie-Claire Greening" userId="08966b7c-6558-4f96-8853-0c58b119906e" providerId="ADAL" clId="{5BAED67F-F108-5547-B86B-5547BAEAF7E0}" dt="2023-10-23T08:35:51.500" v="94" actId="2696"/>
        <pc:sldMkLst>
          <pc:docMk/>
          <pc:sldMk cId="4238864056" sldId="286"/>
        </pc:sldMkLst>
      </pc:sldChg>
      <pc:sldChg chg="modSp mod">
        <pc:chgData name="Marie-Claire Greening" userId="08966b7c-6558-4f96-8853-0c58b119906e" providerId="ADAL" clId="{5BAED67F-F108-5547-B86B-5547BAEAF7E0}" dt="2023-10-23T14:30:05.552" v="208" actId="20577"/>
        <pc:sldMkLst>
          <pc:docMk/>
          <pc:sldMk cId="124766870" sldId="372"/>
        </pc:sldMkLst>
        <pc:spChg chg="mod">
          <ac:chgData name="Marie-Claire Greening" userId="08966b7c-6558-4f96-8853-0c58b119906e" providerId="ADAL" clId="{5BAED67F-F108-5547-B86B-5547BAEAF7E0}" dt="2023-10-23T14:30:05.552" v="208" actId="20577"/>
          <ac:spMkLst>
            <pc:docMk/>
            <pc:sldMk cId="124766870" sldId="372"/>
            <ac:spMk id="2" creationId="{2F3068E7-C135-9643-8CD2-7B78FA1E12D1}"/>
          </ac:spMkLst>
        </pc:spChg>
      </pc:sldChg>
      <pc:sldChg chg="addSp delSp modSp mod">
        <pc:chgData name="Marie-Claire Greening" userId="08966b7c-6558-4f96-8853-0c58b119906e" providerId="ADAL" clId="{5BAED67F-F108-5547-B86B-5547BAEAF7E0}" dt="2023-10-20T13:43:33.395" v="90" actId="14100"/>
        <pc:sldMkLst>
          <pc:docMk/>
          <pc:sldMk cId="184635681" sldId="375"/>
        </pc:sldMkLst>
        <pc:picChg chg="add mod">
          <ac:chgData name="Marie-Claire Greening" userId="08966b7c-6558-4f96-8853-0c58b119906e" providerId="ADAL" clId="{5BAED67F-F108-5547-B86B-5547BAEAF7E0}" dt="2023-10-20T13:43:33.395" v="90" actId="14100"/>
          <ac:picMkLst>
            <pc:docMk/>
            <pc:sldMk cId="184635681" sldId="375"/>
            <ac:picMk id="4" creationId="{45FEE666-B403-4E13-000F-5649407780FF}"/>
          </ac:picMkLst>
        </pc:picChg>
        <pc:picChg chg="del">
          <ac:chgData name="Marie-Claire Greening" userId="08966b7c-6558-4f96-8853-0c58b119906e" providerId="ADAL" clId="{5BAED67F-F108-5547-B86B-5547BAEAF7E0}" dt="2023-10-10T12:11:10.627" v="65" actId="478"/>
          <ac:picMkLst>
            <pc:docMk/>
            <pc:sldMk cId="184635681" sldId="375"/>
            <ac:picMk id="4" creationId="{5722243E-D448-F468-1CAB-4EA5E2FEA1BC}"/>
          </ac:picMkLst>
        </pc:picChg>
        <pc:picChg chg="add del mod">
          <ac:chgData name="Marie-Claire Greening" userId="08966b7c-6558-4f96-8853-0c58b119906e" providerId="ADAL" clId="{5BAED67F-F108-5547-B86B-5547BAEAF7E0}" dt="2023-10-20T13:43:22.342" v="87" actId="478"/>
          <ac:picMkLst>
            <pc:docMk/>
            <pc:sldMk cId="184635681" sldId="375"/>
            <ac:picMk id="5" creationId="{B6932A14-7C8C-6315-FF4E-93B01E6FEB10}"/>
          </ac:picMkLst>
        </pc:picChg>
      </pc:sldChg>
      <pc:sldChg chg="new del">
        <pc:chgData name="Marie-Claire Greening" userId="08966b7c-6558-4f96-8853-0c58b119906e" providerId="ADAL" clId="{5BAED67F-F108-5547-B86B-5547BAEAF7E0}" dt="2023-10-23T14:26:57.447" v="95" actId="2696"/>
        <pc:sldMkLst>
          <pc:docMk/>
          <pc:sldMk cId="2197622138" sldId="378"/>
        </pc:sldMkLst>
      </pc:sldChg>
      <pc:sldMasterChg chg="modSldLayout">
        <pc:chgData name="Marie-Claire Greening" userId="08966b7c-6558-4f96-8853-0c58b119906e" providerId="ADAL" clId="{5BAED67F-F108-5547-B86B-5547BAEAF7E0}" dt="2023-10-10T11:23:09.060" v="64" actId="20577"/>
        <pc:sldMasterMkLst>
          <pc:docMk/>
          <pc:sldMasterMk cId="0" sldId="2147483653"/>
        </pc:sldMasterMkLst>
        <pc:sldLayoutChg chg="modSp mod">
          <pc:chgData name="Marie-Claire Greening" userId="08966b7c-6558-4f96-8853-0c58b119906e" providerId="ADAL" clId="{5BAED67F-F108-5547-B86B-5547BAEAF7E0}" dt="2023-10-10T11:22:30.282" v="49" actId="20577"/>
          <pc:sldLayoutMkLst>
            <pc:docMk/>
            <pc:sldMasterMk cId="0" sldId="2147483653"/>
            <pc:sldLayoutMk cId="0" sldId="2147483648"/>
          </pc:sldLayoutMkLst>
          <pc:spChg chg="mod">
            <ac:chgData name="Marie-Claire Greening" userId="08966b7c-6558-4f96-8853-0c58b119906e" providerId="ADAL" clId="{5BAED67F-F108-5547-B86B-5547BAEAF7E0}" dt="2023-10-10T11:22:30.282" v="49" actId="20577"/>
            <ac:spMkLst>
              <pc:docMk/>
              <pc:sldMasterMk cId="0" sldId="2147483653"/>
              <pc:sldLayoutMk cId="0" sldId="2147483648"/>
              <ac:spMk id="3" creationId="{A185018F-F1B9-339C-BA2E-1A6C1EA98484}"/>
            </ac:spMkLst>
          </pc:spChg>
        </pc:sldLayoutChg>
        <pc:sldLayoutChg chg="modSp mod">
          <pc:chgData name="Marie-Claire Greening" userId="08966b7c-6558-4f96-8853-0c58b119906e" providerId="ADAL" clId="{5BAED67F-F108-5547-B86B-5547BAEAF7E0}" dt="2023-10-10T11:23:09.060" v="64" actId="20577"/>
          <pc:sldLayoutMkLst>
            <pc:docMk/>
            <pc:sldMasterMk cId="0" sldId="2147483653"/>
            <pc:sldLayoutMk cId="0" sldId="2147483649"/>
          </pc:sldLayoutMkLst>
          <pc:spChg chg="mod">
            <ac:chgData name="Marie-Claire Greening" userId="08966b7c-6558-4f96-8853-0c58b119906e" providerId="ADAL" clId="{5BAED67F-F108-5547-B86B-5547BAEAF7E0}" dt="2023-10-10T11:23:09.060" v="64" actId="20577"/>
            <ac:spMkLst>
              <pc:docMk/>
              <pc:sldMasterMk cId="0" sldId="2147483653"/>
              <pc:sldLayoutMk cId="0" sldId="2147483649"/>
              <ac:spMk id="2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70bdddb32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1f70bdddb32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681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685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b0177e9e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4b0177e9e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b0177e9e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4b0177e9ef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10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216175"/>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TextBox 2">
            <a:extLst>
              <a:ext uri="{FF2B5EF4-FFF2-40B4-BE49-F238E27FC236}">
                <a16:creationId xmlns:a16="http://schemas.microsoft.com/office/drawing/2014/main" id="{A185018F-F1B9-339C-BA2E-1A6C1EA98484}"/>
              </a:ext>
            </a:extLst>
          </p:cNvPr>
          <p:cNvSpPr txBox="1"/>
          <p:nvPr userDrawn="1"/>
        </p:nvSpPr>
        <p:spPr>
          <a:xfrm>
            <a:off x="5566188" y="4899149"/>
            <a:ext cx="6309360" cy="1668214"/>
          </a:xfrm>
          <a:prstGeom prst="rect">
            <a:avLst/>
          </a:prstGeom>
          <a:noFill/>
        </p:spPr>
        <p:txBody>
          <a:bodyPr wrap="square">
            <a:spAutoFit/>
          </a:bodyPr>
          <a:lstStyle/>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Marie-Claire Greening, CEOS Executive Officer</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2023.10.24_10.10</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WGISS-56</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Paris, France (CNES)</a:t>
            </a:r>
          </a:p>
          <a:p>
            <a:pPr marL="0" marR="0" lvl="0" indent="0" algn="r" rtl="0">
              <a:lnSpc>
                <a:spcPct val="150000"/>
              </a:lnSpc>
              <a:spcBef>
                <a:spcPts val="0"/>
              </a:spcBef>
              <a:spcAft>
                <a:spcPts val="0"/>
              </a:spcAft>
              <a:buNone/>
            </a:pPr>
            <a:r>
              <a:rPr lang="en-GB" sz="1400" b="1" dirty="0">
                <a:solidFill>
                  <a:schemeClr val="bg1"/>
                </a:solidFill>
              </a:rPr>
              <a:t>24-26 October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WGISS-56, October 24-26,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CEOS Executive Officer</a:t>
            </a:r>
            <a:br>
              <a:rPr lang="en-GB" sz="7500" dirty="0"/>
            </a:br>
            <a:r>
              <a:rPr lang="en-GB" sz="7500" dirty="0"/>
              <a:t>Report</a:t>
            </a:r>
            <a:endParaRPr sz="7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2123271"/>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Thank you!</a:t>
            </a:r>
            <a:endParaRPr sz="7500" dirty="0"/>
          </a:p>
        </p:txBody>
      </p:sp>
    </p:spTree>
    <p:extLst>
      <p:ext uri="{BB962C8B-B14F-4D97-AF65-F5344CB8AC3E}">
        <p14:creationId xmlns:p14="http://schemas.microsoft.com/office/powerpoint/2010/main" val="181883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068E7-C135-9643-8CD2-7B78FA1E12D1}"/>
              </a:ext>
            </a:extLst>
          </p:cNvPr>
          <p:cNvSpPr>
            <a:spLocks noGrp="1"/>
          </p:cNvSpPr>
          <p:nvPr>
            <p:ph idx="1"/>
          </p:nvPr>
        </p:nvSpPr>
        <p:spPr/>
        <p:txBody>
          <a:bodyPr/>
          <a:lstStyle/>
          <a:p>
            <a:r>
              <a:rPr lang="en-US" dirty="0"/>
              <a:t>CEOS Mission &amp; Objectives</a:t>
            </a:r>
          </a:p>
          <a:p>
            <a:pPr lvl="1"/>
            <a:r>
              <a:rPr lang="en-US" dirty="0"/>
              <a:t>CEOS Long-term Priorities</a:t>
            </a:r>
          </a:p>
          <a:p>
            <a:pPr lvl="1"/>
            <a:r>
              <a:rPr lang="en-US" dirty="0"/>
              <a:t>GISTDA CEOS Chair Priorities 2023</a:t>
            </a:r>
          </a:p>
          <a:p>
            <a:pPr lvl="1"/>
            <a:r>
              <a:rPr lang="en-US" dirty="0"/>
              <a:t>WGISS Mission &amp; Objectives</a:t>
            </a:r>
          </a:p>
          <a:p>
            <a:pPr lvl="1"/>
            <a:r>
              <a:rPr lang="en-US" dirty="0"/>
              <a:t>WGISS Deliverables</a:t>
            </a:r>
          </a:p>
          <a:p>
            <a:pPr lvl="1"/>
            <a:endParaRPr lang="en-US" dirty="0"/>
          </a:p>
          <a:p>
            <a:r>
              <a:rPr lang="en-US" dirty="0"/>
              <a:t>CEOS Strategic Implementation Team (SIT)</a:t>
            </a:r>
          </a:p>
          <a:p>
            <a:pPr lvl="1"/>
            <a:r>
              <a:rPr lang="en-US" dirty="0"/>
              <a:t>Technical Workshop (17-19 October 2023)</a:t>
            </a:r>
          </a:p>
        </p:txBody>
      </p:sp>
      <p:sp>
        <p:nvSpPr>
          <p:cNvPr id="3" name="Title 2">
            <a:extLst>
              <a:ext uri="{FF2B5EF4-FFF2-40B4-BE49-F238E27FC236}">
                <a16:creationId xmlns:a16="http://schemas.microsoft.com/office/drawing/2014/main" id="{75AEB387-51D3-0546-BAAC-B1DACA6327D5}"/>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12476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1C49-B700-834C-8FB4-22C34F0562B1}"/>
              </a:ext>
            </a:extLst>
          </p:cNvPr>
          <p:cNvSpPr>
            <a:spLocks noGrp="1"/>
          </p:cNvSpPr>
          <p:nvPr>
            <p:ph idx="1"/>
          </p:nvPr>
        </p:nvSpPr>
        <p:spPr>
          <a:xfrm>
            <a:off x="324233" y="3472753"/>
            <a:ext cx="11495400" cy="2748651"/>
          </a:xfrm>
        </p:spPr>
        <p:txBody>
          <a:bodyPr/>
          <a:lstStyle/>
          <a:p>
            <a:pPr marL="11113" lvl="1" indent="0">
              <a:buNone/>
            </a:pPr>
            <a:r>
              <a:rPr lang="en-GB" b="1" dirty="0"/>
              <a:t>Primary Objectives:</a:t>
            </a:r>
          </a:p>
          <a:p>
            <a:pPr marL="11113" lvl="1" indent="0">
              <a:buNone/>
            </a:pPr>
            <a:endParaRPr lang="en-GB" dirty="0"/>
          </a:p>
          <a:p>
            <a:pPr marL="454025" indent="-454025"/>
            <a:r>
              <a:rPr lang="en-GB" sz="2600" dirty="0"/>
              <a:t>To optimise the benefits of space-based Earth observation </a:t>
            </a:r>
          </a:p>
          <a:p>
            <a:pPr marL="454025" indent="-454025"/>
            <a:r>
              <a:rPr lang="en-GB" sz="2600" dirty="0"/>
              <a:t>To serve as the focal point for international coordination of space-based Earth observation activities</a:t>
            </a:r>
          </a:p>
          <a:p>
            <a:pPr marL="454025" indent="-454025"/>
            <a:r>
              <a:rPr lang="en-GB" sz="2600" dirty="0"/>
              <a:t>To encourage complementarity and compatibility</a:t>
            </a:r>
          </a:p>
        </p:txBody>
      </p:sp>
      <p:sp>
        <p:nvSpPr>
          <p:cNvPr id="3" name="Title 2">
            <a:extLst>
              <a:ext uri="{FF2B5EF4-FFF2-40B4-BE49-F238E27FC236}">
                <a16:creationId xmlns:a16="http://schemas.microsoft.com/office/drawing/2014/main" id="{42B8BB5E-3376-5B46-B745-46EB5317BE3A}"/>
              </a:ext>
            </a:extLst>
          </p:cNvPr>
          <p:cNvSpPr>
            <a:spLocks noGrp="1"/>
          </p:cNvSpPr>
          <p:nvPr>
            <p:ph type="title"/>
          </p:nvPr>
        </p:nvSpPr>
        <p:spPr/>
        <p:txBody>
          <a:bodyPr/>
          <a:lstStyle/>
          <a:p>
            <a:r>
              <a:rPr lang="en-US" dirty="0"/>
              <a:t>CEOS Mission &amp; Objectives</a:t>
            </a:r>
            <a:br>
              <a:rPr lang="en-US" dirty="0"/>
            </a:br>
            <a:endParaRPr lang="en-US" dirty="0"/>
          </a:p>
        </p:txBody>
      </p:sp>
      <p:pic>
        <p:nvPicPr>
          <p:cNvPr id="4" name="Picture 3">
            <a:extLst>
              <a:ext uri="{FF2B5EF4-FFF2-40B4-BE49-F238E27FC236}">
                <a16:creationId xmlns:a16="http://schemas.microsoft.com/office/drawing/2014/main" id="{0B4C36A6-A220-2A4A-A71D-A9683BAC33F8}"/>
              </a:ext>
            </a:extLst>
          </p:cNvPr>
          <p:cNvPicPr>
            <a:picLocks noChangeAspect="1"/>
          </p:cNvPicPr>
          <p:nvPr/>
        </p:nvPicPr>
        <p:blipFill>
          <a:blip r:embed="rId2"/>
          <a:stretch>
            <a:fillRect/>
          </a:stretch>
        </p:blipFill>
        <p:spPr>
          <a:xfrm>
            <a:off x="558470" y="1143779"/>
            <a:ext cx="11068203" cy="2012400"/>
          </a:xfrm>
          <a:prstGeom prst="rect">
            <a:avLst/>
          </a:prstGeom>
        </p:spPr>
      </p:pic>
    </p:spTree>
    <p:extLst>
      <p:ext uri="{BB962C8B-B14F-4D97-AF65-F5344CB8AC3E}">
        <p14:creationId xmlns:p14="http://schemas.microsoft.com/office/powerpoint/2010/main" val="407313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FE12-ABE0-C441-AEBD-8DD842BC8BF1}"/>
              </a:ext>
            </a:extLst>
          </p:cNvPr>
          <p:cNvSpPr>
            <a:spLocks noGrp="1"/>
          </p:cNvSpPr>
          <p:nvPr>
            <p:ph type="title"/>
          </p:nvPr>
        </p:nvSpPr>
        <p:spPr>
          <a:xfrm>
            <a:off x="929640" y="175939"/>
            <a:ext cx="8633272" cy="779002"/>
          </a:xfrm>
        </p:spPr>
        <p:txBody>
          <a:bodyPr/>
          <a:lstStyle/>
          <a:p>
            <a:r>
              <a:rPr lang="en-US" dirty="0"/>
              <a:t>CEOS Long-term Priorities</a:t>
            </a:r>
          </a:p>
        </p:txBody>
      </p:sp>
      <p:sp>
        <p:nvSpPr>
          <p:cNvPr id="4" name="Text Placeholder 2">
            <a:extLst>
              <a:ext uri="{FF2B5EF4-FFF2-40B4-BE49-F238E27FC236}">
                <a16:creationId xmlns:a16="http://schemas.microsoft.com/office/drawing/2014/main" id="{B7054D61-BD60-D445-8A03-7990D50B768A}"/>
              </a:ext>
            </a:extLst>
          </p:cNvPr>
          <p:cNvSpPr txBox="1">
            <a:spLocks/>
          </p:cNvSpPr>
          <p:nvPr/>
        </p:nvSpPr>
        <p:spPr>
          <a:xfrm>
            <a:off x="1417309" y="1227814"/>
            <a:ext cx="10402323" cy="51424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01638" indent="-401638"/>
            <a:r>
              <a:rPr lang="en-GB" sz="2200" dirty="0"/>
              <a:t>Ensure that climate observation requirements identified by the Global Climate Observing System (GCOS) – and implications of the Paris Climate Agreement – are addressed. </a:t>
            </a:r>
          </a:p>
          <a:p>
            <a:pPr marL="401638" indent="-401638">
              <a:buFont typeface="Wingdings" panose="05000000000000000000" pitchFamily="2" charset="2"/>
              <a:buNone/>
            </a:pPr>
            <a:endParaRPr lang="en-GB" sz="1800" dirty="0"/>
          </a:p>
          <a:p>
            <a:pPr marL="401638" indent="-401638"/>
            <a:r>
              <a:rPr lang="en-GB" sz="2200" dirty="0"/>
              <a:t>Ensure, in the context of the Sendai Framework for Disaster Risk Reduction 2015-2030, that CEOS Agency data are made available in support of disaster risk reduction and that CEOS continues engagement with UN agencies and authorities. </a:t>
            </a:r>
          </a:p>
          <a:p>
            <a:pPr marL="401638" indent="-401638">
              <a:buFont typeface="Wingdings" panose="05000000000000000000" pitchFamily="2" charset="2"/>
              <a:buNone/>
            </a:pPr>
            <a:endParaRPr lang="en-GB" sz="1800" dirty="0"/>
          </a:p>
          <a:p>
            <a:pPr marL="401638" indent="-401638"/>
            <a:r>
              <a:rPr lang="en-GB" sz="2200" dirty="0"/>
              <a:t>Ensure that space-based Earth observations support the success of the next decade of the Group on Earth Observations (GEO), and that CEOS engagement in GEO governance and leadership is enhanced.</a:t>
            </a:r>
          </a:p>
          <a:p>
            <a:pPr marL="401638" indent="-401638"/>
            <a:endParaRPr lang="en-GB" sz="1800" dirty="0"/>
          </a:p>
          <a:p>
            <a:pPr marL="401638" indent="-401638"/>
            <a:r>
              <a:rPr lang="en-GB" sz="2200" dirty="0"/>
              <a:t>Proactively engage in global discussions on the critical challenges that face society, in support of the UN 2030 Agenda for Sustainable Development. </a:t>
            </a:r>
          </a:p>
        </p:txBody>
      </p:sp>
      <p:pic>
        <p:nvPicPr>
          <p:cNvPr id="5" name="Picture 4">
            <a:extLst>
              <a:ext uri="{FF2B5EF4-FFF2-40B4-BE49-F238E27FC236}">
                <a16:creationId xmlns:a16="http://schemas.microsoft.com/office/drawing/2014/main" id="{4F1A91D9-13ED-1C4B-B6CE-FC80577528DD}"/>
              </a:ext>
            </a:extLst>
          </p:cNvPr>
          <p:cNvPicPr>
            <a:picLocks noChangeAspect="1"/>
          </p:cNvPicPr>
          <p:nvPr/>
        </p:nvPicPr>
        <p:blipFill>
          <a:blip r:embed="rId2"/>
          <a:stretch>
            <a:fillRect/>
          </a:stretch>
        </p:blipFill>
        <p:spPr>
          <a:xfrm>
            <a:off x="450967" y="2603163"/>
            <a:ext cx="869399" cy="767763"/>
          </a:xfrm>
          <a:prstGeom prst="rect">
            <a:avLst/>
          </a:prstGeom>
        </p:spPr>
      </p:pic>
      <p:pic>
        <p:nvPicPr>
          <p:cNvPr id="6" name="Picture 5">
            <a:extLst>
              <a:ext uri="{FF2B5EF4-FFF2-40B4-BE49-F238E27FC236}">
                <a16:creationId xmlns:a16="http://schemas.microsoft.com/office/drawing/2014/main" id="{EA581D61-E49A-4844-8743-F9AA00D75912}"/>
              </a:ext>
            </a:extLst>
          </p:cNvPr>
          <p:cNvPicPr>
            <a:picLocks noChangeAspect="1"/>
          </p:cNvPicPr>
          <p:nvPr/>
        </p:nvPicPr>
        <p:blipFill>
          <a:blip r:embed="rId3"/>
          <a:stretch>
            <a:fillRect/>
          </a:stretch>
        </p:blipFill>
        <p:spPr>
          <a:xfrm>
            <a:off x="190647" y="4297892"/>
            <a:ext cx="1119649" cy="444634"/>
          </a:xfrm>
          <a:prstGeom prst="rect">
            <a:avLst/>
          </a:prstGeom>
        </p:spPr>
      </p:pic>
      <p:pic>
        <p:nvPicPr>
          <p:cNvPr id="7" name="Picture 6">
            <a:extLst>
              <a:ext uri="{FF2B5EF4-FFF2-40B4-BE49-F238E27FC236}">
                <a16:creationId xmlns:a16="http://schemas.microsoft.com/office/drawing/2014/main" id="{922B8B0A-0621-F04A-BD41-9D55291ADD53}"/>
              </a:ext>
            </a:extLst>
          </p:cNvPr>
          <p:cNvPicPr>
            <a:picLocks noChangeAspect="1"/>
          </p:cNvPicPr>
          <p:nvPr/>
        </p:nvPicPr>
        <p:blipFill>
          <a:blip r:embed="rId4"/>
          <a:stretch>
            <a:fillRect/>
          </a:stretch>
        </p:blipFill>
        <p:spPr>
          <a:xfrm>
            <a:off x="431246" y="5574963"/>
            <a:ext cx="902258" cy="767763"/>
          </a:xfrm>
          <a:prstGeom prst="rect">
            <a:avLst/>
          </a:prstGeom>
        </p:spPr>
      </p:pic>
      <p:pic>
        <p:nvPicPr>
          <p:cNvPr id="8" name="Picture 7">
            <a:extLst>
              <a:ext uri="{FF2B5EF4-FFF2-40B4-BE49-F238E27FC236}">
                <a16:creationId xmlns:a16="http://schemas.microsoft.com/office/drawing/2014/main" id="{F1F298EC-BE6F-6A43-ACF8-ED9F637D169B}"/>
              </a:ext>
            </a:extLst>
          </p:cNvPr>
          <p:cNvPicPr>
            <a:picLocks noChangeAspect="1"/>
          </p:cNvPicPr>
          <p:nvPr/>
        </p:nvPicPr>
        <p:blipFill>
          <a:blip r:embed="rId5"/>
          <a:stretch>
            <a:fillRect/>
          </a:stretch>
        </p:blipFill>
        <p:spPr>
          <a:xfrm>
            <a:off x="176047" y="1251245"/>
            <a:ext cx="1166955" cy="367081"/>
          </a:xfrm>
          <a:prstGeom prst="rect">
            <a:avLst/>
          </a:prstGeom>
        </p:spPr>
      </p:pic>
      <p:pic>
        <p:nvPicPr>
          <p:cNvPr id="11" name="Picture 10">
            <a:extLst>
              <a:ext uri="{FF2B5EF4-FFF2-40B4-BE49-F238E27FC236}">
                <a16:creationId xmlns:a16="http://schemas.microsoft.com/office/drawing/2014/main" id="{A76CEAA8-8274-C04E-9BDD-4D3CC2FE440B}"/>
              </a:ext>
            </a:extLst>
          </p:cNvPr>
          <p:cNvPicPr>
            <a:picLocks noChangeAspect="1"/>
          </p:cNvPicPr>
          <p:nvPr/>
        </p:nvPicPr>
        <p:blipFill>
          <a:blip r:embed="rId6"/>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2749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cxnSp>
        <p:nvCxnSpPr>
          <p:cNvPr id="130" name="Google Shape;130;p14"/>
          <p:cNvCxnSpPr/>
          <p:nvPr/>
        </p:nvCxnSpPr>
        <p:spPr>
          <a:xfrm>
            <a:off x="2801650" y="1056375"/>
            <a:ext cx="2100" cy="5480100"/>
          </a:xfrm>
          <a:prstGeom prst="straightConnector1">
            <a:avLst/>
          </a:prstGeom>
          <a:noFill/>
          <a:ln w="28575" cap="flat" cmpd="sng">
            <a:solidFill>
              <a:srgbClr val="EEEEEE"/>
            </a:solidFill>
            <a:prstDash val="solid"/>
            <a:round/>
            <a:headEnd type="none" w="sm" len="sm"/>
            <a:tailEnd type="none" w="sm" len="sm"/>
          </a:ln>
        </p:spPr>
      </p:cxnSp>
      <p:grpSp>
        <p:nvGrpSpPr>
          <p:cNvPr id="131" name="Google Shape;131;p14"/>
          <p:cNvGrpSpPr/>
          <p:nvPr/>
        </p:nvGrpSpPr>
        <p:grpSpPr>
          <a:xfrm>
            <a:off x="1487950" y="4047950"/>
            <a:ext cx="9774925" cy="1364486"/>
            <a:chOff x="1487964" y="3805138"/>
            <a:chExt cx="9774925" cy="1059137"/>
          </a:xfrm>
        </p:grpSpPr>
        <p:sp>
          <p:nvSpPr>
            <p:cNvPr id="132" name="Google Shape;132;p14"/>
            <p:cNvSpPr/>
            <p:nvPr/>
          </p:nvSpPr>
          <p:spPr>
            <a:xfrm>
              <a:off x="2819689" y="4013475"/>
              <a:ext cx="8443200" cy="850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 name="Google Shape;133;p14"/>
            <p:cNvGrpSpPr/>
            <p:nvPr/>
          </p:nvGrpSpPr>
          <p:grpSpPr>
            <a:xfrm>
              <a:off x="1487964" y="3805138"/>
              <a:ext cx="1750725" cy="850850"/>
              <a:chOff x="1487976" y="4093513"/>
              <a:chExt cx="1315543" cy="850850"/>
            </a:xfrm>
          </p:grpSpPr>
          <p:sp>
            <p:nvSpPr>
              <p:cNvPr id="134" name="Google Shape;134;p14"/>
              <p:cNvSpPr/>
              <p:nvPr/>
            </p:nvSpPr>
            <p:spPr>
              <a:xfrm>
                <a:off x="1487976" y="4093571"/>
                <a:ext cx="1315543" cy="850792"/>
              </a:xfrm>
              <a:prstGeom prst="flowChartProcess">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txBox="1"/>
              <p:nvPr/>
            </p:nvSpPr>
            <p:spPr>
              <a:xfrm>
                <a:off x="1665144" y="4093513"/>
                <a:ext cx="961200" cy="85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1" i="0" u="none" strike="noStrike" cap="none">
                    <a:solidFill>
                      <a:schemeClr val="lt1"/>
                    </a:solidFill>
                    <a:latin typeface="Arial"/>
                    <a:ea typeface="Arial"/>
                    <a:cs typeface="Arial"/>
                    <a:sym typeface="Arial"/>
                  </a:rPr>
                  <a:t>2</a:t>
                </a:r>
                <a:endParaRPr sz="6000" b="1" i="0" u="none" strike="noStrike" cap="none">
                  <a:solidFill>
                    <a:schemeClr val="lt1"/>
                  </a:solidFill>
                  <a:latin typeface="Arial"/>
                  <a:ea typeface="Arial"/>
                  <a:cs typeface="Arial"/>
                  <a:sym typeface="Arial"/>
                </a:endParaRPr>
              </a:p>
            </p:txBody>
          </p:sp>
        </p:grpSp>
      </p:grpSp>
      <p:grpSp>
        <p:nvGrpSpPr>
          <p:cNvPr id="136" name="Google Shape;136;p14"/>
          <p:cNvGrpSpPr/>
          <p:nvPr/>
        </p:nvGrpSpPr>
        <p:grpSpPr>
          <a:xfrm>
            <a:off x="1487934" y="1634150"/>
            <a:ext cx="9774966" cy="1361825"/>
            <a:chOff x="1487934" y="1634150"/>
            <a:chExt cx="9774966" cy="1361825"/>
          </a:xfrm>
        </p:grpSpPr>
        <p:sp>
          <p:nvSpPr>
            <p:cNvPr id="137" name="Google Shape;137;p14"/>
            <p:cNvSpPr/>
            <p:nvPr/>
          </p:nvSpPr>
          <p:spPr>
            <a:xfrm>
              <a:off x="2819700" y="1810375"/>
              <a:ext cx="8443200" cy="1185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8" name="Google Shape;138;p14"/>
            <p:cNvGrpSpPr/>
            <p:nvPr/>
          </p:nvGrpSpPr>
          <p:grpSpPr>
            <a:xfrm>
              <a:off x="1487934" y="1634150"/>
              <a:ext cx="1748239" cy="1185550"/>
              <a:chOff x="1487975" y="1826400"/>
              <a:chExt cx="1313675" cy="1185550"/>
            </a:xfrm>
          </p:grpSpPr>
          <p:sp>
            <p:nvSpPr>
              <p:cNvPr id="139" name="Google Shape;139;p14"/>
              <p:cNvSpPr/>
              <p:nvPr/>
            </p:nvSpPr>
            <p:spPr>
              <a:xfrm>
                <a:off x="1487975" y="1826400"/>
                <a:ext cx="1313675" cy="1185550"/>
              </a:xfrm>
              <a:prstGeom prst="flowChartProcess">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4"/>
              <p:cNvSpPr txBox="1"/>
              <p:nvPr/>
            </p:nvSpPr>
            <p:spPr>
              <a:xfrm>
                <a:off x="1666175" y="1865075"/>
                <a:ext cx="9612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1" i="0" u="none" strike="noStrike" cap="none">
                    <a:solidFill>
                      <a:schemeClr val="lt1"/>
                    </a:solidFill>
                    <a:latin typeface="Arial"/>
                    <a:ea typeface="Arial"/>
                    <a:cs typeface="Arial"/>
                    <a:sym typeface="Arial"/>
                  </a:rPr>
                  <a:t>1</a:t>
                </a:r>
                <a:endParaRPr sz="6000" b="1" i="0" u="none" strike="noStrike" cap="none">
                  <a:solidFill>
                    <a:schemeClr val="lt1"/>
                  </a:solidFill>
                  <a:latin typeface="Arial"/>
                  <a:ea typeface="Arial"/>
                  <a:cs typeface="Arial"/>
                  <a:sym typeface="Arial"/>
                </a:endParaRPr>
              </a:p>
            </p:txBody>
          </p:sp>
        </p:grpSp>
      </p:grpSp>
      <p:sp>
        <p:nvSpPr>
          <p:cNvPr id="141" name="Google Shape;141;p14"/>
          <p:cNvSpPr/>
          <p:nvPr/>
        </p:nvSpPr>
        <p:spPr>
          <a:xfrm rot="5406319">
            <a:off x="2942550" y="2699550"/>
            <a:ext cx="163200" cy="428700"/>
          </a:xfrm>
          <a:prstGeom prst="rtTriangl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4"/>
          <p:cNvSpPr/>
          <p:nvPr/>
        </p:nvSpPr>
        <p:spPr>
          <a:xfrm rot="5403854">
            <a:off x="2890350" y="5072675"/>
            <a:ext cx="267600" cy="411900"/>
          </a:xfrm>
          <a:prstGeom prst="rtTriangl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4"/>
          <p:cNvSpPr txBox="1"/>
          <p:nvPr/>
        </p:nvSpPr>
        <p:spPr>
          <a:xfrm>
            <a:off x="3451100" y="1868663"/>
            <a:ext cx="7701300" cy="10506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GB" sz="2500" b="0" i="0" u="none" strike="noStrike" cap="none">
                <a:solidFill>
                  <a:schemeClr val="dk1"/>
                </a:solidFill>
                <a:latin typeface="Roboto"/>
                <a:ea typeface="Roboto"/>
                <a:cs typeface="Roboto"/>
                <a:sym typeface="Roboto"/>
              </a:rPr>
              <a:t>Supporting CEOS Preparations and Inputs to the Global Stocktake of the UNFCCC Paris Agreement</a:t>
            </a:r>
            <a:endParaRPr sz="1300" b="0" i="0" u="none" strike="noStrike" cap="none">
              <a:solidFill>
                <a:schemeClr val="dk1"/>
              </a:solidFill>
              <a:latin typeface="Roboto"/>
              <a:ea typeface="Roboto"/>
              <a:cs typeface="Roboto"/>
              <a:sym typeface="Roboto"/>
            </a:endParaRPr>
          </a:p>
        </p:txBody>
      </p:sp>
      <p:sp>
        <p:nvSpPr>
          <p:cNvPr id="144" name="Google Shape;144;p14"/>
          <p:cNvSpPr txBox="1"/>
          <p:nvPr/>
        </p:nvSpPr>
        <p:spPr>
          <a:xfrm>
            <a:off x="3451100" y="4396625"/>
            <a:ext cx="78117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2400"/>
              <a:buFont typeface="Arial"/>
              <a:buNone/>
            </a:pPr>
            <a:r>
              <a:rPr lang="en-GB" sz="2400" b="0" i="0" u="none" strike="noStrike" cap="none">
                <a:solidFill>
                  <a:schemeClr val="dk1"/>
                </a:solidFill>
                <a:latin typeface="Roboto"/>
                <a:ea typeface="Roboto"/>
                <a:cs typeface="Roboto"/>
                <a:sym typeface="Roboto"/>
              </a:rPr>
              <a:t>Supporting Exploration of New Geometries for Space Agencies and CEOS with New Space</a:t>
            </a:r>
            <a:endParaRPr sz="2400" b="0" i="0" u="none" strike="noStrike" cap="none">
              <a:solidFill>
                <a:schemeClr val="dk1"/>
              </a:solidFill>
              <a:latin typeface="Roboto"/>
              <a:ea typeface="Roboto"/>
              <a:cs typeface="Roboto"/>
              <a:sym typeface="Roboto"/>
            </a:endParaRPr>
          </a:p>
        </p:txBody>
      </p:sp>
      <p:sp>
        <p:nvSpPr>
          <p:cNvPr id="6" name="Title 2">
            <a:extLst>
              <a:ext uri="{FF2B5EF4-FFF2-40B4-BE49-F238E27FC236}">
                <a16:creationId xmlns:a16="http://schemas.microsoft.com/office/drawing/2014/main" id="{9F4FB13A-DA21-8E5A-1F41-FF6D5928BF25}"/>
              </a:ext>
            </a:extLst>
          </p:cNvPr>
          <p:cNvSpPr txBox="1">
            <a:spLocks/>
          </p:cNvSpPr>
          <p:nvPr/>
        </p:nvSpPr>
        <p:spPr>
          <a:xfrm>
            <a:off x="1051559" y="112203"/>
            <a:ext cx="8502343" cy="848409"/>
          </a:xfrm>
          <a:prstGeom prst="rect">
            <a:avLst/>
          </a:prstGeom>
        </p:spPr>
        <p:txBody>
          <a:bodyPr/>
          <a:lstStyle>
            <a:lvl1pPr algn="l" defTabSz="914400" rtl="0" eaLnBrk="1" latinLnBrk="0" hangingPunct="1">
              <a:lnSpc>
                <a:spcPct val="90000"/>
              </a:lnSpc>
              <a:spcBef>
                <a:spcPct val="0"/>
              </a:spcBef>
              <a:buNone/>
              <a:defRPr sz="4400" kern="1200">
                <a:solidFill>
                  <a:schemeClr val="bg1"/>
                </a:solidFill>
                <a:effectLst>
                  <a:outerShdw blurRad="50800" dist="38100" algn="l" rotWithShape="0">
                    <a:prstClr val="black">
                      <a:alpha val="40000"/>
                    </a:prstClr>
                  </a:outerShdw>
                </a:effectLst>
                <a:latin typeface="+mj-lt"/>
                <a:ea typeface="+mj-ea"/>
                <a:cs typeface="+mj-cs"/>
              </a:defRPr>
            </a:lvl1pPr>
          </a:lstStyle>
          <a:p>
            <a:r>
              <a:rPr lang="en-GB" sz="3200" dirty="0"/>
              <a:t>GISTDA CEOS Chair Priorities 2023</a:t>
            </a:r>
            <a:br>
              <a:rPr lang="en-GB" dirty="0"/>
            </a:br>
            <a:r>
              <a:rPr lang="en-GB" sz="2000" i="1" dirty="0">
                <a:effectLst/>
                <a:latin typeface="Calibri" panose="020F0502020204030204" pitchFamily="34" charset="0"/>
                <a:ea typeface="Calibri" panose="020F0502020204030204" pitchFamily="34" charset="0"/>
              </a:rPr>
              <a:t>Space Technology for Better Environments, Economies, and Humanity</a:t>
            </a:r>
            <a:r>
              <a:rPr lang="en-GB" sz="2000" dirty="0">
                <a:effectLst/>
              </a:rPr>
              <a:t> </a:t>
            </a:r>
            <a:endParaRPr lang="en-AU" sz="2000" dirty="0"/>
          </a:p>
        </p:txBody>
      </p:sp>
      <p:pic>
        <p:nvPicPr>
          <p:cNvPr id="7" name="Picture 6">
            <a:extLst>
              <a:ext uri="{FF2B5EF4-FFF2-40B4-BE49-F238E27FC236}">
                <a16:creationId xmlns:a16="http://schemas.microsoft.com/office/drawing/2014/main" id="{F3A8AAD9-FF3A-9FF9-FC43-4C9533463A14}"/>
              </a:ext>
            </a:extLst>
          </p:cNvPr>
          <p:cNvPicPr>
            <a:picLocks noChangeAspect="1"/>
          </p:cNvPicPr>
          <p:nvPr/>
        </p:nvPicPr>
        <p:blipFill>
          <a:blip r:embed="rId3"/>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297410"/>
            <a:ext cx="11495400" cy="3215640"/>
          </a:xfrm>
        </p:spPr>
        <p:txBody>
          <a:bodyPr/>
          <a:lstStyle/>
          <a:p>
            <a:pPr marL="0" indent="0">
              <a:buNone/>
            </a:pPr>
            <a:r>
              <a:rPr lang="en-US" sz="2200" dirty="0"/>
              <a:t>Objectives:</a:t>
            </a:r>
          </a:p>
          <a:p>
            <a:r>
              <a:rPr lang="en-GB" sz="2200" dirty="0"/>
              <a:t>To enable Earth observation data and information to be more accessible and usable to both data providers and data users world-wide through international coordination. </a:t>
            </a:r>
          </a:p>
          <a:p>
            <a:r>
              <a:rPr lang="en-GB" sz="2200" dirty="0"/>
              <a:t>To foster easier exchange of Earth observation and related data and information to meet the requirements of users and data providers.</a:t>
            </a:r>
          </a:p>
          <a:p>
            <a:r>
              <a:rPr lang="en-GB" sz="2200" dirty="0"/>
              <a:t>To foster the development of best practices and encourage the development of interoperable services that exploit space-borne Earth observation data.</a:t>
            </a:r>
          </a:p>
          <a:p>
            <a:r>
              <a:rPr lang="en-GB" sz="2200" dirty="0"/>
              <a:t>To enhance the complementarity, interoperability and standardization of Earth observation data and information management and services with other types of geospatial data such as </a:t>
            </a:r>
            <a:r>
              <a:rPr lang="en-GB" sz="2200" i="1" dirty="0"/>
              <a:t>in situ</a:t>
            </a:r>
            <a:r>
              <a:rPr lang="en-GB" sz="2200" dirty="0"/>
              <a:t> data.</a:t>
            </a:r>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a:t>WGISS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6"/>
            <a:ext cx="11094720" cy="1011909"/>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facilitate (CEOS) data and information management, and to support the provision of services for both data providers and data users</a:t>
            </a:r>
          </a:p>
        </p:txBody>
      </p:sp>
      <p:pic>
        <p:nvPicPr>
          <p:cNvPr id="5" name="Picture 4">
            <a:extLst>
              <a:ext uri="{FF2B5EF4-FFF2-40B4-BE49-F238E27FC236}">
                <a16:creationId xmlns:a16="http://schemas.microsoft.com/office/drawing/2014/main" id="{D2427DC1-4105-5C4D-8178-3AD773224A3E}"/>
              </a:ext>
            </a:extLst>
          </p:cNvPr>
          <p:cNvPicPr>
            <a:picLocks noChangeAspect="1"/>
          </p:cNvPicPr>
          <p:nvPr/>
        </p:nvPicPr>
        <p:blipFill>
          <a:blip r:embed="rId3"/>
          <a:stretch>
            <a:fillRect/>
          </a:stretch>
        </p:blipFill>
        <p:spPr>
          <a:xfrm>
            <a:off x="108573" y="98254"/>
            <a:ext cx="848817" cy="8488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135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4585C-3FE0-F841-B0F7-6A4122063112}"/>
              </a:ext>
            </a:extLst>
          </p:cNvPr>
          <p:cNvSpPr>
            <a:spLocks noGrp="1"/>
          </p:cNvSpPr>
          <p:nvPr>
            <p:ph type="title"/>
          </p:nvPr>
        </p:nvSpPr>
        <p:spPr>
          <a:xfrm>
            <a:off x="1186248" y="175939"/>
            <a:ext cx="8376663" cy="779002"/>
          </a:xfrm>
        </p:spPr>
        <p:txBody>
          <a:bodyPr/>
          <a:lstStyle/>
          <a:p>
            <a:r>
              <a:rPr lang="en-US" dirty="0"/>
              <a:t>WGISS Deliverables</a:t>
            </a:r>
          </a:p>
        </p:txBody>
      </p:sp>
      <p:pic>
        <p:nvPicPr>
          <p:cNvPr id="2" name="Picture 1">
            <a:extLst>
              <a:ext uri="{FF2B5EF4-FFF2-40B4-BE49-F238E27FC236}">
                <a16:creationId xmlns:a16="http://schemas.microsoft.com/office/drawing/2014/main" id="{0A1A0C21-F4E9-294E-4387-7B3512300A92}"/>
              </a:ext>
            </a:extLst>
          </p:cNvPr>
          <p:cNvPicPr>
            <a:picLocks noChangeAspect="1"/>
          </p:cNvPicPr>
          <p:nvPr/>
        </p:nvPicPr>
        <p:blipFill>
          <a:blip r:embed="rId3"/>
          <a:stretch>
            <a:fillRect/>
          </a:stretch>
        </p:blipFill>
        <p:spPr>
          <a:xfrm>
            <a:off x="108573" y="98254"/>
            <a:ext cx="848817" cy="8488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Picture 3">
            <a:extLst>
              <a:ext uri="{FF2B5EF4-FFF2-40B4-BE49-F238E27FC236}">
                <a16:creationId xmlns:a16="http://schemas.microsoft.com/office/drawing/2014/main" id="{45FEE666-B403-4E13-000F-5649407780FF}"/>
              </a:ext>
            </a:extLst>
          </p:cNvPr>
          <p:cNvPicPr>
            <a:picLocks noChangeAspect="1"/>
          </p:cNvPicPr>
          <p:nvPr/>
        </p:nvPicPr>
        <p:blipFill>
          <a:blip r:embed="rId4"/>
          <a:stretch>
            <a:fillRect/>
          </a:stretch>
        </p:blipFill>
        <p:spPr>
          <a:xfrm>
            <a:off x="266700" y="1581149"/>
            <a:ext cx="11785600" cy="4146785"/>
          </a:xfrm>
          <a:prstGeom prst="rect">
            <a:avLst/>
          </a:prstGeom>
        </p:spPr>
      </p:pic>
    </p:spTree>
    <p:extLst>
      <p:ext uri="{BB962C8B-B14F-4D97-AF65-F5344CB8AC3E}">
        <p14:creationId xmlns:p14="http://schemas.microsoft.com/office/powerpoint/2010/main" val="18463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txBox="1"/>
          <p:nvPr/>
        </p:nvSpPr>
        <p:spPr>
          <a:xfrm>
            <a:off x="94026" y="103250"/>
            <a:ext cx="9564300" cy="769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90000"/>
              </a:lnSpc>
              <a:buClr>
                <a:schemeClr val="lt1"/>
              </a:buClr>
              <a:buSzPts val="4400"/>
              <a:buNone/>
              <a:defRPr sz="4400">
                <a:solidFill>
                  <a:schemeClr val="lt1"/>
                </a:solidFill>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GB" dirty="0">
                <a:sym typeface="Montserrat"/>
              </a:rPr>
              <a:t>SIT Technical Workshop - Day 1</a:t>
            </a:r>
            <a:endParaRPr dirty="0">
              <a:sym typeface="Montserrat"/>
            </a:endParaRPr>
          </a:p>
        </p:txBody>
      </p:sp>
      <p:sp>
        <p:nvSpPr>
          <p:cNvPr id="99" name="Google Shape;99;p12"/>
          <p:cNvSpPr txBox="1"/>
          <p:nvPr/>
        </p:nvSpPr>
        <p:spPr>
          <a:xfrm>
            <a:off x="357101" y="1290950"/>
            <a:ext cx="8812500" cy="3631723"/>
          </a:xfrm>
          <a:prstGeom prst="rect">
            <a:avLst/>
          </a:prstGeom>
          <a:noFill/>
          <a:ln>
            <a:noFill/>
          </a:ln>
        </p:spPr>
        <p:txBody>
          <a:bodyPr spcFirstLastPara="1" wrap="square" lIns="91425" tIns="45700" rIns="91425" bIns="45700" anchor="t" anchorCtr="0">
            <a:spAutoFit/>
          </a:bodyPr>
          <a:lstStyle/>
          <a:p>
            <a:pPr marL="457200" lvl="0" indent="-355600" algn="just" rtl="0">
              <a:lnSpc>
                <a:spcPct val="115000"/>
              </a:lnSpc>
              <a:spcBef>
                <a:spcPts val="0"/>
              </a:spcBef>
              <a:spcAft>
                <a:spcPts val="0"/>
              </a:spcAft>
              <a:buClr>
                <a:schemeClr val="dk1"/>
              </a:buClr>
              <a:buSzPts val="2000"/>
              <a:buFont typeface="Cambria"/>
              <a:buChar char="❖"/>
            </a:pPr>
            <a:r>
              <a:rPr lang="en-GB" sz="2000" b="1" dirty="0">
                <a:solidFill>
                  <a:schemeClr val="dk1"/>
                </a:solidFill>
                <a:latin typeface="Arial" panose="020B0604020202020204" pitchFamily="34" charset="0"/>
                <a:ea typeface="Cambria"/>
                <a:cs typeface="Arial" panose="020B0604020202020204" pitchFamily="34" charset="0"/>
                <a:sym typeface="Cambria"/>
              </a:rPr>
              <a:t>Session 2 - Greenhouse Gas Observation Coordination</a:t>
            </a:r>
            <a:r>
              <a:rPr lang="en-GB" sz="2000" dirty="0">
                <a:solidFill>
                  <a:schemeClr val="dk1"/>
                </a:solidFill>
                <a:latin typeface="Arial" panose="020B0604020202020204" pitchFamily="34" charset="0"/>
                <a:ea typeface="Cambria"/>
                <a:cs typeface="Arial" panose="020B0604020202020204" pitchFamily="34" charset="0"/>
                <a:sym typeface="Cambria"/>
              </a:rPr>
              <a:t>: Greenhouse Gas Roadmap update, IMEO Engagement, WMO Engagement, US GHG Centre, MIM GHG Portal</a:t>
            </a:r>
          </a:p>
          <a:p>
            <a:pPr marL="457200" lvl="0" indent="-355600" algn="just" rtl="0">
              <a:lnSpc>
                <a:spcPct val="115000"/>
              </a:lnSpc>
              <a:spcBef>
                <a:spcPts val="0"/>
              </a:spcBef>
              <a:spcAft>
                <a:spcPts val="0"/>
              </a:spcAft>
              <a:buClr>
                <a:schemeClr val="dk1"/>
              </a:buClr>
              <a:buSzPts val="2000"/>
              <a:buFont typeface="Cambria"/>
              <a:buChar char="❖"/>
            </a:pPr>
            <a:endParaRPr sz="2000" b="1"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0"/>
              </a:spcBef>
              <a:spcAft>
                <a:spcPts val="0"/>
              </a:spcAft>
              <a:buClr>
                <a:schemeClr val="dk1"/>
              </a:buClr>
              <a:buSzPts val="2000"/>
              <a:buFont typeface="Cambria"/>
              <a:buChar char="❖"/>
            </a:pPr>
            <a:r>
              <a:rPr lang="en-GB" sz="2000" b="1" dirty="0">
                <a:solidFill>
                  <a:schemeClr val="dk1"/>
                </a:solidFill>
                <a:latin typeface="Arial" panose="020B0604020202020204" pitchFamily="34" charset="0"/>
                <a:ea typeface="Cambria"/>
                <a:cs typeface="Arial" panose="020B0604020202020204" pitchFamily="34" charset="0"/>
                <a:sym typeface="Cambria"/>
              </a:rPr>
              <a:t>Session 3 - Carbon Roadmaps and Policy Impact:</a:t>
            </a:r>
            <a:r>
              <a:rPr lang="en-GB" sz="2000" dirty="0">
                <a:solidFill>
                  <a:schemeClr val="dk1"/>
                </a:solidFill>
                <a:latin typeface="Arial" panose="020B0604020202020204" pitchFamily="34" charset="0"/>
                <a:ea typeface="Cambria"/>
                <a:cs typeface="Arial" panose="020B0604020202020204" pitchFamily="34" charset="0"/>
                <a:sym typeface="Cambria"/>
              </a:rPr>
              <a:t> AFOLU Roadmap, Biomass harmonisation, Aquatic Carbon Roadmap, UNFCCC Interface and COP-28 planning, Earth Observation Handbook</a:t>
            </a:r>
          </a:p>
          <a:p>
            <a:pPr marL="457200" lvl="0" indent="-355600" algn="just" rtl="0">
              <a:lnSpc>
                <a:spcPct val="115000"/>
              </a:lnSpc>
              <a:spcBef>
                <a:spcPts val="0"/>
              </a:spcBef>
              <a:spcAft>
                <a:spcPts val="0"/>
              </a:spcAft>
              <a:buClr>
                <a:schemeClr val="dk1"/>
              </a:buClr>
              <a:buSzPts val="2000"/>
              <a:buFont typeface="Cambria"/>
              <a:buChar char="❖"/>
            </a:pPr>
            <a:endParaRPr sz="2000"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0"/>
              </a:spcBef>
              <a:spcAft>
                <a:spcPts val="0"/>
              </a:spcAft>
              <a:buClr>
                <a:schemeClr val="dk1"/>
              </a:buClr>
              <a:buSzPts val="2000"/>
              <a:buFont typeface="Cambria"/>
              <a:buChar char="❖"/>
            </a:pPr>
            <a:r>
              <a:rPr lang="en-GB" sz="2000" b="1" dirty="0">
                <a:solidFill>
                  <a:schemeClr val="dk1"/>
                </a:solidFill>
                <a:latin typeface="Arial" panose="020B0604020202020204" pitchFamily="34" charset="0"/>
                <a:ea typeface="Cambria"/>
                <a:cs typeface="Arial" panose="020B0604020202020204" pitchFamily="34" charset="0"/>
                <a:sym typeface="Cambria"/>
              </a:rPr>
              <a:t>Session 4 - GEO-CEOS Relationship:</a:t>
            </a:r>
            <a:r>
              <a:rPr lang="en-GB" sz="2000" dirty="0">
                <a:solidFill>
                  <a:schemeClr val="dk1"/>
                </a:solidFill>
                <a:latin typeface="Arial" panose="020B0604020202020204" pitchFamily="34" charset="0"/>
                <a:ea typeface="Cambria"/>
                <a:cs typeface="Arial" panose="020B0604020202020204" pitchFamily="34" charset="0"/>
                <a:sym typeface="Cambria"/>
              </a:rPr>
              <a:t> GEO Post-2025, GEO Work Programme, Examples: SDGs, GEO Blue Planet, GEO Wetlands</a:t>
            </a:r>
            <a:endParaRPr sz="2000" b="1" dirty="0">
              <a:solidFill>
                <a:schemeClr val="dk1"/>
              </a:solidFill>
              <a:latin typeface="Arial" panose="020B0604020202020204" pitchFamily="34" charset="0"/>
              <a:ea typeface="Cambria"/>
              <a:cs typeface="Arial" panose="020B0604020202020204" pitchFamily="34" charset="0"/>
              <a:sym typeface="Cambria"/>
            </a:endParaRPr>
          </a:p>
        </p:txBody>
      </p:sp>
      <p:pic>
        <p:nvPicPr>
          <p:cNvPr id="100" name="Google Shape;100;p12"/>
          <p:cNvPicPr preferRelativeResize="0"/>
          <p:nvPr/>
        </p:nvPicPr>
        <p:blipFill rotWithShape="1">
          <a:blip r:embed="rId3">
            <a:alphaModFix/>
          </a:blip>
          <a:srcRect l="57622" t="5597" r="22287" b="75891"/>
          <a:stretch/>
        </p:blipFill>
        <p:spPr>
          <a:xfrm>
            <a:off x="9580025" y="1717150"/>
            <a:ext cx="2418726" cy="935676"/>
          </a:xfrm>
          <a:prstGeom prst="rect">
            <a:avLst/>
          </a:prstGeom>
          <a:noFill/>
          <a:ln>
            <a:noFill/>
          </a:ln>
        </p:spPr>
      </p:pic>
      <p:pic>
        <p:nvPicPr>
          <p:cNvPr id="101" name="Google Shape;101;p12"/>
          <p:cNvPicPr preferRelativeResize="0"/>
          <p:nvPr/>
        </p:nvPicPr>
        <p:blipFill rotWithShape="1">
          <a:blip r:embed="rId3">
            <a:alphaModFix/>
          </a:blip>
          <a:srcRect l="40860" t="77185" r="40349" b="4201"/>
          <a:stretch/>
        </p:blipFill>
        <p:spPr>
          <a:xfrm>
            <a:off x="9658262" y="3291150"/>
            <a:ext cx="2262252" cy="93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p:nvPr/>
        </p:nvSpPr>
        <p:spPr>
          <a:xfrm>
            <a:off x="94025" y="103250"/>
            <a:ext cx="9400200" cy="769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lt1"/>
              </a:buClr>
              <a:buSzPts val="4400"/>
              <a:buNone/>
              <a:defRPr sz="4400">
                <a:solidFill>
                  <a:schemeClr val="lt1"/>
                </a:solidFill>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GB" dirty="0">
                <a:sym typeface="Montserrat"/>
              </a:rPr>
              <a:t>SIT Technical Workshop - Day 2</a:t>
            </a:r>
            <a:endParaRPr dirty="0">
              <a:sym typeface="Montserrat"/>
            </a:endParaRPr>
          </a:p>
        </p:txBody>
      </p:sp>
      <p:sp>
        <p:nvSpPr>
          <p:cNvPr id="107" name="Google Shape;107;p13"/>
          <p:cNvSpPr txBox="1"/>
          <p:nvPr/>
        </p:nvSpPr>
        <p:spPr>
          <a:xfrm>
            <a:off x="184050" y="1150275"/>
            <a:ext cx="9666600" cy="5440936"/>
          </a:xfrm>
          <a:prstGeom prst="rect">
            <a:avLst/>
          </a:prstGeom>
          <a:noFill/>
          <a:ln>
            <a:noFill/>
          </a:ln>
        </p:spPr>
        <p:txBody>
          <a:bodyPr spcFirstLastPara="1" wrap="square" lIns="91425" tIns="45700" rIns="91425" bIns="45700" anchor="t" anchorCtr="0">
            <a:spAutoFit/>
          </a:bodyPr>
          <a:lstStyle/>
          <a:p>
            <a:pPr marL="457200" lvl="0" indent="-355600" algn="just" rtl="0">
              <a:lnSpc>
                <a:spcPct val="115000"/>
              </a:lnSpc>
              <a:spcBef>
                <a:spcPts val="0"/>
              </a:spcBef>
              <a:spcAft>
                <a:spcPts val="0"/>
              </a:spcAft>
              <a:buClr>
                <a:schemeClr val="dk1"/>
              </a:buClr>
              <a:buSzPts val="2000"/>
              <a:buFont typeface="Cambria"/>
              <a:buChar char="❖"/>
            </a:pPr>
            <a:r>
              <a:rPr lang="en-GB" sz="1900" b="1" dirty="0">
                <a:solidFill>
                  <a:schemeClr val="dk1"/>
                </a:solidFill>
                <a:latin typeface="Arial" panose="020B0604020202020204" pitchFamily="34" charset="0"/>
                <a:ea typeface="Cambria"/>
                <a:cs typeface="Arial" panose="020B0604020202020204" pitchFamily="34" charset="0"/>
                <a:sym typeface="Cambria"/>
              </a:rPr>
              <a:t>Session 5 - New Space: </a:t>
            </a:r>
            <a:r>
              <a:rPr lang="en-GB" sz="1900" dirty="0">
                <a:solidFill>
                  <a:schemeClr val="dk1"/>
                </a:solidFill>
                <a:latin typeface="Arial" panose="020B0604020202020204" pitchFamily="34" charset="0"/>
                <a:ea typeface="Cambria"/>
                <a:cs typeface="Arial" panose="020B0604020202020204" pitchFamily="34" charset="0"/>
                <a:sym typeface="Cambria"/>
              </a:rPr>
              <a:t>Recommendations from the New Space Task Team, and draft white paper Significant interest in how best to engage companies in the “New Space sector” that may bring an important added value to the public upstream and downstream sectors, for which the ultimate beneficiaries are data users.</a:t>
            </a:r>
            <a:endParaRPr sz="1900"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1000"/>
              </a:spcBef>
              <a:spcAft>
                <a:spcPts val="0"/>
              </a:spcAft>
              <a:buClr>
                <a:schemeClr val="dk1"/>
              </a:buClr>
              <a:buSzPts val="2000"/>
              <a:buFont typeface="Cambria"/>
              <a:buChar char="❖"/>
            </a:pPr>
            <a:r>
              <a:rPr lang="en-GB" sz="1900" b="1" dirty="0">
                <a:solidFill>
                  <a:schemeClr val="dk1"/>
                </a:solidFill>
                <a:latin typeface="Arial" panose="020B0604020202020204" pitchFamily="34" charset="0"/>
                <a:ea typeface="Cambria"/>
                <a:cs typeface="Arial" panose="020B0604020202020204" pitchFamily="34" charset="0"/>
                <a:sym typeface="Cambria"/>
              </a:rPr>
              <a:t>Session 6 - Biodiversity:</a:t>
            </a:r>
            <a:r>
              <a:rPr lang="en-GB" sz="1900" dirty="0">
                <a:solidFill>
                  <a:schemeClr val="dk1"/>
                </a:solidFill>
                <a:latin typeface="Arial" panose="020B0604020202020204" pitchFamily="34" charset="0"/>
                <a:ea typeface="Cambria"/>
                <a:cs typeface="Arial" panose="020B0604020202020204" pitchFamily="34" charset="0"/>
                <a:sym typeface="Cambria"/>
              </a:rPr>
              <a:t> Ecosystem Extent Task Team recommendations, 2024 CSA CEOS Chair Priorities</a:t>
            </a:r>
            <a:endParaRPr sz="1900"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1000"/>
              </a:spcBef>
              <a:spcAft>
                <a:spcPts val="0"/>
              </a:spcAft>
              <a:buClr>
                <a:schemeClr val="dk1"/>
              </a:buClr>
              <a:buSzPts val="2000"/>
              <a:buFont typeface="Cambria"/>
              <a:buChar char="❖"/>
            </a:pPr>
            <a:r>
              <a:rPr lang="en-GB" sz="1900" b="1" dirty="0">
                <a:solidFill>
                  <a:schemeClr val="dk1"/>
                </a:solidFill>
                <a:latin typeface="Arial" panose="020B0604020202020204" pitchFamily="34" charset="0"/>
                <a:ea typeface="Cambria"/>
                <a:cs typeface="Arial" panose="020B0604020202020204" pitchFamily="34" charset="0"/>
                <a:sym typeface="Cambria"/>
              </a:rPr>
              <a:t>Session 7 - Oceans and Coasts: </a:t>
            </a:r>
            <a:r>
              <a:rPr lang="en-GB" sz="1900" dirty="0">
                <a:solidFill>
                  <a:schemeClr val="dk1"/>
                </a:solidFill>
                <a:latin typeface="Arial" panose="020B0604020202020204" pitchFamily="34" charset="0"/>
                <a:ea typeface="Cambria"/>
                <a:cs typeface="Arial" panose="020B0604020202020204" pitchFamily="34" charset="0"/>
                <a:sym typeface="Cambria"/>
              </a:rPr>
              <a:t>Ocean Coordination Group update and way forward,</a:t>
            </a:r>
            <a:r>
              <a:rPr lang="en-GB" sz="1900" b="1" dirty="0">
                <a:solidFill>
                  <a:schemeClr val="dk1"/>
                </a:solidFill>
                <a:latin typeface="Arial" panose="020B0604020202020204" pitchFamily="34" charset="0"/>
                <a:ea typeface="Cambria"/>
                <a:cs typeface="Arial" panose="020B0604020202020204" pitchFamily="34" charset="0"/>
                <a:sym typeface="Cambria"/>
              </a:rPr>
              <a:t> </a:t>
            </a:r>
            <a:r>
              <a:rPr lang="en-GB" sz="1900" dirty="0">
                <a:solidFill>
                  <a:schemeClr val="dk1"/>
                </a:solidFill>
                <a:latin typeface="Arial" panose="020B0604020202020204" pitchFamily="34" charset="0"/>
                <a:ea typeface="Cambria"/>
                <a:cs typeface="Arial" panose="020B0604020202020204" pitchFamily="34" charset="0"/>
                <a:sym typeface="Cambria"/>
              </a:rPr>
              <a:t>Coastal Observations Applications Services and Tools (COAST) Ad Hoc Team - proposal for the creation of COAST Virtual Constellation</a:t>
            </a:r>
            <a:endParaRPr sz="1900"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1000"/>
              </a:spcBef>
              <a:spcAft>
                <a:spcPts val="0"/>
              </a:spcAft>
              <a:buClr>
                <a:schemeClr val="dk1"/>
              </a:buClr>
              <a:buSzPts val="2000"/>
              <a:buFont typeface="Cambria"/>
              <a:buChar char="❖"/>
            </a:pPr>
            <a:r>
              <a:rPr lang="en-GB" sz="1900" b="1" dirty="0">
                <a:solidFill>
                  <a:schemeClr val="dk1"/>
                </a:solidFill>
                <a:latin typeface="Arial" panose="020B0604020202020204" pitchFamily="34" charset="0"/>
                <a:ea typeface="Cambria"/>
                <a:cs typeface="Arial" panose="020B0604020202020204" pitchFamily="34" charset="0"/>
                <a:sym typeface="Cambria"/>
              </a:rPr>
              <a:t>Session 8 - Other Business:</a:t>
            </a:r>
            <a:r>
              <a:rPr lang="en-GB" sz="1900" dirty="0">
                <a:solidFill>
                  <a:schemeClr val="dk1"/>
                </a:solidFill>
                <a:latin typeface="Arial" panose="020B0604020202020204" pitchFamily="34" charset="0"/>
                <a:ea typeface="Cambria"/>
                <a:cs typeface="Arial" panose="020B0604020202020204" pitchFamily="34" charset="0"/>
                <a:sym typeface="Cambria"/>
              </a:rPr>
              <a:t> MIM Database update, Interoperability Framework, Precipitation Virtual Constellation, SEO Report - including draft CEOS Communications Strategy and SDG Coordination Group continuity</a:t>
            </a:r>
            <a:endParaRPr sz="1900" dirty="0">
              <a:solidFill>
                <a:schemeClr val="dk1"/>
              </a:solidFill>
              <a:latin typeface="Arial" panose="020B0604020202020204" pitchFamily="34" charset="0"/>
              <a:ea typeface="Cambria"/>
              <a:cs typeface="Arial" panose="020B0604020202020204" pitchFamily="34" charset="0"/>
              <a:sym typeface="Cambria"/>
            </a:endParaRPr>
          </a:p>
          <a:p>
            <a:pPr marL="457200" lvl="0" indent="-355600" algn="just" rtl="0">
              <a:lnSpc>
                <a:spcPct val="115000"/>
              </a:lnSpc>
              <a:spcBef>
                <a:spcPts val="1000"/>
              </a:spcBef>
              <a:spcAft>
                <a:spcPts val="1000"/>
              </a:spcAft>
              <a:buClr>
                <a:schemeClr val="dk1"/>
              </a:buClr>
              <a:buSzPts val="2000"/>
              <a:buFont typeface="Cambria"/>
              <a:buChar char="❖"/>
            </a:pPr>
            <a:r>
              <a:rPr lang="en-GB" sz="1900" b="1" dirty="0">
                <a:solidFill>
                  <a:schemeClr val="dk1"/>
                </a:solidFill>
                <a:latin typeface="Arial" panose="020B0604020202020204" pitchFamily="34" charset="0"/>
                <a:ea typeface="Cambria"/>
                <a:cs typeface="Arial" panose="020B0604020202020204" pitchFamily="34" charset="0"/>
                <a:sym typeface="Cambria"/>
              </a:rPr>
              <a:t>Session 9 - Closing:</a:t>
            </a:r>
            <a:r>
              <a:rPr lang="en-GB" sz="1900" dirty="0">
                <a:solidFill>
                  <a:schemeClr val="dk1"/>
                </a:solidFill>
                <a:latin typeface="Arial" panose="020B0604020202020204" pitchFamily="34" charset="0"/>
                <a:ea typeface="Cambria"/>
                <a:cs typeface="Arial" panose="020B0604020202020204" pitchFamily="34" charset="0"/>
                <a:sym typeface="Cambria"/>
              </a:rPr>
              <a:t> JAXA 2024-25 SIT Chair Priorities, 2023 CEOS Plenary details</a:t>
            </a:r>
            <a:endParaRPr sz="1900" dirty="0">
              <a:solidFill>
                <a:schemeClr val="dk1"/>
              </a:solidFill>
              <a:latin typeface="Arial" panose="020B0604020202020204" pitchFamily="34" charset="0"/>
              <a:ea typeface="Cambria"/>
              <a:cs typeface="Arial" panose="020B0604020202020204" pitchFamily="34" charset="0"/>
              <a:sym typeface="Cambria"/>
            </a:endParaRPr>
          </a:p>
        </p:txBody>
      </p:sp>
      <p:pic>
        <p:nvPicPr>
          <p:cNvPr id="108" name="Google Shape;108;p13"/>
          <p:cNvPicPr preferRelativeResize="0"/>
          <p:nvPr/>
        </p:nvPicPr>
        <p:blipFill rotWithShape="1">
          <a:blip r:embed="rId3">
            <a:alphaModFix/>
          </a:blip>
          <a:srcRect l="2935" t="77185" r="78151" b="4201"/>
          <a:stretch/>
        </p:blipFill>
        <p:spPr>
          <a:xfrm>
            <a:off x="10032854" y="1150275"/>
            <a:ext cx="2105543" cy="903857"/>
          </a:xfrm>
          <a:prstGeom prst="rect">
            <a:avLst/>
          </a:prstGeom>
          <a:noFill/>
          <a:ln>
            <a:noFill/>
          </a:ln>
        </p:spPr>
      </p:pic>
      <p:pic>
        <p:nvPicPr>
          <p:cNvPr id="109" name="Google Shape;109;p13"/>
          <p:cNvPicPr preferRelativeResize="0"/>
          <p:nvPr/>
        </p:nvPicPr>
        <p:blipFill rotWithShape="1">
          <a:blip r:embed="rId3">
            <a:alphaModFix/>
          </a:blip>
          <a:srcRect l="78147" t="5712" r="2377" b="75777"/>
          <a:stretch/>
        </p:blipFill>
        <p:spPr>
          <a:xfrm>
            <a:off x="10032850" y="5499700"/>
            <a:ext cx="2105551" cy="878724"/>
          </a:xfrm>
          <a:prstGeom prst="rect">
            <a:avLst/>
          </a:prstGeom>
          <a:noFill/>
          <a:ln>
            <a:noFill/>
          </a:ln>
        </p:spPr>
      </p:pic>
      <p:pic>
        <p:nvPicPr>
          <p:cNvPr id="110" name="Google Shape;110;p13"/>
          <p:cNvPicPr preferRelativeResize="0"/>
          <p:nvPr/>
        </p:nvPicPr>
        <p:blipFill rotWithShape="1">
          <a:blip r:embed="rId3">
            <a:alphaModFix/>
          </a:blip>
          <a:srcRect l="21839" t="77185" r="59247" b="4201"/>
          <a:stretch/>
        </p:blipFill>
        <p:spPr>
          <a:xfrm>
            <a:off x="10032854" y="2020155"/>
            <a:ext cx="2105543" cy="903857"/>
          </a:xfrm>
          <a:prstGeom prst="rect">
            <a:avLst/>
          </a:prstGeom>
          <a:noFill/>
          <a:ln>
            <a:noFill/>
          </a:ln>
        </p:spPr>
      </p:pic>
      <p:pic>
        <p:nvPicPr>
          <p:cNvPr id="111" name="Google Shape;111;p13"/>
          <p:cNvPicPr preferRelativeResize="0"/>
          <p:nvPr/>
        </p:nvPicPr>
        <p:blipFill rotWithShape="1">
          <a:blip r:embed="rId3">
            <a:alphaModFix/>
          </a:blip>
          <a:srcRect l="40744" t="77185" r="40341" b="4201"/>
          <a:stretch/>
        </p:blipFill>
        <p:spPr>
          <a:xfrm>
            <a:off x="10032854" y="2890035"/>
            <a:ext cx="2105543" cy="903857"/>
          </a:xfrm>
          <a:prstGeom prst="rect">
            <a:avLst/>
          </a:prstGeom>
          <a:noFill/>
          <a:ln>
            <a:noFill/>
          </a:ln>
        </p:spPr>
      </p:pic>
      <p:pic>
        <p:nvPicPr>
          <p:cNvPr id="112" name="Google Shape;112;p13"/>
          <p:cNvPicPr preferRelativeResize="0"/>
          <p:nvPr/>
        </p:nvPicPr>
        <p:blipFill rotWithShape="1">
          <a:blip r:embed="rId3">
            <a:alphaModFix/>
          </a:blip>
          <a:srcRect l="59648" t="77185" r="21439" b="4201"/>
          <a:stretch/>
        </p:blipFill>
        <p:spPr>
          <a:xfrm>
            <a:off x="10032854" y="3759915"/>
            <a:ext cx="2105543" cy="903857"/>
          </a:xfrm>
          <a:prstGeom prst="rect">
            <a:avLst/>
          </a:prstGeom>
          <a:noFill/>
          <a:ln>
            <a:noFill/>
          </a:ln>
        </p:spPr>
      </p:pic>
      <p:pic>
        <p:nvPicPr>
          <p:cNvPr id="113" name="Google Shape;113;p13"/>
          <p:cNvPicPr preferRelativeResize="0"/>
          <p:nvPr/>
        </p:nvPicPr>
        <p:blipFill rotWithShape="1">
          <a:blip r:embed="rId3">
            <a:alphaModFix/>
          </a:blip>
          <a:srcRect l="78554" t="77185" r="2532" b="4201"/>
          <a:stretch/>
        </p:blipFill>
        <p:spPr>
          <a:xfrm>
            <a:off x="10032854" y="4629795"/>
            <a:ext cx="2105543" cy="903857"/>
          </a:xfrm>
          <a:prstGeom prst="rect">
            <a:avLst/>
          </a:prstGeom>
          <a:noFill/>
          <a:ln>
            <a:noFill/>
          </a:ln>
        </p:spPr>
      </p:pic>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6" ma:contentTypeDescription="Create a new document." ma:contentTypeScope="" ma:versionID="556cf6d4f93498bfeecd804fef4d1033">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01ba9dfcf9754ccc23af77b7fac476ec"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19eb1-911f-4d1b-90a6-c7d5047e86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120871-c191-4b92-8506-6a011a618937}" ma:internalName="TaxCatchAll" ma:showField="CatchAllData" ma:web="692a242a-a3b0-43b2-b81a-576b104cf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2a242a-a3b0-43b2-b81a-576b104cf8b0" xsi:nil="true"/>
    <lcf76f155ced4ddcb4097134ff3c332f xmlns="72c27b34-1b25-4250-b328-5bf8e959a2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2DE14F-1331-4F31-8FBB-741D2C1DCE15}">
  <ds:schemaRefs>
    <ds:schemaRef ds:uri="http://schemas.microsoft.com/sharepoint/v3/contenttype/forms"/>
  </ds:schemaRefs>
</ds:datastoreItem>
</file>

<file path=customXml/itemProps2.xml><?xml version="1.0" encoding="utf-8"?>
<ds:datastoreItem xmlns:ds="http://schemas.openxmlformats.org/officeDocument/2006/customXml" ds:itemID="{5F0AE737-3115-4C14-ADB4-1455D7858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0F7B24-69D2-4709-A3FC-B080393C7903}">
  <ds:schemaRef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692a242a-a3b0-43b2-b81a-576b104cf8b0"/>
    <ds:schemaRef ds:uri="72c27b34-1b25-4250-b328-5bf8e959a2eb"/>
    <ds:schemaRef ds:uri="http://schemas.microsoft.com/office/2006/metadata/properties"/>
    <ds:schemaRef ds:uri="http://purl.org/dc/dcmitype/"/>
    <ds:schemaRef ds:uri="http://purl.org/dc/te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
  <TotalTime>7007</TotalTime>
  <Words>622</Words>
  <Application>Microsoft Macintosh PowerPoint</Application>
  <PresentationFormat>Widescreen</PresentationFormat>
  <Paragraphs>50</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Courier New</vt:lpstr>
      <vt:lpstr>Noto Sans Symbols</vt:lpstr>
      <vt:lpstr>Roboto</vt:lpstr>
      <vt:lpstr>Wingdings</vt:lpstr>
      <vt:lpstr>ceos</vt:lpstr>
      <vt:lpstr>CEOS Executive Officer Report</vt:lpstr>
      <vt:lpstr>Executive Summary</vt:lpstr>
      <vt:lpstr>CEOS Mission &amp; Objectives </vt:lpstr>
      <vt:lpstr>CEOS Long-term Priorities</vt:lpstr>
      <vt:lpstr>PowerPoint Presentation</vt:lpstr>
      <vt:lpstr>WGISS Mission &amp; Objectives</vt:lpstr>
      <vt:lpstr>WGISS Deliverables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Marie-Claire Greening</cp:lastModifiedBy>
  <cp:revision>16</cp:revision>
  <dcterms:modified xsi:type="dcterms:W3CDTF">2023-10-23T14:31:49Z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ies>
</file>