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3" r:id="rId4"/>
  </p:sldMasterIdLst>
  <p:notesMasterIdLst>
    <p:notesMasterId r:id="rId16"/>
  </p:notesMasterIdLst>
  <p:sldIdLst>
    <p:sldId id="256" r:id="rId5"/>
    <p:sldId id="261" r:id="rId6"/>
    <p:sldId id="262" r:id="rId7"/>
    <p:sldId id="264" r:id="rId8"/>
    <p:sldId id="265" r:id="rId9"/>
    <p:sldId id="266" r:id="rId10"/>
    <p:sldId id="268" r:id="rId11"/>
    <p:sldId id="269" r:id="rId12"/>
    <p:sldId id="271" r:id="rId13"/>
    <p:sldId id="270" r:id="rId14"/>
    <p:sldId id="263" r:id="rId15"/>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helle Piepgrass" initials="MP" lastIdx="1" clrIdx="0">
    <p:extLst>
      <p:ext uri="{19B8F6BF-5375-455C-9EA6-DF929625EA0E}">
        <p15:presenceInfo xmlns:p15="http://schemas.microsoft.com/office/powerpoint/2012/main" userId="3eac496d5cc0b52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44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7" autoAdjust="0"/>
    <p:restoredTop sz="86473" autoAdjust="0"/>
  </p:normalViewPr>
  <p:slideViewPr>
    <p:cSldViewPr snapToGrid="0">
      <p:cViewPr varScale="1">
        <p:scale>
          <a:sx n="62" d="100"/>
          <a:sy n="62" d="100"/>
        </p:scale>
        <p:origin x="84" y="87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64" name="Google Shape;64;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84" name="Google Shape;8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914849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84" name="Google Shape;8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246371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84" name="Google Shape;8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903851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84" name="Google Shape;8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032480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84" name="Google Shape;8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25834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84" name="Google Shape;8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882887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84" name="Google Shape;8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790066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84" name="Google Shape;8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497185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84" name="Google Shape;8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082981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84" name="Google Shape;8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1136008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6.png"/><Relationship Id="rId4" Type="http://schemas.openxmlformats.org/officeDocument/2006/relationships/image" Target="../media/image5.jp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1"/>
        <p:cNvGrpSpPr/>
        <p:nvPr/>
      </p:nvGrpSpPr>
      <p:grpSpPr>
        <a:xfrm>
          <a:off x="0" y="0"/>
          <a:ext cx="0" cy="0"/>
          <a:chOff x="0" y="0"/>
          <a:chExt cx="0" cy="0"/>
        </a:xfrm>
      </p:grpSpPr>
      <p:pic>
        <p:nvPicPr>
          <p:cNvPr id="12" name="Google Shape;12;p2"/>
          <p:cNvPicPr preferRelativeResize="0"/>
          <p:nvPr/>
        </p:nvPicPr>
        <p:blipFill rotWithShape="1">
          <a:blip r:embed="rId2">
            <a:alphaModFix/>
          </a:blip>
          <a:srcRect/>
          <a:stretch/>
        </p:blipFill>
        <p:spPr>
          <a:xfrm>
            <a:off x="2326640" y="173971"/>
            <a:ext cx="9865360" cy="6646041"/>
          </a:xfrm>
          <a:prstGeom prst="rect">
            <a:avLst/>
          </a:prstGeom>
          <a:noFill/>
          <a:ln>
            <a:noFill/>
          </a:ln>
        </p:spPr>
      </p:pic>
      <p:pic>
        <p:nvPicPr>
          <p:cNvPr id="13" name="Google Shape;13;p2"/>
          <p:cNvPicPr preferRelativeResize="0"/>
          <p:nvPr/>
        </p:nvPicPr>
        <p:blipFill rotWithShape="1">
          <a:blip r:embed="rId3">
            <a:alphaModFix/>
          </a:blip>
          <a:srcRect b="-113"/>
          <a:stretch/>
        </p:blipFill>
        <p:spPr>
          <a:xfrm rot="10800000" flipH="1">
            <a:off x="2824280" y="4824248"/>
            <a:ext cx="5391556" cy="2038097"/>
          </a:xfrm>
          <a:prstGeom prst="rect">
            <a:avLst/>
          </a:prstGeom>
          <a:noFill/>
          <a:ln>
            <a:noFill/>
          </a:ln>
        </p:spPr>
      </p:pic>
      <p:pic>
        <p:nvPicPr>
          <p:cNvPr id="14" name="Google Shape;14;p2" descr="A picture containing nature&#10;&#10;Description automatically generated"/>
          <p:cNvPicPr preferRelativeResize="0"/>
          <p:nvPr/>
        </p:nvPicPr>
        <p:blipFill rotWithShape="1">
          <a:blip r:embed="rId4">
            <a:alphaModFix/>
          </a:blip>
          <a:srcRect/>
          <a:stretch/>
        </p:blipFill>
        <p:spPr>
          <a:xfrm>
            <a:off x="8477344" y="-1"/>
            <a:ext cx="3714656" cy="2686815"/>
          </a:xfrm>
          <a:prstGeom prst="rect">
            <a:avLst/>
          </a:prstGeom>
          <a:noFill/>
          <a:ln>
            <a:noFill/>
          </a:ln>
        </p:spPr>
      </p:pic>
      <p:sp>
        <p:nvSpPr>
          <p:cNvPr id="16" name="Google Shape;16;p2"/>
          <p:cNvSpPr/>
          <p:nvPr/>
        </p:nvSpPr>
        <p:spPr>
          <a:xfrm flipH="1">
            <a:off x="-4784" y="-14542"/>
            <a:ext cx="12199164" cy="6874921"/>
          </a:xfrm>
          <a:custGeom>
            <a:avLst/>
            <a:gdLst/>
            <a:ahLst/>
            <a:cxnLst/>
            <a:rect l="l" t="t" r="r" b="b"/>
            <a:pathLst>
              <a:path w="14761910" h="6836301" extrusionOk="0">
                <a:moveTo>
                  <a:pt x="11356917" y="6833935"/>
                </a:moveTo>
                <a:lnTo>
                  <a:pt x="0" y="12611"/>
                </a:lnTo>
                <a:lnTo>
                  <a:pt x="14761631" y="0"/>
                </a:lnTo>
                <a:cubicBezTo>
                  <a:pt x="14763636" y="1138989"/>
                  <a:pt x="14754117" y="2277978"/>
                  <a:pt x="14756122" y="3416967"/>
                </a:cubicBezTo>
                <a:cubicBezTo>
                  <a:pt x="14754955" y="4555956"/>
                  <a:pt x="14759552" y="5697312"/>
                  <a:pt x="14758385" y="6836301"/>
                </a:cubicBezTo>
                <a:lnTo>
                  <a:pt x="11356917" y="6833935"/>
                </a:lnTo>
                <a:close/>
              </a:path>
            </a:pathLst>
          </a:custGeom>
          <a:solidFill>
            <a:schemeClr val="accent1"/>
          </a:solidFill>
          <a:ln>
            <a:noFill/>
          </a:ln>
          <a:effectLst>
            <a:outerShdw blurRad="50800" dist="38100" dir="27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17" name="Google Shape;17;p2"/>
          <p:cNvPicPr preferRelativeResize="0"/>
          <p:nvPr/>
        </p:nvPicPr>
        <p:blipFill rotWithShape="1">
          <a:blip r:embed="rId5">
            <a:alphaModFix/>
          </a:blip>
          <a:srcRect/>
          <a:stretch/>
        </p:blipFill>
        <p:spPr>
          <a:xfrm>
            <a:off x="138431" y="5311498"/>
            <a:ext cx="2738896" cy="1508514"/>
          </a:xfrm>
          <a:prstGeom prst="rect">
            <a:avLst/>
          </a:prstGeom>
          <a:noFill/>
          <a:ln>
            <a:noFill/>
          </a:ln>
          <a:effectLst>
            <a:outerShdw blurRad="50800" dist="38100" dir="2700000" algn="tl" rotWithShape="0">
              <a:srgbClr val="000000">
                <a:alpha val="40000"/>
              </a:srgbClr>
            </a:outerShdw>
          </a:effectLst>
        </p:spPr>
      </p:pic>
      <p:pic>
        <p:nvPicPr>
          <p:cNvPr id="18" name="Google Shape;18;p2"/>
          <p:cNvPicPr preferRelativeResize="0"/>
          <p:nvPr userDrawn="1"/>
        </p:nvPicPr>
        <p:blipFill rotWithShape="1">
          <a:blip r:embed="rId6">
            <a:alphaModFix amt="34000"/>
          </a:blip>
          <a:srcRect l="32582" t="2399" r="8554" b="-8773"/>
          <a:stretch/>
        </p:blipFill>
        <p:spPr>
          <a:xfrm rot="5400000">
            <a:off x="5734286" y="-1016167"/>
            <a:ext cx="5455273" cy="7480884"/>
          </a:xfrm>
          <a:prstGeom prst="rtTriangle">
            <a:avLst/>
          </a:prstGeom>
          <a:noFill/>
          <a:ln>
            <a:noFill/>
          </a:ln>
        </p:spPr>
      </p:pic>
      <p:pic>
        <p:nvPicPr>
          <p:cNvPr id="19" name="Google Shape;19;p2"/>
          <p:cNvPicPr preferRelativeResize="0"/>
          <p:nvPr/>
        </p:nvPicPr>
        <p:blipFill rotWithShape="1">
          <a:blip r:embed="rId6">
            <a:alphaModFix amt="34000"/>
          </a:blip>
          <a:srcRect l="54016" t="36081" r="11355" b="673"/>
          <a:stretch/>
        </p:blipFill>
        <p:spPr>
          <a:xfrm rot="-5400000">
            <a:off x="5792642" y="4819952"/>
            <a:ext cx="1719709" cy="2366806"/>
          </a:xfrm>
          <a:prstGeom prst="rtTriangle">
            <a:avLst/>
          </a:prstGeom>
          <a:noFill/>
          <a:ln>
            <a:noFill/>
          </a:ln>
        </p:spPr>
      </p:pic>
      <p:sp>
        <p:nvSpPr>
          <p:cNvPr id="20" name="Google Shape;20;p2"/>
          <p:cNvSpPr txBox="1">
            <a:spLocks noGrp="1"/>
          </p:cNvSpPr>
          <p:nvPr>
            <p:ph type="title"/>
          </p:nvPr>
        </p:nvSpPr>
        <p:spPr>
          <a:xfrm>
            <a:off x="176047" y="175938"/>
            <a:ext cx="6157185" cy="397264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1"/>
              </a:buClr>
              <a:buSzPts val="8000"/>
              <a:buFont typeface="Arial"/>
              <a:buNone/>
              <a:defRPr sz="80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1"/>
        <p:cNvGrpSpPr/>
        <p:nvPr/>
      </p:nvGrpSpPr>
      <p:grpSpPr>
        <a:xfrm>
          <a:off x="0" y="0"/>
          <a:ext cx="0" cy="0"/>
          <a:chOff x="0" y="0"/>
          <a:chExt cx="0" cy="0"/>
        </a:xfrm>
      </p:grpSpPr>
      <p:sp>
        <p:nvSpPr>
          <p:cNvPr id="22" name="Google Shape;22;p3"/>
          <p:cNvSpPr/>
          <p:nvPr/>
        </p:nvSpPr>
        <p:spPr>
          <a:xfrm>
            <a:off x="0" y="1"/>
            <a:ext cx="12192000" cy="103749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2"/>
              </a:solidFill>
              <a:latin typeface="Arial"/>
              <a:ea typeface="Arial"/>
              <a:cs typeface="Arial"/>
              <a:sym typeface="Arial"/>
            </a:endParaRPr>
          </a:p>
        </p:txBody>
      </p:sp>
      <p:pic>
        <p:nvPicPr>
          <p:cNvPr id="23" name="Google Shape;23;p3"/>
          <p:cNvPicPr preferRelativeResize="0"/>
          <p:nvPr/>
        </p:nvPicPr>
        <p:blipFill rotWithShape="1">
          <a:blip r:embed="rId2">
            <a:alphaModFix amt="34000"/>
          </a:blip>
          <a:srcRect l="51339" t="39269" r="-2839" b="35419"/>
          <a:stretch/>
        </p:blipFill>
        <p:spPr>
          <a:xfrm flipH="1">
            <a:off x="9304422" y="0"/>
            <a:ext cx="2887578" cy="1037492"/>
          </a:xfrm>
          <a:prstGeom prst="rect">
            <a:avLst/>
          </a:prstGeom>
          <a:noFill/>
          <a:ln>
            <a:noFill/>
          </a:ln>
        </p:spPr>
      </p:pic>
      <p:pic>
        <p:nvPicPr>
          <p:cNvPr id="24" name="Google Shape;24;p3"/>
          <p:cNvPicPr preferRelativeResize="0"/>
          <p:nvPr/>
        </p:nvPicPr>
        <p:blipFill rotWithShape="1">
          <a:blip r:embed="rId3">
            <a:alphaModFix/>
          </a:blip>
          <a:srcRect/>
          <a:stretch/>
        </p:blipFill>
        <p:spPr>
          <a:xfrm>
            <a:off x="9791700" y="111656"/>
            <a:ext cx="2027900" cy="803439"/>
          </a:xfrm>
          <a:prstGeom prst="rect">
            <a:avLst/>
          </a:prstGeom>
          <a:noFill/>
          <a:ln>
            <a:noFill/>
          </a:ln>
          <a:effectLst>
            <a:outerShdw blurRad="50800" dist="38100" dir="2700000" algn="tl" rotWithShape="0">
              <a:srgbClr val="000000">
                <a:alpha val="40000"/>
              </a:srgbClr>
            </a:outerShdw>
          </a:effectLst>
        </p:spPr>
      </p:pic>
      <p:sp>
        <p:nvSpPr>
          <p:cNvPr id="25" name="Google Shape;25;p3"/>
          <p:cNvSpPr/>
          <p:nvPr/>
        </p:nvSpPr>
        <p:spPr>
          <a:xfrm>
            <a:off x="-1778" y="6574604"/>
            <a:ext cx="12193777" cy="283396"/>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2"/>
              </a:solidFill>
              <a:latin typeface="Arial"/>
              <a:ea typeface="Arial"/>
              <a:cs typeface="Arial"/>
              <a:sym typeface="Arial"/>
            </a:endParaRPr>
          </a:p>
        </p:txBody>
      </p:sp>
      <p:sp>
        <p:nvSpPr>
          <p:cNvPr id="26" name="Google Shape;26;p3"/>
          <p:cNvSpPr/>
          <p:nvPr/>
        </p:nvSpPr>
        <p:spPr>
          <a:xfrm rot="10800000" flipH="1">
            <a:off x="-4504" y="6540436"/>
            <a:ext cx="12196504" cy="59527"/>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2"/>
              </a:solidFill>
              <a:latin typeface="Arial"/>
              <a:ea typeface="Arial"/>
              <a:cs typeface="Arial"/>
              <a:sym typeface="Arial"/>
            </a:endParaRPr>
          </a:p>
        </p:txBody>
      </p:sp>
      <p:sp>
        <p:nvSpPr>
          <p:cNvPr id="27" name="Google Shape;27;p3"/>
          <p:cNvSpPr txBox="1"/>
          <p:nvPr/>
        </p:nvSpPr>
        <p:spPr>
          <a:xfrm>
            <a:off x="10265664" y="6574604"/>
            <a:ext cx="1925447" cy="30777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sz="1400" b="1" i="0" u="none" strike="noStrike" cap="none">
                <a:solidFill>
                  <a:schemeClr val="accent1"/>
                </a:solidFill>
                <a:latin typeface="Arial"/>
                <a:ea typeface="Arial"/>
                <a:cs typeface="Arial"/>
                <a:sym typeface="Arial"/>
              </a:rPr>
              <a:t>Slide </a:t>
            </a:r>
            <a:fld id="{00000000-1234-1234-1234-123412341234}" type="slidenum">
              <a:rPr lang="en-GB" sz="1400" b="1" i="0" u="none" strike="noStrike" cap="none">
                <a:solidFill>
                  <a:schemeClr val="accent1"/>
                </a:solidFill>
                <a:latin typeface="Arial"/>
                <a:ea typeface="Arial"/>
                <a:cs typeface="Arial"/>
                <a:sym typeface="Arial"/>
              </a:rPr>
              <a:t>‹#›</a:t>
            </a:fld>
            <a:endParaRPr sz="1400" b="1" i="0" u="none" strike="noStrike" cap="none">
              <a:solidFill>
                <a:schemeClr val="accent1"/>
              </a:solidFill>
              <a:latin typeface="Arial"/>
              <a:ea typeface="Arial"/>
              <a:cs typeface="Arial"/>
              <a:sym typeface="Arial"/>
            </a:endParaRPr>
          </a:p>
        </p:txBody>
      </p:sp>
      <p:sp>
        <p:nvSpPr>
          <p:cNvPr id="28" name="Google Shape;28;p3"/>
          <p:cNvSpPr txBox="1"/>
          <p:nvPr userDrawn="1"/>
        </p:nvSpPr>
        <p:spPr>
          <a:xfrm>
            <a:off x="-24384" y="6562799"/>
            <a:ext cx="4925568"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400" b="1" i="0" u="none" strike="noStrike" cap="none" dirty="0">
                <a:solidFill>
                  <a:schemeClr val="accent1"/>
                </a:solidFill>
                <a:latin typeface="Arial"/>
                <a:ea typeface="Arial"/>
                <a:cs typeface="Arial"/>
                <a:sym typeface="Arial"/>
              </a:rPr>
              <a:t>WGISS-56, 24-26 October, 2023</a:t>
            </a:r>
            <a:endParaRPr dirty="0"/>
          </a:p>
        </p:txBody>
      </p:sp>
      <p:sp>
        <p:nvSpPr>
          <p:cNvPr id="29" name="Google Shape;29;p3"/>
          <p:cNvSpPr txBox="1">
            <a:spLocks noGrp="1"/>
          </p:cNvSpPr>
          <p:nvPr>
            <p:ph type="body" idx="1"/>
          </p:nvPr>
        </p:nvSpPr>
        <p:spPr>
          <a:xfrm>
            <a:off x="324233" y="1558533"/>
            <a:ext cx="11495400" cy="4662871"/>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Noto Sans Symbols"/>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Noto Sans Symbols"/>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Courier New"/>
              <a:buChar char="o"/>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dirty="0"/>
          </a:p>
        </p:txBody>
      </p:sp>
      <p:sp>
        <p:nvSpPr>
          <p:cNvPr id="30" name="Google Shape;30;p3"/>
          <p:cNvSpPr txBox="1">
            <a:spLocks noGrp="1"/>
          </p:cNvSpPr>
          <p:nvPr>
            <p:ph type="title"/>
          </p:nvPr>
        </p:nvSpPr>
        <p:spPr>
          <a:xfrm>
            <a:off x="176048" y="175939"/>
            <a:ext cx="9386864" cy="779002"/>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1"/>
              </a:buClr>
              <a:buSzPts val="4400"/>
              <a:buFont typeface="Arial"/>
              <a:buNone/>
              <a:defRPr sz="44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p:nvPr/>
        </p:nvSpPr>
        <p:spPr>
          <a:xfrm>
            <a:off x="0" y="1"/>
            <a:ext cx="12192000" cy="103749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2"/>
              </a:solidFill>
              <a:latin typeface="Arial"/>
              <a:ea typeface="Arial"/>
              <a:cs typeface="Arial"/>
              <a:sym typeface="Arial"/>
            </a:endParaRPr>
          </a:p>
        </p:txBody>
      </p:sp>
      <p:pic>
        <p:nvPicPr>
          <p:cNvPr id="7" name="Google Shape;7;p1"/>
          <p:cNvPicPr preferRelativeResize="0"/>
          <p:nvPr/>
        </p:nvPicPr>
        <p:blipFill rotWithShape="1">
          <a:blip r:embed="rId4">
            <a:alphaModFix amt="34000"/>
          </a:blip>
          <a:srcRect l="51339" t="39269" r="-2839" b="35419"/>
          <a:stretch/>
        </p:blipFill>
        <p:spPr>
          <a:xfrm flipH="1">
            <a:off x="9304422" y="0"/>
            <a:ext cx="2887578" cy="1037492"/>
          </a:xfrm>
          <a:prstGeom prst="rect">
            <a:avLst/>
          </a:prstGeom>
          <a:noFill/>
          <a:ln>
            <a:noFill/>
          </a:ln>
        </p:spPr>
      </p:pic>
      <p:pic>
        <p:nvPicPr>
          <p:cNvPr id="8" name="Google Shape;8;p1"/>
          <p:cNvPicPr preferRelativeResize="0"/>
          <p:nvPr/>
        </p:nvPicPr>
        <p:blipFill rotWithShape="1">
          <a:blip r:embed="rId5">
            <a:alphaModFix/>
          </a:blip>
          <a:srcRect/>
          <a:stretch/>
        </p:blipFill>
        <p:spPr>
          <a:xfrm>
            <a:off x="9791700" y="111656"/>
            <a:ext cx="2027900" cy="803439"/>
          </a:xfrm>
          <a:prstGeom prst="rect">
            <a:avLst/>
          </a:prstGeom>
          <a:noFill/>
          <a:ln>
            <a:noFill/>
          </a:ln>
          <a:effectLst>
            <a:outerShdw blurRad="50800" dist="38100" dir="2700000" algn="tl" rotWithShape="0">
              <a:srgbClr val="000000">
                <a:alpha val="40000"/>
              </a:srgbClr>
            </a:outerShdw>
          </a:effectLst>
        </p:spPr>
      </p:pic>
      <p:sp>
        <p:nvSpPr>
          <p:cNvPr id="9" name="Google Shape;9;p1"/>
          <p:cNvSpPr/>
          <p:nvPr/>
        </p:nvSpPr>
        <p:spPr>
          <a:xfrm>
            <a:off x="-1778" y="6574604"/>
            <a:ext cx="12193777" cy="283396"/>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2"/>
              </a:solidFill>
              <a:latin typeface="Arial"/>
              <a:ea typeface="Arial"/>
              <a:cs typeface="Arial"/>
              <a:sym typeface="Arial"/>
            </a:endParaRPr>
          </a:p>
        </p:txBody>
      </p:sp>
      <p:sp>
        <p:nvSpPr>
          <p:cNvPr id="10" name="Google Shape;10;p1"/>
          <p:cNvSpPr/>
          <p:nvPr/>
        </p:nvSpPr>
        <p:spPr>
          <a:xfrm rot="10800000" flipH="1">
            <a:off x="-4504" y="6540436"/>
            <a:ext cx="12196504" cy="59527"/>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2"/>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Lst>
  <p:hf sldNum="0"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7"/>
          <p:cNvSpPr txBox="1">
            <a:spLocks noGrp="1"/>
          </p:cNvSpPr>
          <p:nvPr>
            <p:ph type="title"/>
          </p:nvPr>
        </p:nvSpPr>
        <p:spPr>
          <a:xfrm>
            <a:off x="451530" y="644922"/>
            <a:ext cx="6503748" cy="278407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8000"/>
              <a:buFont typeface="Arial"/>
              <a:buNone/>
            </a:pPr>
            <a:r>
              <a:rPr lang="en-GB" sz="7500" b="1" dirty="0"/>
              <a:t>WGISS</a:t>
            </a:r>
            <a:r>
              <a:rPr lang="ja-JP" altLang="en-US" sz="7500" b="1" dirty="0"/>
              <a:t> </a:t>
            </a:r>
            <a:br>
              <a:rPr lang="en-US" altLang="ja-JP" sz="7500" b="1" dirty="0"/>
            </a:br>
            <a:r>
              <a:rPr lang="en-US" altLang="ja-JP" sz="7500" b="1" dirty="0"/>
              <a:t>Chair</a:t>
            </a:r>
            <a:r>
              <a:rPr lang="ja-JP" altLang="en-US" sz="7500" b="1" dirty="0"/>
              <a:t> </a:t>
            </a:r>
            <a:r>
              <a:rPr lang="en-US" altLang="ja-JP" sz="7500" b="1" dirty="0"/>
              <a:t>Report</a:t>
            </a:r>
            <a:endParaRPr sz="7500" b="1" dirty="0"/>
          </a:p>
        </p:txBody>
      </p:sp>
      <p:sp>
        <p:nvSpPr>
          <p:cNvPr id="2" name="TextBox 2">
            <a:extLst>
              <a:ext uri="{FF2B5EF4-FFF2-40B4-BE49-F238E27FC236}">
                <a16:creationId xmlns:a16="http://schemas.microsoft.com/office/drawing/2014/main" id="{82CAB15C-BD01-85D9-B8A7-2DD36700F8F1}"/>
              </a:ext>
            </a:extLst>
          </p:cNvPr>
          <p:cNvSpPr txBox="1"/>
          <p:nvPr/>
        </p:nvSpPr>
        <p:spPr>
          <a:xfrm>
            <a:off x="7220931" y="4619133"/>
            <a:ext cx="4588629" cy="1760547"/>
          </a:xfrm>
          <a:prstGeom prst="rect">
            <a:avLst/>
          </a:prstGeom>
          <a:noFill/>
        </p:spPr>
        <p:txBody>
          <a:bodyPr wrap="square">
            <a:spAutoFit/>
          </a:bodyPr>
          <a:lstStyle/>
          <a:p>
            <a:pPr marL="0" marR="0" lvl="0" indent="0" algn="r" rtl="0">
              <a:lnSpc>
                <a:spcPct val="150000"/>
              </a:lnSpc>
              <a:spcBef>
                <a:spcPts val="0"/>
              </a:spcBef>
              <a:spcAft>
                <a:spcPts val="0"/>
              </a:spcAft>
              <a:buNone/>
            </a:pPr>
            <a:r>
              <a:rPr lang="en-GB" sz="1400" b="1" i="0" u="none" strike="noStrike" cap="none" dirty="0">
                <a:solidFill>
                  <a:schemeClr val="bg1"/>
                </a:solidFill>
                <a:latin typeface="Arial"/>
                <a:ea typeface="Arial"/>
                <a:cs typeface="Arial"/>
                <a:sym typeface="Arial"/>
              </a:rPr>
              <a:t>Dr. Makoto NATSUISAKA, JAXA</a:t>
            </a:r>
            <a:endParaRPr lang="en-GB" sz="1400" dirty="0">
              <a:solidFill>
                <a:schemeClr val="bg1"/>
              </a:solidFill>
            </a:endParaRPr>
          </a:p>
          <a:p>
            <a:pPr marL="0" marR="0" lvl="0" indent="0" algn="r" rtl="0">
              <a:lnSpc>
                <a:spcPct val="150000"/>
              </a:lnSpc>
              <a:spcBef>
                <a:spcPts val="0"/>
              </a:spcBef>
              <a:spcAft>
                <a:spcPts val="0"/>
              </a:spcAft>
              <a:buNone/>
            </a:pPr>
            <a:r>
              <a:rPr lang="en-GB" sz="1400" b="1" i="0" u="none" strike="noStrike" cap="none" dirty="0">
                <a:solidFill>
                  <a:schemeClr val="bg1"/>
                </a:solidFill>
                <a:latin typeface="Arial"/>
                <a:ea typeface="Arial"/>
                <a:cs typeface="Arial"/>
                <a:sym typeface="Arial"/>
              </a:rPr>
              <a:t>Agenda ID: 2023.10.24_</a:t>
            </a:r>
            <a:r>
              <a:rPr lang="en-US" altLang="ja-JP" b="1" dirty="0">
                <a:solidFill>
                  <a:schemeClr val="bg1"/>
                </a:solidFill>
              </a:rPr>
              <a:t>09</a:t>
            </a:r>
            <a:r>
              <a:rPr lang="en-GB" sz="1400" b="1" i="0" u="none" strike="noStrike" cap="none" dirty="0">
                <a:solidFill>
                  <a:schemeClr val="bg1"/>
                </a:solidFill>
                <a:latin typeface="Arial"/>
                <a:ea typeface="Arial"/>
                <a:cs typeface="Arial"/>
                <a:sym typeface="Arial"/>
              </a:rPr>
              <a:t>.50</a:t>
            </a:r>
            <a:endParaRPr lang="en-GB" sz="1400" dirty="0">
              <a:solidFill>
                <a:schemeClr val="bg1"/>
              </a:solidFill>
            </a:endParaRPr>
          </a:p>
          <a:p>
            <a:pPr marL="0" marR="0" lvl="0" indent="0" algn="r" rtl="0">
              <a:lnSpc>
                <a:spcPct val="150000"/>
              </a:lnSpc>
              <a:spcBef>
                <a:spcPts val="0"/>
              </a:spcBef>
              <a:spcAft>
                <a:spcPts val="0"/>
              </a:spcAft>
              <a:buNone/>
            </a:pPr>
            <a:r>
              <a:rPr lang="en-GB" sz="1800" b="1" i="0" u="none" strike="noStrike" cap="none" dirty="0">
                <a:solidFill>
                  <a:schemeClr val="bg1"/>
                </a:solidFill>
                <a:latin typeface="Arial"/>
                <a:ea typeface="Arial"/>
                <a:cs typeface="Arial"/>
                <a:sym typeface="Arial"/>
              </a:rPr>
              <a:t>WGISS-56</a:t>
            </a:r>
          </a:p>
          <a:p>
            <a:pPr marL="0" marR="0" lvl="0" indent="0" algn="r" rtl="0">
              <a:lnSpc>
                <a:spcPct val="150000"/>
              </a:lnSpc>
              <a:spcBef>
                <a:spcPts val="0"/>
              </a:spcBef>
              <a:spcAft>
                <a:spcPts val="0"/>
              </a:spcAft>
              <a:buNone/>
            </a:pPr>
            <a:r>
              <a:rPr lang="en-GB" sz="1400" b="1" i="0" u="none" strike="noStrike" cap="none" dirty="0">
                <a:solidFill>
                  <a:schemeClr val="bg1"/>
                </a:solidFill>
                <a:latin typeface="Arial"/>
                <a:ea typeface="Arial"/>
                <a:cs typeface="Arial"/>
                <a:sym typeface="Arial"/>
              </a:rPr>
              <a:t>Paris, France (CNES)</a:t>
            </a:r>
          </a:p>
          <a:p>
            <a:pPr marL="0" marR="0" lvl="0" indent="0" algn="r" rtl="0">
              <a:lnSpc>
                <a:spcPct val="150000"/>
              </a:lnSpc>
              <a:spcBef>
                <a:spcPts val="0"/>
              </a:spcBef>
              <a:spcAft>
                <a:spcPts val="0"/>
              </a:spcAft>
              <a:buNone/>
            </a:pPr>
            <a:r>
              <a:rPr lang="en-GB" b="1" dirty="0">
                <a:solidFill>
                  <a:schemeClr val="bg1"/>
                </a:solidFill>
              </a:rPr>
              <a:t>24</a:t>
            </a:r>
            <a:r>
              <a:rPr lang="en-GB" sz="1400" b="1" dirty="0">
                <a:solidFill>
                  <a:schemeClr val="bg1"/>
                </a:solidFill>
              </a:rPr>
              <a:t>-2</a:t>
            </a:r>
            <a:r>
              <a:rPr lang="en-GB" b="1" dirty="0">
                <a:solidFill>
                  <a:schemeClr val="bg1"/>
                </a:solidFill>
              </a:rPr>
              <a:t>6</a:t>
            </a:r>
            <a:r>
              <a:rPr lang="en-GB" sz="1400" b="1" dirty="0">
                <a:solidFill>
                  <a:schemeClr val="bg1"/>
                </a:solidFill>
              </a:rPr>
              <a:t> </a:t>
            </a:r>
            <a:r>
              <a:rPr lang="en-GB" b="1" dirty="0">
                <a:solidFill>
                  <a:schemeClr val="bg1"/>
                </a:solidFill>
              </a:rPr>
              <a:t>October</a:t>
            </a:r>
            <a:r>
              <a:rPr lang="en-GB" sz="1400" b="1" dirty="0">
                <a:solidFill>
                  <a:schemeClr val="bg1"/>
                </a:solidFill>
              </a:rPr>
              <a:t> 2023</a:t>
            </a:r>
            <a:endParaRPr lang="en-GB" sz="1400" b="1" i="0" u="none" strike="noStrike" cap="none" dirty="0">
              <a:solidFill>
                <a:schemeClr val="bg1"/>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7" name="Google Shape;87;p10"/>
          <p:cNvSpPr txBox="1"/>
          <p:nvPr/>
        </p:nvSpPr>
        <p:spPr>
          <a:xfrm>
            <a:off x="10265664" y="6574604"/>
            <a:ext cx="1925447" cy="30777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sz="1400" b="1">
                <a:solidFill>
                  <a:schemeClr val="accent1"/>
                </a:solidFill>
                <a:latin typeface="Arial"/>
                <a:ea typeface="Arial"/>
                <a:cs typeface="Arial"/>
                <a:sym typeface="Arial"/>
              </a:rPr>
              <a:t>Slide </a:t>
            </a:r>
            <a:fld id="{00000000-1234-1234-1234-123412341234}" type="slidenum">
              <a:rPr lang="en-GB" sz="1400" b="1">
                <a:solidFill>
                  <a:schemeClr val="accent1"/>
                </a:solidFill>
                <a:latin typeface="Arial"/>
                <a:ea typeface="Arial"/>
                <a:cs typeface="Arial"/>
                <a:sym typeface="Arial"/>
              </a:rPr>
              <a:t>10</a:t>
            </a:fld>
            <a:endParaRPr sz="1400" b="1">
              <a:solidFill>
                <a:schemeClr val="accent1"/>
              </a:solidFill>
              <a:latin typeface="Arial"/>
              <a:ea typeface="Arial"/>
              <a:cs typeface="Arial"/>
              <a:sym typeface="Arial"/>
            </a:endParaRPr>
          </a:p>
        </p:txBody>
      </p:sp>
      <p:sp>
        <p:nvSpPr>
          <p:cNvPr id="4" name="テキスト ボックス 3">
            <a:extLst>
              <a:ext uri="{FF2B5EF4-FFF2-40B4-BE49-F238E27FC236}">
                <a16:creationId xmlns:a16="http://schemas.microsoft.com/office/drawing/2014/main" id="{A9F164FB-E417-B329-6096-88C6E7CAF25F}"/>
              </a:ext>
            </a:extLst>
          </p:cNvPr>
          <p:cNvSpPr txBox="1"/>
          <p:nvPr/>
        </p:nvSpPr>
        <p:spPr>
          <a:xfrm>
            <a:off x="439917" y="1234735"/>
            <a:ext cx="11312165" cy="646331"/>
          </a:xfrm>
          <a:prstGeom prst="rect">
            <a:avLst/>
          </a:prstGeom>
          <a:noFill/>
        </p:spPr>
        <p:txBody>
          <a:bodyPr wrap="square">
            <a:spAutoFit/>
          </a:bodyPr>
          <a:lstStyle/>
          <a:p>
            <a:pPr marL="457200" lvl="0" indent="-355600" algn="l" rtl="0">
              <a:lnSpc>
                <a:spcPct val="100000"/>
              </a:lnSpc>
              <a:spcBef>
                <a:spcPts val="1000"/>
              </a:spcBef>
              <a:spcAft>
                <a:spcPts val="0"/>
              </a:spcAft>
              <a:buSzPts val="2000"/>
              <a:buChar char="❖"/>
            </a:pPr>
            <a:r>
              <a:rPr lang="en-US" altLang="ja-JP" sz="1800" dirty="0">
                <a:solidFill>
                  <a:srgbClr val="33445F"/>
                </a:solidFill>
              </a:rPr>
              <a:t>CSA will be the CEOS chair in 2024-2025.  The planned priorities were introduced at the SIT-TW 2023 and will be proposed to the CEOS Plenary 2023.</a:t>
            </a:r>
          </a:p>
        </p:txBody>
      </p:sp>
      <p:pic>
        <p:nvPicPr>
          <p:cNvPr id="3" name="図 2">
            <a:extLst>
              <a:ext uri="{FF2B5EF4-FFF2-40B4-BE49-F238E27FC236}">
                <a16:creationId xmlns:a16="http://schemas.microsoft.com/office/drawing/2014/main" id="{D0FFF68F-EA43-2CCD-1F44-9C441C04AADC}"/>
              </a:ext>
            </a:extLst>
          </p:cNvPr>
          <p:cNvPicPr>
            <a:picLocks noChangeAspect="1"/>
          </p:cNvPicPr>
          <p:nvPr/>
        </p:nvPicPr>
        <p:blipFill>
          <a:blip r:embed="rId3"/>
          <a:stretch>
            <a:fillRect/>
          </a:stretch>
        </p:blipFill>
        <p:spPr>
          <a:xfrm>
            <a:off x="2270612" y="2063199"/>
            <a:ext cx="7650776" cy="4299978"/>
          </a:xfrm>
          <a:prstGeom prst="rect">
            <a:avLst/>
          </a:prstGeom>
        </p:spPr>
      </p:pic>
      <p:sp>
        <p:nvSpPr>
          <p:cNvPr id="2" name="Google Shape;86;p10">
            <a:extLst>
              <a:ext uri="{FF2B5EF4-FFF2-40B4-BE49-F238E27FC236}">
                <a16:creationId xmlns:a16="http://schemas.microsoft.com/office/drawing/2014/main" id="{62BE9C1A-0640-837E-CD6F-1D5AAAE934B5}"/>
              </a:ext>
            </a:extLst>
          </p:cNvPr>
          <p:cNvSpPr txBox="1"/>
          <p:nvPr/>
        </p:nvSpPr>
        <p:spPr>
          <a:xfrm>
            <a:off x="414778" y="219255"/>
            <a:ext cx="11952847"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dirty="0">
                <a:solidFill>
                  <a:schemeClr val="lt1"/>
                </a:solidFill>
              </a:rPr>
              <a:t>CEOS </a:t>
            </a:r>
            <a:r>
              <a:rPr lang="en-US" altLang="ja-JP" sz="3600" dirty="0">
                <a:solidFill>
                  <a:schemeClr val="lt1"/>
                </a:solidFill>
              </a:rPr>
              <a:t>SIT Technical Workshop 2023</a:t>
            </a:r>
            <a:endParaRPr lang="en-GB" sz="3600" dirty="0"/>
          </a:p>
        </p:txBody>
      </p:sp>
    </p:spTree>
    <p:extLst>
      <p:ext uri="{BB962C8B-B14F-4D97-AF65-F5344CB8AC3E}">
        <p14:creationId xmlns:p14="http://schemas.microsoft.com/office/powerpoint/2010/main" val="29458685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0"/>
          <p:cNvSpPr txBox="1"/>
          <p:nvPr/>
        </p:nvSpPr>
        <p:spPr>
          <a:xfrm>
            <a:off x="490193" y="103248"/>
            <a:ext cx="8404313" cy="76940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4400" dirty="0">
                <a:solidFill>
                  <a:schemeClr val="lt1"/>
                </a:solidFill>
              </a:rPr>
              <a:t>CEOS Plenary 2023</a:t>
            </a:r>
            <a:endParaRPr lang="en-GB" dirty="0"/>
          </a:p>
        </p:txBody>
      </p:sp>
      <p:sp>
        <p:nvSpPr>
          <p:cNvPr id="87" name="Google Shape;87;p10"/>
          <p:cNvSpPr txBox="1"/>
          <p:nvPr/>
        </p:nvSpPr>
        <p:spPr>
          <a:xfrm>
            <a:off x="10265664" y="6574604"/>
            <a:ext cx="1925447" cy="30777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sz="1400" b="1">
                <a:solidFill>
                  <a:schemeClr val="accent1"/>
                </a:solidFill>
                <a:latin typeface="Arial"/>
                <a:ea typeface="Arial"/>
                <a:cs typeface="Arial"/>
                <a:sym typeface="Arial"/>
              </a:rPr>
              <a:t>Slide </a:t>
            </a:r>
            <a:fld id="{00000000-1234-1234-1234-123412341234}" type="slidenum">
              <a:rPr lang="en-GB" sz="1400" b="1">
                <a:solidFill>
                  <a:schemeClr val="accent1"/>
                </a:solidFill>
                <a:latin typeface="Arial"/>
                <a:ea typeface="Arial"/>
                <a:cs typeface="Arial"/>
                <a:sym typeface="Arial"/>
              </a:rPr>
              <a:t>11</a:t>
            </a:fld>
            <a:endParaRPr sz="1400" b="1">
              <a:solidFill>
                <a:schemeClr val="accent1"/>
              </a:solidFill>
              <a:latin typeface="Arial"/>
              <a:ea typeface="Arial"/>
              <a:cs typeface="Arial"/>
              <a:sym typeface="Arial"/>
            </a:endParaRPr>
          </a:p>
        </p:txBody>
      </p:sp>
      <p:sp>
        <p:nvSpPr>
          <p:cNvPr id="88" name="Google Shape;88;p10"/>
          <p:cNvSpPr txBox="1"/>
          <p:nvPr/>
        </p:nvSpPr>
        <p:spPr>
          <a:xfrm>
            <a:off x="181156" y="1282731"/>
            <a:ext cx="6332766" cy="5124439"/>
          </a:xfrm>
          <a:prstGeom prst="rect">
            <a:avLst/>
          </a:prstGeom>
          <a:noFill/>
          <a:ln>
            <a:noFill/>
          </a:ln>
        </p:spPr>
        <p:txBody>
          <a:bodyPr spcFirstLastPara="1" wrap="square" lIns="91425" tIns="45700" rIns="91425" bIns="45700" anchor="t" anchorCtr="0">
            <a:spAutoFit/>
          </a:bodyPr>
          <a:lstStyle/>
          <a:p>
            <a:pPr marL="214313" marR="0" lvl="0" indent="-214313" algn="l" rtl="0">
              <a:lnSpc>
                <a:spcPct val="150000"/>
              </a:lnSpc>
              <a:spcBef>
                <a:spcPts val="0"/>
              </a:spcBef>
              <a:spcAft>
                <a:spcPts val="0"/>
              </a:spcAft>
              <a:buClr>
                <a:schemeClr val="dk1"/>
              </a:buClr>
              <a:buSzPts val="1600"/>
              <a:buFont typeface="Noto Sans Symbols"/>
              <a:buChar char="❖"/>
            </a:pPr>
            <a:r>
              <a:rPr lang="en-GB" sz="1600" dirty="0">
                <a:solidFill>
                  <a:schemeClr val="bg2"/>
                </a:solidFill>
                <a:latin typeface="Arial"/>
                <a:ea typeface="Arial"/>
                <a:cs typeface="Arial"/>
                <a:sym typeface="Arial"/>
              </a:rPr>
              <a:t>CEOS Chair (CNES) Decision </a:t>
            </a:r>
          </a:p>
          <a:p>
            <a:pPr marR="0" lvl="0" algn="l" rtl="0">
              <a:lnSpc>
                <a:spcPct val="150000"/>
              </a:lnSpc>
              <a:spcBef>
                <a:spcPts val="0"/>
              </a:spcBef>
              <a:spcAft>
                <a:spcPts val="0"/>
              </a:spcAft>
              <a:buClr>
                <a:schemeClr val="dk1"/>
              </a:buClr>
              <a:buSzPts val="1600"/>
            </a:pPr>
            <a:r>
              <a:rPr lang="en-GB" sz="1600" dirty="0">
                <a:solidFill>
                  <a:schemeClr val="bg2"/>
                </a:solidFill>
                <a:latin typeface="Arial"/>
                <a:ea typeface="Arial"/>
                <a:cs typeface="Arial"/>
                <a:sym typeface="Arial"/>
              </a:rPr>
              <a:t>    =&gt; </a:t>
            </a:r>
            <a:r>
              <a:rPr lang="en-GB" sz="1600" dirty="0">
                <a:solidFill>
                  <a:schemeClr val="bg2"/>
                </a:solidFill>
              </a:rPr>
              <a:t>CEOS Interoperability Framework</a:t>
            </a:r>
            <a:endParaRPr lang="en-GB" sz="1600" dirty="0">
              <a:solidFill>
                <a:schemeClr val="bg2"/>
              </a:solidFill>
              <a:latin typeface="Arial"/>
              <a:ea typeface="Arial"/>
              <a:cs typeface="Arial"/>
              <a:sym typeface="Arial"/>
            </a:endParaRPr>
          </a:p>
          <a:p>
            <a:pPr marL="214313" indent="-214313">
              <a:lnSpc>
                <a:spcPct val="150000"/>
              </a:lnSpc>
              <a:buClr>
                <a:schemeClr val="dk1"/>
              </a:buClr>
              <a:buSzPts val="1600"/>
              <a:buFont typeface="Noto Sans Symbols"/>
              <a:buChar char="❖"/>
            </a:pPr>
            <a:r>
              <a:rPr lang="en-US" altLang="ja-JP" sz="1600" dirty="0">
                <a:solidFill>
                  <a:schemeClr val="bg2"/>
                </a:solidFill>
              </a:rPr>
              <a:t>New Chair (GISTDA) Priorities</a:t>
            </a:r>
          </a:p>
          <a:p>
            <a:pPr lvl="2">
              <a:lnSpc>
                <a:spcPct val="150000"/>
              </a:lnSpc>
              <a:buClr>
                <a:schemeClr val="dk1"/>
              </a:buClr>
              <a:buSzPts val="1600"/>
            </a:pPr>
            <a:r>
              <a:rPr lang="ja-JP" altLang="en-US" sz="1600" dirty="0">
                <a:solidFill>
                  <a:schemeClr val="bg2"/>
                </a:solidFill>
              </a:rPr>
              <a:t>　</a:t>
            </a:r>
            <a:r>
              <a:rPr lang="en-US" altLang="ja-JP" sz="1600" dirty="0">
                <a:solidFill>
                  <a:schemeClr val="bg2"/>
                </a:solidFill>
              </a:rPr>
              <a:t>=&gt; </a:t>
            </a:r>
            <a:r>
              <a:rPr lang="en-US" altLang="ja-JP" sz="1800" dirty="0">
                <a:solidFill>
                  <a:schemeClr val="bg2"/>
                </a:solidFill>
              </a:rPr>
              <a:t>“Earth Observation for Better Environment, Economy, and Humanity”; Supporting CEOS Preparations and Inputs to the Global Stocktake of the UNFCCC Paris Agreement</a:t>
            </a:r>
          </a:p>
          <a:p>
            <a:pPr lvl="4">
              <a:lnSpc>
                <a:spcPct val="150000"/>
              </a:lnSpc>
            </a:pPr>
            <a:r>
              <a:rPr lang="en-US" altLang="ja-JP" sz="1800" dirty="0">
                <a:solidFill>
                  <a:schemeClr val="bg2"/>
                </a:solidFill>
              </a:rPr>
              <a:t>Supporting Exploration of New Geometries for Space Agencies and CEOS with New Space</a:t>
            </a:r>
          </a:p>
          <a:p>
            <a:pPr marL="214313" indent="-214313">
              <a:lnSpc>
                <a:spcPct val="150000"/>
              </a:lnSpc>
              <a:buClr>
                <a:schemeClr val="dk1"/>
              </a:buClr>
              <a:buSzPts val="1600"/>
              <a:buFont typeface="Noto Sans Symbols"/>
              <a:buChar char="❖"/>
            </a:pPr>
            <a:r>
              <a:rPr lang="en-US" altLang="ja-JP" sz="1600" b="1" dirty="0">
                <a:solidFill>
                  <a:schemeClr val="bg2"/>
                </a:solidFill>
              </a:rPr>
              <a:t>CEOS Plenary 2023</a:t>
            </a:r>
          </a:p>
          <a:p>
            <a:pPr>
              <a:lnSpc>
                <a:spcPct val="150000"/>
              </a:lnSpc>
              <a:buClr>
                <a:schemeClr val="dk1"/>
              </a:buClr>
              <a:buSzPts val="1600"/>
            </a:pPr>
            <a:r>
              <a:rPr lang="en-US" altLang="ja-JP" sz="1600" b="1" dirty="0">
                <a:solidFill>
                  <a:schemeClr val="bg2"/>
                </a:solidFill>
              </a:rPr>
              <a:t>Nov. 13-17</a:t>
            </a:r>
            <a:r>
              <a:rPr lang="en-US" altLang="ja-JP" sz="1600" b="1" baseline="30000" dirty="0">
                <a:solidFill>
                  <a:schemeClr val="bg2"/>
                </a:solidFill>
              </a:rPr>
              <a:t>th</a:t>
            </a:r>
            <a:r>
              <a:rPr lang="en-US" altLang="ja-JP" sz="1600" b="1" dirty="0">
                <a:solidFill>
                  <a:schemeClr val="bg2"/>
                </a:solidFill>
              </a:rPr>
              <a:t>, 2023 @GISTDA in Chaing Rai THAILAND</a:t>
            </a:r>
          </a:p>
          <a:p>
            <a:pPr>
              <a:lnSpc>
                <a:spcPct val="150000"/>
              </a:lnSpc>
              <a:buClr>
                <a:schemeClr val="dk1"/>
              </a:buClr>
              <a:buSzPts val="1600"/>
            </a:pPr>
            <a:r>
              <a:rPr lang="ja-JP" altLang="en-US" sz="1600" b="1" dirty="0">
                <a:solidFill>
                  <a:schemeClr val="bg2"/>
                </a:solidFill>
              </a:rPr>
              <a:t>　</a:t>
            </a:r>
            <a:r>
              <a:rPr lang="en-US" altLang="ja-JP" sz="1600" b="1" dirty="0">
                <a:solidFill>
                  <a:schemeClr val="bg2"/>
                </a:solidFill>
              </a:rPr>
              <a:t>=&gt; will request the endorsement of the CEOS Interoperability Framework roadmap and initiation of Framework implementation.</a:t>
            </a:r>
            <a:endParaRPr lang="en-US" altLang="ja-JP" sz="1600" dirty="0">
              <a:solidFill>
                <a:schemeClr val="bg2"/>
              </a:solidFill>
            </a:endParaRPr>
          </a:p>
        </p:txBody>
      </p:sp>
      <p:pic>
        <p:nvPicPr>
          <p:cNvPr id="5" name="Picture 2">
            <a:extLst>
              <a:ext uri="{FF2B5EF4-FFF2-40B4-BE49-F238E27FC236}">
                <a16:creationId xmlns:a16="http://schemas.microsoft.com/office/drawing/2014/main" id="{60F4C2BA-D746-96D4-D57B-A77B879130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3922" y="1206288"/>
            <a:ext cx="5298689" cy="52023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39183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0"/>
          <p:cNvSpPr txBox="1"/>
          <p:nvPr/>
        </p:nvSpPr>
        <p:spPr>
          <a:xfrm>
            <a:off x="490193" y="103248"/>
            <a:ext cx="8404313"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4400" dirty="0">
                <a:solidFill>
                  <a:schemeClr val="lt1"/>
                </a:solidFill>
                <a:latin typeface="Arial"/>
                <a:ea typeface="Arial"/>
                <a:cs typeface="Arial"/>
                <a:sym typeface="Arial"/>
              </a:rPr>
              <a:t>Highlight of the Meeting</a:t>
            </a:r>
            <a:endParaRPr dirty="0"/>
          </a:p>
        </p:txBody>
      </p:sp>
      <p:sp>
        <p:nvSpPr>
          <p:cNvPr id="87" name="Google Shape;87;p10"/>
          <p:cNvSpPr txBox="1"/>
          <p:nvPr/>
        </p:nvSpPr>
        <p:spPr>
          <a:xfrm>
            <a:off x="10265664" y="6574604"/>
            <a:ext cx="1925447" cy="30777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sz="1400" b="1">
                <a:solidFill>
                  <a:schemeClr val="accent1"/>
                </a:solidFill>
                <a:latin typeface="Arial"/>
                <a:ea typeface="Arial"/>
                <a:cs typeface="Arial"/>
                <a:sym typeface="Arial"/>
              </a:rPr>
              <a:t>Slide </a:t>
            </a:r>
            <a:fld id="{00000000-1234-1234-1234-123412341234}" type="slidenum">
              <a:rPr lang="en-GB" sz="1400" b="1">
                <a:solidFill>
                  <a:schemeClr val="accent1"/>
                </a:solidFill>
                <a:latin typeface="Arial"/>
                <a:ea typeface="Arial"/>
                <a:cs typeface="Arial"/>
                <a:sym typeface="Arial"/>
              </a:rPr>
              <a:t>2</a:t>
            </a:fld>
            <a:endParaRPr sz="1400" b="1">
              <a:solidFill>
                <a:schemeClr val="accent1"/>
              </a:solidFill>
              <a:latin typeface="Arial"/>
              <a:ea typeface="Arial"/>
              <a:cs typeface="Arial"/>
              <a:sym typeface="Arial"/>
            </a:endParaRPr>
          </a:p>
        </p:txBody>
      </p:sp>
      <p:sp>
        <p:nvSpPr>
          <p:cNvPr id="88" name="Google Shape;88;p10"/>
          <p:cNvSpPr txBox="1"/>
          <p:nvPr/>
        </p:nvSpPr>
        <p:spPr>
          <a:xfrm>
            <a:off x="403383" y="1489699"/>
            <a:ext cx="11385234" cy="2677616"/>
          </a:xfrm>
          <a:prstGeom prst="rect">
            <a:avLst/>
          </a:prstGeom>
          <a:noFill/>
          <a:ln>
            <a:noFill/>
          </a:ln>
        </p:spPr>
        <p:txBody>
          <a:bodyPr spcFirstLastPara="1" wrap="square" lIns="91425" tIns="45700" rIns="91425" bIns="45700" anchor="t" anchorCtr="0">
            <a:spAutoFit/>
          </a:bodyPr>
          <a:lstStyle/>
          <a:p>
            <a:pPr marL="214313" marR="0" lvl="0" indent="-214313" algn="l" rtl="0">
              <a:lnSpc>
                <a:spcPct val="150000"/>
              </a:lnSpc>
              <a:spcBef>
                <a:spcPts val="0"/>
              </a:spcBef>
              <a:spcAft>
                <a:spcPts val="0"/>
              </a:spcAft>
              <a:buClr>
                <a:schemeClr val="dk1"/>
              </a:buClr>
              <a:buSzPts val="1600"/>
              <a:buFont typeface="Noto Sans Symbols"/>
              <a:buChar char="❖"/>
            </a:pPr>
            <a:r>
              <a:rPr lang="en-GB" sz="1600" dirty="0">
                <a:solidFill>
                  <a:schemeClr val="bg2"/>
                </a:solidFill>
                <a:latin typeface="Arial"/>
                <a:ea typeface="Arial"/>
                <a:cs typeface="Arial"/>
                <a:sym typeface="Arial"/>
              </a:rPr>
              <a:t>In addition to the regular topics…</a:t>
            </a:r>
            <a:endParaRPr lang="en-GB" sz="1600" b="1" dirty="0">
              <a:solidFill>
                <a:schemeClr val="bg2"/>
              </a:solidFill>
              <a:latin typeface="Arial"/>
              <a:ea typeface="Arial"/>
              <a:cs typeface="Arial"/>
              <a:sym typeface="Arial"/>
            </a:endParaRPr>
          </a:p>
          <a:p>
            <a:pPr marL="214313" marR="0" lvl="0" indent="-214313" algn="l" rtl="0">
              <a:lnSpc>
                <a:spcPct val="150000"/>
              </a:lnSpc>
              <a:spcBef>
                <a:spcPts val="0"/>
              </a:spcBef>
              <a:spcAft>
                <a:spcPts val="0"/>
              </a:spcAft>
              <a:buClr>
                <a:schemeClr val="dk1"/>
              </a:buClr>
              <a:buSzPts val="1600"/>
              <a:buFont typeface="Noto Sans Symbols"/>
              <a:buChar char="❖"/>
            </a:pPr>
            <a:r>
              <a:rPr lang="en-US" altLang="en-US" sz="1600" b="1" dirty="0">
                <a:solidFill>
                  <a:schemeClr val="bg2"/>
                </a:solidFill>
              </a:rPr>
              <a:t>cross-CEOS activities; </a:t>
            </a:r>
            <a:r>
              <a:rPr lang="en-GB" altLang="ja-JP" sz="1600" b="1" dirty="0">
                <a:solidFill>
                  <a:srgbClr val="33445F"/>
                </a:solidFill>
                <a:latin typeface="Arial"/>
                <a:ea typeface="Arial"/>
                <a:cs typeface="Arial"/>
                <a:sym typeface="Arial"/>
              </a:rPr>
              <a:t>CEOS ARD Oversight Group, CEOS Ocean Coordination Group, CEOS Engagement with Standard Organizations, </a:t>
            </a:r>
            <a:r>
              <a:rPr lang="en-US" altLang="en-US" sz="1600" b="1" dirty="0">
                <a:solidFill>
                  <a:schemeClr val="bg2"/>
                </a:solidFill>
              </a:rPr>
              <a:t>CEOS New Space Task Team (NSTT), CEOS Interoperability Framework.</a:t>
            </a:r>
          </a:p>
          <a:p>
            <a:pPr marL="214313" marR="0" lvl="0" indent="-214313" algn="l" rtl="0">
              <a:lnSpc>
                <a:spcPct val="150000"/>
              </a:lnSpc>
              <a:spcBef>
                <a:spcPts val="0"/>
              </a:spcBef>
              <a:spcAft>
                <a:spcPts val="0"/>
              </a:spcAft>
              <a:buClr>
                <a:schemeClr val="dk1"/>
              </a:buClr>
              <a:buSzPts val="1600"/>
              <a:buFont typeface="Noto Sans Symbols"/>
              <a:buChar char="❖"/>
            </a:pPr>
            <a:r>
              <a:rPr lang="en-US" altLang="en-US" sz="1600" b="1" dirty="0">
                <a:solidFill>
                  <a:schemeClr val="bg2"/>
                </a:solidFill>
              </a:rPr>
              <a:t>WGISS vice chair solicitation and the chair team transition</a:t>
            </a:r>
          </a:p>
          <a:p>
            <a:pPr marL="214313" indent="-214313">
              <a:lnSpc>
                <a:spcPct val="150000"/>
              </a:lnSpc>
              <a:buClr>
                <a:schemeClr val="dk1"/>
              </a:buClr>
              <a:buSzPts val="1600"/>
              <a:buFont typeface="Noto Sans Symbols"/>
              <a:buChar char="❖"/>
            </a:pPr>
            <a:r>
              <a:rPr lang="en-US" altLang="ja-JP" sz="1600" b="1" i="0" dirty="0">
                <a:solidFill>
                  <a:srgbClr val="33445F"/>
                </a:solidFill>
                <a:effectLst/>
                <a:latin typeface="+mn-lt"/>
              </a:rPr>
              <a:t>WGISS Cooperation with other entities</a:t>
            </a:r>
            <a:endParaRPr lang="en-US" altLang="ja-JP" sz="1600" b="0" i="0" dirty="0">
              <a:solidFill>
                <a:srgbClr val="33445F"/>
              </a:solidFill>
              <a:effectLst/>
              <a:latin typeface="+mn-lt"/>
            </a:endParaRPr>
          </a:p>
          <a:p>
            <a:pPr marR="0" lvl="0" algn="l" rtl="0">
              <a:lnSpc>
                <a:spcPct val="150000"/>
              </a:lnSpc>
              <a:spcBef>
                <a:spcPts val="0"/>
              </a:spcBef>
              <a:spcAft>
                <a:spcPts val="0"/>
              </a:spcAft>
              <a:buClr>
                <a:schemeClr val="dk1"/>
              </a:buClr>
              <a:buSzPts val="1600"/>
            </a:pPr>
            <a:r>
              <a:rPr lang="en-US" altLang="en-US" sz="1600" dirty="0">
                <a:solidFill>
                  <a:srgbClr val="33445F"/>
                </a:solidFill>
                <a:latin typeface="+mn-lt"/>
              </a:rPr>
              <a:t>    CGMS&amp;WMO (Data </a:t>
            </a:r>
            <a:r>
              <a:rPr lang="en-US" altLang="ja-JP" sz="1600" dirty="0">
                <a:solidFill>
                  <a:srgbClr val="33445F"/>
                </a:solidFill>
                <a:latin typeface="+mn-lt"/>
              </a:rPr>
              <a:t>stewardship</a:t>
            </a:r>
            <a:r>
              <a:rPr lang="en-US" altLang="en-US" sz="1600" dirty="0">
                <a:solidFill>
                  <a:srgbClr val="33445F"/>
                </a:solidFill>
                <a:latin typeface="+mn-lt"/>
              </a:rPr>
              <a:t>), WGDisaster, WGCapD, SEO (cloud topics), GEO (GIDTT)</a:t>
            </a:r>
          </a:p>
          <a:p>
            <a:pPr marL="214313" marR="0" lvl="0" indent="-214313" algn="l" rtl="0">
              <a:lnSpc>
                <a:spcPct val="150000"/>
              </a:lnSpc>
              <a:spcBef>
                <a:spcPts val="0"/>
              </a:spcBef>
              <a:spcAft>
                <a:spcPts val="0"/>
              </a:spcAft>
              <a:buClr>
                <a:schemeClr val="dk1"/>
              </a:buClr>
              <a:buSzPts val="1600"/>
              <a:buFont typeface="Noto Sans Symbols"/>
              <a:buChar char="❖"/>
            </a:pPr>
            <a:r>
              <a:rPr lang="en-US" altLang="en-US" sz="1600" b="1" dirty="0">
                <a:solidFill>
                  <a:schemeClr val="bg2"/>
                </a:solidFill>
              </a:rPr>
              <a:t>Jupyter Notebooks Workshop, cooperating with WGCapD, UN, GEO, SEO…</a:t>
            </a:r>
          </a:p>
        </p:txBody>
      </p:sp>
    </p:spTree>
    <p:extLst>
      <p:ext uri="{BB962C8B-B14F-4D97-AF65-F5344CB8AC3E}">
        <p14:creationId xmlns:p14="http://schemas.microsoft.com/office/powerpoint/2010/main" val="38804553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0"/>
          <p:cNvSpPr txBox="1"/>
          <p:nvPr/>
        </p:nvSpPr>
        <p:spPr>
          <a:xfrm>
            <a:off x="490193" y="103248"/>
            <a:ext cx="8404313"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4400" dirty="0">
                <a:solidFill>
                  <a:schemeClr val="lt1"/>
                </a:solidFill>
                <a:latin typeface="Arial"/>
                <a:ea typeface="Arial"/>
                <a:cs typeface="Arial"/>
                <a:sym typeface="Arial"/>
              </a:rPr>
              <a:t>Major Events Since WGISS-55</a:t>
            </a:r>
            <a:endParaRPr lang="en-GB" dirty="0"/>
          </a:p>
        </p:txBody>
      </p:sp>
      <p:sp>
        <p:nvSpPr>
          <p:cNvPr id="87" name="Google Shape;87;p10"/>
          <p:cNvSpPr txBox="1"/>
          <p:nvPr/>
        </p:nvSpPr>
        <p:spPr>
          <a:xfrm>
            <a:off x="10265664" y="6574604"/>
            <a:ext cx="1925447" cy="30777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sz="1400" b="1">
                <a:solidFill>
                  <a:schemeClr val="accent1"/>
                </a:solidFill>
                <a:latin typeface="Arial"/>
                <a:ea typeface="Arial"/>
                <a:cs typeface="Arial"/>
                <a:sym typeface="Arial"/>
              </a:rPr>
              <a:t>Slide </a:t>
            </a:r>
            <a:fld id="{00000000-1234-1234-1234-123412341234}" type="slidenum">
              <a:rPr lang="en-GB" sz="1400" b="1">
                <a:solidFill>
                  <a:schemeClr val="accent1"/>
                </a:solidFill>
                <a:latin typeface="Arial"/>
                <a:ea typeface="Arial"/>
                <a:cs typeface="Arial"/>
                <a:sym typeface="Arial"/>
              </a:rPr>
              <a:t>3</a:t>
            </a:fld>
            <a:endParaRPr sz="1400" b="1">
              <a:solidFill>
                <a:schemeClr val="accent1"/>
              </a:solidFill>
              <a:latin typeface="Arial"/>
              <a:ea typeface="Arial"/>
              <a:cs typeface="Arial"/>
              <a:sym typeface="Arial"/>
            </a:endParaRPr>
          </a:p>
        </p:txBody>
      </p:sp>
      <p:sp>
        <p:nvSpPr>
          <p:cNvPr id="88" name="Google Shape;88;p10"/>
          <p:cNvSpPr txBox="1"/>
          <p:nvPr/>
        </p:nvSpPr>
        <p:spPr>
          <a:xfrm>
            <a:off x="398271" y="1282420"/>
            <a:ext cx="11395457" cy="4524275"/>
          </a:xfrm>
          <a:prstGeom prst="rect">
            <a:avLst/>
          </a:prstGeom>
          <a:noFill/>
          <a:ln>
            <a:noFill/>
          </a:ln>
        </p:spPr>
        <p:txBody>
          <a:bodyPr spcFirstLastPara="1" wrap="square" lIns="91425" tIns="45700" rIns="91425" bIns="45700" anchor="t" anchorCtr="0">
            <a:spAutoFit/>
          </a:bodyPr>
          <a:lstStyle/>
          <a:p>
            <a:pPr marL="214313" marR="0" lvl="0" indent="-214313" algn="l" rtl="0">
              <a:lnSpc>
                <a:spcPct val="200000"/>
              </a:lnSpc>
              <a:spcBef>
                <a:spcPts val="0"/>
              </a:spcBef>
              <a:spcAft>
                <a:spcPts val="0"/>
              </a:spcAft>
              <a:buClr>
                <a:schemeClr val="dk1"/>
              </a:buClr>
              <a:buSzPts val="1600"/>
              <a:buFont typeface="Noto Sans Symbols"/>
              <a:buChar char="❖"/>
            </a:pPr>
            <a:r>
              <a:rPr lang="en-GB" sz="1600" dirty="0">
                <a:solidFill>
                  <a:srgbClr val="33445F"/>
                </a:solidFill>
                <a:latin typeface="Arial"/>
                <a:ea typeface="Arial"/>
                <a:cs typeface="Arial"/>
                <a:sym typeface="Arial"/>
              </a:rPr>
              <a:t>CEOS SEC </a:t>
            </a:r>
            <a:r>
              <a:rPr lang="en-US" altLang="ja-JP" sz="1600" dirty="0">
                <a:solidFill>
                  <a:srgbClr val="33445F"/>
                </a:solidFill>
                <a:latin typeface="Arial"/>
                <a:ea typeface="Arial"/>
                <a:cs typeface="Arial"/>
                <a:sym typeface="Arial"/>
              </a:rPr>
              <a:t>meetings </a:t>
            </a:r>
            <a:r>
              <a:rPr lang="en-GB" sz="1600" dirty="0">
                <a:solidFill>
                  <a:srgbClr val="33445F"/>
                </a:solidFill>
                <a:latin typeface="Arial"/>
                <a:ea typeface="Arial"/>
                <a:cs typeface="Arial"/>
                <a:sym typeface="Arial"/>
              </a:rPr>
              <a:t>(monthly)   </a:t>
            </a:r>
            <a:r>
              <a:rPr lang="ja-JP" altLang="en-US" sz="1600" dirty="0">
                <a:solidFill>
                  <a:srgbClr val="33445F"/>
                </a:solidFill>
                <a:latin typeface="Arial"/>
                <a:ea typeface="Arial"/>
                <a:cs typeface="Arial"/>
                <a:sym typeface="Arial"/>
              </a:rPr>
              <a:t>⇒  </a:t>
            </a:r>
            <a:r>
              <a:rPr lang="en-US" altLang="ja-JP" sz="1600" b="1" dirty="0">
                <a:solidFill>
                  <a:srgbClr val="33445F"/>
                </a:solidFill>
                <a:latin typeface="Arial"/>
                <a:ea typeface="Arial"/>
                <a:cs typeface="Arial"/>
                <a:sym typeface="Arial"/>
              </a:rPr>
              <a:t>WGISS activities were reported.</a:t>
            </a:r>
            <a:endParaRPr lang="en-GB" sz="1600" b="1" dirty="0">
              <a:solidFill>
                <a:srgbClr val="33445F"/>
              </a:solidFill>
              <a:latin typeface="Arial"/>
              <a:ea typeface="Arial"/>
              <a:cs typeface="Arial"/>
              <a:sym typeface="Arial"/>
            </a:endParaRPr>
          </a:p>
          <a:p>
            <a:pPr marL="214313" marR="0" lvl="0" indent="-214313" algn="l" rtl="0">
              <a:lnSpc>
                <a:spcPct val="200000"/>
              </a:lnSpc>
              <a:spcBef>
                <a:spcPts val="0"/>
              </a:spcBef>
              <a:spcAft>
                <a:spcPts val="0"/>
              </a:spcAft>
              <a:buClr>
                <a:schemeClr val="dk1"/>
              </a:buClr>
              <a:buSzPts val="1600"/>
              <a:buFont typeface="Noto Sans Symbols"/>
              <a:buChar char="❖"/>
            </a:pPr>
            <a:r>
              <a:rPr lang="en-GB" sz="1600" dirty="0">
                <a:solidFill>
                  <a:srgbClr val="33445F"/>
                </a:solidFill>
                <a:latin typeface="Arial"/>
                <a:ea typeface="Arial"/>
                <a:cs typeface="Arial"/>
                <a:sym typeface="Arial"/>
              </a:rPr>
              <a:t>CEOS Work Plan 2023-2025　⇒  </a:t>
            </a:r>
            <a:r>
              <a:rPr lang="en-GB" sz="1600" b="1" dirty="0">
                <a:solidFill>
                  <a:srgbClr val="33445F"/>
                </a:solidFill>
                <a:latin typeface="Arial"/>
                <a:ea typeface="Arial"/>
                <a:cs typeface="Arial"/>
                <a:sym typeface="Arial"/>
              </a:rPr>
              <a:t>CEO Report, Status of the WGISS deliverables were updated.</a:t>
            </a:r>
          </a:p>
          <a:p>
            <a:pPr marL="214313" marR="0" lvl="0" indent="-214313" algn="l" rtl="0">
              <a:lnSpc>
                <a:spcPct val="200000"/>
              </a:lnSpc>
              <a:spcBef>
                <a:spcPts val="0"/>
              </a:spcBef>
              <a:spcAft>
                <a:spcPts val="0"/>
              </a:spcAft>
              <a:buClr>
                <a:schemeClr val="dk1"/>
              </a:buClr>
              <a:buSzPts val="1600"/>
              <a:buFont typeface="Noto Sans Symbols"/>
              <a:buChar char="❖"/>
            </a:pPr>
            <a:r>
              <a:rPr lang="en-GB" sz="1600" dirty="0">
                <a:solidFill>
                  <a:srgbClr val="33445F"/>
                </a:solidFill>
                <a:latin typeface="Arial"/>
                <a:ea typeface="Arial"/>
                <a:cs typeface="Arial"/>
                <a:sym typeface="Arial"/>
              </a:rPr>
              <a:t>CEOS ARD Oversight Group  ⇒  </a:t>
            </a:r>
            <a:r>
              <a:rPr lang="en-GB" sz="1600" b="1" dirty="0">
                <a:solidFill>
                  <a:srgbClr val="33445F"/>
                </a:solidFill>
                <a:latin typeface="Arial"/>
                <a:ea typeface="Arial"/>
                <a:cs typeface="Arial"/>
                <a:sym typeface="Arial"/>
              </a:rPr>
              <a:t>CEOS ARD OG including LSI-VC </a:t>
            </a:r>
            <a:r>
              <a:rPr lang="en-GB" sz="1600" b="1" dirty="0">
                <a:solidFill>
                  <a:srgbClr val="33445F"/>
                </a:solidFill>
              </a:rPr>
              <a:t>initiated standardization in </a:t>
            </a:r>
            <a:r>
              <a:rPr lang="en-GB" sz="1600" b="1" dirty="0">
                <a:solidFill>
                  <a:srgbClr val="33445F"/>
                </a:solidFill>
                <a:latin typeface="Arial"/>
                <a:ea typeface="Arial"/>
                <a:cs typeface="Arial"/>
                <a:sym typeface="Arial"/>
              </a:rPr>
              <a:t>OGC/ISO211.</a:t>
            </a:r>
          </a:p>
          <a:p>
            <a:pPr marL="214313" indent="-214313">
              <a:lnSpc>
                <a:spcPct val="200000"/>
              </a:lnSpc>
              <a:buClr>
                <a:schemeClr val="dk1"/>
              </a:buClr>
              <a:buSzPts val="1600"/>
              <a:buFont typeface="Noto Sans Symbols"/>
              <a:buChar char="❖"/>
            </a:pPr>
            <a:r>
              <a:rPr lang="en-GB" sz="1600" dirty="0">
                <a:solidFill>
                  <a:srgbClr val="33445F"/>
                </a:solidFill>
                <a:latin typeface="Arial"/>
                <a:ea typeface="Arial"/>
                <a:cs typeface="Arial"/>
                <a:sym typeface="Arial"/>
              </a:rPr>
              <a:t>CEOS Ocean Coordination Group  </a:t>
            </a:r>
            <a:r>
              <a:rPr lang="en-GB" altLang="ja-JP" sz="1600" dirty="0">
                <a:solidFill>
                  <a:srgbClr val="33445F"/>
                </a:solidFill>
                <a:latin typeface="Arial"/>
                <a:ea typeface="Arial"/>
                <a:cs typeface="Arial"/>
                <a:sym typeface="Arial"/>
              </a:rPr>
              <a:t>⇒  </a:t>
            </a:r>
            <a:r>
              <a:rPr lang="en-GB" altLang="ja-JP" sz="1600" b="1" dirty="0">
                <a:solidFill>
                  <a:srgbClr val="33445F"/>
                </a:solidFill>
                <a:latin typeface="Arial"/>
                <a:ea typeface="Arial"/>
                <a:cs typeface="Arial"/>
                <a:sym typeface="Arial"/>
              </a:rPr>
              <a:t>to be reported in the chair report. </a:t>
            </a:r>
          </a:p>
          <a:p>
            <a:pPr marL="214313" marR="0" lvl="0" indent="-214313" algn="l" rtl="0">
              <a:lnSpc>
                <a:spcPct val="200000"/>
              </a:lnSpc>
              <a:spcBef>
                <a:spcPts val="0"/>
              </a:spcBef>
              <a:spcAft>
                <a:spcPts val="0"/>
              </a:spcAft>
              <a:buClr>
                <a:schemeClr val="dk1"/>
              </a:buClr>
              <a:buSzPts val="1600"/>
              <a:buFont typeface="Noto Sans Symbols"/>
              <a:buChar char="❖"/>
            </a:pPr>
            <a:r>
              <a:rPr lang="en-GB" sz="1600" dirty="0">
                <a:solidFill>
                  <a:srgbClr val="33445F"/>
                </a:solidFill>
                <a:latin typeface="Arial"/>
                <a:ea typeface="Arial"/>
                <a:cs typeface="Arial"/>
                <a:sym typeface="Arial"/>
              </a:rPr>
              <a:t>CEOS Engagement with Standard Organizations</a:t>
            </a:r>
            <a:r>
              <a:rPr lang="en-GB" altLang="ja-JP" sz="1600" dirty="0">
                <a:solidFill>
                  <a:srgbClr val="33445F"/>
                </a:solidFill>
                <a:latin typeface="Arial"/>
                <a:ea typeface="Arial"/>
                <a:cs typeface="Arial"/>
                <a:sym typeface="Arial"/>
              </a:rPr>
              <a:t>  ⇒  </a:t>
            </a:r>
            <a:r>
              <a:rPr lang="en-GB" altLang="ja-JP" sz="1600" b="1" dirty="0">
                <a:solidFill>
                  <a:srgbClr val="33445F"/>
                </a:solidFill>
                <a:latin typeface="Arial"/>
                <a:ea typeface="Arial"/>
                <a:cs typeface="Arial"/>
                <a:sym typeface="Arial"/>
              </a:rPr>
              <a:t>to be discussed. </a:t>
            </a:r>
            <a:endParaRPr lang="en-GB" sz="1600" b="1" dirty="0">
              <a:solidFill>
                <a:srgbClr val="33445F"/>
              </a:solidFill>
              <a:latin typeface="Arial"/>
              <a:ea typeface="Arial"/>
              <a:cs typeface="Arial"/>
              <a:sym typeface="Arial"/>
            </a:endParaRPr>
          </a:p>
          <a:p>
            <a:pPr marL="214313" indent="-214313">
              <a:lnSpc>
                <a:spcPct val="200000"/>
              </a:lnSpc>
              <a:buClr>
                <a:schemeClr val="dk1"/>
              </a:buClr>
              <a:buSzPts val="1600"/>
              <a:buFont typeface="Noto Sans Symbols"/>
              <a:buChar char="❖"/>
            </a:pPr>
            <a:r>
              <a:rPr lang="en-GB" sz="1600" dirty="0">
                <a:solidFill>
                  <a:srgbClr val="33445F"/>
                </a:solidFill>
                <a:latin typeface="Arial"/>
                <a:ea typeface="Arial"/>
                <a:cs typeface="Arial"/>
                <a:sym typeface="Arial"/>
              </a:rPr>
              <a:t>CEOS New Space Task Team  </a:t>
            </a:r>
            <a:r>
              <a:rPr lang="en-GB" altLang="ja-JP" sz="1600" dirty="0">
                <a:solidFill>
                  <a:srgbClr val="33445F"/>
                </a:solidFill>
                <a:latin typeface="Arial"/>
                <a:ea typeface="Arial"/>
                <a:cs typeface="Arial"/>
                <a:sym typeface="Arial"/>
              </a:rPr>
              <a:t>⇒  </a:t>
            </a:r>
            <a:r>
              <a:rPr lang="en-GB" altLang="ja-JP" sz="1600" b="1" dirty="0">
                <a:solidFill>
                  <a:srgbClr val="33445F"/>
                </a:solidFill>
                <a:latin typeface="Arial"/>
                <a:ea typeface="Arial"/>
                <a:cs typeface="Arial"/>
                <a:sym typeface="Arial"/>
              </a:rPr>
              <a:t>to be reported in the chair report. </a:t>
            </a:r>
          </a:p>
          <a:p>
            <a:pPr marL="214313" marR="0" lvl="0" indent="-214313" algn="l" rtl="0">
              <a:lnSpc>
                <a:spcPct val="200000"/>
              </a:lnSpc>
              <a:spcBef>
                <a:spcPts val="0"/>
              </a:spcBef>
              <a:spcAft>
                <a:spcPts val="0"/>
              </a:spcAft>
              <a:buClr>
                <a:schemeClr val="dk1"/>
              </a:buClr>
              <a:buSzPts val="1600"/>
              <a:buFont typeface="Noto Sans Symbols"/>
              <a:buChar char="❖"/>
            </a:pPr>
            <a:r>
              <a:rPr lang="en-GB" sz="1600" dirty="0">
                <a:solidFill>
                  <a:srgbClr val="33445F"/>
                </a:solidFill>
                <a:latin typeface="Arial"/>
                <a:ea typeface="Arial"/>
                <a:cs typeface="Arial"/>
                <a:sym typeface="Arial"/>
              </a:rPr>
              <a:t>CEOS Interoperability Framework meetings (monthly)  ⇒  </a:t>
            </a:r>
            <a:r>
              <a:rPr lang="en-GB" sz="1600" b="1" dirty="0">
                <a:solidFill>
                  <a:srgbClr val="33445F"/>
                </a:solidFill>
                <a:latin typeface="Arial"/>
                <a:ea typeface="Arial"/>
                <a:cs typeface="Arial"/>
                <a:sym typeface="Arial"/>
              </a:rPr>
              <a:t>CEOS Interoperability Framework session</a:t>
            </a:r>
          </a:p>
          <a:p>
            <a:pPr marL="214313" indent="-214313">
              <a:lnSpc>
                <a:spcPct val="200000"/>
              </a:lnSpc>
              <a:buClr>
                <a:schemeClr val="dk1"/>
              </a:buClr>
              <a:buSzPts val="1600"/>
              <a:buFont typeface="Noto Sans Symbols"/>
              <a:buChar char="❖"/>
            </a:pPr>
            <a:r>
              <a:rPr lang="en-GB" sz="1600" dirty="0">
                <a:solidFill>
                  <a:srgbClr val="33445F"/>
                </a:solidFill>
                <a:latin typeface="Arial"/>
                <a:ea typeface="Arial"/>
                <a:cs typeface="Arial"/>
                <a:sym typeface="Arial"/>
              </a:rPr>
              <a:t>SIT technical workshop (</a:t>
            </a:r>
            <a:r>
              <a:rPr lang="en-GB" sz="1600" dirty="0">
                <a:solidFill>
                  <a:srgbClr val="33445F"/>
                </a:solidFill>
              </a:rPr>
              <a:t>Oct</a:t>
            </a:r>
            <a:r>
              <a:rPr lang="en-GB" sz="1600" dirty="0">
                <a:solidFill>
                  <a:srgbClr val="33445F"/>
                </a:solidFill>
                <a:latin typeface="Arial"/>
                <a:ea typeface="Arial"/>
                <a:cs typeface="Arial"/>
                <a:sym typeface="Arial"/>
              </a:rPr>
              <a:t>. 28-30, 2023, ESA/ESRIN in Italy)  </a:t>
            </a:r>
            <a:r>
              <a:rPr lang="en-GB" altLang="ja-JP" sz="1600" dirty="0">
                <a:solidFill>
                  <a:srgbClr val="33445F"/>
                </a:solidFill>
                <a:latin typeface="Arial"/>
                <a:ea typeface="Arial"/>
                <a:cs typeface="Arial"/>
                <a:sym typeface="Arial"/>
              </a:rPr>
              <a:t>⇒  </a:t>
            </a:r>
            <a:r>
              <a:rPr lang="en-GB" altLang="ja-JP" sz="1600" b="1" dirty="0">
                <a:solidFill>
                  <a:srgbClr val="33445F"/>
                </a:solidFill>
                <a:latin typeface="Arial"/>
                <a:ea typeface="Arial"/>
                <a:cs typeface="Arial"/>
                <a:sym typeface="Arial"/>
              </a:rPr>
              <a:t>to be reported in the chair report. </a:t>
            </a:r>
          </a:p>
          <a:p>
            <a:pPr marL="214313" indent="-214313">
              <a:lnSpc>
                <a:spcPct val="200000"/>
              </a:lnSpc>
              <a:buClr>
                <a:schemeClr val="dk1"/>
              </a:buClr>
              <a:buSzPts val="1600"/>
              <a:buFont typeface="Noto Sans Symbols"/>
              <a:buChar char="❖"/>
            </a:pPr>
            <a:r>
              <a:rPr lang="en-US" altLang="ja-JP" sz="1600" dirty="0">
                <a:solidFill>
                  <a:srgbClr val="33445F"/>
                </a:solidFill>
              </a:rPr>
              <a:t>CEOS Plenary 2023  </a:t>
            </a:r>
            <a:r>
              <a:rPr lang="en-GB" altLang="ja-JP" sz="1600" b="1" dirty="0">
                <a:solidFill>
                  <a:srgbClr val="33445F"/>
                </a:solidFill>
                <a:latin typeface="Arial"/>
                <a:ea typeface="Arial"/>
                <a:cs typeface="Arial"/>
                <a:sym typeface="Arial"/>
              </a:rPr>
              <a:t>⇒  to be reported in the chair report. </a:t>
            </a:r>
          </a:p>
        </p:txBody>
      </p:sp>
    </p:spTree>
    <p:extLst>
      <p:ext uri="{BB962C8B-B14F-4D97-AF65-F5344CB8AC3E}">
        <p14:creationId xmlns:p14="http://schemas.microsoft.com/office/powerpoint/2010/main" val="15425608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0"/>
          <p:cNvSpPr txBox="1"/>
          <p:nvPr/>
        </p:nvSpPr>
        <p:spPr>
          <a:xfrm>
            <a:off x="490193" y="103248"/>
            <a:ext cx="9426805" cy="76940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4400" dirty="0">
                <a:solidFill>
                  <a:schemeClr val="lt1"/>
                </a:solidFill>
              </a:rPr>
              <a:t>CEOS Ocean Coordination Group</a:t>
            </a:r>
            <a:endParaRPr lang="en-GB" dirty="0"/>
          </a:p>
        </p:txBody>
      </p:sp>
      <p:sp>
        <p:nvSpPr>
          <p:cNvPr id="87" name="Google Shape;87;p10"/>
          <p:cNvSpPr txBox="1"/>
          <p:nvPr/>
        </p:nvSpPr>
        <p:spPr>
          <a:xfrm>
            <a:off x="10265664" y="6574604"/>
            <a:ext cx="1925447" cy="30777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sz="1400" b="1">
                <a:solidFill>
                  <a:schemeClr val="accent1"/>
                </a:solidFill>
                <a:latin typeface="Arial"/>
                <a:ea typeface="Arial"/>
                <a:cs typeface="Arial"/>
                <a:sym typeface="Arial"/>
              </a:rPr>
              <a:t>Slide </a:t>
            </a:r>
            <a:fld id="{00000000-1234-1234-1234-123412341234}" type="slidenum">
              <a:rPr lang="en-GB" sz="1400" b="1">
                <a:solidFill>
                  <a:schemeClr val="accent1"/>
                </a:solidFill>
                <a:latin typeface="Arial"/>
                <a:ea typeface="Arial"/>
                <a:cs typeface="Arial"/>
                <a:sym typeface="Arial"/>
              </a:rPr>
              <a:t>4</a:t>
            </a:fld>
            <a:endParaRPr sz="1400" b="1">
              <a:solidFill>
                <a:schemeClr val="accent1"/>
              </a:solidFill>
              <a:latin typeface="Arial"/>
              <a:ea typeface="Arial"/>
              <a:cs typeface="Arial"/>
              <a:sym typeface="Arial"/>
            </a:endParaRPr>
          </a:p>
        </p:txBody>
      </p:sp>
      <p:sp>
        <p:nvSpPr>
          <p:cNvPr id="88" name="Google Shape;88;p10"/>
          <p:cNvSpPr txBox="1"/>
          <p:nvPr/>
        </p:nvSpPr>
        <p:spPr>
          <a:xfrm>
            <a:off x="238264" y="1266311"/>
            <a:ext cx="11715471" cy="1569620"/>
          </a:xfrm>
          <a:prstGeom prst="rect">
            <a:avLst/>
          </a:prstGeom>
          <a:noFill/>
          <a:ln>
            <a:noFill/>
          </a:ln>
        </p:spPr>
        <p:txBody>
          <a:bodyPr spcFirstLastPara="1" wrap="square" lIns="91425" tIns="45700" rIns="91425" bIns="45700" anchor="t" anchorCtr="0">
            <a:spAutoFit/>
          </a:bodyPr>
          <a:lstStyle/>
          <a:p>
            <a:pPr marL="214313" marR="0" lvl="0" indent="-214313" algn="l" rtl="0">
              <a:lnSpc>
                <a:spcPct val="150000"/>
              </a:lnSpc>
              <a:spcBef>
                <a:spcPts val="0"/>
              </a:spcBef>
              <a:spcAft>
                <a:spcPts val="0"/>
              </a:spcAft>
              <a:buClr>
                <a:schemeClr val="dk1"/>
              </a:buClr>
              <a:buSzPts val="1600"/>
              <a:buFont typeface="Noto Sans Symbols"/>
              <a:buChar char="❖"/>
            </a:pPr>
            <a:r>
              <a:rPr lang="en-US" altLang="ja-JP" sz="1600" dirty="0">
                <a:solidFill>
                  <a:schemeClr val="bg2">
                    <a:lumMod val="50000"/>
                  </a:schemeClr>
                </a:solidFill>
              </a:rPr>
              <a:t> CEOS Ocean Coordination Group is a task force formally led by the SIT Chair and currently done by the Coast AHT Chair.  The objective is to coordinate CEOS ocean-related activities and clarify CEOS’ contribution to the IOC/UN Ocean Decade.</a:t>
            </a:r>
            <a:endParaRPr lang="en-US" sz="1600" dirty="0">
              <a:solidFill>
                <a:srgbClr val="FF0000"/>
              </a:solidFill>
              <a:latin typeface="Arial"/>
              <a:ea typeface="Arial"/>
              <a:cs typeface="Arial"/>
              <a:sym typeface="Arial"/>
            </a:endParaRPr>
          </a:p>
          <a:p>
            <a:pPr marL="214313" marR="0" lvl="0" indent="-214313" algn="l" rtl="0">
              <a:lnSpc>
                <a:spcPct val="150000"/>
              </a:lnSpc>
              <a:spcBef>
                <a:spcPts val="0"/>
              </a:spcBef>
              <a:spcAft>
                <a:spcPts val="0"/>
              </a:spcAft>
              <a:buClr>
                <a:schemeClr val="dk1"/>
              </a:buClr>
              <a:buSzPts val="1600"/>
              <a:buFont typeface="Noto Sans Symbols"/>
              <a:buChar char="❖"/>
            </a:pPr>
            <a:r>
              <a:rPr lang="en-US" altLang="ja-JP" sz="1600" dirty="0">
                <a:solidFill>
                  <a:schemeClr val="bg2">
                    <a:lumMod val="50000"/>
                  </a:schemeClr>
                </a:solidFill>
              </a:rPr>
              <a:t> 6-month extension for further discussions was approved at SIT-38. </a:t>
            </a:r>
            <a:r>
              <a:rPr lang="en-US" altLang="ja-JP" sz="1600" b="1" dirty="0">
                <a:solidFill>
                  <a:schemeClr val="bg2">
                    <a:lumMod val="50000"/>
                  </a:schemeClr>
                </a:solidFill>
              </a:rPr>
              <a:t>=&gt; Concluded the activity at SIT-TW.</a:t>
            </a:r>
            <a:r>
              <a:rPr lang="en-US" altLang="ja-JP" sz="1600" dirty="0">
                <a:solidFill>
                  <a:schemeClr val="bg2">
                    <a:lumMod val="50000"/>
                  </a:schemeClr>
                </a:solidFill>
              </a:rPr>
              <a:t> </a:t>
            </a:r>
          </a:p>
          <a:p>
            <a:pPr marR="0" lvl="0" algn="l" rtl="0">
              <a:lnSpc>
                <a:spcPct val="150000"/>
              </a:lnSpc>
              <a:spcBef>
                <a:spcPts val="0"/>
              </a:spcBef>
              <a:spcAft>
                <a:spcPts val="0"/>
              </a:spcAft>
              <a:buClr>
                <a:schemeClr val="dk1"/>
              </a:buClr>
              <a:buSzPts val="1600"/>
            </a:pPr>
            <a:r>
              <a:rPr lang="en-US" altLang="ja-JP" sz="1600" b="1" dirty="0">
                <a:solidFill>
                  <a:schemeClr val="bg2">
                    <a:lumMod val="50000"/>
                  </a:schemeClr>
                </a:solidFill>
              </a:rPr>
              <a:t>ref. COAST ad-hoc team will propose to establish COAST-VC to CEOS plenary 2023. </a:t>
            </a:r>
          </a:p>
        </p:txBody>
      </p:sp>
      <p:pic>
        <p:nvPicPr>
          <p:cNvPr id="3" name="図 2">
            <a:extLst>
              <a:ext uri="{FF2B5EF4-FFF2-40B4-BE49-F238E27FC236}">
                <a16:creationId xmlns:a16="http://schemas.microsoft.com/office/drawing/2014/main" id="{23FCF7B9-AE0C-CE68-1E51-973DBA47A358}"/>
              </a:ext>
            </a:extLst>
          </p:cNvPr>
          <p:cNvPicPr>
            <a:picLocks noChangeAspect="1"/>
          </p:cNvPicPr>
          <p:nvPr/>
        </p:nvPicPr>
        <p:blipFill>
          <a:blip r:embed="rId3"/>
          <a:stretch>
            <a:fillRect/>
          </a:stretch>
        </p:blipFill>
        <p:spPr>
          <a:xfrm>
            <a:off x="2989609" y="2951782"/>
            <a:ext cx="6212780" cy="3506971"/>
          </a:xfrm>
          <a:prstGeom prst="rect">
            <a:avLst/>
          </a:prstGeom>
        </p:spPr>
      </p:pic>
    </p:spTree>
    <p:extLst>
      <p:ext uri="{BB962C8B-B14F-4D97-AF65-F5344CB8AC3E}">
        <p14:creationId xmlns:p14="http://schemas.microsoft.com/office/powerpoint/2010/main" val="19784998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0"/>
          <p:cNvSpPr txBox="1"/>
          <p:nvPr/>
        </p:nvSpPr>
        <p:spPr>
          <a:xfrm>
            <a:off x="238264" y="188089"/>
            <a:ext cx="11952847"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dirty="0">
                <a:solidFill>
                  <a:schemeClr val="lt1"/>
                </a:solidFill>
              </a:rPr>
              <a:t>CEOS Engagement with Standards Organizations</a:t>
            </a:r>
            <a:endParaRPr lang="en-GB" sz="3600" dirty="0"/>
          </a:p>
        </p:txBody>
      </p:sp>
      <p:sp>
        <p:nvSpPr>
          <p:cNvPr id="87" name="Google Shape;87;p10"/>
          <p:cNvSpPr txBox="1"/>
          <p:nvPr/>
        </p:nvSpPr>
        <p:spPr>
          <a:xfrm>
            <a:off x="10265664" y="6574604"/>
            <a:ext cx="1925447" cy="30777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sz="1400" b="1">
                <a:solidFill>
                  <a:schemeClr val="accent1"/>
                </a:solidFill>
                <a:latin typeface="Arial"/>
                <a:ea typeface="Arial"/>
                <a:cs typeface="Arial"/>
                <a:sym typeface="Arial"/>
              </a:rPr>
              <a:t>Slide </a:t>
            </a:r>
            <a:fld id="{00000000-1234-1234-1234-123412341234}" type="slidenum">
              <a:rPr lang="en-GB" sz="1400" b="1">
                <a:solidFill>
                  <a:schemeClr val="accent1"/>
                </a:solidFill>
                <a:latin typeface="Arial"/>
                <a:ea typeface="Arial"/>
                <a:cs typeface="Arial"/>
                <a:sym typeface="Arial"/>
              </a:rPr>
              <a:t>5</a:t>
            </a:fld>
            <a:endParaRPr sz="1400" b="1">
              <a:solidFill>
                <a:schemeClr val="accent1"/>
              </a:solidFill>
              <a:latin typeface="Arial"/>
              <a:ea typeface="Arial"/>
              <a:cs typeface="Arial"/>
              <a:sym typeface="Arial"/>
            </a:endParaRPr>
          </a:p>
        </p:txBody>
      </p:sp>
      <p:sp>
        <p:nvSpPr>
          <p:cNvPr id="88" name="Google Shape;88;p10"/>
          <p:cNvSpPr txBox="1"/>
          <p:nvPr/>
        </p:nvSpPr>
        <p:spPr>
          <a:xfrm>
            <a:off x="238264" y="1179620"/>
            <a:ext cx="11715471" cy="3046948"/>
          </a:xfrm>
          <a:prstGeom prst="rect">
            <a:avLst/>
          </a:prstGeom>
          <a:noFill/>
          <a:ln>
            <a:noFill/>
          </a:ln>
        </p:spPr>
        <p:txBody>
          <a:bodyPr spcFirstLastPara="1" wrap="square" lIns="91425" tIns="45700" rIns="91425" bIns="45700" anchor="t" anchorCtr="0">
            <a:spAutoFit/>
          </a:bodyPr>
          <a:lstStyle/>
          <a:p>
            <a:pPr marL="214313" marR="0" lvl="0" indent="-214313" algn="l" rtl="0">
              <a:lnSpc>
                <a:spcPct val="150000"/>
              </a:lnSpc>
              <a:spcBef>
                <a:spcPts val="0"/>
              </a:spcBef>
              <a:spcAft>
                <a:spcPts val="0"/>
              </a:spcAft>
              <a:buClr>
                <a:schemeClr val="dk1"/>
              </a:buClr>
              <a:buSzPts val="1600"/>
              <a:buFont typeface="Noto Sans Symbols"/>
              <a:buChar char="❖"/>
            </a:pPr>
            <a:r>
              <a:rPr lang="en-US" altLang="ja-JP" sz="1600" dirty="0">
                <a:solidFill>
                  <a:schemeClr val="bg2">
                    <a:lumMod val="50000"/>
                  </a:schemeClr>
                </a:solidFill>
              </a:rPr>
              <a:t> The issue raised at SIT-TW 2022; In discussions around standards for Analysis-Ready Data, it became clear that CEOS was perhaps uncoordinated in its approach to engagement with standards bodies. For ARD, this coordination has since been resolved via the ongoing effort of the CEOS-ARD Oversight Group. Question remains whether CEOS generally needs more formal coordination around engagement with standards bodies, e.g., ISO / OGC / IEEE.  Consultation with the CEOS community at 2022 SIT Technical Workshop side meeting – agreed that more coordination on the engagement of CEOS with standards organizations would be beneficial.</a:t>
            </a:r>
          </a:p>
          <a:p>
            <a:pPr marR="0" lvl="0" algn="l" rtl="0">
              <a:lnSpc>
                <a:spcPct val="150000"/>
              </a:lnSpc>
              <a:spcBef>
                <a:spcPts val="0"/>
              </a:spcBef>
              <a:spcAft>
                <a:spcPts val="0"/>
              </a:spcAft>
              <a:buClr>
                <a:schemeClr val="dk1"/>
              </a:buClr>
              <a:buSzPts val="1600"/>
            </a:pPr>
            <a:endParaRPr lang="en-US" altLang="ja-JP" sz="1600" dirty="0">
              <a:solidFill>
                <a:schemeClr val="bg2">
                  <a:lumMod val="50000"/>
                </a:schemeClr>
              </a:solidFill>
            </a:endParaRPr>
          </a:p>
          <a:p>
            <a:pPr marL="214313" marR="0" lvl="0" indent="-214313" algn="l" rtl="0">
              <a:lnSpc>
                <a:spcPct val="150000"/>
              </a:lnSpc>
              <a:spcBef>
                <a:spcPts val="0"/>
              </a:spcBef>
              <a:spcAft>
                <a:spcPts val="0"/>
              </a:spcAft>
              <a:buClr>
                <a:schemeClr val="dk1"/>
              </a:buClr>
              <a:buSzPts val="1600"/>
              <a:buFont typeface="Noto Sans Symbols"/>
              <a:buChar char="❖"/>
            </a:pPr>
            <a:r>
              <a:rPr lang="en-US" altLang="ja-JP" sz="1600" dirty="0">
                <a:solidFill>
                  <a:schemeClr val="bg2">
                    <a:lumMod val="50000"/>
                  </a:schemeClr>
                </a:solidFill>
              </a:rPr>
              <a:t>  CEOS Plenary Discussion and Results</a:t>
            </a:r>
          </a:p>
        </p:txBody>
      </p:sp>
      <p:graphicFrame>
        <p:nvGraphicFramePr>
          <p:cNvPr id="3" name="Google Shape;85;p10">
            <a:extLst>
              <a:ext uri="{FF2B5EF4-FFF2-40B4-BE49-F238E27FC236}">
                <a16:creationId xmlns:a16="http://schemas.microsoft.com/office/drawing/2014/main" id="{323C7353-AD0B-7F4B-B018-B659A081929E}"/>
              </a:ext>
            </a:extLst>
          </p:cNvPr>
          <p:cNvGraphicFramePr/>
          <p:nvPr>
            <p:extLst>
              <p:ext uri="{D42A27DB-BD31-4B8C-83A1-F6EECF244321}">
                <p14:modId xmlns:p14="http://schemas.microsoft.com/office/powerpoint/2010/main" val="2794410416"/>
              </p:ext>
            </p:extLst>
          </p:nvPr>
        </p:nvGraphicFramePr>
        <p:xfrm>
          <a:off x="732137" y="4533431"/>
          <a:ext cx="10727725" cy="1516627"/>
        </p:xfrm>
        <a:graphic>
          <a:graphicData uri="http://schemas.openxmlformats.org/drawingml/2006/table">
            <a:tbl>
              <a:tblPr>
                <a:noFill/>
              </a:tblPr>
              <a:tblGrid>
                <a:gridCol w="2177125">
                  <a:extLst>
                    <a:ext uri="{9D8B030D-6E8A-4147-A177-3AD203B41FA5}">
                      <a16:colId xmlns:a16="http://schemas.microsoft.com/office/drawing/2014/main" val="20000"/>
                    </a:ext>
                  </a:extLst>
                </a:gridCol>
                <a:gridCol w="5758925">
                  <a:extLst>
                    <a:ext uri="{9D8B030D-6E8A-4147-A177-3AD203B41FA5}">
                      <a16:colId xmlns:a16="http://schemas.microsoft.com/office/drawing/2014/main" val="20001"/>
                    </a:ext>
                  </a:extLst>
                </a:gridCol>
                <a:gridCol w="2791675">
                  <a:extLst>
                    <a:ext uri="{9D8B030D-6E8A-4147-A177-3AD203B41FA5}">
                      <a16:colId xmlns:a16="http://schemas.microsoft.com/office/drawing/2014/main" val="20002"/>
                    </a:ext>
                  </a:extLst>
                </a:gridCol>
              </a:tblGrid>
              <a:tr h="1516627">
                <a:tc>
                  <a:txBody>
                    <a:bodyPr/>
                    <a:lstStyle/>
                    <a:p>
                      <a:pPr marL="0" lvl="0" indent="0" algn="ctr" rtl="0">
                        <a:lnSpc>
                          <a:spcPct val="112999"/>
                        </a:lnSpc>
                        <a:spcBef>
                          <a:spcPts val="600"/>
                        </a:spcBef>
                        <a:spcAft>
                          <a:spcPts val="600"/>
                        </a:spcAft>
                        <a:buNone/>
                      </a:pPr>
                      <a:r>
                        <a:rPr lang="en-GB" sz="1800" b="1">
                          <a:solidFill>
                            <a:srgbClr val="FFFFFF"/>
                          </a:solidFill>
                          <a:latin typeface="Calibri"/>
                          <a:ea typeface="Calibri"/>
                          <a:cs typeface="Calibri"/>
                          <a:sym typeface="Calibri"/>
                        </a:rPr>
                        <a:t>CEOS-36-09</a:t>
                      </a:r>
                      <a:endParaRPr sz="1800" b="1">
                        <a:solidFill>
                          <a:srgbClr val="FFFFFF"/>
                        </a:solidFill>
                        <a:latin typeface="Calibri"/>
                        <a:ea typeface="Calibri"/>
                        <a:cs typeface="Calibri"/>
                        <a:sym typeface="Calibri"/>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3366"/>
                    </a:solidFill>
                  </a:tcPr>
                </a:tc>
                <a:tc>
                  <a:txBody>
                    <a:bodyPr/>
                    <a:lstStyle/>
                    <a:p>
                      <a:pPr marL="0" lvl="0" indent="0" algn="l" rtl="0">
                        <a:lnSpc>
                          <a:spcPct val="112999"/>
                        </a:lnSpc>
                        <a:spcBef>
                          <a:spcPts val="600"/>
                        </a:spcBef>
                        <a:spcAft>
                          <a:spcPts val="600"/>
                        </a:spcAft>
                        <a:buNone/>
                      </a:pPr>
                      <a:r>
                        <a:rPr lang="en-GB" sz="1800" dirty="0">
                          <a:solidFill>
                            <a:srgbClr val="33445F"/>
                          </a:solidFill>
                          <a:latin typeface="Calibri"/>
                          <a:ea typeface="Calibri"/>
                          <a:cs typeface="Calibri"/>
                          <a:sym typeface="Calibri"/>
                        </a:rPr>
                        <a:t>SIT Chair to organise a dedicated session on the topic of CEOS engagement with standards organisations at SIT-38 and invite CEOS entities to present their experience and status, with the </a:t>
                      </a:r>
                      <a:r>
                        <a:rPr lang="en-GB" sz="1800" b="1" dirty="0">
                          <a:solidFill>
                            <a:srgbClr val="33445F"/>
                          </a:solidFill>
                          <a:latin typeface="Calibri"/>
                          <a:ea typeface="Calibri"/>
                          <a:cs typeface="Calibri"/>
                          <a:sym typeface="Calibri"/>
                        </a:rPr>
                        <a:t>aim of creating a snapshot inventory</a:t>
                      </a:r>
                      <a:r>
                        <a:rPr lang="en-GB" sz="1800" dirty="0">
                          <a:solidFill>
                            <a:srgbClr val="33445F"/>
                          </a:solidFill>
                          <a:latin typeface="Calibri"/>
                          <a:ea typeface="Calibri"/>
                          <a:cs typeface="Calibri"/>
                          <a:sym typeface="Calibri"/>
                        </a:rPr>
                        <a:t>.</a:t>
                      </a:r>
                      <a:endParaRPr sz="1800" dirty="0">
                        <a:solidFill>
                          <a:srgbClr val="33445F"/>
                        </a:solidFill>
                        <a:latin typeface="Calibri"/>
                        <a:ea typeface="Calibri"/>
                        <a:cs typeface="Calibri"/>
                        <a:sym typeface="Calibri"/>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2999"/>
                        </a:lnSpc>
                        <a:spcBef>
                          <a:spcPts val="600"/>
                        </a:spcBef>
                        <a:spcAft>
                          <a:spcPts val="600"/>
                        </a:spcAft>
                        <a:buNone/>
                      </a:pPr>
                      <a:r>
                        <a:rPr lang="en-GB" sz="1800" b="1" dirty="0">
                          <a:solidFill>
                            <a:srgbClr val="33445F"/>
                          </a:solidFill>
                          <a:latin typeface="Calibri"/>
                          <a:ea typeface="Calibri"/>
                          <a:cs typeface="Calibri"/>
                          <a:sym typeface="Calibri"/>
                        </a:rPr>
                        <a:t>SIT-38</a:t>
                      </a:r>
                      <a:endParaRPr sz="1800" b="1" dirty="0">
                        <a:solidFill>
                          <a:srgbClr val="33445F"/>
                        </a:solidFill>
                        <a:latin typeface="Calibri"/>
                        <a:ea typeface="Calibri"/>
                        <a:cs typeface="Calibri"/>
                        <a:sym typeface="Calibri"/>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6596460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0"/>
          <p:cNvSpPr txBox="1"/>
          <p:nvPr/>
        </p:nvSpPr>
        <p:spPr>
          <a:xfrm>
            <a:off x="238264" y="188089"/>
            <a:ext cx="11952847"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dirty="0">
                <a:solidFill>
                  <a:schemeClr val="lt1"/>
                </a:solidFill>
              </a:rPr>
              <a:t>CEOS Engagement with Standards Organizations</a:t>
            </a:r>
            <a:endParaRPr lang="en-GB" sz="3600" dirty="0"/>
          </a:p>
        </p:txBody>
      </p:sp>
      <p:sp>
        <p:nvSpPr>
          <p:cNvPr id="87" name="Google Shape;87;p10"/>
          <p:cNvSpPr txBox="1"/>
          <p:nvPr/>
        </p:nvSpPr>
        <p:spPr>
          <a:xfrm>
            <a:off x="10265664" y="6574604"/>
            <a:ext cx="1925447" cy="30777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sz="1400" b="1">
                <a:solidFill>
                  <a:schemeClr val="accent1"/>
                </a:solidFill>
                <a:latin typeface="Arial"/>
                <a:ea typeface="Arial"/>
                <a:cs typeface="Arial"/>
                <a:sym typeface="Arial"/>
              </a:rPr>
              <a:t>Slide </a:t>
            </a:r>
            <a:fld id="{00000000-1234-1234-1234-123412341234}" type="slidenum">
              <a:rPr lang="en-GB" sz="1400" b="1">
                <a:solidFill>
                  <a:schemeClr val="accent1"/>
                </a:solidFill>
                <a:latin typeface="Arial"/>
                <a:ea typeface="Arial"/>
                <a:cs typeface="Arial"/>
                <a:sym typeface="Arial"/>
              </a:rPr>
              <a:t>6</a:t>
            </a:fld>
            <a:endParaRPr sz="1400" b="1">
              <a:solidFill>
                <a:schemeClr val="accent1"/>
              </a:solidFill>
              <a:latin typeface="Arial"/>
              <a:ea typeface="Arial"/>
              <a:cs typeface="Arial"/>
              <a:sym typeface="Arial"/>
            </a:endParaRPr>
          </a:p>
        </p:txBody>
      </p:sp>
      <p:sp>
        <p:nvSpPr>
          <p:cNvPr id="4" name="テキスト ボックス 3">
            <a:extLst>
              <a:ext uri="{FF2B5EF4-FFF2-40B4-BE49-F238E27FC236}">
                <a16:creationId xmlns:a16="http://schemas.microsoft.com/office/drawing/2014/main" id="{A9F164FB-E417-B329-6096-88C6E7CAF25F}"/>
              </a:ext>
            </a:extLst>
          </p:cNvPr>
          <p:cNvSpPr txBox="1"/>
          <p:nvPr/>
        </p:nvSpPr>
        <p:spPr>
          <a:xfrm>
            <a:off x="414778" y="1443344"/>
            <a:ext cx="11312165" cy="872034"/>
          </a:xfrm>
          <a:prstGeom prst="rect">
            <a:avLst/>
          </a:prstGeom>
          <a:noFill/>
        </p:spPr>
        <p:txBody>
          <a:bodyPr wrap="square">
            <a:spAutoFit/>
          </a:bodyPr>
          <a:lstStyle/>
          <a:p>
            <a:pPr marL="214312" lvl="0" indent="-233362" algn="l" rtl="0">
              <a:lnSpc>
                <a:spcPct val="150000"/>
              </a:lnSpc>
              <a:spcBef>
                <a:spcPts val="0"/>
              </a:spcBef>
              <a:spcAft>
                <a:spcPts val="0"/>
              </a:spcAft>
              <a:buSzPts val="1900"/>
              <a:buFont typeface="Montserrat"/>
              <a:buChar char="❖"/>
            </a:pPr>
            <a:r>
              <a:rPr lang="en-US" altLang="ja-JP" sz="1800" dirty="0">
                <a:solidFill>
                  <a:srgbClr val="33445F"/>
                </a:solidFill>
              </a:rPr>
              <a:t>WGISS was requested some input to SIT-38 and input the comments based on the discussions in the WGISS Exec meetings in 2022 as follows.</a:t>
            </a:r>
          </a:p>
        </p:txBody>
      </p:sp>
      <p:sp>
        <p:nvSpPr>
          <p:cNvPr id="5" name="テキスト ボックス 4">
            <a:extLst>
              <a:ext uri="{FF2B5EF4-FFF2-40B4-BE49-F238E27FC236}">
                <a16:creationId xmlns:a16="http://schemas.microsoft.com/office/drawing/2014/main" id="{1AECB19B-7344-3057-72ED-7C9C12ED5835}"/>
              </a:ext>
            </a:extLst>
          </p:cNvPr>
          <p:cNvSpPr txBox="1"/>
          <p:nvPr/>
        </p:nvSpPr>
        <p:spPr>
          <a:xfrm>
            <a:off x="439918" y="2654186"/>
            <a:ext cx="11312164" cy="2118529"/>
          </a:xfrm>
          <a:prstGeom prst="rect">
            <a:avLst/>
          </a:prstGeom>
          <a:noFill/>
          <a:ln w="19050">
            <a:solidFill>
              <a:schemeClr val="tx1"/>
            </a:solidFill>
          </a:ln>
        </p:spPr>
        <p:txBody>
          <a:bodyPr wrap="square">
            <a:spAutoFit/>
          </a:bodyPr>
          <a:lstStyle/>
          <a:p>
            <a:pPr marL="214312" lvl="0" indent="-233362" algn="l" rtl="0">
              <a:lnSpc>
                <a:spcPct val="150000"/>
              </a:lnSpc>
              <a:spcBef>
                <a:spcPts val="0"/>
              </a:spcBef>
              <a:spcAft>
                <a:spcPts val="0"/>
              </a:spcAft>
              <a:buSzPts val="1900"/>
              <a:buFont typeface="Montserrat"/>
              <a:buChar char="❖"/>
            </a:pPr>
            <a:r>
              <a:rPr lang="en-US" altLang="ja-JP" sz="1800" i="1" dirty="0">
                <a:solidFill>
                  <a:srgbClr val="33445F"/>
                </a:solidFill>
              </a:rPr>
              <a:t>WGISS solicited a volunteer for the activity at the WGISS EXEC meetings.</a:t>
            </a:r>
          </a:p>
          <a:p>
            <a:pPr marL="214312" lvl="0" indent="-233362" algn="l" rtl="0">
              <a:lnSpc>
                <a:spcPct val="150000"/>
              </a:lnSpc>
              <a:spcBef>
                <a:spcPts val="0"/>
              </a:spcBef>
              <a:spcAft>
                <a:spcPts val="0"/>
              </a:spcAft>
              <a:buSzPts val="1900"/>
              <a:buFont typeface="Montserrat"/>
              <a:buChar char="❖"/>
            </a:pPr>
            <a:r>
              <a:rPr lang="en-US" altLang="ja-JP" sz="1800" i="1" dirty="0">
                <a:solidFill>
                  <a:srgbClr val="33445F"/>
                </a:solidFill>
              </a:rPr>
              <a:t>WGISS doesn't have experts on standardizations except for Liping, who is a liaison with OGC/ISO-TC211 nor resources.</a:t>
            </a:r>
          </a:p>
          <a:p>
            <a:pPr marL="214312" lvl="0" indent="-233362" algn="l" rtl="0">
              <a:lnSpc>
                <a:spcPct val="150000"/>
              </a:lnSpc>
              <a:spcBef>
                <a:spcPts val="0"/>
              </a:spcBef>
              <a:spcAft>
                <a:spcPts val="0"/>
              </a:spcAft>
              <a:buSzPts val="1900"/>
              <a:buFont typeface="Montserrat"/>
              <a:buChar char="❖"/>
            </a:pPr>
            <a:r>
              <a:rPr lang="en-US" altLang="ja-JP" sz="1800" i="1" dirty="0">
                <a:solidFill>
                  <a:srgbClr val="33445F"/>
                </a:solidFill>
              </a:rPr>
              <a:t>The direct commitment to the activity is difficult, but WGISS will support the activity through regular members of OGC/ISO-TC211 in individual agencies.</a:t>
            </a:r>
          </a:p>
        </p:txBody>
      </p:sp>
      <p:sp>
        <p:nvSpPr>
          <p:cNvPr id="2" name="テキスト ボックス 1">
            <a:extLst>
              <a:ext uri="{FF2B5EF4-FFF2-40B4-BE49-F238E27FC236}">
                <a16:creationId xmlns:a16="http://schemas.microsoft.com/office/drawing/2014/main" id="{764DBC76-B261-5384-F633-62F93B5F3BF3}"/>
              </a:ext>
            </a:extLst>
          </p:cNvPr>
          <p:cNvSpPr txBox="1"/>
          <p:nvPr/>
        </p:nvSpPr>
        <p:spPr>
          <a:xfrm>
            <a:off x="414777" y="5111523"/>
            <a:ext cx="11312165" cy="456535"/>
          </a:xfrm>
          <a:prstGeom prst="rect">
            <a:avLst/>
          </a:prstGeom>
          <a:noFill/>
        </p:spPr>
        <p:txBody>
          <a:bodyPr wrap="square">
            <a:spAutoFit/>
          </a:bodyPr>
          <a:lstStyle/>
          <a:p>
            <a:pPr marL="214312" lvl="0" indent="-233362" algn="l" rtl="0">
              <a:lnSpc>
                <a:spcPct val="150000"/>
              </a:lnSpc>
              <a:spcBef>
                <a:spcPts val="0"/>
              </a:spcBef>
              <a:spcAft>
                <a:spcPts val="0"/>
              </a:spcAft>
              <a:buSzPts val="1900"/>
              <a:buFont typeface="Montserrat"/>
              <a:buChar char="❖"/>
            </a:pPr>
            <a:r>
              <a:rPr lang="en-US" altLang="ja-JP" sz="1800" b="1" dirty="0">
                <a:solidFill>
                  <a:srgbClr val="33445F"/>
                </a:solidFill>
              </a:rPr>
              <a:t>CEOS ARD OG initiated standardization for CEOS ARD in OGC and ISO TC211</a:t>
            </a:r>
            <a:r>
              <a:rPr lang="en-US" altLang="ja-JP" sz="1800" b="1" dirty="0"/>
              <a:t>.</a:t>
            </a:r>
          </a:p>
        </p:txBody>
      </p:sp>
    </p:spTree>
    <p:extLst>
      <p:ext uri="{BB962C8B-B14F-4D97-AF65-F5344CB8AC3E}">
        <p14:creationId xmlns:p14="http://schemas.microsoft.com/office/powerpoint/2010/main" val="37780912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0"/>
          <p:cNvSpPr txBox="1"/>
          <p:nvPr/>
        </p:nvSpPr>
        <p:spPr>
          <a:xfrm>
            <a:off x="414778" y="219255"/>
            <a:ext cx="11952847"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dirty="0">
                <a:solidFill>
                  <a:schemeClr val="lt1"/>
                </a:solidFill>
              </a:rPr>
              <a:t>CEOS New Space Task Team</a:t>
            </a:r>
            <a:endParaRPr lang="en-GB" sz="3600" dirty="0"/>
          </a:p>
        </p:txBody>
      </p:sp>
      <p:sp>
        <p:nvSpPr>
          <p:cNvPr id="87" name="Google Shape;87;p10"/>
          <p:cNvSpPr txBox="1"/>
          <p:nvPr/>
        </p:nvSpPr>
        <p:spPr>
          <a:xfrm>
            <a:off x="10265664" y="6574604"/>
            <a:ext cx="1925447" cy="30777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sz="1400" b="1">
                <a:solidFill>
                  <a:schemeClr val="accent1"/>
                </a:solidFill>
                <a:latin typeface="Arial"/>
                <a:ea typeface="Arial"/>
                <a:cs typeface="Arial"/>
                <a:sym typeface="Arial"/>
              </a:rPr>
              <a:t>Slide </a:t>
            </a:r>
            <a:fld id="{00000000-1234-1234-1234-123412341234}" type="slidenum">
              <a:rPr lang="en-GB" sz="1400" b="1">
                <a:solidFill>
                  <a:schemeClr val="accent1"/>
                </a:solidFill>
                <a:latin typeface="Arial"/>
                <a:ea typeface="Arial"/>
                <a:cs typeface="Arial"/>
                <a:sym typeface="Arial"/>
              </a:rPr>
              <a:t>7</a:t>
            </a:fld>
            <a:endParaRPr sz="1400" b="1">
              <a:solidFill>
                <a:schemeClr val="accent1"/>
              </a:solidFill>
              <a:latin typeface="Arial"/>
              <a:ea typeface="Arial"/>
              <a:cs typeface="Arial"/>
              <a:sym typeface="Arial"/>
            </a:endParaRPr>
          </a:p>
        </p:txBody>
      </p:sp>
      <p:sp>
        <p:nvSpPr>
          <p:cNvPr id="4" name="テキスト ボックス 3">
            <a:extLst>
              <a:ext uri="{FF2B5EF4-FFF2-40B4-BE49-F238E27FC236}">
                <a16:creationId xmlns:a16="http://schemas.microsoft.com/office/drawing/2014/main" id="{A9F164FB-E417-B329-6096-88C6E7CAF25F}"/>
              </a:ext>
            </a:extLst>
          </p:cNvPr>
          <p:cNvSpPr txBox="1"/>
          <p:nvPr/>
        </p:nvSpPr>
        <p:spPr>
          <a:xfrm>
            <a:off x="414778" y="1645851"/>
            <a:ext cx="11312165" cy="4016099"/>
          </a:xfrm>
          <a:prstGeom prst="rect">
            <a:avLst/>
          </a:prstGeom>
          <a:noFill/>
        </p:spPr>
        <p:txBody>
          <a:bodyPr wrap="square">
            <a:spAutoFit/>
          </a:bodyPr>
          <a:lstStyle/>
          <a:p>
            <a:pPr marL="457200" lvl="0" indent="-355600" algn="l" rtl="0">
              <a:lnSpc>
                <a:spcPct val="115000"/>
              </a:lnSpc>
              <a:spcBef>
                <a:spcPts val="1000"/>
              </a:spcBef>
              <a:spcAft>
                <a:spcPts val="0"/>
              </a:spcAft>
              <a:buSzPts val="2000"/>
              <a:buChar char="❖"/>
            </a:pPr>
            <a:r>
              <a:rPr lang="en-US" altLang="ja-JP" sz="1800" dirty="0">
                <a:solidFill>
                  <a:srgbClr val="33445F"/>
                </a:solidFill>
              </a:rPr>
              <a:t>New Space Task Team was established for a period of one year, until 2023 CEOS Plenary, at 2022 CEOS Plenary.</a:t>
            </a:r>
          </a:p>
          <a:p>
            <a:pPr marL="101600" lvl="0" algn="l" rtl="0">
              <a:lnSpc>
                <a:spcPct val="115000"/>
              </a:lnSpc>
              <a:spcBef>
                <a:spcPts val="1000"/>
              </a:spcBef>
              <a:spcAft>
                <a:spcPts val="0"/>
              </a:spcAft>
              <a:buSzPts val="2000"/>
            </a:pPr>
            <a:endParaRPr lang="en-US" altLang="ja-JP" sz="1800" dirty="0">
              <a:solidFill>
                <a:srgbClr val="33445F"/>
              </a:solidFill>
            </a:endParaRPr>
          </a:p>
          <a:p>
            <a:pPr marL="457200" lvl="0" indent="-355600" algn="l" rtl="0">
              <a:lnSpc>
                <a:spcPct val="115000"/>
              </a:lnSpc>
              <a:spcBef>
                <a:spcPts val="0"/>
              </a:spcBef>
              <a:spcAft>
                <a:spcPts val="0"/>
              </a:spcAft>
              <a:buSzPts val="2000"/>
              <a:buChar char="❖"/>
            </a:pPr>
            <a:r>
              <a:rPr lang="en-US" altLang="ja-JP" sz="1800" dirty="0">
                <a:solidFill>
                  <a:srgbClr val="33445F"/>
                </a:solidFill>
              </a:rPr>
              <a:t>Objective 1: Explore collaboration opportunities in New Space that bring mutual benefit to all parties, in delivering public benefit, including the identification of concrete actions</a:t>
            </a:r>
          </a:p>
          <a:p>
            <a:pPr marL="914400" lvl="1" indent="-355600" algn="l" rtl="0">
              <a:lnSpc>
                <a:spcPct val="115000"/>
              </a:lnSpc>
              <a:spcBef>
                <a:spcPts val="0"/>
              </a:spcBef>
              <a:spcAft>
                <a:spcPts val="0"/>
              </a:spcAft>
              <a:buSzPts val="2000"/>
              <a:buChar char="▪"/>
            </a:pPr>
            <a:r>
              <a:rPr lang="en-US" altLang="ja-JP" sz="1800" dirty="0">
                <a:solidFill>
                  <a:srgbClr val="33445F"/>
                </a:solidFill>
              </a:rPr>
              <a:t>Define and propose actions within the CEOS framework that enhance the outcomes of CEOS entities (WGs, VCs, AHTs) working with New Space companies</a:t>
            </a:r>
          </a:p>
          <a:p>
            <a:pPr marL="914400" lvl="1" indent="-355600" algn="l" rtl="0">
              <a:lnSpc>
                <a:spcPct val="115000"/>
              </a:lnSpc>
              <a:spcBef>
                <a:spcPts val="0"/>
              </a:spcBef>
              <a:spcAft>
                <a:spcPts val="0"/>
              </a:spcAft>
              <a:buSzPts val="2000"/>
              <a:buChar char="▪"/>
            </a:pPr>
            <a:r>
              <a:rPr lang="en-US" altLang="ja-JP" sz="1800" dirty="0">
                <a:solidFill>
                  <a:srgbClr val="33445F"/>
                </a:solidFill>
              </a:rPr>
              <a:t>Foster partnership at national level between individual CEOS members and their national “New Space” industry</a:t>
            </a:r>
          </a:p>
          <a:p>
            <a:pPr marL="914400" lvl="1" indent="-355600" algn="l" rtl="0">
              <a:lnSpc>
                <a:spcPct val="115000"/>
              </a:lnSpc>
              <a:spcBef>
                <a:spcPts val="0"/>
              </a:spcBef>
              <a:spcAft>
                <a:spcPts val="0"/>
              </a:spcAft>
              <a:buSzPts val="2000"/>
              <a:buChar char="▪"/>
            </a:pPr>
            <a:r>
              <a:rPr lang="en-US" altLang="ja-JP" sz="1800" dirty="0">
                <a:solidFill>
                  <a:srgbClr val="33445F"/>
                </a:solidFill>
              </a:rPr>
              <a:t>Focus on the whole value chain – upstream and downstream sectors</a:t>
            </a:r>
          </a:p>
          <a:p>
            <a:pPr marL="914400" lvl="1" indent="-228600" algn="l" rtl="0">
              <a:lnSpc>
                <a:spcPct val="115000"/>
              </a:lnSpc>
              <a:spcBef>
                <a:spcPts val="0"/>
              </a:spcBef>
              <a:spcAft>
                <a:spcPts val="0"/>
              </a:spcAft>
              <a:buSzPts val="2000"/>
              <a:buNone/>
            </a:pPr>
            <a:endParaRPr lang="en-US" altLang="ja-JP" sz="1800" dirty="0">
              <a:solidFill>
                <a:srgbClr val="33445F"/>
              </a:solidFill>
            </a:endParaRPr>
          </a:p>
          <a:p>
            <a:pPr marL="457200" lvl="0" indent="-355600" algn="l" rtl="0">
              <a:lnSpc>
                <a:spcPct val="115000"/>
              </a:lnSpc>
              <a:spcBef>
                <a:spcPts val="0"/>
              </a:spcBef>
              <a:spcAft>
                <a:spcPts val="0"/>
              </a:spcAft>
              <a:buSzPts val="2000"/>
              <a:buChar char="❖"/>
            </a:pPr>
            <a:r>
              <a:rPr lang="en-US" altLang="ja-JP" sz="1800" dirty="0">
                <a:solidFill>
                  <a:srgbClr val="33445F"/>
                </a:solidFill>
              </a:rPr>
              <a:t>Objective 2: Continue sharing country-level experience among CEOS</a:t>
            </a:r>
            <a:endParaRPr lang="en-US" altLang="ja-JP" sz="1800" u="sng" dirty="0">
              <a:solidFill>
                <a:srgbClr val="33445F"/>
              </a:solidFill>
            </a:endParaRPr>
          </a:p>
        </p:txBody>
      </p:sp>
    </p:spTree>
    <p:extLst>
      <p:ext uri="{BB962C8B-B14F-4D97-AF65-F5344CB8AC3E}">
        <p14:creationId xmlns:p14="http://schemas.microsoft.com/office/powerpoint/2010/main" val="33351903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0"/>
          <p:cNvSpPr txBox="1"/>
          <p:nvPr/>
        </p:nvSpPr>
        <p:spPr>
          <a:xfrm>
            <a:off x="414778" y="219255"/>
            <a:ext cx="11952847"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dirty="0">
                <a:solidFill>
                  <a:schemeClr val="lt1"/>
                </a:solidFill>
              </a:rPr>
              <a:t>CEOS New Space Task Team</a:t>
            </a:r>
            <a:endParaRPr lang="en-GB" sz="3600" dirty="0"/>
          </a:p>
        </p:txBody>
      </p:sp>
      <p:sp>
        <p:nvSpPr>
          <p:cNvPr id="87" name="Google Shape;87;p10"/>
          <p:cNvSpPr txBox="1"/>
          <p:nvPr/>
        </p:nvSpPr>
        <p:spPr>
          <a:xfrm>
            <a:off x="10265664" y="6574604"/>
            <a:ext cx="1925447" cy="30777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sz="1400" b="1">
                <a:solidFill>
                  <a:schemeClr val="accent1"/>
                </a:solidFill>
                <a:latin typeface="Arial"/>
                <a:ea typeface="Arial"/>
                <a:cs typeface="Arial"/>
                <a:sym typeface="Arial"/>
              </a:rPr>
              <a:t>Slide </a:t>
            </a:r>
            <a:fld id="{00000000-1234-1234-1234-123412341234}" type="slidenum">
              <a:rPr lang="en-GB" sz="1400" b="1">
                <a:solidFill>
                  <a:schemeClr val="accent1"/>
                </a:solidFill>
                <a:latin typeface="Arial"/>
                <a:ea typeface="Arial"/>
                <a:cs typeface="Arial"/>
                <a:sym typeface="Arial"/>
              </a:rPr>
              <a:t>8</a:t>
            </a:fld>
            <a:endParaRPr sz="1400" b="1">
              <a:solidFill>
                <a:schemeClr val="accent1"/>
              </a:solidFill>
              <a:latin typeface="Arial"/>
              <a:ea typeface="Arial"/>
              <a:cs typeface="Arial"/>
              <a:sym typeface="Arial"/>
            </a:endParaRPr>
          </a:p>
        </p:txBody>
      </p:sp>
      <p:sp>
        <p:nvSpPr>
          <p:cNvPr id="4" name="テキスト ボックス 3">
            <a:extLst>
              <a:ext uri="{FF2B5EF4-FFF2-40B4-BE49-F238E27FC236}">
                <a16:creationId xmlns:a16="http://schemas.microsoft.com/office/drawing/2014/main" id="{A9F164FB-E417-B329-6096-88C6E7CAF25F}"/>
              </a:ext>
            </a:extLst>
          </p:cNvPr>
          <p:cNvSpPr txBox="1"/>
          <p:nvPr/>
        </p:nvSpPr>
        <p:spPr>
          <a:xfrm>
            <a:off x="336223" y="1424574"/>
            <a:ext cx="11312165" cy="3652282"/>
          </a:xfrm>
          <a:prstGeom prst="rect">
            <a:avLst/>
          </a:prstGeom>
          <a:noFill/>
        </p:spPr>
        <p:txBody>
          <a:bodyPr wrap="square">
            <a:spAutoFit/>
          </a:bodyPr>
          <a:lstStyle/>
          <a:p>
            <a:pPr marL="457200" lvl="0" indent="-355600" algn="l" rtl="0">
              <a:lnSpc>
                <a:spcPct val="100000"/>
              </a:lnSpc>
              <a:spcBef>
                <a:spcPts val="1000"/>
              </a:spcBef>
              <a:spcAft>
                <a:spcPts val="0"/>
              </a:spcAft>
              <a:buSzPts val="2000"/>
              <a:buChar char="❖"/>
            </a:pPr>
            <a:r>
              <a:rPr lang="en-US" altLang="ja-JP" sz="1800" dirty="0">
                <a:solidFill>
                  <a:srgbClr val="33445F"/>
                </a:solidFill>
              </a:rPr>
              <a:t>Commence with an assessment of the areas and issues that are common among CEOS agencies and that are predicted to impact public EO programs in future</a:t>
            </a:r>
          </a:p>
          <a:p>
            <a:pPr marL="457200" lvl="0" indent="-355600" algn="l" rtl="0">
              <a:lnSpc>
                <a:spcPct val="100000"/>
              </a:lnSpc>
              <a:spcBef>
                <a:spcPts val="1000"/>
              </a:spcBef>
              <a:spcAft>
                <a:spcPts val="0"/>
              </a:spcAft>
              <a:buSzPts val="2000"/>
              <a:buChar char="❖"/>
            </a:pPr>
            <a:r>
              <a:rPr lang="en-US" altLang="ja-JP" sz="1800" dirty="0">
                <a:solidFill>
                  <a:srgbClr val="33445F"/>
                </a:solidFill>
              </a:rPr>
              <a:t>Develop a series of objectives and activities that will guide CEOS in fostering the combined use of public and private EO New Space capabilities, both upstream and downstream</a:t>
            </a:r>
          </a:p>
          <a:p>
            <a:pPr marL="457200" lvl="0" indent="-355600" algn="l" rtl="0">
              <a:lnSpc>
                <a:spcPct val="100000"/>
              </a:lnSpc>
              <a:spcBef>
                <a:spcPts val="1000"/>
              </a:spcBef>
              <a:spcAft>
                <a:spcPts val="0"/>
              </a:spcAft>
              <a:buSzPts val="2000"/>
              <a:buChar char="❖"/>
            </a:pPr>
            <a:r>
              <a:rPr lang="en-US" altLang="ja-JP" sz="1800" dirty="0">
                <a:solidFill>
                  <a:srgbClr val="33445F"/>
                </a:solidFill>
              </a:rPr>
              <a:t>SIT-38: Continue agency sharing of experience from SIT-37 and TW, and Accelerate the definition of actions</a:t>
            </a:r>
          </a:p>
          <a:p>
            <a:pPr marL="457200" lvl="0" indent="-355600" algn="l" rtl="0">
              <a:lnSpc>
                <a:spcPct val="100000"/>
              </a:lnSpc>
              <a:spcBef>
                <a:spcPts val="1000"/>
              </a:spcBef>
              <a:spcAft>
                <a:spcPts val="0"/>
              </a:spcAft>
              <a:buSzPts val="2000"/>
              <a:buChar char="❖"/>
            </a:pPr>
            <a:r>
              <a:rPr lang="en-US" altLang="ja-JP" sz="1800" b="1" dirty="0">
                <a:solidFill>
                  <a:srgbClr val="33445F"/>
                </a:solidFill>
              </a:rPr>
              <a:t>A white paper was developed based on the think piece document. “COES Interoperability Framework” chapter was WGISS contribution.</a:t>
            </a:r>
          </a:p>
          <a:p>
            <a:pPr marL="457200" lvl="0" indent="-355600" algn="l" rtl="0">
              <a:lnSpc>
                <a:spcPct val="100000"/>
              </a:lnSpc>
              <a:spcBef>
                <a:spcPts val="1000"/>
              </a:spcBef>
              <a:spcAft>
                <a:spcPts val="0"/>
              </a:spcAft>
              <a:buSzPts val="2000"/>
              <a:buChar char="❖"/>
            </a:pPr>
            <a:r>
              <a:rPr lang="en-US" altLang="ja-JP" sz="1800" b="1" dirty="0">
                <a:solidFill>
                  <a:srgbClr val="33445F"/>
                </a:solidFill>
              </a:rPr>
              <a:t>SIT-TW:  The white paper was reviewed, and the significance of the task was confirmed.  However, the task team activity is supposed to be concluded after reporting the white paper to the CEOS Plenary.    </a:t>
            </a:r>
          </a:p>
        </p:txBody>
      </p:sp>
    </p:spTree>
    <p:extLst>
      <p:ext uri="{BB962C8B-B14F-4D97-AF65-F5344CB8AC3E}">
        <p14:creationId xmlns:p14="http://schemas.microsoft.com/office/powerpoint/2010/main" val="25140992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0"/>
          <p:cNvSpPr txBox="1"/>
          <p:nvPr/>
        </p:nvSpPr>
        <p:spPr>
          <a:xfrm>
            <a:off x="414778" y="219255"/>
            <a:ext cx="11952847"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dirty="0">
                <a:solidFill>
                  <a:schemeClr val="lt1"/>
                </a:solidFill>
              </a:rPr>
              <a:t>CEOS </a:t>
            </a:r>
            <a:r>
              <a:rPr lang="en-US" altLang="ja-JP" sz="3600" dirty="0">
                <a:solidFill>
                  <a:schemeClr val="lt1"/>
                </a:solidFill>
              </a:rPr>
              <a:t>SIT Technical Workshop 2023</a:t>
            </a:r>
            <a:endParaRPr lang="en-GB" sz="3600" dirty="0"/>
          </a:p>
        </p:txBody>
      </p:sp>
      <p:sp>
        <p:nvSpPr>
          <p:cNvPr id="87" name="Google Shape;87;p10"/>
          <p:cNvSpPr txBox="1"/>
          <p:nvPr/>
        </p:nvSpPr>
        <p:spPr>
          <a:xfrm>
            <a:off x="10265664" y="6574604"/>
            <a:ext cx="1925447" cy="30777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sz="1400" b="1">
                <a:solidFill>
                  <a:schemeClr val="accent1"/>
                </a:solidFill>
                <a:latin typeface="Arial"/>
                <a:ea typeface="Arial"/>
                <a:cs typeface="Arial"/>
                <a:sym typeface="Arial"/>
              </a:rPr>
              <a:t>Slide </a:t>
            </a:r>
            <a:fld id="{00000000-1234-1234-1234-123412341234}" type="slidenum">
              <a:rPr lang="en-GB" sz="1400" b="1">
                <a:solidFill>
                  <a:schemeClr val="accent1"/>
                </a:solidFill>
                <a:latin typeface="Arial"/>
                <a:ea typeface="Arial"/>
                <a:cs typeface="Arial"/>
                <a:sym typeface="Arial"/>
              </a:rPr>
              <a:t>9</a:t>
            </a:fld>
            <a:endParaRPr sz="1400" b="1">
              <a:solidFill>
                <a:schemeClr val="accent1"/>
              </a:solidFill>
              <a:latin typeface="Arial"/>
              <a:ea typeface="Arial"/>
              <a:cs typeface="Arial"/>
              <a:sym typeface="Arial"/>
            </a:endParaRPr>
          </a:p>
        </p:txBody>
      </p:sp>
      <p:sp>
        <p:nvSpPr>
          <p:cNvPr id="4" name="テキスト ボックス 3">
            <a:extLst>
              <a:ext uri="{FF2B5EF4-FFF2-40B4-BE49-F238E27FC236}">
                <a16:creationId xmlns:a16="http://schemas.microsoft.com/office/drawing/2014/main" id="{A9F164FB-E417-B329-6096-88C6E7CAF25F}"/>
              </a:ext>
            </a:extLst>
          </p:cNvPr>
          <p:cNvSpPr txBox="1"/>
          <p:nvPr/>
        </p:nvSpPr>
        <p:spPr>
          <a:xfrm>
            <a:off x="414778" y="1453557"/>
            <a:ext cx="11179497" cy="369332"/>
          </a:xfrm>
          <a:prstGeom prst="rect">
            <a:avLst/>
          </a:prstGeom>
          <a:noFill/>
        </p:spPr>
        <p:txBody>
          <a:bodyPr wrap="square">
            <a:spAutoFit/>
          </a:bodyPr>
          <a:lstStyle/>
          <a:p>
            <a:pPr marL="457200" lvl="0" indent="-355600" algn="l" rtl="0">
              <a:lnSpc>
                <a:spcPct val="100000"/>
              </a:lnSpc>
              <a:spcBef>
                <a:spcPts val="1000"/>
              </a:spcBef>
              <a:spcAft>
                <a:spcPts val="0"/>
              </a:spcAft>
              <a:buSzPts val="2000"/>
              <a:buChar char="❖"/>
            </a:pPr>
            <a:r>
              <a:rPr lang="en-GB" altLang="ja-JP" sz="1800" dirty="0">
                <a:solidFill>
                  <a:srgbClr val="33445F"/>
                </a:solidFill>
              </a:rPr>
              <a:t>Oct</a:t>
            </a:r>
            <a:r>
              <a:rPr lang="en-GB" altLang="ja-JP" sz="1800" dirty="0">
                <a:solidFill>
                  <a:srgbClr val="33445F"/>
                </a:solidFill>
                <a:latin typeface="Arial"/>
                <a:ea typeface="Arial"/>
                <a:cs typeface="Arial"/>
                <a:sym typeface="Arial"/>
              </a:rPr>
              <a:t>. 28-30, 2023, ESA/ESRIN in Italy</a:t>
            </a:r>
            <a:endParaRPr lang="en-US" altLang="ja-JP" sz="1800" dirty="0">
              <a:solidFill>
                <a:srgbClr val="33445F"/>
              </a:solidFill>
            </a:endParaRPr>
          </a:p>
        </p:txBody>
      </p:sp>
      <p:graphicFrame>
        <p:nvGraphicFramePr>
          <p:cNvPr id="7" name="表 6">
            <a:extLst>
              <a:ext uri="{FF2B5EF4-FFF2-40B4-BE49-F238E27FC236}">
                <a16:creationId xmlns:a16="http://schemas.microsoft.com/office/drawing/2014/main" id="{E03D3AB2-C100-C07C-1701-C50866D94E38}"/>
              </a:ext>
            </a:extLst>
          </p:cNvPr>
          <p:cNvGraphicFramePr>
            <a:graphicFrameLocks noGrp="1"/>
          </p:cNvGraphicFramePr>
          <p:nvPr>
            <p:extLst>
              <p:ext uri="{D42A27DB-BD31-4B8C-83A1-F6EECF244321}">
                <p14:modId xmlns:p14="http://schemas.microsoft.com/office/powerpoint/2010/main" val="4202155990"/>
              </p:ext>
            </p:extLst>
          </p:nvPr>
        </p:nvGraphicFramePr>
        <p:xfrm>
          <a:off x="597724" y="2220686"/>
          <a:ext cx="10996551" cy="4034283"/>
        </p:xfrm>
        <a:graphic>
          <a:graphicData uri="http://schemas.openxmlformats.org/drawingml/2006/table">
            <a:tbl>
              <a:tblPr/>
              <a:tblGrid>
                <a:gridCol w="3665517">
                  <a:extLst>
                    <a:ext uri="{9D8B030D-6E8A-4147-A177-3AD203B41FA5}">
                      <a16:colId xmlns:a16="http://schemas.microsoft.com/office/drawing/2014/main" val="3541427828"/>
                    </a:ext>
                  </a:extLst>
                </a:gridCol>
                <a:gridCol w="3665517">
                  <a:extLst>
                    <a:ext uri="{9D8B030D-6E8A-4147-A177-3AD203B41FA5}">
                      <a16:colId xmlns:a16="http://schemas.microsoft.com/office/drawing/2014/main" val="2905920018"/>
                    </a:ext>
                  </a:extLst>
                </a:gridCol>
                <a:gridCol w="3665517">
                  <a:extLst>
                    <a:ext uri="{9D8B030D-6E8A-4147-A177-3AD203B41FA5}">
                      <a16:colId xmlns:a16="http://schemas.microsoft.com/office/drawing/2014/main" val="736887764"/>
                    </a:ext>
                  </a:extLst>
                </a:gridCol>
              </a:tblGrid>
              <a:tr h="350417">
                <a:tc>
                  <a:txBody>
                    <a:bodyPr/>
                    <a:lstStyle/>
                    <a:p>
                      <a:pPr algn="ctr"/>
                      <a:r>
                        <a:rPr lang="en-GB" sz="1600" b="1" kern="100" dirty="0">
                          <a:solidFill>
                            <a:srgbClr val="FFFFFF"/>
                          </a:solidFill>
                          <a:effectLst/>
                          <a:latin typeface="Calibri" panose="020F0502020204030204" pitchFamily="34" charset="0"/>
                          <a:ea typeface="Calibri" panose="020F0502020204030204" pitchFamily="34" charset="0"/>
                        </a:rPr>
                        <a:t>Tuesday, October 17</a:t>
                      </a:r>
                      <a:endParaRPr lang="ja-JP" sz="1600" kern="100" dirty="0">
                        <a:effectLst/>
                        <a:latin typeface="Times New Roman" panose="02020603050405020304" pitchFamily="18" charset="0"/>
                        <a:ea typeface="游明朝" panose="02020400000000000000" pitchFamily="18" charset="-128"/>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ctr"/>
                      <a:r>
                        <a:rPr lang="en-GB" sz="1600" b="1" kern="100">
                          <a:solidFill>
                            <a:srgbClr val="FFFFFF"/>
                          </a:solidFill>
                          <a:effectLst/>
                          <a:latin typeface="Calibri" panose="020F0502020204030204" pitchFamily="34" charset="0"/>
                          <a:ea typeface="Calibri" panose="020F0502020204030204" pitchFamily="34" charset="0"/>
                        </a:rPr>
                        <a:t>Wednesday, October 18</a:t>
                      </a:r>
                      <a:endParaRPr lang="ja-JP" sz="1600" kern="100">
                        <a:effectLst/>
                        <a:latin typeface="Times New Roman" panose="02020603050405020304" pitchFamily="18" charset="0"/>
                        <a:ea typeface="游明朝" panose="02020400000000000000" pitchFamily="18" charset="-128"/>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ctr"/>
                      <a:r>
                        <a:rPr lang="en-GB" sz="1600" b="1" kern="100" dirty="0">
                          <a:solidFill>
                            <a:srgbClr val="FFFFFF"/>
                          </a:solidFill>
                          <a:effectLst/>
                          <a:latin typeface="Calibri" panose="020F0502020204030204" pitchFamily="34" charset="0"/>
                          <a:ea typeface="Calibri" panose="020F0502020204030204" pitchFamily="34" charset="0"/>
                        </a:rPr>
                        <a:t>Thursday, October 19</a:t>
                      </a:r>
                      <a:endParaRPr lang="ja-JP" sz="1600" kern="100" dirty="0">
                        <a:effectLst/>
                        <a:latin typeface="Times New Roman" panose="02020603050405020304" pitchFamily="18" charset="0"/>
                        <a:ea typeface="游明朝" panose="02020400000000000000" pitchFamily="18" charset="-128"/>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extLst>
                  <a:ext uri="{0D108BD9-81ED-4DB2-BD59-A6C34878D82A}">
                    <a16:rowId xmlns:a16="http://schemas.microsoft.com/office/drawing/2014/main" val="157567858"/>
                  </a:ext>
                </a:extLst>
              </a:tr>
              <a:tr h="3663443">
                <a:tc>
                  <a:txBody>
                    <a:bodyPr/>
                    <a:lstStyle/>
                    <a:p>
                      <a:pPr>
                        <a:spcAft>
                          <a:spcPts val="400"/>
                        </a:spcAft>
                      </a:pPr>
                      <a:r>
                        <a:rPr lang="en-GB" sz="1600" kern="100" dirty="0">
                          <a:solidFill>
                            <a:srgbClr val="33445F"/>
                          </a:solidFill>
                          <a:effectLst/>
                          <a:latin typeface="Calibri" panose="020F0502020204030204" pitchFamily="34" charset="0"/>
                          <a:ea typeface="Calibri" panose="020F0502020204030204" pitchFamily="34" charset="0"/>
                        </a:rPr>
                        <a:t>Side Meetings:</a:t>
                      </a:r>
                      <a:endParaRPr lang="ja-JP" sz="1600" kern="100" dirty="0">
                        <a:solidFill>
                          <a:srgbClr val="33445F"/>
                        </a:solidFill>
                        <a:effectLst/>
                        <a:latin typeface="Times New Roman" panose="02020603050405020304" pitchFamily="18" charset="0"/>
                        <a:ea typeface="游明朝" panose="02020400000000000000" pitchFamily="18" charset="-128"/>
                      </a:endParaRPr>
                    </a:p>
                    <a:p>
                      <a:pPr marL="342900" lvl="0" indent="-342900">
                        <a:spcAft>
                          <a:spcPts val="400"/>
                        </a:spcAft>
                        <a:buFont typeface="Arial" panose="020B0604020202020204" pitchFamily="34" charset="0"/>
                        <a:buChar char="●"/>
                      </a:pPr>
                      <a:r>
                        <a:rPr lang="en-GB" sz="1600" u="none" strike="noStrike" kern="100" dirty="0">
                          <a:solidFill>
                            <a:srgbClr val="33445F"/>
                          </a:solidFill>
                          <a:effectLst/>
                          <a:latin typeface="Calibri" panose="020F0502020204030204" pitchFamily="34" charset="0"/>
                          <a:ea typeface="Calibri" panose="020F0502020204030204" pitchFamily="34" charset="0"/>
                        </a:rPr>
                        <a:t>CEOS Secretariat (SEC-313)</a:t>
                      </a:r>
                      <a:endParaRPr lang="ja-JP" sz="1600" u="none" strike="noStrike" kern="100" dirty="0">
                        <a:solidFill>
                          <a:srgbClr val="33445F"/>
                        </a:solidFill>
                        <a:effectLst/>
                        <a:latin typeface="Times New Roman" panose="02020603050405020304" pitchFamily="18" charset="0"/>
                        <a:ea typeface="游明朝" panose="02020400000000000000" pitchFamily="18" charset="-128"/>
                      </a:endParaRPr>
                    </a:p>
                    <a:p>
                      <a:pPr marL="342900" lvl="0" indent="-342900">
                        <a:spcAft>
                          <a:spcPts val="400"/>
                        </a:spcAft>
                        <a:buFont typeface="Arial" panose="020B0604020202020204" pitchFamily="34" charset="0"/>
                        <a:buChar char="●"/>
                      </a:pPr>
                      <a:r>
                        <a:rPr lang="en-GB" sz="1600" u="none" strike="noStrike" kern="100" dirty="0">
                          <a:solidFill>
                            <a:srgbClr val="33445F"/>
                          </a:solidFill>
                          <a:effectLst/>
                          <a:latin typeface="Calibri" panose="020F0502020204030204" pitchFamily="34" charset="0"/>
                          <a:ea typeface="Calibri" panose="020F0502020204030204" pitchFamily="34" charset="0"/>
                        </a:rPr>
                        <a:t>Ecosystem Extent Task Team</a:t>
                      </a:r>
                      <a:endParaRPr lang="ja-JP" sz="1600" u="none" strike="noStrike" kern="100" dirty="0">
                        <a:solidFill>
                          <a:srgbClr val="33445F"/>
                        </a:solidFill>
                        <a:effectLst/>
                        <a:latin typeface="Times New Roman" panose="02020603050405020304" pitchFamily="18" charset="0"/>
                        <a:ea typeface="游明朝" panose="02020400000000000000" pitchFamily="18" charset="-128"/>
                      </a:endParaRPr>
                    </a:p>
                    <a:p>
                      <a:pPr marL="342900" lvl="0" indent="-342900">
                        <a:spcAft>
                          <a:spcPts val="400"/>
                        </a:spcAft>
                        <a:buFont typeface="Arial" panose="020B0604020202020204" pitchFamily="34" charset="0"/>
                        <a:buChar char="●"/>
                      </a:pPr>
                      <a:r>
                        <a:rPr lang="en-GB" sz="1600" u="none" strike="noStrike" kern="100" dirty="0">
                          <a:solidFill>
                            <a:srgbClr val="33445F"/>
                          </a:solidFill>
                          <a:effectLst/>
                          <a:latin typeface="Calibri" panose="020F0502020204030204" pitchFamily="34" charset="0"/>
                          <a:ea typeface="Calibri" panose="020F0502020204030204" pitchFamily="34" charset="0"/>
                        </a:rPr>
                        <a:t>GISTDA CEOS Plenary Carbon Accounting Workshop Preparation</a:t>
                      </a:r>
                      <a:endParaRPr lang="ja-JP" sz="1600" u="none" strike="noStrike" kern="100" dirty="0">
                        <a:solidFill>
                          <a:srgbClr val="33445F"/>
                        </a:solidFill>
                        <a:effectLst/>
                        <a:latin typeface="Times New Roman" panose="02020603050405020304" pitchFamily="18" charset="0"/>
                        <a:ea typeface="游明朝" panose="02020400000000000000" pitchFamily="18" charset="-128"/>
                      </a:endParaRPr>
                    </a:p>
                    <a:p>
                      <a:pPr marL="342900" lvl="0" indent="-342900">
                        <a:spcAft>
                          <a:spcPts val="400"/>
                        </a:spcAft>
                        <a:buFont typeface="Arial" panose="020B0604020202020204" pitchFamily="34" charset="0"/>
                        <a:buChar char="●"/>
                      </a:pPr>
                      <a:r>
                        <a:rPr lang="en-GB" sz="1600" u="none" strike="noStrike" kern="100" dirty="0">
                          <a:solidFill>
                            <a:srgbClr val="33445F"/>
                          </a:solidFill>
                          <a:effectLst/>
                          <a:latin typeface="Calibri" panose="020F0502020204030204" pitchFamily="34" charset="0"/>
                          <a:ea typeface="Calibri" panose="020F0502020204030204" pitchFamily="34" charset="0"/>
                        </a:rPr>
                        <a:t>GHG Task Team (closed)</a:t>
                      </a:r>
                      <a:endParaRPr lang="ja-JP" sz="1600" u="none" strike="noStrike" kern="100" dirty="0">
                        <a:solidFill>
                          <a:srgbClr val="33445F"/>
                        </a:solidFill>
                        <a:effectLst/>
                        <a:latin typeface="Times New Roman" panose="02020603050405020304" pitchFamily="18" charset="0"/>
                        <a:ea typeface="游明朝" panose="02020400000000000000" pitchFamily="18" charset="-128"/>
                      </a:endParaRPr>
                    </a:p>
                    <a:p>
                      <a:pPr marL="342900" lvl="0" indent="-342900">
                        <a:spcAft>
                          <a:spcPts val="400"/>
                        </a:spcAft>
                        <a:buFont typeface="Arial" panose="020B0604020202020204" pitchFamily="34" charset="0"/>
                        <a:buChar char="●"/>
                      </a:pPr>
                      <a:r>
                        <a:rPr lang="en-GB" sz="1600" u="none" strike="noStrike" kern="100" dirty="0">
                          <a:solidFill>
                            <a:srgbClr val="33445F"/>
                          </a:solidFill>
                          <a:effectLst/>
                          <a:latin typeface="Calibri" panose="020F0502020204030204" pitchFamily="34" charset="0"/>
                          <a:ea typeface="Calibri" panose="020F0502020204030204" pitchFamily="34" charset="0"/>
                        </a:rPr>
                        <a:t>AFOLU Roadmap (closed)</a:t>
                      </a:r>
                      <a:endParaRPr lang="ja-JP" sz="1600" u="none" strike="noStrike" kern="100" dirty="0">
                        <a:solidFill>
                          <a:srgbClr val="33445F"/>
                        </a:solidFill>
                        <a:effectLst/>
                        <a:latin typeface="Times New Roman" panose="02020603050405020304" pitchFamily="18" charset="0"/>
                        <a:ea typeface="游明朝" panose="02020400000000000000" pitchFamily="18" charset="-128"/>
                      </a:endParaRPr>
                    </a:p>
                    <a:p>
                      <a:pPr marL="342900" lvl="0" indent="-342900">
                        <a:spcAft>
                          <a:spcPts val="400"/>
                        </a:spcAft>
                        <a:buFont typeface="Arial" panose="020B0604020202020204" pitchFamily="34" charset="0"/>
                        <a:buChar char="●"/>
                      </a:pPr>
                      <a:r>
                        <a:rPr lang="en-GB" sz="1600" u="none" strike="noStrike" kern="100" dirty="0">
                          <a:solidFill>
                            <a:srgbClr val="33445F"/>
                          </a:solidFill>
                          <a:effectLst/>
                          <a:latin typeface="Calibri" panose="020F0502020204030204" pitchFamily="34" charset="0"/>
                          <a:ea typeface="Calibri" panose="020F0502020204030204" pitchFamily="34" charset="0"/>
                        </a:rPr>
                        <a:t>CEOS COAST Products Demonstration</a:t>
                      </a:r>
                      <a:endParaRPr lang="ja-JP" sz="1600" u="none" strike="noStrike" kern="100" dirty="0">
                        <a:solidFill>
                          <a:srgbClr val="33445F"/>
                        </a:solidFill>
                        <a:effectLst/>
                        <a:latin typeface="Times New Roman" panose="02020603050405020304" pitchFamily="18" charset="0"/>
                        <a:ea typeface="游明朝" panose="02020400000000000000" pitchFamily="18" charset="-128"/>
                      </a:endParaRPr>
                    </a:p>
                    <a:p>
                      <a:pPr marL="342900" lvl="0" indent="-342900">
                        <a:spcAft>
                          <a:spcPts val="400"/>
                        </a:spcAft>
                        <a:buFont typeface="Arial" panose="020B0604020202020204" pitchFamily="34" charset="0"/>
                        <a:buChar char="●"/>
                      </a:pPr>
                      <a:r>
                        <a:rPr lang="en-GB" sz="1600" u="none" strike="noStrike" kern="100" dirty="0">
                          <a:solidFill>
                            <a:srgbClr val="33445F"/>
                          </a:solidFill>
                          <a:effectLst/>
                          <a:latin typeface="Calibri" panose="020F0502020204030204" pitchFamily="34" charset="0"/>
                          <a:ea typeface="Calibri" panose="020F0502020204030204" pitchFamily="34" charset="0"/>
                        </a:rPr>
                        <a:t>New Space</a:t>
                      </a:r>
                      <a:endParaRPr lang="ja-JP" sz="1600" u="none" strike="noStrike" kern="100" dirty="0">
                        <a:solidFill>
                          <a:srgbClr val="33445F"/>
                        </a:solidFill>
                        <a:effectLst/>
                        <a:latin typeface="Times New Roman" panose="02020603050405020304" pitchFamily="18" charset="0"/>
                        <a:ea typeface="游明朝" panose="02020400000000000000" pitchFamily="18" charset="-128"/>
                      </a:endParaRPr>
                    </a:p>
                    <a:p>
                      <a:pPr marL="342900" lvl="0" indent="-342900">
                        <a:spcAft>
                          <a:spcPts val="400"/>
                        </a:spcAft>
                        <a:buFont typeface="Arial" panose="020B0604020202020204" pitchFamily="34" charset="0"/>
                        <a:buChar char="●"/>
                      </a:pPr>
                      <a:r>
                        <a:rPr lang="en-GB" sz="1600" u="none" strike="noStrike" kern="100" dirty="0">
                          <a:solidFill>
                            <a:srgbClr val="33445F"/>
                          </a:solidFill>
                          <a:effectLst/>
                          <a:latin typeface="Calibri" panose="020F0502020204030204" pitchFamily="34" charset="0"/>
                          <a:ea typeface="Calibri" panose="020F0502020204030204" pitchFamily="34" charset="0"/>
                        </a:rPr>
                        <a:t>SDG Coordination Group</a:t>
                      </a:r>
                      <a:endParaRPr lang="ja-JP" sz="1600" u="none" strike="noStrike" kern="100" dirty="0">
                        <a:solidFill>
                          <a:srgbClr val="33445F"/>
                        </a:solidFill>
                        <a:effectLst/>
                        <a:latin typeface="Times New Roman" panose="02020603050405020304" pitchFamily="18" charset="0"/>
                        <a:ea typeface="游明朝" panose="02020400000000000000" pitchFamily="18" charset="-128"/>
                      </a:endParaRPr>
                    </a:p>
                    <a:p>
                      <a:pPr>
                        <a:spcAft>
                          <a:spcPts val="400"/>
                        </a:spcAft>
                      </a:pPr>
                      <a:r>
                        <a:rPr lang="en-GB" sz="1600" kern="100" dirty="0">
                          <a:solidFill>
                            <a:srgbClr val="33445F"/>
                          </a:solidFill>
                          <a:effectLst/>
                          <a:latin typeface="Calibri" panose="020F0502020204030204" pitchFamily="34" charset="0"/>
                          <a:ea typeface="Calibri" panose="020F0502020204030204" pitchFamily="34" charset="0"/>
                        </a:rPr>
                        <a:t> </a:t>
                      </a:r>
                      <a:r>
                        <a:rPr lang="en-GB" sz="1600" i="1" u="sng" kern="100" dirty="0">
                          <a:solidFill>
                            <a:srgbClr val="33445F"/>
                          </a:solidFill>
                          <a:effectLst/>
                          <a:latin typeface="Calibri" panose="020F0502020204030204" pitchFamily="34" charset="0"/>
                          <a:ea typeface="Calibri" panose="020F0502020204030204" pitchFamily="34" charset="0"/>
                        </a:rPr>
                        <a:t>Note:</a:t>
                      </a:r>
                      <a:r>
                        <a:rPr lang="en-GB" sz="1600" i="1" kern="100" dirty="0">
                          <a:solidFill>
                            <a:srgbClr val="33445F"/>
                          </a:solidFill>
                          <a:effectLst/>
                          <a:latin typeface="Calibri" panose="020F0502020204030204" pitchFamily="34" charset="0"/>
                          <a:ea typeface="Calibri" panose="020F0502020204030204" pitchFamily="34" charset="0"/>
                        </a:rPr>
                        <a:t> Final day of WGClimate-19 occurring in parallel (morning).</a:t>
                      </a:r>
                      <a:endParaRPr lang="ja-JP" sz="1600" kern="100" dirty="0">
                        <a:solidFill>
                          <a:srgbClr val="33445F"/>
                        </a:solidFill>
                        <a:effectLst/>
                        <a:latin typeface="Times New Roman" panose="02020603050405020304" pitchFamily="18" charset="0"/>
                        <a:ea typeface="游明朝" panose="02020400000000000000" pitchFamily="18" charset="-128"/>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400"/>
                        </a:spcAft>
                      </a:pPr>
                      <a:r>
                        <a:rPr lang="en-GB" sz="1600" kern="100" dirty="0">
                          <a:solidFill>
                            <a:srgbClr val="33445F"/>
                          </a:solidFill>
                          <a:effectLst/>
                          <a:latin typeface="Calibri" panose="020F0502020204030204" pitchFamily="34" charset="0"/>
                          <a:ea typeface="Calibri" panose="020F0502020204030204" pitchFamily="34" charset="0"/>
                        </a:rPr>
                        <a:t>Opening Session</a:t>
                      </a:r>
                      <a:endParaRPr lang="ja-JP" sz="1600" kern="100" dirty="0">
                        <a:solidFill>
                          <a:srgbClr val="33445F"/>
                        </a:solidFill>
                        <a:effectLst/>
                        <a:latin typeface="Times New Roman" panose="02020603050405020304" pitchFamily="18" charset="0"/>
                        <a:ea typeface="游明朝" panose="02020400000000000000" pitchFamily="18" charset="-128"/>
                      </a:endParaRPr>
                    </a:p>
                    <a:p>
                      <a:pPr>
                        <a:spcAft>
                          <a:spcPts val="400"/>
                        </a:spcAft>
                      </a:pPr>
                      <a:r>
                        <a:rPr lang="en-GB" sz="1600" kern="100" dirty="0">
                          <a:solidFill>
                            <a:srgbClr val="33445F"/>
                          </a:solidFill>
                          <a:effectLst/>
                          <a:latin typeface="Calibri" panose="020F0502020204030204" pitchFamily="34" charset="0"/>
                          <a:ea typeface="Calibri" panose="020F0502020204030204" pitchFamily="34" charset="0"/>
                        </a:rPr>
                        <a:t>Carbon Roadmaps</a:t>
                      </a:r>
                      <a:endParaRPr lang="ja-JP" sz="1600" kern="100" dirty="0">
                        <a:solidFill>
                          <a:srgbClr val="33445F"/>
                        </a:solidFill>
                        <a:effectLst/>
                        <a:latin typeface="Times New Roman" panose="02020603050405020304" pitchFamily="18" charset="0"/>
                        <a:ea typeface="游明朝" panose="02020400000000000000" pitchFamily="18" charset="-128"/>
                      </a:endParaRPr>
                    </a:p>
                    <a:p>
                      <a:pPr>
                        <a:spcAft>
                          <a:spcPts val="400"/>
                        </a:spcAft>
                      </a:pPr>
                      <a:r>
                        <a:rPr lang="en-GB" sz="1600" kern="100" dirty="0">
                          <a:solidFill>
                            <a:srgbClr val="33445F"/>
                          </a:solidFill>
                          <a:effectLst/>
                          <a:latin typeface="Calibri" panose="020F0502020204030204" pitchFamily="34" charset="0"/>
                          <a:ea typeface="Calibri" panose="020F0502020204030204" pitchFamily="34" charset="0"/>
                        </a:rPr>
                        <a:t>Greenhouse Gas Coordination</a:t>
                      </a:r>
                      <a:endParaRPr lang="ja-JP" sz="1600" kern="100" dirty="0">
                        <a:solidFill>
                          <a:srgbClr val="33445F"/>
                        </a:solidFill>
                        <a:effectLst/>
                        <a:latin typeface="Times New Roman" panose="02020603050405020304" pitchFamily="18" charset="0"/>
                        <a:ea typeface="游明朝" panose="02020400000000000000" pitchFamily="18" charset="-128"/>
                      </a:endParaRPr>
                    </a:p>
                    <a:p>
                      <a:pPr>
                        <a:spcAft>
                          <a:spcPts val="400"/>
                        </a:spcAft>
                      </a:pPr>
                      <a:r>
                        <a:rPr lang="en-GB" sz="1600" kern="100" dirty="0">
                          <a:solidFill>
                            <a:srgbClr val="33445F"/>
                          </a:solidFill>
                          <a:effectLst/>
                          <a:latin typeface="Calibri" panose="020F0502020204030204" pitchFamily="34" charset="0"/>
                          <a:ea typeface="Calibri" panose="020F0502020204030204" pitchFamily="34" charset="0"/>
                        </a:rPr>
                        <a:t>Climate Policy Relevance</a:t>
                      </a:r>
                      <a:endParaRPr lang="ja-JP" sz="1600" kern="100" dirty="0">
                        <a:solidFill>
                          <a:srgbClr val="33445F"/>
                        </a:solidFill>
                        <a:effectLst/>
                        <a:latin typeface="Times New Roman" panose="02020603050405020304" pitchFamily="18" charset="0"/>
                        <a:ea typeface="游明朝" panose="02020400000000000000" pitchFamily="18" charset="-128"/>
                      </a:endParaRPr>
                    </a:p>
                    <a:p>
                      <a:pPr>
                        <a:spcAft>
                          <a:spcPts val="400"/>
                        </a:spcAft>
                      </a:pPr>
                      <a:r>
                        <a:rPr lang="en-GB" sz="1600" kern="100" dirty="0">
                          <a:solidFill>
                            <a:srgbClr val="33445F"/>
                          </a:solidFill>
                          <a:effectLst/>
                          <a:latin typeface="Calibri" panose="020F0502020204030204" pitchFamily="34" charset="0"/>
                          <a:ea typeface="Calibri" panose="020F0502020204030204" pitchFamily="34" charset="0"/>
                        </a:rPr>
                        <a:t>GEO-CEOS Relationship</a:t>
                      </a:r>
                      <a:endParaRPr lang="ja-JP" sz="1600" kern="100" dirty="0">
                        <a:solidFill>
                          <a:srgbClr val="33445F"/>
                        </a:solidFill>
                        <a:effectLst/>
                        <a:latin typeface="Times New Roman" panose="02020603050405020304" pitchFamily="18" charset="0"/>
                        <a:ea typeface="游明朝" panose="02020400000000000000" pitchFamily="18" charset="-128"/>
                      </a:endParaRPr>
                    </a:p>
                    <a:p>
                      <a:pPr>
                        <a:spcAft>
                          <a:spcPts val="400"/>
                        </a:spcAft>
                      </a:pPr>
                      <a:r>
                        <a:rPr lang="en-GB" sz="1600" kern="100" dirty="0">
                          <a:solidFill>
                            <a:srgbClr val="33445F"/>
                          </a:solidFill>
                          <a:effectLst/>
                          <a:latin typeface="Calibri" panose="020F0502020204030204" pitchFamily="34" charset="0"/>
                          <a:ea typeface="Calibri" panose="020F0502020204030204" pitchFamily="34" charset="0"/>
                        </a:rPr>
                        <a:t> </a:t>
                      </a:r>
                      <a:endParaRPr lang="ja-JP" sz="1600" kern="100" dirty="0">
                        <a:solidFill>
                          <a:srgbClr val="33445F"/>
                        </a:solidFill>
                        <a:effectLst/>
                        <a:latin typeface="Times New Roman" panose="02020603050405020304" pitchFamily="18" charset="0"/>
                        <a:ea typeface="游明朝" panose="02020400000000000000" pitchFamily="18" charset="-128"/>
                      </a:endParaRPr>
                    </a:p>
                    <a:p>
                      <a:pPr>
                        <a:spcAft>
                          <a:spcPts val="400"/>
                        </a:spcAft>
                      </a:pPr>
                      <a:r>
                        <a:rPr lang="en-GB" sz="1600" kern="100" dirty="0">
                          <a:solidFill>
                            <a:srgbClr val="33445F"/>
                          </a:solidFill>
                          <a:effectLst/>
                          <a:latin typeface="Calibri" panose="020F0502020204030204" pitchFamily="34" charset="0"/>
                          <a:ea typeface="Calibri" panose="020F0502020204030204" pitchFamily="34" charset="0"/>
                        </a:rPr>
                        <a:t> </a:t>
                      </a:r>
                      <a:endParaRPr lang="ja-JP" sz="1600" kern="100" dirty="0">
                        <a:solidFill>
                          <a:srgbClr val="33445F"/>
                        </a:solidFill>
                        <a:effectLst/>
                        <a:latin typeface="Times New Roman" panose="02020603050405020304" pitchFamily="18" charset="0"/>
                        <a:ea typeface="游明朝" panose="02020400000000000000" pitchFamily="18" charset="-128"/>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400"/>
                        </a:spcAft>
                      </a:pPr>
                      <a:r>
                        <a:rPr lang="en-GB" sz="1600" kern="100" dirty="0">
                          <a:solidFill>
                            <a:srgbClr val="33445F"/>
                          </a:solidFill>
                          <a:effectLst/>
                          <a:latin typeface="Calibri" panose="020F0502020204030204" pitchFamily="34" charset="0"/>
                          <a:ea typeface="Calibri" panose="020F0502020204030204" pitchFamily="34" charset="0"/>
                        </a:rPr>
                        <a:t>New Space Task Team</a:t>
                      </a:r>
                      <a:endParaRPr lang="ja-JP" sz="1600" kern="100" dirty="0">
                        <a:solidFill>
                          <a:srgbClr val="33445F"/>
                        </a:solidFill>
                        <a:effectLst/>
                        <a:latin typeface="Times New Roman" panose="02020603050405020304" pitchFamily="18" charset="0"/>
                        <a:ea typeface="游明朝" panose="02020400000000000000" pitchFamily="18" charset="-128"/>
                      </a:endParaRPr>
                    </a:p>
                    <a:p>
                      <a:pPr>
                        <a:spcAft>
                          <a:spcPts val="400"/>
                        </a:spcAft>
                      </a:pPr>
                      <a:r>
                        <a:rPr lang="en-GB" sz="1600" kern="100" dirty="0">
                          <a:solidFill>
                            <a:srgbClr val="33445F"/>
                          </a:solidFill>
                          <a:effectLst/>
                          <a:latin typeface="Calibri" panose="020F0502020204030204" pitchFamily="34" charset="0"/>
                          <a:ea typeface="Calibri" panose="020F0502020204030204" pitchFamily="34" charset="0"/>
                        </a:rPr>
                        <a:t>Ecosystem Extent Task Team</a:t>
                      </a:r>
                      <a:endParaRPr lang="ja-JP" sz="1600" kern="100" dirty="0">
                        <a:solidFill>
                          <a:srgbClr val="33445F"/>
                        </a:solidFill>
                        <a:effectLst/>
                        <a:latin typeface="Times New Roman" panose="02020603050405020304" pitchFamily="18" charset="0"/>
                        <a:ea typeface="游明朝" panose="02020400000000000000" pitchFamily="18" charset="-128"/>
                      </a:endParaRPr>
                    </a:p>
                    <a:p>
                      <a:pPr>
                        <a:spcAft>
                          <a:spcPts val="400"/>
                        </a:spcAft>
                      </a:pPr>
                      <a:r>
                        <a:rPr lang="en-GB" sz="1600" kern="100" dirty="0">
                          <a:solidFill>
                            <a:srgbClr val="33445F"/>
                          </a:solidFill>
                          <a:effectLst/>
                          <a:latin typeface="Calibri" panose="020F0502020204030204" pitchFamily="34" charset="0"/>
                          <a:ea typeface="Calibri" panose="020F0502020204030204" pitchFamily="34" charset="0"/>
                        </a:rPr>
                        <a:t>CSA 2024 CEOS Chair Priorities</a:t>
                      </a:r>
                      <a:endParaRPr lang="ja-JP" sz="1600" kern="100" dirty="0">
                        <a:solidFill>
                          <a:srgbClr val="33445F"/>
                        </a:solidFill>
                        <a:effectLst/>
                        <a:latin typeface="Times New Roman" panose="02020603050405020304" pitchFamily="18" charset="0"/>
                        <a:ea typeface="游明朝" panose="02020400000000000000" pitchFamily="18" charset="-128"/>
                      </a:endParaRPr>
                    </a:p>
                    <a:p>
                      <a:pPr>
                        <a:spcAft>
                          <a:spcPts val="400"/>
                        </a:spcAft>
                      </a:pPr>
                      <a:r>
                        <a:rPr lang="en-GB" sz="1600" kern="100" dirty="0">
                          <a:solidFill>
                            <a:srgbClr val="33445F"/>
                          </a:solidFill>
                          <a:effectLst/>
                          <a:latin typeface="Calibri" panose="020F0502020204030204" pitchFamily="34" charset="0"/>
                          <a:ea typeface="Calibri" panose="020F0502020204030204" pitchFamily="34" charset="0"/>
                        </a:rPr>
                        <a:t>Oceans and Coastlines</a:t>
                      </a:r>
                      <a:endParaRPr lang="ja-JP" sz="1600" kern="100" dirty="0">
                        <a:solidFill>
                          <a:srgbClr val="33445F"/>
                        </a:solidFill>
                        <a:effectLst/>
                        <a:latin typeface="Times New Roman" panose="02020603050405020304" pitchFamily="18" charset="0"/>
                        <a:ea typeface="游明朝" panose="02020400000000000000" pitchFamily="18" charset="-128"/>
                      </a:endParaRPr>
                    </a:p>
                    <a:p>
                      <a:pPr>
                        <a:spcAft>
                          <a:spcPts val="400"/>
                        </a:spcAft>
                      </a:pPr>
                      <a:r>
                        <a:rPr lang="en-GB" sz="1600" kern="100" dirty="0">
                          <a:solidFill>
                            <a:srgbClr val="33445F"/>
                          </a:solidFill>
                          <a:effectLst/>
                          <a:latin typeface="Calibri" panose="020F0502020204030204" pitchFamily="34" charset="0"/>
                          <a:ea typeface="Calibri" panose="020F0502020204030204" pitchFamily="34" charset="0"/>
                        </a:rPr>
                        <a:t>Precipitation Virtual Constellation</a:t>
                      </a:r>
                      <a:endParaRPr lang="ja-JP" sz="1600" kern="100" dirty="0">
                        <a:solidFill>
                          <a:srgbClr val="33445F"/>
                        </a:solidFill>
                        <a:effectLst/>
                        <a:latin typeface="Times New Roman" panose="02020603050405020304" pitchFamily="18" charset="0"/>
                        <a:ea typeface="游明朝" panose="02020400000000000000" pitchFamily="18" charset="-128"/>
                      </a:endParaRPr>
                    </a:p>
                    <a:p>
                      <a:pPr>
                        <a:spcAft>
                          <a:spcPts val="400"/>
                        </a:spcAft>
                      </a:pPr>
                      <a:r>
                        <a:rPr lang="en-GB" sz="1600" b="1" kern="100" dirty="0">
                          <a:solidFill>
                            <a:srgbClr val="33445F"/>
                          </a:solidFill>
                          <a:effectLst/>
                          <a:latin typeface="Calibri" panose="020F0502020204030204" pitchFamily="34" charset="0"/>
                          <a:ea typeface="Calibri" panose="020F0502020204030204" pitchFamily="34" charset="0"/>
                        </a:rPr>
                        <a:t>CEOS Interoperability Framework</a:t>
                      </a:r>
                      <a:endParaRPr lang="ja-JP" sz="1600" b="1" kern="100" dirty="0">
                        <a:solidFill>
                          <a:srgbClr val="33445F"/>
                        </a:solidFill>
                        <a:effectLst/>
                        <a:latin typeface="Times New Roman" panose="02020603050405020304" pitchFamily="18" charset="0"/>
                        <a:ea typeface="游明朝" panose="02020400000000000000" pitchFamily="18" charset="-128"/>
                      </a:endParaRPr>
                    </a:p>
                    <a:p>
                      <a:pPr>
                        <a:spcAft>
                          <a:spcPts val="400"/>
                        </a:spcAft>
                      </a:pPr>
                      <a:r>
                        <a:rPr lang="en-GB" sz="1600" kern="100" dirty="0">
                          <a:solidFill>
                            <a:srgbClr val="33445F"/>
                          </a:solidFill>
                          <a:effectLst/>
                          <a:latin typeface="Calibri" panose="020F0502020204030204" pitchFamily="34" charset="0"/>
                          <a:ea typeface="Calibri" panose="020F0502020204030204" pitchFamily="34" charset="0"/>
                        </a:rPr>
                        <a:t>SEO and SDG Coordination Group Continuity</a:t>
                      </a:r>
                      <a:endParaRPr lang="ja-JP" sz="1600" kern="100" dirty="0">
                        <a:solidFill>
                          <a:srgbClr val="33445F"/>
                        </a:solidFill>
                        <a:effectLst/>
                        <a:latin typeface="Times New Roman" panose="02020603050405020304" pitchFamily="18" charset="0"/>
                        <a:ea typeface="游明朝" panose="02020400000000000000" pitchFamily="18" charset="-128"/>
                      </a:endParaRPr>
                    </a:p>
                    <a:p>
                      <a:pPr>
                        <a:spcAft>
                          <a:spcPts val="400"/>
                        </a:spcAft>
                      </a:pPr>
                      <a:r>
                        <a:rPr lang="en-GB" sz="1600" kern="100" dirty="0">
                          <a:solidFill>
                            <a:srgbClr val="33445F"/>
                          </a:solidFill>
                          <a:effectLst/>
                          <a:latin typeface="Calibri" panose="020F0502020204030204" pitchFamily="34" charset="0"/>
                          <a:ea typeface="Calibri" panose="020F0502020204030204" pitchFamily="34" charset="0"/>
                        </a:rPr>
                        <a:t>JAXA 2024-25 SIT Chair Priorities</a:t>
                      </a:r>
                      <a:endParaRPr lang="ja-JP" sz="1600" kern="100" dirty="0">
                        <a:solidFill>
                          <a:srgbClr val="33445F"/>
                        </a:solidFill>
                        <a:effectLst/>
                        <a:latin typeface="Times New Roman" panose="02020603050405020304" pitchFamily="18" charset="0"/>
                        <a:ea typeface="游明朝" panose="02020400000000000000" pitchFamily="18" charset="-128"/>
                      </a:endParaRPr>
                    </a:p>
                    <a:p>
                      <a:pPr>
                        <a:spcAft>
                          <a:spcPts val="400"/>
                        </a:spcAft>
                      </a:pPr>
                      <a:r>
                        <a:rPr lang="en-GB" sz="1600" kern="100" dirty="0">
                          <a:solidFill>
                            <a:srgbClr val="33445F"/>
                          </a:solidFill>
                          <a:effectLst/>
                          <a:latin typeface="Calibri" panose="020F0502020204030204" pitchFamily="34" charset="0"/>
                          <a:ea typeface="Calibri" panose="020F0502020204030204" pitchFamily="34" charset="0"/>
                        </a:rPr>
                        <a:t>Thailand CEOS Plenary details</a:t>
                      </a:r>
                      <a:endParaRPr lang="ja-JP" sz="1600" kern="100" dirty="0">
                        <a:solidFill>
                          <a:srgbClr val="33445F"/>
                        </a:solidFill>
                        <a:effectLst/>
                        <a:latin typeface="Times New Roman" panose="02020603050405020304" pitchFamily="18" charset="0"/>
                        <a:ea typeface="游明朝" panose="02020400000000000000" pitchFamily="18" charset="-128"/>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02444443"/>
                  </a:ext>
                </a:extLst>
              </a:tr>
            </a:tbl>
          </a:graphicData>
        </a:graphic>
      </p:graphicFrame>
    </p:spTree>
    <p:extLst>
      <p:ext uri="{BB962C8B-B14F-4D97-AF65-F5344CB8AC3E}">
        <p14:creationId xmlns:p14="http://schemas.microsoft.com/office/powerpoint/2010/main" val="4217567588"/>
      </p:ext>
    </p:extLst>
  </p:cSld>
  <p:clrMapOvr>
    <a:masterClrMapping/>
  </p:clrMapOvr>
</p:sld>
</file>

<file path=ppt/theme/theme1.xml><?xml version="1.0" encoding="utf-8"?>
<a:theme xmlns:a="http://schemas.openxmlformats.org/drawingml/2006/main" name="ceos">
  <a:themeElements>
    <a:clrScheme name="Custom 2">
      <a:dk1>
        <a:srgbClr val="000000"/>
      </a:dk1>
      <a:lt1>
        <a:srgbClr val="FFFFFF"/>
      </a:lt1>
      <a:dk2>
        <a:srgbClr val="44546A"/>
      </a:dk2>
      <a:lt2>
        <a:srgbClr val="E7E6E6"/>
      </a:lt2>
      <a:accent1>
        <a:srgbClr val="33445F"/>
      </a:accent1>
      <a:accent2>
        <a:srgbClr val="A3CB34"/>
      </a:accent2>
      <a:accent3>
        <a:srgbClr val="C1666B"/>
      </a:accent3>
      <a:accent4>
        <a:srgbClr val="DDDDDD"/>
      </a:accent4>
      <a:accent5>
        <a:srgbClr val="7BC0D7"/>
      </a:accent5>
      <a:accent6>
        <a:srgbClr val="D1462F"/>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DA62B5661DDB2749AF15483BF09165F3" ma:contentTypeVersion="15" ma:contentTypeDescription="新しいドキュメントを作成します。" ma:contentTypeScope="" ma:versionID="e682ad20909233f0b42f1bd304a6ac27">
  <xsd:schema xmlns:xsd="http://www.w3.org/2001/XMLSchema" xmlns:xs="http://www.w3.org/2001/XMLSchema" xmlns:p="http://schemas.microsoft.com/office/2006/metadata/properties" xmlns:ns2="36d3bf13-fdfe-447d-9435-66e50636fcb0" xmlns:ns3="000eed9a-0c4c-4d54-8c19-89a2de332603" targetNamespace="http://schemas.microsoft.com/office/2006/metadata/properties" ma:root="true" ma:fieldsID="424bcfd579b040e5b2462f8c1e864c7c" ns2:_="" ns3:_="">
    <xsd:import namespace="36d3bf13-fdfe-447d-9435-66e50636fcb0"/>
    <xsd:import namespace="000eed9a-0c4c-4d54-8c19-89a2de332603"/>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AutoKeyPoints" minOccurs="0"/>
                <xsd:element ref="ns2:MediaServiceKeyPoints" minOccurs="0"/>
                <xsd:element ref="ns2:MediaServiceGenerationTime" minOccurs="0"/>
                <xsd:element ref="ns2:MediaServiceEventHashCode" minOccurs="0"/>
                <xsd:element ref="ns2:MediaServiceDateTaken" minOccurs="0"/>
                <xsd:element ref="ns2:MediaLengthInSeconds" minOccurs="0"/>
                <xsd:element ref="ns2:lcf76f155ced4ddcb4097134ff3c332f" minOccurs="0"/>
                <xsd:element ref="ns3:TaxCatchAll"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6d3bf13-fdfe-447d-9435-66e50636fcb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画像タグ" ma:readOnly="false" ma:fieldId="{5cf76f15-5ced-4ddc-b409-7134ff3c332f}" ma:taxonomyMulti="true" ma:sspId="af689b47-ed42-43f0-944d-1893b8776a43"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000eed9a-0c4c-4d54-8c19-89a2de332603"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dc367776-ec58-48fc-a599-a0d887a3ce3e}" ma:internalName="TaxCatchAll" ma:showField="CatchAllData" ma:web="000eed9a-0c4c-4d54-8c19-89a2de332603">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共有相手の詳細情報"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36d3bf13-fdfe-447d-9435-66e50636fcb0">
      <Terms xmlns="http://schemas.microsoft.com/office/infopath/2007/PartnerControls"/>
    </lcf76f155ced4ddcb4097134ff3c332f>
    <TaxCatchAll xmlns="000eed9a-0c4c-4d54-8c19-89a2de33260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BFA1682-B6A4-40BF-BB86-D7D8E478B13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6d3bf13-fdfe-447d-9435-66e50636fcb0"/>
    <ds:schemaRef ds:uri="000eed9a-0c4c-4d54-8c19-89a2de33260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48F23E7-585A-44CF-BF58-E860DDB6EE6C}">
  <ds:schemaRefs>
    <ds:schemaRef ds:uri="http://schemas.microsoft.com/office/2006/metadata/properties"/>
    <ds:schemaRef ds:uri="http://schemas.microsoft.com/office/infopath/2007/PartnerControls"/>
    <ds:schemaRef ds:uri="36d3bf13-fdfe-447d-9435-66e50636fcb0"/>
    <ds:schemaRef ds:uri="000eed9a-0c4c-4d54-8c19-89a2de332603"/>
  </ds:schemaRefs>
</ds:datastoreItem>
</file>

<file path=customXml/itemProps3.xml><?xml version="1.0" encoding="utf-8"?>
<ds:datastoreItem xmlns:ds="http://schemas.openxmlformats.org/officeDocument/2006/customXml" ds:itemID="{79DFFA73-B3CE-4238-98AA-DDD40C4552A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2384</TotalTime>
  <Words>1130</Words>
  <Application>Microsoft Office PowerPoint</Application>
  <PresentationFormat>ワイド画面</PresentationFormat>
  <Paragraphs>107</Paragraphs>
  <Slides>11</Slides>
  <Notes>11</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11</vt:i4>
      </vt:variant>
    </vt:vector>
  </HeadingPairs>
  <TitlesOfParts>
    <vt:vector size="18" baseType="lpstr">
      <vt:lpstr>Noto Sans Symbols</vt:lpstr>
      <vt:lpstr>Arial</vt:lpstr>
      <vt:lpstr>Calibri</vt:lpstr>
      <vt:lpstr>Courier New</vt:lpstr>
      <vt:lpstr>Montserrat</vt:lpstr>
      <vt:lpstr>Times New Roman</vt:lpstr>
      <vt:lpstr>ceos</vt:lpstr>
      <vt:lpstr>WGISS  Chair Report</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WGISS-54 Presentation Template and Guidance</dc:title>
  <dc:creator>Michelle Piepgrass</dc:creator>
  <cp:lastModifiedBy>夏井坂　誠</cp:lastModifiedBy>
  <cp:revision>29</cp:revision>
  <dcterms:modified xsi:type="dcterms:W3CDTF">2023-10-24T05:53:04Z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0x010100DA62B5661DDB2749AF15483BF09165F3</vt:lpwstr>
  </property>
</Properties>
</file>