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399" r:id="rId3"/>
    <p:sldId id="400" r:id="rId4"/>
    <p:sldId id="332" r:id="rId5"/>
    <p:sldId id="401" r:id="rId6"/>
    <p:sldId id="402" r:id="rId7"/>
    <p:sldId id="403" r:id="rId8"/>
    <p:sldId id="404" r:id="rId9"/>
    <p:sldId id="393" r:id="rId10"/>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5"/>
    <p:restoredTop sz="95903" autoAdjust="0"/>
  </p:normalViewPr>
  <p:slideViewPr>
    <p:cSldViewPr>
      <p:cViewPr varScale="1">
        <p:scale>
          <a:sx n="114" d="100"/>
          <a:sy n="114" d="100"/>
        </p:scale>
        <p:origin x="208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27324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87006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02406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40394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2"/>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pPr fontAlgn="auto">
              <a:spcBef>
                <a:spcPts val="0"/>
              </a:spcBef>
              <a:spcAft>
                <a:spcPts val="0"/>
              </a:spcAft>
            </a:pPr>
            <a:fld id="{22748CEA-2573-439B-8ADB-B1D3E9BE0BFF}" type="datetimeFigureOut">
              <a:rPr lang="en-US" kern="0" smtClean="0">
                <a:solidFill>
                  <a:srgbClr val="002569"/>
                </a:solidFill>
              </a:rPr>
              <a:pPr fontAlgn="auto">
                <a:spcBef>
                  <a:spcPts val="0"/>
                </a:spcBef>
                <a:spcAft>
                  <a:spcPts val="0"/>
                </a:spcAft>
              </a:pPr>
              <a:t>4/18/23</a:t>
            </a:fld>
            <a:endParaRPr lang="en-US" kern="0">
              <a:solidFill>
                <a:srgbClr val="002569"/>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pPr fontAlgn="auto">
              <a:spcBef>
                <a:spcPts val="0"/>
              </a:spcBef>
              <a:spcAft>
                <a:spcPts val="0"/>
              </a:spcAft>
            </a:pPr>
            <a:endParaRPr lang="en-US" kern="0">
              <a:solidFill>
                <a:srgbClr val="002569"/>
              </a:solidFill>
            </a:endParaRPr>
          </a:p>
        </p:txBody>
      </p:sp>
      <p:sp>
        <p:nvSpPr>
          <p:cNvPr id="6" name="Slide Number Placeholder 5"/>
          <p:cNvSpPr>
            <a:spLocks noGrp="1"/>
          </p:cNvSpPr>
          <p:nvPr>
            <p:ph type="sldNum" sz="quarter" idx="12"/>
          </p:nvPr>
        </p:nvSpPr>
        <p:spPr/>
        <p:txBody>
          <a:bodyPr/>
          <a:lstStyle/>
          <a:p>
            <a:fld id="{806C71DD-B2CE-4CF7-92F0-F691A3034D74}" type="slidenum">
              <a:rPr lang="en-US" smtClean="0"/>
              <a:pPr/>
              <a:t>‹#›</a:t>
            </a:fld>
            <a:endParaRPr lang="en-US"/>
          </a:p>
        </p:txBody>
      </p:sp>
    </p:spTree>
    <p:extLst>
      <p:ext uri="{BB962C8B-B14F-4D97-AF65-F5344CB8AC3E}">
        <p14:creationId xmlns:p14="http://schemas.microsoft.com/office/powerpoint/2010/main" val="3192176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2"/>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extLst>
      <p:ext uri="{BB962C8B-B14F-4D97-AF65-F5344CB8AC3E}">
        <p14:creationId xmlns:p14="http://schemas.microsoft.com/office/powerpoint/2010/main" val="4130480933"/>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1"/>
            <a:ext cx="1905000" cy="246221"/>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90" y="2514602"/>
            <a:ext cx="68448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a:solidFill>
                  <a:srgbClr val="FFFFFF"/>
                </a:solidFill>
                <a:latin typeface="+mj-lt"/>
              </a:rPr>
              <a:t>Working Group on Information Systems and Services (WGISS)</a:t>
            </a:r>
            <a:endParaRPr sz="3600" b="1" dirty="0">
              <a:solidFill>
                <a:srgbClr val="FFFFFF"/>
              </a:solidFill>
              <a:latin typeface="+mj-lt"/>
            </a:endParaRPr>
          </a:p>
        </p:txBody>
      </p:sp>
      <p:sp>
        <p:nvSpPr>
          <p:cNvPr id="11" name="Shape 11"/>
          <p:cNvSpPr/>
          <p:nvPr/>
        </p:nvSpPr>
        <p:spPr>
          <a:xfrm>
            <a:off x="622790" y="3759202"/>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WGISS#55 Hybrid Meeting</a:t>
            </a:r>
          </a:p>
          <a:p>
            <a:pPr defTabSz="914400">
              <a:lnSpc>
                <a:spcPct val="150000"/>
              </a:lnSpc>
              <a:defRPr>
                <a:solidFill>
                  <a:srgbClr val="000000"/>
                </a:solidFill>
              </a:defRPr>
            </a:pPr>
            <a:r>
              <a:rPr lang="en-US" b="1" dirty="0">
                <a:solidFill>
                  <a:srgbClr val="FFFFFF"/>
                </a:solidFill>
                <a:latin typeface="+mj-lt"/>
                <a:ea typeface="Arial Bold"/>
                <a:cs typeface="Arial Bold"/>
                <a:sym typeface="Arial Bold"/>
              </a:rPr>
              <a:t>Data Replicas (Authenticity and Integrity) in the Cloud - Use Case</a:t>
            </a:r>
            <a:r>
              <a:rPr lang="en-AU" b="1" dirty="0">
                <a:solidFill>
                  <a:srgbClr val="FFFFFF"/>
                </a:solidFill>
                <a:latin typeface="+mj-lt"/>
                <a:ea typeface="Arial Bold"/>
                <a:cs typeface="Arial Bold"/>
                <a:sym typeface="Arial Bold"/>
              </a:rPr>
              <a:t>  </a:t>
            </a:r>
          </a:p>
          <a:p>
            <a:pPr lvl="0" defTabSz="914400">
              <a:lnSpc>
                <a:spcPct val="150000"/>
              </a:lnSpc>
              <a:defRPr>
                <a:solidFill>
                  <a:srgbClr val="000000"/>
                </a:solidFill>
              </a:defRPr>
            </a:pPr>
            <a:r>
              <a:rPr lang="en-AU" dirty="0">
                <a:solidFill>
                  <a:srgbClr val="FFFFFF"/>
                </a:solidFill>
                <a:latin typeface="Arial Bold"/>
                <a:ea typeface="Arial Bold"/>
                <a:cs typeface="Arial Bold"/>
                <a:sym typeface="Arial Bold"/>
              </a:rPr>
              <a:t>20</a:t>
            </a:r>
            <a:r>
              <a:rPr lang="en-AU" baseline="30000" dirty="0">
                <a:solidFill>
                  <a:srgbClr val="FFFFFF"/>
                </a:solidFill>
                <a:latin typeface="Arial Bold"/>
                <a:sym typeface="Arial Bold"/>
              </a:rPr>
              <a:t>th</a:t>
            </a:r>
            <a:r>
              <a:rPr lang="en-AU" dirty="0">
                <a:solidFill>
                  <a:srgbClr val="FFFFFF"/>
                </a:solidFill>
                <a:latin typeface="Arial Bold"/>
                <a:ea typeface="Arial Bold"/>
                <a:cs typeface="Arial Bold"/>
                <a:sym typeface="Arial Bold"/>
              </a:rPr>
              <a:t>  April 2023</a:t>
            </a:r>
          </a:p>
        </p:txBody>
      </p:sp>
      <p:pic>
        <p:nvPicPr>
          <p:cNvPr id="12" name="ceos_logo.png"/>
          <p:cNvPicPr/>
          <p:nvPr/>
        </p:nvPicPr>
        <p:blipFill>
          <a:blip r:embed="rId3"/>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90" y="2246636"/>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EC0D-0EA0-1FCA-FCBF-65AAAEFC6219}"/>
              </a:ext>
            </a:extLst>
          </p:cNvPr>
          <p:cNvSpPr>
            <a:spLocks noGrp="1"/>
          </p:cNvSpPr>
          <p:nvPr>
            <p:ph type="title"/>
          </p:nvPr>
        </p:nvSpPr>
        <p:spPr/>
        <p:txBody>
          <a:bodyPr/>
          <a:lstStyle/>
          <a:p>
            <a:pPr algn="ctr"/>
            <a:r>
              <a:rPr lang="en-US" dirty="0"/>
              <a:t>Concepts and Scope</a:t>
            </a:r>
          </a:p>
        </p:txBody>
      </p:sp>
      <p:sp>
        <p:nvSpPr>
          <p:cNvPr id="3" name="Content Placeholder 2">
            <a:extLst>
              <a:ext uri="{FF2B5EF4-FFF2-40B4-BE49-F238E27FC236}">
                <a16:creationId xmlns:a16="http://schemas.microsoft.com/office/drawing/2014/main" id="{1C867DB7-B88C-429F-8AB2-596CD6E3DC03}"/>
              </a:ext>
            </a:extLst>
          </p:cNvPr>
          <p:cNvSpPr>
            <a:spLocks noGrp="1"/>
          </p:cNvSpPr>
          <p:nvPr>
            <p:ph idx="1"/>
          </p:nvPr>
        </p:nvSpPr>
        <p:spPr/>
        <p:txBody>
          <a:bodyPr/>
          <a:lstStyle/>
          <a:p>
            <a:pPr marL="0" indent="0" algn="just">
              <a:buNone/>
            </a:pPr>
            <a:r>
              <a:rPr lang="en-US" sz="1800" u="sng" dirty="0">
                <a:solidFill>
                  <a:srgbClr val="434343"/>
                </a:solidFill>
                <a:latin typeface="Roboto-Regular"/>
              </a:rPr>
              <a:t>Authenticity</a:t>
            </a:r>
            <a:r>
              <a:rPr lang="en-US" sz="1800" dirty="0">
                <a:solidFill>
                  <a:srgbClr val="434343"/>
                </a:solidFill>
                <a:latin typeface="Roboto-Regular"/>
              </a:rPr>
              <a:t> and </a:t>
            </a:r>
            <a:r>
              <a:rPr lang="en-US" sz="1800" u="sng" dirty="0">
                <a:solidFill>
                  <a:srgbClr val="434343"/>
                </a:solidFill>
                <a:latin typeface="Roboto-Regular"/>
              </a:rPr>
              <a:t>non-repudiation</a:t>
            </a:r>
            <a:r>
              <a:rPr lang="en-US" sz="1800" dirty="0">
                <a:solidFill>
                  <a:srgbClr val="434343"/>
                </a:solidFill>
                <a:latin typeface="Roboto-Regular"/>
              </a:rPr>
              <a:t> are two core concepts in information security regarding the </a:t>
            </a:r>
            <a:r>
              <a:rPr lang="en-US" sz="1800" u="sng" dirty="0">
                <a:solidFill>
                  <a:srgbClr val="434343"/>
                </a:solidFill>
                <a:latin typeface="Roboto-Regular"/>
              </a:rPr>
              <a:t>legitimacy and integrity of data transmission</a:t>
            </a:r>
            <a:r>
              <a:rPr lang="en-US" sz="1800" dirty="0">
                <a:solidFill>
                  <a:srgbClr val="434343"/>
                </a:solidFill>
                <a:latin typeface="Roboto-Regular"/>
              </a:rPr>
              <a:t>. Because we manage and transfer data every day, it's important to verify the sender's origin (authentication) and ensure that during transmission or any data duplication, the data was not intercepted or altered in any way (integrity). When you have both authenticity and integrity, the legitimacy of the data cannot be denied, and therefore, all parties can be confident in their data security (non-repudiation).</a:t>
            </a:r>
          </a:p>
          <a:p>
            <a:pPr algn="just"/>
            <a:endParaRPr lang="en-US" sz="1800" dirty="0">
              <a:solidFill>
                <a:srgbClr val="434343"/>
              </a:solidFill>
              <a:latin typeface="Roboto-Regular"/>
            </a:endParaRPr>
          </a:p>
          <a:p>
            <a:pPr marL="0" indent="0" algn="just">
              <a:buNone/>
            </a:pPr>
            <a:r>
              <a:rPr lang="en-US" sz="1800" dirty="0">
                <a:solidFill>
                  <a:srgbClr val="434343"/>
                </a:solidFill>
                <a:latin typeface="Roboto-Regular"/>
              </a:rPr>
              <a:t>The scope of this presentation is to discuss</a:t>
            </a:r>
            <a:r>
              <a:rPr lang="en-US" sz="1800" b="0" i="0" u="none" strike="noStrike" baseline="0" dirty="0">
                <a:solidFill>
                  <a:srgbClr val="434343"/>
                </a:solidFill>
                <a:latin typeface="Roboto-Regular"/>
              </a:rPr>
              <a:t> how to handle replicas of data in the cloud considering </a:t>
            </a:r>
            <a:r>
              <a:rPr lang="en-US" sz="1800" dirty="0">
                <a:solidFill>
                  <a:srgbClr val="434343"/>
                </a:solidFill>
                <a:latin typeface="Roboto-Regular"/>
              </a:rPr>
              <a:t>data integrity, data authenticity and provenance checks:</a:t>
            </a:r>
          </a:p>
          <a:p>
            <a:pPr algn="just"/>
            <a:r>
              <a:rPr lang="en-US" sz="1800" dirty="0">
                <a:solidFill>
                  <a:srgbClr val="434343"/>
                </a:solidFill>
                <a:latin typeface="Roboto-Regular"/>
              </a:rPr>
              <a:t>Presenting relevant use cases</a:t>
            </a:r>
            <a:endParaRPr lang="en-US" sz="1800" b="0" i="0" u="none" strike="noStrike" baseline="0" dirty="0">
              <a:solidFill>
                <a:srgbClr val="434343"/>
              </a:solidFill>
              <a:latin typeface="Roboto-Regular"/>
            </a:endParaRPr>
          </a:p>
          <a:p>
            <a:pPr algn="just"/>
            <a:r>
              <a:rPr lang="en-US" sz="1800" b="0" i="0" u="none" strike="noStrike" baseline="0" dirty="0">
                <a:solidFill>
                  <a:srgbClr val="434343"/>
                </a:solidFill>
                <a:latin typeface="Roboto-Regular"/>
              </a:rPr>
              <a:t>Exploring techni</a:t>
            </a:r>
            <a:r>
              <a:rPr lang="en-US" sz="1800" dirty="0">
                <a:solidFill>
                  <a:srgbClr val="434343"/>
                </a:solidFill>
                <a:latin typeface="Roboto-Regular"/>
              </a:rPr>
              <a:t>cal solutions to be addressed</a:t>
            </a:r>
          </a:p>
        </p:txBody>
      </p:sp>
      <p:sp>
        <p:nvSpPr>
          <p:cNvPr id="4" name="Slide Number Placeholder 3">
            <a:extLst>
              <a:ext uri="{FF2B5EF4-FFF2-40B4-BE49-F238E27FC236}">
                <a16:creationId xmlns:a16="http://schemas.microsoft.com/office/drawing/2014/main" id="{7E06C7D2-CA39-D860-89E1-69AF389E055D}"/>
              </a:ext>
            </a:extLst>
          </p:cNvPr>
          <p:cNvSpPr>
            <a:spLocks noGrp="1"/>
          </p:cNvSpPr>
          <p:nvPr>
            <p:ph type="sldNum" sz="quarter" idx="12"/>
          </p:nvPr>
        </p:nvSpPr>
        <p:spPr/>
        <p:txBody>
          <a:bodyPr/>
          <a:lstStyle/>
          <a:p>
            <a:fld id="{806C71DD-B2CE-4CF7-92F0-F691A3034D74}" type="slidenum">
              <a:rPr lang="en-US" smtClean="0"/>
              <a:pPr/>
              <a:t>2</a:t>
            </a:fld>
            <a:endParaRPr lang="en-US"/>
          </a:p>
        </p:txBody>
      </p:sp>
    </p:spTree>
    <p:extLst>
      <p:ext uri="{BB962C8B-B14F-4D97-AF65-F5344CB8AC3E}">
        <p14:creationId xmlns:p14="http://schemas.microsoft.com/office/powerpoint/2010/main" val="531043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6D732-E8C0-89D8-6C9C-50E0C3FDACB9}"/>
              </a:ext>
            </a:extLst>
          </p:cNvPr>
          <p:cNvSpPr>
            <a:spLocks noGrp="1"/>
          </p:cNvSpPr>
          <p:nvPr>
            <p:ph type="title"/>
          </p:nvPr>
        </p:nvSpPr>
        <p:spPr/>
        <p:txBody>
          <a:bodyPr/>
          <a:lstStyle/>
          <a:p>
            <a:pPr algn="ctr"/>
            <a:r>
              <a:rPr lang="en-US" dirty="0"/>
              <a:t>Use Case Scenarios</a:t>
            </a:r>
          </a:p>
        </p:txBody>
      </p:sp>
      <p:sp>
        <p:nvSpPr>
          <p:cNvPr id="3" name="Content Placeholder 2">
            <a:extLst>
              <a:ext uri="{FF2B5EF4-FFF2-40B4-BE49-F238E27FC236}">
                <a16:creationId xmlns:a16="http://schemas.microsoft.com/office/drawing/2014/main" id="{2558C728-A47B-B048-C8E2-3E351AD7711C}"/>
              </a:ext>
            </a:extLst>
          </p:cNvPr>
          <p:cNvSpPr>
            <a:spLocks noGrp="1"/>
          </p:cNvSpPr>
          <p:nvPr>
            <p:ph idx="1"/>
          </p:nvPr>
        </p:nvSpPr>
        <p:spPr>
          <a:xfrm>
            <a:off x="152400" y="1166018"/>
            <a:ext cx="8839200" cy="4525963"/>
          </a:xfrm>
        </p:spPr>
        <p:txBody>
          <a:bodyPr/>
          <a:lstStyle/>
          <a:p>
            <a:pPr marL="0" indent="0" algn="l">
              <a:buNone/>
            </a:pPr>
            <a:r>
              <a:rPr lang="en-US" sz="1800" b="1" i="0" u="none" strike="noStrike" baseline="0" dirty="0">
                <a:solidFill>
                  <a:srgbClr val="434343"/>
                </a:solidFill>
                <a:latin typeface="Roboto-Regular"/>
              </a:rPr>
              <a:t>Ideal case</a:t>
            </a:r>
          </a:p>
          <a:p>
            <a:pPr lvl="1" algn="l"/>
            <a:r>
              <a:rPr lang="en-US" sz="1800" b="0" i="0" u="none" strike="noStrike" baseline="0" dirty="0">
                <a:solidFill>
                  <a:srgbClr val="434343"/>
                </a:solidFill>
                <a:latin typeface="Roboto-Regular"/>
              </a:rPr>
              <a:t>all the authoritative data required is available on the same cloud platform</a:t>
            </a:r>
          </a:p>
          <a:p>
            <a:pPr lvl="1" algn="l"/>
            <a:r>
              <a:rPr lang="en-US" sz="1800" b="0" i="0" u="none" strike="noStrike" baseline="0" dirty="0">
                <a:solidFill>
                  <a:srgbClr val="434343"/>
                </a:solidFill>
                <a:latin typeface="Roboto-Regular"/>
              </a:rPr>
              <a:t>user only requires access to the cloud storage and notification mechanism</a:t>
            </a:r>
          </a:p>
          <a:p>
            <a:pPr marL="0" indent="0" algn="l">
              <a:buNone/>
            </a:pPr>
            <a:r>
              <a:rPr lang="en-US" sz="1800" b="1" i="0" u="none" strike="noStrike" baseline="0" dirty="0">
                <a:solidFill>
                  <a:srgbClr val="434343"/>
                </a:solidFill>
                <a:latin typeface="Roboto-Regular"/>
              </a:rPr>
              <a:t>Worst case</a:t>
            </a:r>
          </a:p>
          <a:p>
            <a:pPr lvl="1" algn="l"/>
            <a:r>
              <a:rPr lang="en-US" sz="1800" b="0" i="0" u="none" strike="noStrike" baseline="0" dirty="0">
                <a:solidFill>
                  <a:srgbClr val="434343"/>
                </a:solidFill>
                <a:latin typeface="Roboto-Regular"/>
              </a:rPr>
              <a:t>different data products are unavailable on the cloud platform</a:t>
            </a:r>
          </a:p>
          <a:p>
            <a:pPr lvl="1" algn="l"/>
            <a:r>
              <a:rPr lang="en-US" sz="1800" b="0" i="0" u="none" strike="noStrike" baseline="0" dirty="0">
                <a:solidFill>
                  <a:srgbClr val="434343"/>
                </a:solidFill>
                <a:latin typeface="Roboto-Regular"/>
              </a:rPr>
              <a:t>burden falls on the user to replicate the archive from different authoritative sources</a:t>
            </a:r>
          </a:p>
          <a:p>
            <a:pPr lvl="1" algn="l"/>
            <a:r>
              <a:rPr lang="en-US" sz="1800" b="0" i="0" u="none" strike="noStrike" baseline="0" dirty="0">
                <a:solidFill>
                  <a:srgbClr val="434343"/>
                </a:solidFill>
                <a:latin typeface="Roboto-Regular"/>
              </a:rPr>
              <a:t>user now requires a uniform scalable data access mechanism</a:t>
            </a:r>
          </a:p>
          <a:p>
            <a:pPr marL="0" indent="0" algn="l">
              <a:buNone/>
            </a:pPr>
            <a:r>
              <a:rPr lang="en-US" sz="1800" b="1" i="0" u="none" strike="noStrike" baseline="0" dirty="0">
                <a:solidFill>
                  <a:srgbClr val="434343"/>
                </a:solidFill>
                <a:latin typeface="Roboto-Regular"/>
              </a:rPr>
              <a:t>Common case</a:t>
            </a:r>
          </a:p>
          <a:p>
            <a:pPr lvl="1" algn="l"/>
            <a:r>
              <a:rPr lang="en-US" sz="1800" b="0" i="0" u="none" strike="noStrike" baseline="0" dirty="0">
                <a:solidFill>
                  <a:srgbClr val="434343"/>
                </a:solidFill>
                <a:latin typeface="Roboto-Regular"/>
              </a:rPr>
              <a:t>some data products may be available on the selected cloud platform, but their provenance is unknown.</a:t>
            </a:r>
          </a:p>
          <a:p>
            <a:pPr lvl="1" algn="l"/>
            <a:r>
              <a:rPr lang="en-US" sz="1800" b="0" i="0" u="none" strike="noStrike" baseline="0" dirty="0">
                <a:solidFill>
                  <a:srgbClr val="434343"/>
                </a:solidFill>
                <a:latin typeface="Roboto-Regular"/>
              </a:rPr>
              <a:t>user now has to not only move the unavailable data but also verify the authenticity of available data </a:t>
            </a:r>
          </a:p>
          <a:p>
            <a:pPr lvl="1" algn="l"/>
            <a:r>
              <a:rPr lang="en-US" sz="1800" b="0" i="0" u="none" strike="noStrike" baseline="0" dirty="0">
                <a:solidFill>
                  <a:srgbClr val="434343"/>
                </a:solidFill>
                <a:latin typeface="Roboto-Regular"/>
              </a:rPr>
              <a:t>in addition to a uniform approach for data access for the missing data, the user needs a uniform approach to verify the authenticity, completeness, correctness and consistency of the data available on the cloud</a:t>
            </a:r>
            <a:endParaRPr lang="en-US" dirty="0"/>
          </a:p>
        </p:txBody>
      </p:sp>
      <p:sp>
        <p:nvSpPr>
          <p:cNvPr id="5" name="TextBox 4">
            <a:extLst>
              <a:ext uri="{FF2B5EF4-FFF2-40B4-BE49-F238E27FC236}">
                <a16:creationId xmlns:a16="http://schemas.microsoft.com/office/drawing/2014/main" id="{28D0E6CF-0C14-9958-7CDF-026C2806C254}"/>
              </a:ext>
            </a:extLst>
          </p:cNvPr>
          <p:cNvSpPr txBox="1"/>
          <p:nvPr/>
        </p:nvSpPr>
        <p:spPr>
          <a:xfrm>
            <a:off x="4551925" y="6398696"/>
            <a:ext cx="4439675"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FROM NASA Presentation at WGISS#54</a:t>
            </a:r>
          </a:p>
        </p:txBody>
      </p:sp>
    </p:spTree>
    <p:extLst>
      <p:ext uri="{BB962C8B-B14F-4D97-AF65-F5344CB8AC3E}">
        <p14:creationId xmlns:p14="http://schemas.microsoft.com/office/powerpoint/2010/main" val="288946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1E964A0-2826-4033-9ACE-38D5F7600089}"/>
              </a:ext>
            </a:extLst>
          </p:cNvPr>
          <p:cNvSpPr txBox="1"/>
          <p:nvPr/>
        </p:nvSpPr>
        <p:spPr>
          <a:xfrm>
            <a:off x="260590" y="1436688"/>
            <a:ext cx="8731009" cy="5016756"/>
          </a:xfrm>
          <a:prstGeom prst="rect">
            <a:avLst/>
          </a:prstGeom>
        </p:spPr>
        <p:txBody>
          <a:bodyPr/>
          <a:lstStyle>
            <a:lvl1pPr marL="0" indent="0" algn="just">
              <a:spcBef>
                <a:spcPts val="500"/>
              </a:spcBef>
              <a:buSzPct val="100000"/>
              <a:buFont typeface="Arial"/>
              <a:buNone/>
              <a:defRPr sz="1800" b="1">
                <a:latin typeface="Arial Bold"/>
                <a:ea typeface="Arial Bold"/>
                <a:cs typeface="Arial Bold"/>
              </a:defRPr>
            </a:lvl1pPr>
            <a:lvl2pPr marL="768927" indent="-311727">
              <a:spcBef>
                <a:spcPts val="500"/>
              </a:spcBef>
              <a:buSzPct val="100000"/>
              <a:buFont typeface="Arial"/>
              <a:buChar char="•"/>
              <a:defRPr sz="2400">
                <a:latin typeface="Arial Bold"/>
                <a:ea typeface="Arial Bold"/>
                <a:cs typeface="Arial Bold"/>
              </a:defRPr>
            </a:lvl2pPr>
            <a:lvl3pPr marL="1188719" indent="-274319">
              <a:spcBef>
                <a:spcPts val="500"/>
              </a:spcBef>
              <a:buSzPct val="100000"/>
              <a:buFont typeface="Arial"/>
              <a:buChar char="o"/>
              <a:defRPr sz="2400">
                <a:latin typeface="Arial Bold"/>
                <a:ea typeface="Arial Bold"/>
                <a:cs typeface="Arial Bold"/>
              </a:defRPr>
            </a:lvl3pPr>
            <a:lvl4pPr marL="1676400" indent="-304800">
              <a:spcBef>
                <a:spcPts val="500"/>
              </a:spcBef>
              <a:buSzPct val="100000"/>
              <a:buFont typeface="Arial"/>
              <a:buChar char="▪"/>
              <a:defRPr sz="2400">
                <a:latin typeface="Arial Bold"/>
                <a:ea typeface="Arial Bold"/>
                <a:cs typeface="Arial Bold"/>
              </a:defRPr>
            </a:lvl4pPr>
            <a:lvl5pPr marL="2171700" indent="-342900">
              <a:spcBef>
                <a:spcPts val="500"/>
              </a:spcBef>
              <a:buSzPct val="100000"/>
              <a:buFont typeface="Arial"/>
              <a:buChar char="•"/>
              <a:defRPr sz="2400">
                <a:latin typeface="Arial Bold"/>
                <a:ea typeface="Arial Bold"/>
                <a:cs typeface="Arial Bold"/>
              </a:defRPr>
            </a:lvl5pPr>
            <a:lvl6pPr>
              <a:spcBef>
                <a:spcPts val="500"/>
              </a:spcBef>
              <a:buFont typeface="Arial"/>
              <a:defRPr sz="2400">
                <a:latin typeface="Arial Bold"/>
                <a:ea typeface="Arial Bold"/>
                <a:cs typeface="Arial Bold"/>
              </a:defRPr>
            </a:lvl6pPr>
            <a:lvl7pPr>
              <a:spcBef>
                <a:spcPts val="500"/>
              </a:spcBef>
              <a:buFont typeface="Arial"/>
              <a:defRPr sz="2400">
                <a:latin typeface="Arial Bold"/>
                <a:ea typeface="Arial Bold"/>
                <a:cs typeface="Arial Bold"/>
              </a:defRPr>
            </a:lvl7pPr>
            <a:lvl8pPr>
              <a:spcBef>
                <a:spcPts val="500"/>
              </a:spcBef>
              <a:buFont typeface="Arial"/>
              <a:defRPr sz="2400">
                <a:latin typeface="Arial Bold"/>
                <a:ea typeface="Arial Bold"/>
                <a:cs typeface="Arial Bold"/>
              </a:defRPr>
            </a:lvl8pPr>
            <a:lvl9pPr>
              <a:spcBef>
                <a:spcPts val="500"/>
              </a:spcBef>
              <a:buFont typeface="Arial"/>
              <a:defRPr sz="2400">
                <a:latin typeface="Arial Bold"/>
                <a:ea typeface="Arial Bold"/>
                <a:cs typeface="Arial Bold"/>
              </a:defRPr>
            </a:lvl9pPr>
          </a:lstStyle>
          <a:p>
            <a:r>
              <a:rPr lang="en-GB" b="0" dirty="0">
                <a:solidFill>
                  <a:srgbClr val="434343"/>
                </a:solidFill>
                <a:latin typeface="Roboto-Regular"/>
                <a:sym typeface="Arial Bold"/>
              </a:rPr>
              <a:t>Approaches to manage data replicas on cloud (to grant the Data Integrity and Authenticity) analysed:</a:t>
            </a:r>
          </a:p>
          <a:p>
            <a:endParaRPr lang="en-GB" b="0" dirty="0">
              <a:solidFill>
                <a:srgbClr val="434343"/>
              </a:solidFill>
              <a:latin typeface="Roboto-Regular"/>
              <a:sym typeface="Arial Bold"/>
            </a:endParaRPr>
          </a:p>
          <a:p>
            <a:r>
              <a:rPr lang="en-GB" i="1" dirty="0">
                <a:solidFill>
                  <a:srgbClr val="434343"/>
                </a:solidFill>
                <a:latin typeface="Roboto-Regular"/>
                <a:sym typeface="Arial Bold"/>
              </a:rPr>
              <a:t>Human Approach</a:t>
            </a:r>
            <a:r>
              <a:rPr lang="en-GB" b="0" dirty="0">
                <a:solidFill>
                  <a:srgbClr val="434343"/>
                </a:solidFill>
                <a:latin typeface="Roboto-Regular"/>
                <a:sym typeface="Arial Bold"/>
              </a:rPr>
              <a:t>:</a:t>
            </a:r>
          </a:p>
          <a:p>
            <a:pPr marL="342900" indent="-342900">
              <a:buFont typeface="+mj-lt"/>
              <a:buAutoNum type="arabicPeriod"/>
            </a:pPr>
            <a:r>
              <a:rPr lang="en-GB" b="0" dirty="0">
                <a:solidFill>
                  <a:srgbClr val="434343"/>
                </a:solidFill>
                <a:latin typeface="Roboto-Regular"/>
                <a:sym typeface="Arial Bold"/>
              </a:rPr>
              <a:t>Data Filename inspection</a:t>
            </a:r>
          </a:p>
          <a:p>
            <a:pPr marL="342900" indent="-342900">
              <a:buFont typeface="+mj-lt"/>
              <a:buAutoNum type="arabicPeriod" startAt="2"/>
            </a:pPr>
            <a:r>
              <a:rPr lang="en-GB" b="0" dirty="0">
                <a:solidFill>
                  <a:srgbClr val="434343"/>
                </a:solidFill>
                <a:latin typeface="Roboto-Regular"/>
                <a:sym typeface="Arial Bold"/>
              </a:rPr>
              <a:t>Verification and Validation by the authoritative source </a:t>
            </a:r>
          </a:p>
          <a:p>
            <a:endParaRPr lang="en-GB" b="0" dirty="0">
              <a:solidFill>
                <a:srgbClr val="434343"/>
              </a:solidFill>
              <a:latin typeface="Roboto-Regular"/>
              <a:sym typeface="Arial Bold"/>
            </a:endParaRPr>
          </a:p>
          <a:p>
            <a:r>
              <a:rPr lang="en-GB" i="1" dirty="0">
                <a:solidFill>
                  <a:srgbClr val="434343"/>
                </a:solidFill>
                <a:latin typeface="Roboto-Regular"/>
                <a:sym typeface="Arial Bold"/>
              </a:rPr>
              <a:t>Technical Approach</a:t>
            </a:r>
            <a:r>
              <a:rPr lang="en-GB" b="0" dirty="0">
                <a:solidFill>
                  <a:srgbClr val="434343"/>
                </a:solidFill>
                <a:latin typeface="Roboto-Regular"/>
                <a:sym typeface="Arial Bold"/>
              </a:rPr>
              <a:t>:</a:t>
            </a:r>
          </a:p>
          <a:p>
            <a:pPr marL="342900" indent="-342900">
              <a:buFont typeface="+mj-lt"/>
              <a:buAutoNum type="arabicPeriod"/>
            </a:pPr>
            <a:r>
              <a:rPr lang="en-GB" b="0" dirty="0">
                <a:solidFill>
                  <a:srgbClr val="434343"/>
                </a:solidFill>
                <a:latin typeface="Roboto-Regular"/>
                <a:sym typeface="Arial Bold"/>
              </a:rPr>
              <a:t>Persistent Identifiers</a:t>
            </a:r>
          </a:p>
          <a:p>
            <a:pPr marL="342900" indent="-342900">
              <a:buFont typeface="+mj-lt"/>
              <a:buAutoNum type="arabicPeriod"/>
            </a:pPr>
            <a:r>
              <a:rPr lang="en-GB" b="0" dirty="0">
                <a:solidFill>
                  <a:srgbClr val="434343"/>
                </a:solidFill>
                <a:latin typeface="Roboto-Regular"/>
                <a:sym typeface="Arial Bold"/>
              </a:rPr>
              <a:t>HASH Code </a:t>
            </a:r>
          </a:p>
          <a:p>
            <a:pPr marL="342900" indent="-342900">
              <a:buFont typeface="+mj-lt"/>
              <a:buAutoNum type="arabicPeriod"/>
            </a:pPr>
            <a:r>
              <a:rPr lang="en-GB" b="0" dirty="0">
                <a:solidFill>
                  <a:srgbClr val="434343"/>
                </a:solidFill>
                <a:latin typeface="Roboto-Regular"/>
                <a:sym typeface="Arial Bold"/>
              </a:rPr>
              <a:t>Cryptography</a:t>
            </a:r>
          </a:p>
          <a:p>
            <a:pPr marL="342900" indent="-342900">
              <a:buFont typeface="+mj-lt"/>
              <a:buAutoNum type="arabicPeriod"/>
            </a:pPr>
            <a:r>
              <a:rPr lang="en-GB" b="0" dirty="0">
                <a:solidFill>
                  <a:srgbClr val="434343"/>
                </a:solidFill>
                <a:latin typeface="Roboto-Regular"/>
                <a:sym typeface="Arial Bold"/>
              </a:rPr>
              <a:t>Digital signature (e.g. Watermark)</a:t>
            </a:r>
          </a:p>
          <a:p>
            <a:pPr marL="342900" indent="-342900">
              <a:buFont typeface="+mj-lt"/>
              <a:buAutoNum type="arabicPeriod"/>
            </a:pPr>
            <a:r>
              <a:rPr lang="en-GB" b="0" dirty="0">
                <a:solidFill>
                  <a:srgbClr val="434343"/>
                </a:solidFill>
                <a:latin typeface="Roboto-Regular"/>
                <a:sym typeface="Arial Bold"/>
              </a:rPr>
              <a:t>Blockchain mechanism (e.g. KSI Blockchain)</a:t>
            </a:r>
          </a:p>
        </p:txBody>
      </p:sp>
      <p:sp>
        <p:nvSpPr>
          <p:cNvPr id="5" name="Title 1">
            <a:extLst>
              <a:ext uri="{FF2B5EF4-FFF2-40B4-BE49-F238E27FC236}">
                <a16:creationId xmlns:a16="http://schemas.microsoft.com/office/drawing/2014/main" id="{95EECE4D-E25D-0E33-9C54-B1A0849A8B91}"/>
              </a:ext>
            </a:extLst>
          </p:cNvPr>
          <p:cNvSpPr txBox="1">
            <a:spLocks/>
          </p:cNvSpPr>
          <p:nvPr/>
        </p:nvSpPr>
        <p:spPr>
          <a:xfrm>
            <a:off x="685800" y="0"/>
            <a:ext cx="8229600" cy="1143000"/>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a:t>Looking for …</a:t>
            </a:r>
          </a:p>
          <a:p>
            <a:pPr algn="ctr" defTabSz="914400"/>
            <a:r>
              <a:rPr lang="en-US" dirty="0"/>
              <a:t>Human and Technical Solutions</a:t>
            </a:r>
          </a:p>
        </p:txBody>
      </p:sp>
      <p:sp>
        <p:nvSpPr>
          <p:cNvPr id="2" name="TextBox 1">
            <a:extLst>
              <a:ext uri="{FF2B5EF4-FFF2-40B4-BE49-F238E27FC236}">
                <a16:creationId xmlns:a16="http://schemas.microsoft.com/office/drawing/2014/main" id="{17E8D516-8B30-4B25-075D-989036838898}"/>
              </a:ext>
            </a:extLst>
          </p:cNvPr>
          <p:cNvSpPr txBox="1"/>
          <p:nvPr/>
        </p:nvSpPr>
        <p:spPr>
          <a:xfrm>
            <a:off x="1319828" y="6096000"/>
            <a:ext cx="6850591"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Details in ESA and NASA Presentations at WGISS#53 and #54</a:t>
            </a:r>
          </a:p>
        </p:txBody>
      </p:sp>
    </p:spTree>
    <p:extLst>
      <p:ext uri="{BB962C8B-B14F-4D97-AF65-F5344CB8AC3E}">
        <p14:creationId xmlns:p14="http://schemas.microsoft.com/office/powerpoint/2010/main" val="274613316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1E964A0-2826-4033-9ACE-38D5F7600089}"/>
              </a:ext>
            </a:extLst>
          </p:cNvPr>
          <p:cNvSpPr txBox="1"/>
          <p:nvPr/>
        </p:nvSpPr>
        <p:spPr>
          <a:xfrm>
            <a:off x="260590" y="1436688"/>
            <a:ext cx="8731009" cy="5016756"/>
          </a:xfrm>
          <a:prstGeom prst="rect">
            <a:avLst/>
          </a:prstGeom>
        </p:spPr>
        <p:txBody>
          <a:bodyPr/>
          <a:lstStyle>
            <a:lvl1pPr marL="0" indent="0" algn="just">
              <a:spcBef>
                <a:spcPts val="500"/>
              </a:spcBef>
              <a:buSzPct val="100000"/>
              <a:buFont typeface="Arial"/>
              <a:buNone/>
              <a:defRPr sz="1800" b="1">
                <a:latin typeface="Arial Bold"/>
                <a:ea typeface="Arial Bold"/>
                <a:cs typeface="Arial Bold"/>
              </a:defRPr>
            </a:lvl1pPr>
            <a:lvl2pPr marL="768927" indent="-311727">
              <a:spcBef>
                <a:spcPts val="500"/>
              </a:spcBef>
              <a:buSzPct val="100000"/>
              <a:buFont typeface="Arial"/>
              <a:buChar char="•"/>
              <a:defRPr sz="2400">
                <a:latin typeface="Arial Bold"/>
                <a:ea typeface="Arial Bold"/>
                <a:cs typeface="Arial Bold"/>
              </a:defRPr>
            </a:lvl2pPr>
            <a:lvl3pPr marL="1188719" indent="-274319">
              <a:spcBef>
                <a:spcPts val="500"/>
              </a:spcBef>
              <a:buSzPct val="100000"/>
              <a:buFont typeface="Arial"/>
              <a:buChar char="o"/>
              <a:defRPr sz="2400">
                <a:latin typeface="Arial Bold"/>
                <a:ea typeface="Arial Bold"/>
                <a:cs typeface="Arial Bold"/>
              </a:defRPr>
            </a:lvl3pPr>
            <a:lvl4pPr marL="1676400" indent="-304800">
              <a:spcBef>
                <a:spcPts val="500"/>
              </a:spcBef>
              <a:buSzPct val="100000"/>
              <a:buFont typeface="Arial"/>
              <a:buChar char="▪"/>
              <a:defRPr sz="2400">
                <a:latin typeface="Arial Bold"/>
                <a:ea typeface="Arial Bold"/>
                <a:cs typeface="Arial Bold"/>
              </a:defRPr>
            </a:lvl4pPr>
            <a:lvl5pPr marL="2171700" indent="-342900">
              <a:spcBef>
                <a:spcPts val="500"/>
              </a:spcBef>
              <a:buSzPct val="100000"/>
              <a:buFont typeface="Arial"/>
              <a:buChar char="•"/>
              <a:defRPr sz="2400">
                <a:latin typeface="Arial Bold"/>
                <a:ea typeface="Arial Bold"/>
                <a:cs typeface="Arial Bold"/>
              </a:defRPr>
            </a:lvl5pPr>
            <a:lvl6pPr>
              <a:spcBef>
                <a:spcPts val="500"/>
              </a:spcBef>
              <a:buFont typeface="Arial"/>
              <a:defRPr sz="2400">
                <a:latin typeface="Arial Bold"/>
                <a:ea typeface="Arial Bold"/>
                <a:cs typeface="Arial Bold"/>
              </a:defRPr>
            </a:lvl6pPr>
            <a:lvl7pPr>
              <a:spcBef>
                <a:spcPts val="500"/>
              </a:spcBef>
              <a:buFont typeface="Arial"/>
              <a:defRPr sz="2400">
                <a:latin typeface="Arial Bold"/>
                <a:ea typeface="Arial Bold"/>
                <a:cs typeface="Arial Bold"/>
              </a:defRPr>
            </a:lvl7pPr>
            <a:lvl8pPr>
              <a:spcBef>
                <a:spcPts val="500"/>
              </a:spcBef>
              <a:buFont typeface="Arial"/>
              <a:defRPr sz="2400">
                <a:latin typeface="Arial Bold"/>
                <a:ea typeface="Arial Bold"/>
                <a:cs typeface="Arial Bold"/>
              </a:defRPr>
            </a:lvl8pPr>
            <a:lvl9pPr>
              <a:spcBef>
                <a:spcPts val="500"/>
              </a:spcBef>
              <a:buFont typeface="Arial"/>
              <a:defRPr sz="2400">
                <a:latin typeface="Arial Bold"/>
                <a:ea typeface="Arial Bold"/>
                <a:cs typeface="Arial Bold"/>
              </a:defRPr>
            </a:lvl9pPr>
          </a:lstStyle>
          <a:p>
            <a:pPr marL="342900" indent="-342900">
              <a:buFont typeface="+mj-lt"/>
              <a:buAutoNum type="arabicPeriod"/>
            </a:pPr>
            <a:r>
              <a:rPr lang="en-GB" sz="2400" dirty="0">
                <a:solidFill>
                  <a:srgbClr val="434343"/>
                </a:solidFill>
                <a:latin typeface="Roboto-Regular"/>
                <a:sym typeface="Arial Bold"/>
              </a:rPr>
              <a:t>Data Filename inspection</a:t>
            </a:r>
            <a:r>
              <a:rPr lang="en-US" sz="2400" b="0" dirty="0">
                <a:solidFill>
                  <a:srgbClr val="434343"/>
                </a:solidFill>
                <a:latin typeface="Roboto-Regular"/>
                <a:sym typeface="Arial Bold"/>
              </a:rPr>
              <a:t>: f</a:t>
            </a:r>
            <a:r>
              <a:rPr lang="en-US" sz="2400" b="0" i="0" u="none" strike="noStrike" baseline="0" dirty="0">
                <a:solidFill>
                  <a:srgbClr val="434343"/>
                </a:solidFill>
                <a:latin typeface="Roboto-Regular"/>
              </a:rPr>
              <a:t>ilename is checked, not the contents </a:t>
            </a:r>
          </a:p>
          <a:p>
            <a:r>
              <a:rPr lang="en-US" sz="2400" b="0" dirty="0">
                <a:solidFill>
                  <a:srgbClr val="434343"/>
                </a:solidFill>
                <a:latin typeface="Roboto-Regular"/>
                <a:sym typeface="Wingdings" pitchFamily="2" charset="2"/>
              </a:rPr>
              <a:t>	 </a:t>
            </a:r>
            <a:r>
              <a:rPr lang="en-US" sz="2400" b="0" i="0" u="none" strike="noStrike" baseline="0" dirty="0">
                <a:solidFill>
                  <a:srgbClr val="434343"/>
                </a:solidFill>
                <a:latin typeface="Roboto-Regular"/>
              </a:rPr>
              <a:t>no way to verify modification and the authenticity</a:t>
            </a:r>
            <a:endParaRPr lang="en-GB" sz="2400" b="0" dirty="0">
              <a:solidFill>
                <a:srgbClr val="434343"/>
              </a:solidFill>
              <a:latin typeface="Roboto-Regular"/>
              <a:sym typeface="Arial Bold"/>
            </a:endParaRPr>
          </a:p>
          <a:p>
            <a:pPr marL="342900" indent="-342900">
              <a:buFont typeface="+mj-lt"/>
              <a:buAutoNum type="arabicPeriod"/>
            </a:pPr>
            <a:endParaRPr lang="en-GB" sz="2400" b="0" dirty="0">
              <a:solidFill>
                <a:srgbClr val="434343"/>
              </a:solidFill>
              <a:latin typeface="Roboto-Regular"/>
              <a:sym typeface="Arial Bold"/>
            </a:endParaRPr>
          </a:p>
          <a:p>
            <a:pPr marL="342900" indent="-342900">
              <a:buFont typeface="+mj-lt"/>
              <a:buAutoNum type="arabicPeriod" startAt="2"/>
            </a:pPr>
            <a:r>
              <a:rPr lang="en-GB" sz="2400" dirty="0">
                <a:solidFill>
                  <a:srgbClr val="434343"/>
                </a:solidFill>
                <a:latin typeface="Roboto-Regular"/>
                <a:sym typeface="Arial Bold"/>
              </a:rPr>
              <a:t>Verification and Validation by the authoritative source</a:t>
            </a:r>
            <a:r>
              <a:rPr lang="en-GB" sz="2400" b="0" dirty="0">
                <a:solidFill>
                  <a:srgbClr val="434343"/>
                </a:solidFill>
                <a:latin typeface="Roboto-Regular"/>
                <a:sym typeface="Arial Bold"/>
              </a:rPr>
              <a:t> (</a:t>
            </a:r>
            <a:r>
              <a:rPr lang="en-US" sz="2400" b="0" dirty="0">
                <a:solidFill>
                  <a:srgbClr val="434343"/>
                </a:solidFill>
                <a:latin typeface="Roboto-Regular"/>
                <a:sym typeface="Arial Bold"/>
              </a:rPr>
              <a:t>entity that is authorized to develop or manage data for a specific purpose)</a:t>
            </a:r>
            <a:r>
              <a:rPr lang="en-GB" sz="2400" b="0" dirty="0">
                <a:solidFill>
                  <a:srgbClr val="434343"/>
                </a:solidFill>
                <a:latin typeface="Roboto-Regular"/>
                <a:sym typeface="Arial Bold"/>
              </a:rPr>
              <a:t>: </a:t>
            </a:r>
            <a:r>
              <a:rPr lang="en-US" sz="2400" b="0" dirty="0">
                <a:solidFill>
                  <a:srgbClr val="434343"/>
                </a:solidFill>
                <a:latin typeface="Roboto-Regular"/>
              </a:rPr>
              <a:t>u</a:t>
            </a:r>
            <a:r>
              <a:rPr lang="en-US" sz="2400" b="0" i="0" u="none" strike="noStrike" baseline="0" dirty="0">
                <a:solidFill>
                  <a:srgbClr val="434343"/>
                </a:solidFill>
                <a:latin typeface="Roboto-Regular"/>
              </a:rPr>
              <a:t>sers upload the files they accessed from a third party source to a verification service provided by the authoritative source </a:t>
            </a:r>
          </a:p>
          <a:p>
            <a:r>
              <a:rPr lang="en-US" sz="2400" b="0" dirty="0">
                <a:solidFill>
                  <a:srgbClr val="434343"/>
                </a:solidFill>
                <a:latin typeface="Roboto-Regular"/>
                <a:sym typeface="Wingdings" pitchFamily="2" charset="2"/>
              </a:rPr>
              <a:t>	 </a:t>
            </a:r>
            <a:r>
              <a:rPr lang="en-US" sz="2400" b="0" i="0" u="none" strike="noStrike" baseline="0" dirty="0">
                <a:solidFill>
                  <a:srgbClr val="434343"/>
                </a:solidFill>
                <a:latin typeface="Roboto-Regular"/>
              </a:rPr>
              <a:t>involves high data movement, making it expensive and 	time consuming)</a:t>
            </a:r>
          </a:p>
        </p:txBody>
      </p:sp>
      <p:sp>
        <p:nvSpPr>
          <p:cNvPr id="5" name="Title 1">
            <a:extLst>
              <a:ext uri="{FF2B5EF4-FFF2-40B4-BE49-F238E27FC236}">
                <a16:creationId xmlns:a16="http://schemas.microsoft.com/office/drawing/2014/main" id="{95EECE4D-E25D-0E33-9C54-B1A0849A8B91}"/>
              </a:ext>
            </a:extLst>
          </p:cNvPr>
          <p:cNvSpPr txBox="1">
            <a:spLocks/>
          </p:cNvSpPr>
          <p:nvPr/>
        </p:nvSpPr>
        <p:spPr>
          <a:xfrm>
            <a:off x="685800" y="152400"/>
            <a:ext cx="8229600" cy="1143000"/>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a:t>Human Approach</a:t>
            </a:r>
          </a:p>
        </p:txBody>
      </p:sp>
    </p:spTree>
    <p:extLst>
      <p:ext uri="{BB962C8B-B14F-4D97-AF65-F5344CB8AC3E}">
        <p14:creationId xmlns:p14="http://schemas.microsoft.com/office/powerpoint/2010/main" val="352203885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1E964A0-2826-4033-9ACE-38D5F7600089}"/>
              </a:ext>
            </a:extLst>
          </p:cNvPr>
          <p:cNvSpPr txBox="1"/>
          <p:nvPr/>
        </p:nvSpPr>
        <p:spPr>
          <a:xfrm>
            <a:off x="206495" y="1219200"/>
            <a:ext cx="8731009" cy="5257800"/>
          </a:xfrm>
          <a:prstGeom prst="rect">
            <a:avLst/>
          </a:prstGeom>
        </p:spPr>
        <p:txBody>
          <a:bodyPr/>
          <a:lstStyle>
            <a:lvl1pPr marL="0" indent="0" algn="just">
              <a:spcBef>
                <a:spcPts val="500"/>
              </a:spcBef>
              <a:buSzPct val="100000"/>
              <a:buFont typeface="Arial"/>
              <a:buNone/>
              <a:defRPr sz="1800" b="1">
                <a:latin typeface="Arial Bold"/>
                <a:ea typeface="Arial Bold"/>
                <a:cs typeface="Arial Bold"/>
              </a:defRPr>
            </a:lvl1pPr>
            <a:lvl2pPr marL="768927" indent="-311727">
              <a:spcBef>
                <a:spcPts val="500"/>
              </a:spcBef>
              <a:buSzPct val="100000"/>
              <a:buFont typeface="Arial"/>
              <a:buChar char="•"/>
              <a:defRPr sz="2400">
                <a:latin typeface="Arial Bold"/>
                <a:ea typeface="Arial Bold"/>
                <a:cs typeface="Arial Bold"/>
              </a:defRPr>
            </a:lvl2pPr>
            <a:lvl3pPr marL="1188719" indent="-274319">
              <a:spcBef>
                <a:spcPts val="500"/>
              </a:spcBef>
              <a:buSzPct val="100000"/>
              <a:buFont typeface="Arial"/>
              <a:buChar char="o"/>
              <a:defRPr sz="2400">
                <a:latin typeface="Arial Bold"/>
                <a:ea typeface="Arial Bold"/>
                <a:cs typeface="Arial Bold"/>
              </a:defRPr>
            </a:lvl3pPr>
            <a:lvl4pPr marL="1676400" indent="-304800">
              <a:spcBef>
                <a:spcPts val="500"/>
              </a:spcBef>
              <a:buSzPct val="100000"/>
              <a:buFont typeface="Arial"/>
              <a:buChar char="▪"/>
              <a:defRPr sz="2400">
                <a:latin typeface="Arial Bold"/>
                <a:ea typeface="Arial Bold"/>
                <a:cs typeface="Arial Bold"/>
              </a:defRPr>
            </a:lvl4pPr>
            <a:lvl5pPr marL="2171700" indent="-342900">
              <a:spcBef>
                <a:spcPts val="500"/>
              </a:spcBef>
              <a:buSzPct val="100000"/>
              <a:buFont typeface="Arial"/>
              <a:buChar char="•"/>
              <a:defRPr sz="2400">
                <a:latin typeface="Arial Bold"/>
                <a:ea typeface="Arial Bold"/>
                <a:cs typeface="Arial Bold"/>
              </a:defRPr>
            </a:lvl5pPr>
            <a:lvl6pPr>
              <a:spcBef>
                <a:spcPts val="500"/>
              </a:spcBef>
              <a:buFont typeface="Arial"/>
              <a:defRPr sz="2400">
                <a:latin typeface="Arial Bold"/>
                <a:ea typeface="Arial Bold"/>
                <a:cs typeface="Arial Bold"/>
              </a:defRPr>
            </a:lvl6pPr>
            <a:lvl7pPr>
              <a:spcBef>
                <a:spcPts val="500"/>
              </a:spcBef>
              <a:buFont typeface="Arial"/>
              <a:defRPr sz="2400">
                <a:latin typeface="Arial Bold"/>
                <a:ea typeface="Arial Bold"/>
                <a:cs typeface="Arial Bold"/>
              </a:defRPr>
            </a:lvl7pPr>
            <a:lvl8pPr>
              <a:spcBef>
                <a:spcPts val="500"/>
              </a:spcBef>
              <a:buFont typeface="Arial"/>
              <a:defRPr sz="2400">
                <a:latin typeface="Arial Bold"/>
                <a:ea typeface="Arial Bold"/>
                <a:cs typeface="Arial Bold"/>
              </a:defRPr>
            </a:lvl8pPr>
            <a:lvl9pPr>
              <a:spcBef>
                <a:spcPts val="500"/>
              </a:spcBef>
              <a:buFont typeface="Arial"/>
              <a:defRPr sz="2400">
                <a:latin typeface="Arial Bold"/>
                <a:ea typeface="Arial Bold"/>
                <a:cs typeface="Arial Bold"/>
              </a:defRPr>
            </a:lvl9pPr>
          </a:lstStyle>
          <a:p>
            <a:pPr marL="342900" indent="-342900">
              <a:buFont typeface="+mj-lt"/>
              <a:buAutoNum type="arabicPeriod"/>
            </a:pPr>
            <a:r>
              <a:rPr lang="en-GB" b="0" dirty="0">
                <a:solidFill>
                  <a:srgbClr val="434343"/>
                </a:solidFill>
                <a:latin typeface="Roboto-Regular"/>
                <a:sym typeface="Arial Bold"/>
              </a:rPr>
              <a:t>Persistent Identifier: inclusion of a PID in the metadata file of each single product </a:t>
            </a:r>
          </a:p>
          <a:p>
            <a:r>
              <a:rPr lang="en-GB" b="0" dirty="0">
                <a:solidFill>
                  <a:srgbClr val="434343"/>
                </a:solidFill>
                <a:latin typeface="Roboto-Regular"/>
                <a:sym typeface="Wingdings" pitchFamily="2" charset="2"/>
              </a:rPr>
              <a:t>	</a:t>
            </a:r>
            <a:r>
              <a:rPr lang="en-GB" b="0" dirty="0">
                <a:solidFill>
                  <a:srgbClr val="434343"/>
                </a:solidFill>
                <a:latin typeface="Roboto-Regular"/>
                <a:sym typeface="Arial Bold"/>
              </a:rPr>
              <a:t>cost for data reprocessing to include the new metadata in the package if not 	already in</a:t>
            </a:r>
          </a:p>
          <a:p>
            <a:pPr marL="342900" indent="-342900">
              <a:buFont typeface="+mj-lt"/>
              <a:buAutoNum type="arabicPeriod" startAt="2"/>
            </a:pPr>
            <a:r>
              <a:rPr lang="en-GB" b="0" dirty="0">
                <a:solidFill>
                  <a:srgbClr val="434343"/>
                </a:solidFill>
                <a:latin typeface="Roboto-Regular"/>
                <a:sym typeface="Arial Bold"/>
              </a:rPr>
              <a:t>HASH Code (Hash lookup and Signed hashes): inclusion of HASH code embedded in any replicated and disseminated product </a:t>
            </a:r>
          </a:p>
          <a:p>
            <a:r>
              <a:rPr lang="en-GB" b="0" dirty="0">
                <a:solidFill>
                  <a:srgbClr val="434343"/>
                </a:solidFill>
                <a:latin typeface="Roboto-Regular"/>
                <a:sym typeface="Arial Bold"/>
              </a:rPr>
              <a:t>	</a:t>
            </a:r>
            <a:r>
              <a:rPr lang="en-GB" b="0" dirty="0">
                <a:solidFill>
                  <a:srgbClr val="434343"/>
                </a:solidFill>
                <a:latin typeface="Roboto-Regular"/>
                <a:sym typeface="Wingdings" pitchFamily="2" charset="2"/>
              </a:rPr>
              <a:t> </a:t>
            </a:r>
            <a:r>
              <a:rPr lang="en-GB" b="0" dirty="0">
                <a:solidFill>
                  <a:srgbClr val="434343"/>
                </a:solidFill>
                <a:latin typeface="Roboto-Regular"/>
                <a:sym typeface="Arial Bold"/>
              </a:rPr>
              <a:t>cost for data reprocessing to include the new metadata in the package if not 	already in and huge effort to calculate hash code for whole data set</a:t>
            </a:r>
            <a:r>
              <a:rPr lang="en-US" b="0" dirty="0">
                <a:solidFill>
                  <a:srgbClr val="434343"/>
                </a:solidFill>
                <a:latin typeface="Roboto-Regular"/>
                <a:sym typeface="Arial Bold"/>
              </a:rPr>
              <a:t>. </a:t>
            </a:r>
          </a:p>
          <a:p>
            <a:pPr marL="1111827" lvl="1" indent="-342900"/>
            <a:r>
              <a:rPr lang="en-US" sz="1600" dirty="0">
                <a:solidFill>
                  <a:srgbClr val="434343"/>
                </a:solidFill>
                <a:latin typeface="Roboto-Regular"/>
                <a:sym typeface="Arial Bold"/>
              </a:rPr>
              <a:t>Both hash lookup and signed hashes are viable practical approaches to address some of the issues</a:t>
            </a:r>
          </a:p>
          <a:p>
            <a:pPr marL="1111827" lvl="1" indent="-342900"/>
            <a:r>
              <a:rPr lang="en-US" sz="1600" dirty="0">
                <a:solidFill>
                  <a:srgbClr val="434343"/>
                </a:solidFill>
                <a:latin typeface="Roboto-Regular"/>
                <a:sym typeface="Arial Bold"/>
              </a:rPr>
              <a:t>Hash lookup is suitable if the data user wants to process the full archive of a dataset for any kind of large scale processing need. Full listing of the files along with their hash values is required for completeness, correctness, and consistency checks</a:t>
            </a:r>
          </a:p>
          <a:p>
            <a:pPr marL="1111827" lvl="1" indent="-342900"/>
            <a:r>
              <a:rPr lang="en-US" sz="1600" dirty="0">
                <a:solidFill>
                  <a:srgbClr val="434343"/>
                </a:solidFill>
                <a:latin typeface="Roboto-Regular"/>
                <a:sym typeface="Arial Bold"/>
              </a:rPr>
              <a:t>Signed hashes are suitable when the data users only want subsets of the archive for analysis and completeness is not an issue. The data users can verify the data authenticity using the public key from the authoritative source and validate the integrity using the hash value</a:t>
            </a:r>
          </a:p>
        </p:txBody>
      </p:sp>
      <p:sp>
        <p:nvSpPr>
          <p:cNvPr id="5" name="Title 1">
            <a:extLst>
              <a:ext uri="{FF2B5EF4-FFF2-40B4-BE49-F238E27FC236}">
                <a16:creationId xmlns:a16="http://schemas.microsoft.com/office/drawing/2014/main" id="{95EECE4D-E25D-0E33-9C54-B1A0849A8B91}"/>
              </a:ext>
            </a:extLst>
          </p:cNvPr>
          <p:cNvSpPr txBox="1">
            <a:spLocks/>
          </p:cNvSpPr>
          <p:nvPr/>
        </p:nvSpPr>
        <p:spPr>
          <a:xfrm>
            <a:off x="685800" y="152400"/>
            <a:ext cx="8229600" cy="1143000"/>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a:t>Technical Approach</a:t>
            </a:r>
          </a:p>
        </p:txBody>
      </p:sp>
    </p:spTree>
    <p:extLst>
      <p:ext uri="{BB962C8B-B14F-4D97-AF65-F5344CB8AC3E}">
        <p14:creationId xmlns:p14="http://schemas.microsoft.com/office/powerpoint/2010/main" val="401407814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1E964A0-2826-4033-9ACE-38D5F7600089}"/>
              </a:ext>
            </a:extLst>
          </p:cNvPr>
          <p:cNvSpPr txBox="1"/>
          <p:nvPr/>
        </p:nvSpPr>
        <p:spPr>
          <a:xfrm>
            <a:off x="206495" y="1219200"/>
            <a:ext cx="8731009" cy="5016756"/>
          </a:xfrm>
          <a:prstGeom prst="rect">
            <a:avLst/>
          </a:prstGeom>
        </p:spPr>
        <p:txBody>
          <a:bodyPr/>
          <a:lstStyle>
            <a:lvl1pPr marL="0" indent="0" algn="just">
              <a:spcBef>
                <a:spcPts val="500"/>
              </a:spcBef>
              <a:buSzPct val="100000"/>
              <a:buFont typeface="Arial"/>
              <a:buNone/>
              <a:defRPr sz="1800" b="1">
                <a:latin typeface="Arial Bold"/>
                <a:ea typeface="Arial Bold"/>
                <a:cs typeface="Arial Bold"/>
              </a:defRPr>
            </a:lvl1pPr>
            <a:lvl2pPr marL="768927" indent="-311727">
              <a:spcBef>
                <a:spcPts val="500"/>
              </a:spcBef>
              <a:buSzPct val="100000"/>
              <a:buFont typeface="Arial"/>
              <a:buChar char="•"/>
              <a:defRPr sz="2400">
                <a:latin typeface="Arial Bold"/>
                <a:ea typeface="Arial Bold"/>
                <a:cs typeface="Arial Bold"/>
              </a:defRPr>
            </a:lvl2pPr>
            <a:lvl3pPr marL="1188719" indent="-274319">
              <a:spcBef>
                <a:spcPts val="500"/>
              </a:spcBef>
              <a:buSzPct val="100000"/>
              <a:buFont typeface="Arial"/>
              <a:buChar char="o"/>
              <a:defRPr sz="2400">
                <a:latin typeface="Arial Bold"/>
                <a:ea typeface="Arial Bold"/>
                <a:cs typeface="Arial Bold"/>
              </a:defRPr>
            </a:lvl3pPr>
            <a:lvl4pPr marL="1676400" indent="-304800">
              <a:spcBef>
                <a:spcPts val="500"/>
              </a:spcBef>
              <a:buSzPct val="100000"/>
              <a:buFont typeface="Arial"/>
              <a:buChar char="▪"/>
              <a:defRPr sz="2400">
                <a:latin typeface="Arial Bold"/>
                <a:ea typeface="Arial Bold"/>
                <a:cs typeface="Arial Bold"/>
              </a:defRPr>
            </a:lvl4pPr>
            <a:lvl5pPr marL="2171700" indent="-342900">
              <a:spcBef>
                <a:spcPts val="500"/>
              </a:spcBef>
              <a:buSzPct val="100000"/>
              <a:buFont typeface="Arial"/>
              <a:buChar char="•"/>
              <a:defRPr sz="2400">
                <a:latin typeface="Arial Bold"/>
                <a:ea typeface="Arial Bold"/>
                <a:cs typeface="Arial Bold"/>
              </a:defRPr>
            </a:lvl5pPr>
            <a:lvl6pPr>
              <a:spcBef>
                <a:spcPts val="500"/>
              </a:spcBef>
              <a:buFont typeface="Arial"/>
              <a:defRPr sz="2400">
                <a:latin typeface="Arial Bold"/>
                <a:ea typeface="Arial Bold"/>
                <a:cs typeface="Arial Bold"/>
              </a:defRPr>
            </a:lvl6pPr>
            <a:lvl7pPr>
              <a:spcBef>
                <a:spcPts val="500"/>
              </a:spcBef>
              <a:buFont typeface="Arial"/>
              <a:defRPr sz="2400">
                <a:latin typeface="Arial Bold"/>
                <a:ea typeface="Arial Bold"/>
                <a:cs typeface="Arial Bold"/>
              </a:defRPr>
            </a:lvl7pPr>
            <a:lvl8pPr>
              <a:spcBef>
                <a:spcPts val="500"/>
              </a:spcBef>
              <a:buFont typeface="Arial"/>
              <a:defRPr sz="2400">
                <a:latin typeface="Arial Bold"/>
                <a:ea typeface="Arial Bold"/>
                <a:cs typeface="Arial Bold"/>
              </a:defRPr>
            </a:lvl8pPr>
            <a:lvl9pPr>
              <a:spcBef>
                <a:spcPts val="500"/>
              </a:spcBef>
              <a:buFont typeface="Arial"/>
              <a:defRPr sz="2400">
                <a:latin typeface="Arial Bold"/>
                <a:ea typeface="Arial Bold"/>
                <a:cs typeface="Arial Bold"/>
              </a:defRPr>
            </a:lvl9pPr>
          </a:lstStyle>
          <a:p>
            <a:pPr marL="342900" indent="-342900">
              <a:buFont typeface="+mj-lt"/>
              <a:buAutoNum type="arabicPeriod" startAt="3"/>
            </a:pPr>
            <a:r>
              <a:rPr lang="en-US" sz="2000" b="0" dirty="0">
                <a:solidFill>
                  <a:srgbClr val="434343"/>
                </a:solidFill>
                <a:latin typeface="Roboto-Regular"/>
                <a:sym typeface="Arial Bold"/>
              </a:rPr>
              <a:t>Cryptography: combines public key cryptography and cryptographic hashing. It has three steps: (1) producer key generation, (2) tag generation, and (3) verification</a:t>
            </a:r>
          </a:p>
          <a:p>
            <a:pPr marL="342900" indent="-342900">
              <a:buFont typeface="+mj-lt"/>
              <a:buAutoNum type="arabicPeriod" startAt="3"/>
            </a:pPr>
            <a:r>
              <a:rPr lang="en-GB" sz="2000" b="0" dirty="0">
                <a:solidFill>
                  <a:srgbClr val="434343"/>
                </a:solidFill>
                <a:latin typeface="Roboto-Regular"/>
                <a:sym typeface="Arial Bold"/>
              </a:rPr>
              <a:t>Digital signature (e.g. Watermark): </a:t>
            </a:r>
            <a:r>
              <a:rPr lang="en-US" sz="2000" b="0" dirty="0">
                <a:solidFill>
                  <a:srgbClr val="434343"/>
                </a:solidFill>
                <a:latin typeface="Roboto-Regular"/>
                <a:sym typeface="Arial Bold"/>
              </a:rPr>
              <a:t>watermarking technique is proposed which stores the information about the origin of data product. This technique uses two important types of watermarks that are visible watermark and hidden watermark. By adopting this methodology, shared data object in the cloud can be safe from the malicious attack that may change or lose the real ownership of that data object.</a:t>
            </a:r>
            <a:endParaRPr lang="en-GB" sz="2000" b="0" dirty="0">
              <a:solidFill>
                <a:srgbClr val="434343"/>
              </a:solidFill>
              <a:latin typeface="Roboto-Regular"/>
              <a:sym typeface="Arial Bold"/>
            </a:endParaRPr>
          </a:p>
          <a:p>
            <a:pPr marL="342900" indent="-342900">
              <a:buFont typeface="+mj-lt"/>
              <a:buAutoNum type="arabicPeriod" startAt="3"/>
            </a:pPr>
            <a:r>
              <a:rPr lang="en-GB" sz="2000" b="0" dirty="0">
                <a:solidFill>
                  <a:srgbClr val="434343"/>
                </a:solidFill>
                <a:latin typeface="Roboto-Regular"/>
                <a:sym typeface="Arial Bold"/>
              </a:rPr>
              <a:t>Blockchain mechanism (e.g. KSI Blockchain): </a:t>
            </a:r>
            <a:r>
              <a:rPr lang="en-US" sz="2000" b="0" dirty="0">
                <a:solidFill>
                  <a:srgbClr val="434343"/>
                </a:solidFill>
                <a:latin typeface="Roboto-Regular"/>
                <a:sym typeface="Arial Bold"/>
              </a:rPr>
              <a:t>Keyless Signature Infrastructure (KSI) Blockchain, is designed for very specific applications requiring proof on integrity and time of data. With KSI Blockchain the history cannot be rewritten by anybody and the authenticity of the electronic data can be mathematically proven. It means that no-one – not hackers, not system administrators, and not even government itself – can manipulate the data and get away with that.</a:t>
            </a:r>
            <a:endParaRPr lang="en-GB" sz="2000" b="0" dirty="0">
              <a:solidFill>
                <a:srgbClr val="434343"/>
              </a:solidFill>
              <a:latin typeface="Roboto-Regular"/>
              <a:sym typeface="Arial Bold"/>
            </a:endParaRPr>
          </a:p>
        </p:txBody>
      </p:sp>
      <p:sp>
        <p:nvSpPr>
          <p:cNvPr id="5" name="Title 1">
            <a:extLst>
              <a:ext uri="{FF2B5EF4-FFF2-40B4-BE49-F238E27FC236}">
                <a16:creationId xmlns:a16="http://schemas.microsoft.com/office/drawing/2014/main" id="{95EECE4D-E25D-0E33-9C54-B1A0849A8B91}"/>
              </a:ext>
            </a:extLst>
          </p:cNvPr>
          <p:cNvSpPr txBox="1">
            <a:spLocks/>
          </p:cNvSpPr>
          <p:nvPr/>
        </p:nvSpPr>
        <p:spPr>
          <a:xfrm>
            <a:off x="685800" y="152400"/>
            <a:ext cx="8229600" cy="1143000"/>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a:t>Technical Approach</a:t>
            </a:r>
          </a:p>
        </p:txBody>
      </p:sp>
    </p:spTree>
    <p:extLst>
      <p:ext uri="{BB962C8B-B14F-4D97-AF65-F5344CB8AC3E}">
        <p14:creationId xmlns:p14="http://schemas.microsoft.com/office/powerpoint/2010/main" val="290129198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8B30F50-52C3-5574-E39C-B13902F8C3EA}"/>
              </a:ext>
            </a:extLst>
          </p:cNvPr>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a:extLst>
              <a:ext uri="{FF2B5EF4-FFF2-40B4-BE49-F238E27FC236}">
                <a16:creationId xmlns:a16="http://schemas.microsoft.com/office/drawing/2014/main" id="{1C6C35C7-69F4-9327-27B6-B10CA145D01C}"/>
              </a:ext>
            </a:extLst>
          </p:cNvPr>
          <p:cNvSpPr>
            <a:spLocks noGrp="1"/>
          </p:cNvSpPr>
          <p:nvPr>
            <p:ph sz="quarter" idx="10"/>
          </p:nvPr>
        </p:nvSpPr>
        <p:spPr>
          <a:xfrm>
            <a:off x="152400" y="1295399"/>
            <a:ext cx="8763000" cy="5181601"/>
          </a:xfrm>
        </p:spPr>
        <p:txBody>
          <a:bodyPr/>
          <a:lstStyle/>
          <a:p>
            <a:pPr marR="0" algn="just">
              <a:spcBef>
                <a:spcPts val="0"/>
              </a:spcBef>
              <a:spcAft>
                <a:spcPts val="600"/>
              </a:spcAft>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rPr>
              <a:t>ESA and NASA recently performed a successful large-scale data transfer using a cloud infrastructure to transfer Sentinel-2 data between the </a:t>
            </a:r>
            <a:r>
              <a:rPr lang="en-US" dirty="0">
                <a:solidFill>
                  <a:srgbClr val="000000"/>
                </a:solidFill>
                <a:latin typeface="Calibri" panose="020F0502020204030204" pitchFamily="34" charset="0"/>
                <a:ea typeface="Calibri" panose="020F0502020204030204" pitchFamily="34" charset="0"/>
              </a:rPr>
              <a:t>two </a:t>
            </a:r>
            <a:r>
              <a:rPr lang="en-US" dirty="0">
                <a:solidFill>
                  <a:srgbClr val="000000"/>
                </a:solidFill>
                <a:effectLst/>
                <a:latin typeface="Calibri" panose="020F0502020204030204" pitchFamily="34" charset="0"/>
                <a:ea typeface="Calibri" panose="020F0502020204030204" pitchFamily="34" charset="0"/>
              </a:rPr>
              <a:t>agencies. </a:t>
            </a:r>
            <a:endParaRPr lang="en-US" dirty="0">
              <a:effectLst/>
              <a:latin typeface="Calibri" panose="020F0502020204030204" pitchFamily="34" charset="0"/>
              <a:ea typeface="Calibri" panose="020F0502020204030204" pitchFamily="34" charset="0"/>
            </a:endParaRPr>
          </a:p>
          <a:p>
            <a:pPr marR="0" algn="just">
              <a:spcBef>
                <a:spcPts val="0"/>
              </a:spcBef>
              <a:spcAft>
                <a:spcPts val="600"/>
              </a:spcAft>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rPr>
              <a:t>ESA was able to provide access to NASA for the S2L1C archive between November 28, 2015, to September 30, 2020. This archive has 10,916,055 products with a total size transfer of 5.7 PB. These are divided into 89 buckets. </a:t>
            </a:r>
            <a:endParaRPr lang="en-US" dirty="0">
              <a:effectLst/>
              <a:latin typeface="Calibri" panose="020F0502020204030204" pitchFamily="34" charset="0"/>
              <a:ea typeface="Calibri" panose="020F0502020204030204" pitchFamily="34" charset="0"/>
            </a:endParaRPr>
          </a:p>
          <a:p>
            <a:pPr marR="0" algn="just">
              <a:spcBef>
                <a:spcPts val="0"/>
              </a:spcBef>
              <a:spcAft>
                <a:spcPts val="600"/>
              </a:spcAft>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rPr>
              <a:t>NASA initiated this archive to be transferred from </a:t>
            </a:r>
            <a:r>
              <a:rPr lang="en-US" dirty="0" err="1">
                <a:solidFill>
                  <a:srgbClr val="000000"/>
                </a:solidFill>
                <a:effectLst/>
                <a:latin typeface="Calibri" panose="020F0502020204030204" pitchFamily="34" charset="0"/>
                <a:ea typeface="Calibri" panose="020F0502020204030204" pitchFamily="34" charset="0"/>
              </a:rPr>
              <a:t>OVHCloud</a:t>
            </a:r>
            <a:r>
              <a:rPr lang="en-US" dirty="0">
                <a:solidFill>
                  <a:srgbClr val="000000"/>
                </a:solidFill>
                <a:effectLst/>
                <a:latin typeface="Calibri" panose="020F0502020204030204" pitchFamily="34" charset="0"/>
                <a:ea typeface="Calibri" panose="020F0502020204030204" pitchFamily="34" charset="0"/>
              </a:rPr>
              <a:t>-hosted cold storage (OpenStack Swift based) to NASA-controlled AWS S3 storage in the US West region. The final solution is based on open source Apache Airflow and Apache </a:t>
            </a:r>
            <a:r>
              <a:rPr lang="en-US" dirty="0" err="1">
                <a:solidFill>
                  <a:srgbClr val="000000"/>
                </a:solidFill>
                <a:effectLst/>
                <a:latin typeface="Calibri" panose="020F0502020204030204" pitchFamily="34" charset="0"/>
                <a:ea typeface="Calibri" panose="020F0502020204030204" pitchFamily="34" charset="0"/>
              </a:rPr>
              <a:t>Airavata</a:t>
            </a:r>
            <a:r>
              <a:rPr lang="en-US" dirty="0">
                <a:solidFill>
                  <a:srgbClr val="000000"/>
                </a:solidFill>
                <a:effectLst/>
                <a:latin typeface="Calibri" panose="020F0502020204030204" pitchFamily="34" charset="0"/>
                <a:ea typeface="Calibri" panose="020F0502020204030204" pitchFamily="34" charset="0"/>
              </a:rPr>
              <a:t> MFT. </a:t>
            </a:r>
            <a:endParaRPr lang="en-US" dirty="0">
              <a:effectLst/>
              <a:latin typeface="Calibri" panose="020F0502020204030204" pitchFamily="34" charset="0"/>
              <a:ea typeface="Calibri" panose="020F0502020204030204" pitchFamily="34" charset="0"/>
            </a:endParaRPr>
          </a:p>
          <a:p>
            <a:pPr marR="0" algn="just">
              <a:spcBef>
                <a:spcPts val="0"/>
              </a:spcBef>
              <a:spcAft>
                <a:spcPts val="600"/>
              </a:spcAft>
              <a:buFont typeface="Arial" panose="020B0604020202020204" pitchFamily="34" charset="0"/>
              <a:buChar char="•"/>
            </a:pPr>
            <a:r>
              <a:rPr lang="en-US" dirty="0">
                <a:solidFill>
                  <a:srgbClr val="000000"/>
                </a:solidFill>
                <a:effectLst/>
                <a:latin typeface="Calibri" panose="020F0502020204030204" pitchFamily="34" charset="0"/>
                <a:ea typeface="Calibri" panose="020F0502020204030204" pitchFamily="34" charset="0"/>
              </a:rPr>
              <a:t>The transfer was optimized to the network bandwidth. NASA ran 20 parallel agents to pull the data at a rate of 20 Gbps. The 5.7PB archive was transferred in 27 calendar days.</a:t>
            </a:r>
          </a:p>
          <a:p>
            <a:pPr marR="0" algn="just">
              <a:spcBef>
                <a:spcPts val="0"/>
              </a:spcBef>
              <a:spcAft>
                <a:spcPts val="600"/>
              </a:spcAft>
              <a:buFont typeface="Arial" panose="020B0604020202020204" pitchFamily="34" charset="0"/>
              <a:buChar char="•"/>
            </a:pPr>
            <a:r>
              <a:rPr lang="en-US" dirty="0">
                <a:solidFill>
                  <a:srgbClr val="000000"/>
                </a:solidFill>
                <a:latin typeface="Calibri" panose="020F0502020204030204" pitchFamily="34" charset="0"/>
              </a:rPr>
              <a:t>An integrity check post-processing workflow was implemented using a digest java utility to validate the merged objects against the source checksum and re-transferred the mismatched files.</a:t>
            </a:r>
          </a:p>
          <a:p>
            <a:pPr marR="0" algn="just">
              <a:spcBef>
                <a:spcPts val="0"/>
              </a:spcBef>
              <a:spcAft>
                <a:spcPts val="600"/>
              </a:spcAft>
              <a:buFont typeface="Arial" panose="020B0604020202020204" pitchFamily="34" charset="0"/>
              <a:buChar char="•"/>
            </a:pPr>
            <a:r>
              <a:rPr lang="en-US" dirty="0">
                <a:solidFill>
                  <a:srgbClr val="000000"/>
                </a:solidFill>
                <a:latin typeface="Calibri" panose="020F0502020204030204" pitchFamily="34" charset="0"/>
              </a:rPr>
              <a:t>Data transfer activity and results are detailed in a paper submitted to IEEE.</a:t>
            </a:r>
          </a:p>
        </p:txBody>
      </p:sp>
      <p:sp>
        <p:nvSpPr>
          <p:cNvPr id="5" name="Title 1">
            <a:extLst>
              <a:ext uri="{FF2B5EF4-FFF2-40B4-BE49-F238E27FC236}">
                <a16:creationId xmlns:a16="http://schemas.microsoft.com/office/drawing/2014/main" id="{646615B3-D111-070C-2356-03D89C61004E}"/>
              </a:ext>
            </a:extLst>
          </p:cNvPr>
          <p:cNvSpPr txBox="1">
            <a:spLocks/>
          </p:cNvSpPr>
          <p:nvPr/>
        </p:nvSpPr>
        <p:spPr>
          <a:xfrm>
            <a:off x="685800" y="380999"/>
            <a:ext cx="8229600" cy="803313"/>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ctr" defTabSz="914400"/>
            <a:r>
              <a:rPr lang="en-US" dirty="0"/>
              <a:t>ESA/NASA Data Replica Activity</a:t>
            </a:r>
          </a:p>
        </p:txBody>
      </p:sp>
    </p:spTree>
    <p:extLst>
      <p:ext uri="{BB962C8B-B14F-4D97-AF65-F5344CB8AC3E}">
        <p14:creationId xmlns:p14="http://schemas.microsoft.com/office/powerpoint/2010/main" val="108578881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2" descr="http://abovethelaw.com/wp-content/uploads/2015/04/thank-you-thanks-word-cloud.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382713" y="2222500"/>
            <a:ext cx="6437312" cy="3484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877090752"/>
      </p:ext>
    </p:extLst>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Metadata/LabelInfo.xml><?xml version="1.0" encoding="utf-8"?>
<clbl:labelList xmlns:clbl="http://schemas.microsoft.com/office/2020/mipLabelMetadata">
  <clbl:label id="{3976fa30-1907-4356-8241-62ea5e1c0256}" enabled="1" method="Privileged" siteId="{9a5cacd0-2bef-4dd7-ac5c-7ebe1f54f495}" contentBits="0" removed="0"/>
</clbl:labelList>
</file>

<file path=docProps/app.xml><?xml version="1.0" encoding="utf-8"?>
<Properties xmlns="http://schemas.openxmlformats.org/officeDocument/2006/extended-properties" xmlns:vt="http://schemas.openxmlformats.org/officeDocument/2006/docPropsVTypes">
  <TotalTime>20431</TotalTime>
  <Words>1050</Words>
  <Application>Microsoft Macintosh PowerPoint</Application>
  <PresentationFormat>On-screen Show (4:3)</PresentationFormat>
  <Paragraphs>66</Paragraphs>
  <Slides>9</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 Bold</vt:lpstr>
      <vt:lpstr>Avenir Roman</vt:lpstr>
      <vt:lpstr>Calibri</vt:lpstr>
      <vt:lpstr>Courier New</vt:lpstr>
      <vt:lpstr>Helvetica</vt:lpstr>
      <vt:lpstr>Roboto-Regular</vt:lpstr>
      <vt:lpstr>Wingdings</vt:lpstr>
      <vt:lpstr>Default</vt:lpstr>
      <vt:lpstr>Working Group on Information Systems and Services (WGISS)</vt:lpstr>
      <vt:lpstr>Concepts and Scope</vt:lpstr>
      <vt:lpstr>Use Case Scenarios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Mirko Albani</cp:lastModifiedBy>
  <cp:revision>725</cp:revision>
  <dcterms:modified xsi:type="dcterms:W3CDTF">2023-04-18T14:55:16Z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76fa30-1907-4356-8241-62ea5e1c0256_Enabled">
    <vt:lpwstr>true</vt:lpwstr>
  </property>
  <property fmtid="{D5CDD505-2E9C-101B-9397-08002B2CF9AE}" pid="3" name="MSIP_Label_3976fa30-1907-4356-8241-62ea5e1c0256_SetDate">
    <vt:lpwstr>2021-10-12T13:45:15Z</vt:lpwstr>
  </property>
  <property fmtid="{D5CDD505-2E9C-101B-9397-08002B2CF9AE}" pid="4" name="MSIP_Label_3976fa30-1907-4356-8241-62ea5e1c0256_Method">
    <vt:lpwstr>Privileged</vt:lpwstr>
  </property>
  <property fmtid="{D5CDD505-2E9C-101B-9397-08002B2CF9AE}" pid="5" name="MSIP_Label_3976fa30-1907-4356-8241-62ea5e1c0256_Name">
    <vt:lpwstr>ESA UNCLASSIFIED – For ESA Official Use Only</vt:lpwstr>
  </property>
  <property fmtid="{D5CDD505-2E9C-101B-9397-08002B2CF9AE}" pid="6" name="MSIP_Label_3976fa30-1907-4356-8241-62ea5e1c0256_SiteId">
    <vt:lpwstr>9a5cacd0-2bef-4dd7-ac5c-7ebe1f54f495</vt:lpwstr>
  </property>
  <property fmtid="{D5CDD505-2E9C-101B-9397-08002B2CF9AE}" pid="7" name="MSIP_Label_3976fa30-1907-4356-8241-62ea5e1c0256_ActionId">
    <vt:lpwstr>44c27b55-4f52-48ee-98f3-14f0e510f120</vt:lpwstr>
  </property>
  <property fmtid="{D5CDD505-2E9C-101B-9397-08002B2CF9AE}" pid="8" name="MSIP_Label_3976fa30-1907-4356-8241-62ea5e1c0256_ContentBits">
    <vt:lpwstr>0</vt:lpwstr>
  </property>
</Properties>
</file>