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94000" autoAdjust="0"/>
  </p:normalViewPr>
  <p:slideViewPr>
    <p:cSldViewPr snapToGrid="0">
      <p:cViewPr>
        <p:scale>
          <a:sx n="100" d="100"/>
          <a:sy n="100" d="100"/>
        </p:scale>
        <p:origin x="162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29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789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04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51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19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57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02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49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53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2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6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173971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5018F-F1B9-339C-BA2E-1A6C1EA98484}"/>
              </a:ext>
            </a:extLst>
          </p:cNvPr>
          <p:cNvSpPr txBox="1"/>
          <p:nvPr userDrawn="1"/>
        </p:nvSpPr>
        <p:spPr>
          <a:xfrm>
            <a:off x="4647414" y="5009190"/>
            <a:ext cx="7228135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Y. Ikehata, M. </a:t>
            </a:r>
            <a:r>
              <a:rPr lang="en-GB" sz="1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Natsuisaka</a:t>
            </a: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T. Miyoshi, M. Ohara, K. Fukushima and M. </a:t>
            </a:r>
            <a:r>
              <a:rPr lang="en-GB" sz="1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Taga</a:t>
            </a: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JAXA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2023.04.20_13.00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</a:rPr>
              <a:t>18-20 April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18-20 April,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6" y="175938"/>
            <a:ext cx="1000293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 dirty="0"/>
              <a:t>Assignment of DOI Numbers to </a:t>
            </a:r>
            <a:br>
              <a:rPr lang="en-US" sz="5400" dirty="0"/>
            </a:br>
            <a:r>
              <a:rPr lang="en-US" sz="5400" dirty="0"/>
              <a:t>JAXA Earth Observation Satellite Data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497DD01-E00F-EE08-0639-98A66044F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63373"/>
              </p:ext>
            </p:extLst>
          </p:nvPr>
        </p:nvGraphicFramePr>
        <p:xfrm>
          <a:off x="489856" y="2639786"/>
          <a:ext cx="11234056" cy="213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737">
                  <a:extLst>
                    <a:ext uri="{9D8B030D-6E8A-4147-A177-3AD203B41FA5}">
                      <a16:colId xmlns:a16="http://schemas.microsoft.com/office/drawing/2014/main" val="143758803"/>
                    </a:ext>
                  </a:extLst>
                </a:gridCol>
                <a:gridCol w="1402431">
                  <a:extLst>
                    <a:ext uri="{9D8B030D-6E8A-4147-A177-3AD203B41FA5}">
                      <a16:colId xmlns:a16="http://schemas.microsoft.com/office/drawing/2014/main" val="399267705"/>
                    </a:ext>
                  </a:extLst>
                </a:gridCol>
                <a:gridCol w="4397205">
                  <a:extLst>
                    <a:ext uri="{9D8B030D-6E8A-4147-A177-3AD203B41FA5}">
                      <a16:colId xmlns:a16="http://schemas.microsoft.com/office/drawing/2014/main" val="3894248625"/>
                    </a:ext>
                  </a:extLst>
                </a:gridCol>
                <a:gridCol w="1183301">
                  <a:extLst>
                    <a:ext uri="{9D8B030D-6E8A-4147-A177-3AD203B41FA5}">
                      <a16:colId xmlns:a16="http://schemas.microsoft.com/office/drawing/2014/main" val="1788198210"/>
                    </a:ext>
                  </a:extLst>
                </a:gridCol>
                <a:gridCol w="3345382">
                  <a:extLst>
                    <a:ext uri="{9D8B030D-6E8A-4147-A177-3AD203B41FA5}">
                      <a16:colId xmlns:a16="http://schemas.microsoft.com/office/drawing/2014/main" val="49215907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REC_12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Permanence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only if the data provider commits to archiving the product for at least 10 years or if a science-quality version of the near-real-time product is archived.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So far, a science-quality version of NRT hasn’t been considered yet.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DOIs were assigned to some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auziliary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data.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131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REC_13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If a data set is transferred to a new institution, keep the same PID.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41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updating the landing page URL in the resolver if the location changes.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8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52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E626094-C91B-7628-6DE5-6131B681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14927"/>
              </p:ext>
            </p:extLst>
          </p:nvPr>
        </p:nvGraphicFramePr>
        <p:xfrm>
          <a:off x="766535" y="2284565"/>
          <a:ext cx="10935608" cy="2677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675">
                  <a:extLst>
                    <a:ext uri="{9D8B030D-6E8A-4147-A177-3AD203B41FA5}">
                      <a16:colId xmlns:a16="http://schemas.microsoft.com/office/drawing/2014/main" val="1274831073"/>
                    </a:ext>
                  </a:extLst>
                </a:gridCol>
                <a:gridCol w="1365173">
                  <a:extLst>
                    <a:ext uri="{9D8B030D-6E8A-4147-A177-3AD203B41FA5}">
                      <a16:colId xmlns:a16="http://schemas.microsoft.com/office/drawing/2014/main" val="3182819837"/>
                    </a:ext>
                  </a:extLst>
                </a:gridCol>
                <a:gridCol w="4280388">
                  <a:extLst>
                    <a:ext uri="{9D8B030D-6E8A-4147-A177-3AD203B41FA5}">
                      <a16:colId xmlns:a16="http://schemas.microsoft.com/office/drawing/2014/main" val="1445850792"/>
                    </a:ext>
                  </a:extLst>
                </a:gridCol>
                <a:gridCol w="1151865">
                  <a:extLst>
                    <a:ext uri="{9D8B030D-6E8A-4147-A177-3AD203B41FA5}">
                      <a16:colId xmlns:a16="http://schemas.microsoft.com/office/drawing/2014/main" val="1941108755"/>
                    </a:ext>
                  </a:extLst>
                </a:gridCol>
                <a:gridCol w="3256507">
                  <a:extLst>
                    <a:ext uri="{9D8B030D-6E8A-4147-A177-3AD203B41FA5}">
                      <a16:colId xmlns:a16="http://schemas.microsoft.com/office/drawing/2014/main" val="1760532359"/>
                    </a:ext>
                  </a:extLst>
                </a:gridCol>
              </a:tblGrid>
              <a:tr h="40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Resolving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 PID must be actionable.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1586"/>
                  </a:ext>
                </a:extLst>
              </a:tr>
              <a:tr h="40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Resolving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The PID should resolve to a landing page.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16089"/>
                  </a:ext>
                </a:extLst>
              </a:tr>
              <a:tr h="879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Resolving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The landing page should contain provenance, quality, and access constraints．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Qualities are not included in the landings, although those are included in the metadata of the individual data files. </a:t>
                      </a:r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6452"/>
                  </a:ext>
                </a:extLst>
              </a:tr>
              <a:tr h="879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Resolving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Use the landing page to link data sets that are related (e.g. reprocessing, versioning, subsets, and supersets).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7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0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7B2441A-940A-AFCA-1CE4-9BF12713C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01420"/>
              </p:ext>
            </p:extLst>
          </p:nvPr>
        </p:nvGraphicFramePr>
        <p:xfrm>
          <a:off x="651555" y="2468761"/>
          <a:ext cx="10888890" cy="2612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908">
                  <a:extLst>
                    <a:ext uri="{9D8B030D-6E8A-4147-A177-3AD203B41FA5}">
                      <a16:colId xmlns:a16="http://schemas.microsoft.com/office/drawing/2014/main" val="1580019109"/>
                    </a:ext>
                  </a:extLst>
                </a:gridCol>
                <a:gridCol w="1359341">
                  <a:extLst>
                    <a:ext uri="{9D8B030D-6E8A-4147-A177-3AD203B41FA5}">
                      <a16:colId xmlns:a16="http://schemas.microsoft.com/office/drawing/2014/main" val="72386844"/>
                    </a:ext>
                  </a:extLst>
                </a:gridCol>
                <a:gridCol w="4262101">
                  <a:extLst>
                    <a:ext uri="{9D8B030D-6E8A-4147-A177-3AD203B41FA5}">
                      <a16:colId xmlns:a16="http://schemas.microsoft.com/office/drawing/2014/main" val="1482328537"/>
                    </a:ext>
                  </a:extLst>
                </a:gridCol>
                <a:gridCol w="1146944">
                  <a:extLst>
                    <a:ext uri="{9D8B030D-6E8A-4147-A177-3AD203B41FA5}">
                      <a16:colId xmlns:a16="http://schemas.microsoft.com/office/drawing/2014/main" val="416507039"/>
                    </a:ext>
                  </a:extLst>
                </a:gridCol>
                <a:gridCol w="3242596">
                  <a:extLst>
                    <a:ext uri="{9D8B030D-6E8A-4147-A177-3AD203B41FA5}">
                      <a16:colId xmlns:a16="http://schemas.microsoft.com/office/drawing/2014/main" val="2333253168"/>
                    </a:ext>
                  </a:extLst>
                </a:gridCol>
              </a:tblGrid>
              <a:tr h="897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Granularity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assign PIDs to data collections (e.g. a consistent time-series) rather than an individual scene.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68892"/>
                  </a:ext>
                </a:extLst>
              </a:tr>
              <a:tr h="897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Granularity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Data from the same source but at a different processing level (e.g. L1B vs. L2) should receive separate PIDs.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4449"/>
                  </a:ext>
                </a:extLst>
              </a:tr>
              <a:tr h="408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Granularity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Assign a single PID for a whole time-series．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90457"/>
                  </a:ext>
                </a:extLst>
              </a:tr>
              <a:tr h="408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Granularity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Use one PID for a multi-satellite time-series．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1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00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28B21C8-2CD0-46EC-AF7E-B7B42834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47256"/>
              </p:ext>
            </p:extLst>
          </p:nvPr>
        </p:nvGraphicFramePr>
        <p:xfrm>
          <a:off x="645000" y="2435310"/>
          <a:ext cx="10980943" cy="264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329">
                  <a:extLst>
                    <a:ext uri="{9D8B030D-6E8A-4147-A177-3AD203B41FA5}">
                      <a16:colId xmlns:a16="http://schemas.microsoft.com/office/drawing/2014/main" val="3299811915"/>
                    </a:ext>
                  </a:extLst>
                </a:gridCol>
                <a:gridCol w="1757158">
                  <a:extLst>
                    <a:ext uri="{9D8B030D-6E8A-4147-A177-3AD203B41FA5}">
                      <a16:colId xmlns:a16="http://schemas.microsoft.com/office/drawing/2014/main" val="2903244426"/>
                    </a:ext>
                  </a:extLst>
                </a:gridCol>
                <a:gridCol w="4735285">
                  <a:extLst>
                    <a:ext uri="{9D8B030D-6E8A-4147-A177-3AD203B41FA5}">
                      <a16:colId xmlns:a16="http://schemas.microsoft.com/office/drawing/2014/main" val="3270786686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3559517041"/>
                    </a:ext>
                  </a:extLst>
                </a:gridCol>
                <a:gridCol w="2721428">
                  <a:extLst>
                    <a:ext uri="{9D8B030D-6E8A-4147-A177-3AD203B41FA5}">
                      <a16:colId xmlns:a16="http://schemas.microsoft.com/office/drawing/2014/main" val="331196765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Documentation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An institution that uses PIDs should have an official, written PID policy.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827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Documentation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Make sure that the uses of PIDs are part of the written policy of the institution.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189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Documentation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Provide citation guidelines that use the PID．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851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Documentation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Documents related to a data set should be linked on the landing page．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554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Documentation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Comply with the latest metadata standards from your PID provider．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7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4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B118F2C-252F-F915-B1BC-8E11F974E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57042"/>
              </p:ext>
            </p:extLst>
          </p:nvPr>
        </p:nvGraphicFramePr>
        <p:xfrm>
          <a:off x="544285" y="2743200"/>
          <a:ext cx="11136085" cy="171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837">
                  <a:extLst>
                    <a:ext uri="{9D8B030D-6E8A-4147-A177-3AD203B41FA5}">
                      <a16:colId xmlns:a16="http://schemas.microsoft.com/office/drawing/2014/main" val="1164873280"/>
                    </a:ext>
                  </a:extLst>
                </a:gridCol>
                <a:gridCol w="1899792">
                  <a:extLst>
                    <a:ext uri="{9D8B030D-6E8A-4147-A177-3AD203B41FA5}">
                      <a16:colId xmlns:a16="http://schemas.microsoft.com/office/drawing/2014/main" val="3736022408"/>
                    </a:ext>
                  </a:extLst>
                </a:gridCol>
                <a:gridCol w="4833257">
                  <a:extLst>
                    <a:ext uri="{9D8B030D-6E8A-4147-A177-3AD203B41FA5}">
                      <a16:colId xmlns:a16="http://schemas.microsoft.com/office/drawing/2014/main" val="3751934531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val="4191705650"/>
                    </a:ext>
                  </a:extLst>
                </a:gridCol>
                <a:gridCol w="2645227">
                  <a:extLst>
                    <a:ext uri="{9D8B030D-6E8A-4147-A177-3AD203B41FA5}">
                      <a16:colId xmlns:a16="http://schemas.microsoft.com/office/drawing/2014/main" val="12599809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Interoperability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The same data set should have the same PID．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139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REC_29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Interoperability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In case of inter-agency data records, a PID (e.g. based on DOI) can be associated with a list of all contributing collections and their respective PIDs (e.g. DOIs, ARK).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Landing Page recommendations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landing pages use structured metadata (e.g. schema.org, DCAT, CSVW[1], and other community standards)．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3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3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+mn-lt"/>
              </a:rPr>
              <a:t>DOI Numbers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57105" y="1290957"/>
            <a:ext cx="11112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JAXA assigned DOI numbers to G-Portal standard products in Feb. 2023.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The numbers  were assigned to the collections and the total numbers were 1,017.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518A2C5-D94C-8222-A87B-5A82A07AD984}"/>
              </a:ext>
            </a:extLst>
          </p:cNvPr>
          <p:cNvSpPr/>
          <p:nvPr/>
        </p:nvSpPr>
        <p:spPr>
          <a:xfrm>
            <a:off x="4499012" y="2958579"/>
            <a:ext cx="650240" cy="7059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219591-B0FC-EB98-2F0E-0077D8F0439F}"/>
              </a:ext>
            </a:extLst>
          </p:cNvPr>
          <p:cNvSpPr/>
          <p:nvPr/>
        </p:nvSpPr>
        <p:spPr>
          <a:xfrm>
            <a:off x="5149252" y="2959152"/>
            <a:ext cx="4947920" cy="7059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D85335-0489-0738-1700-E26B66F8CCBD}"/>
              </a:ext>
            </a:extLst>
          </p:cNvPr>
          <p:cNvSpPr/>
          <p:nvPr/>
        </p:nvSpPr>
        <p:spPr>
          <a:xfrm>
            <a:off x="2532611" y="2958579"/>
            <a:ext cx="1790469" cy="705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69E8817-CFB7-AAAA-1933-965F524AEDC0}"/>
              </a:ext>
            </a:extLst>
          </p:cNvPr>
          <p:cNvSpPr txBox="1">
            <a:spLocks/>
          </p:cNvSpPr>
          <p:nvPr/>
        </p:nvSpPr>
        <p:spPr>
          <a:xfrm>
            <a:off x="2533042" y="2950830"/>
            <a:ext cx="8010430" cy="576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2800" b="1" u="sng" dirty="0">
                <a:solidFill>
                  <a:schemeClr val="bg2"/>
                </a:solidFill>
                <a:latin typeface="+mn-lt"/>
              </a:rPr>
              <a:t>10.57746</a:t>
            </a:r>
            <a:r>
              <a:rPr lang="en-US" altLang="ja-JP" sz="2800" b="1" dirty="0">
                <a:solidFill>
                  <a:schemeClr val="bg2"/>
                </a:solidFill>
                <a:latin typeface="+mn-lt"/>
              </a:rPr>
              <a:t> / </a:t>
            </a:r>
            <a:r>
              <a:rPr lang="en-US" altLang="ja-JP" sz="2800" b="1" u="sng" dirty="0" err="1">
                <a:solidFill>
                  <a:schemeClr val="bg2"/>
                </a:solidFill>
                <a:latin typeface="+mn-lt"/>
              </a:rPr>
              <a:t>EO.xxxxxxxxxxxxxxxxxxxxxxxxxx</a:t>
            </a:r>
            <a:endParaRPr lang="en-US" altLang="ja-JP" sz="2800" b="1" u="sng" dirty="0">
              <a:solidFill>
                <a:schemeClr val="bg2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US" altLang="ja-JP" sz="2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F0EF8FC-F296-A28D-4F02-9159A551A789}"/>
              </a:ext>
            </a:extLst>
          </p:cNvPr>
          <p:cNvSpPr txBox="1">
            <a:spLocks/>
          </p:cNvSpPr>
          <p:nvPr/>
        </p:nvSpPr>
        <p:spPr>
          <a:xfrm>
            <a:off x="396070" y="4614613"/>
            <a:ext cx="4148488" cy="82376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1800" b="1" dirty="0">
                <a:solidFill>
                  <a:schemeClr val="bg2"/>
                </a:solidFill>
                <a:latin typeface="+mn-lt"/>
              </a:rPr>
              <a:t>Space Technology Directorate I</a:t>
            </a:r>
          </a:p>
          <a:p>
            <a:pPr algn="ctr">
              <a:lnSpc>
                <a:spcPct val="150000"/>
              </a:lnSpc>
            </a:pPr>
            <a:r>
              <a:rPr lang="en-US" altLang="ja-JP" sz="1800" b="1" dirty="0">
                <a:solidFill>
                  <a:schemeClr val="bg2"/>
                </a:solidFill>
                <a:latin typeface="+mn-lt"/>
              </a:rPr>
              <a:t>(Satellite program division)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C24931E-EBC3-5418-6CE6-59E2089C7560}"/>
              </a:ext>
            </a:extLst>
          </p:cNvPr>
          <p:cNvSpPr txBox="1">
            <a:spLocks/>
          </p:cNvSpPr>
          <p:nvPr/>
        </p:nvSpPr>
        <p:spPr>
          <a:xfrm>
            <a:off x="4739445" y="4614613"/>
            <a:ext cx="3488308" cy="82376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1800" b="1" dirty="0">
                <a:solidFill>
                  <a:schemeClr val="bg2"/>
                </a:solidFill>
                <a:latin typeface="+mn-lt"/>
              </a:rPr>
              <a:t>Earth Observation Product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8499D88-D334-9DBB-99E8-9FA570EA5531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470314" y="3680605"/>
            <a:ext cx="1025545" cy="9340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3ABB333-2BFF-9672-964F-9B74D32197E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017193" y="3680605"/>
            <a:ext cx="1466406" cy="9340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29B73CA-4A15-2FF6-E6AC-E50EF4710747}"/>
              </a:ext>
            </a:extLst>
          </p:cNvPr>
          <p:cNvSpPr txBox="1">
            <a:spLocks/>
          </p:cNvSpPr>
          <p:nvPr/>
        </p:nvSpPr>
        <p:spPr>
          <a:xfrm>
            <a:off x="8422640" y="4624773"/>
            <a:ext cx="3389746" cy="82376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1800" b="1" dirty="0">
                <a:solidFill>
                  <a:schemeClr val="bg2"/>
                </a:solidFill>
                <a:latin typeface="+mn-lt"/>
              </a:rPr>
              <a:t>Opaque Number (ULID)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3A748D9-1929-986F-2DC2-B6FE700031E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575040" y="3664534"/>
            <a:ext cx="1542473" cy="96023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+mn-lt"/>
              </a:rPr>
              <a:t>Guideline and Landing Page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8AFC2BF-781B-0C90-27F3-671966FB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" y="2743200"/>
            <a:ext cx="3763893" cy="23556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A3A8963-9BC7-FBCE-C916-284788FFD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124" y="2178389"/>
            <a:ext cx="3763893" cy="24025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3939256-44A1-ED82-9CF6-ECC0FEA0D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633" y="1592469"/>
            <a:ext cx="3763892" cy="247661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C25262-BFC8-4D1F-FA10-7F7909778893}"/>
              </a:ext>
            </a:extLst>
          </p:cNvPr>
          <p:cNvSpPr txBox="1"/>
          <p:nvPr/>
        </p:nvSpPr>
        <p:spPr>
          <a:xfrm>
            <a:off x="8174680" y="4250401"/>
            <a:ext cx="3433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2"/>
                </a:solidFill>
              </a:rPr>
              <a:t>https://earth.jaxa.jp/doi/en/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223732-5D42-A76C-22B0-D32899F5B328}"/>
              </a:ext>
            </a:extLst>
          </p:cNvPr>
          <p:cNvSpPr txBox="1"/>
          <p:nvPr/>
        </p:nvSpPr>
        <p:spPr>
          <a:xfrm>
            <a:off x="4742164" y="4580373"/>
            <a:ext cx="255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/>
                </a:solidFill>
              </a:rPr>
              <a:t>https://eolp.jaxa.jp/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147AB6F-BBC6-182E-FFB4-4B8D5AF7A85E}"/>
              </a:ext>
            </a:extLst>
          </p:cNvPr>
          <p:cNvSpPr txBox="1"/>
          <p:nvPr/>
        </p:nvSpPr>
        <p:spPr>
          <a:xfrm>
            <a:off x="769838" y="2206692"/>
            <a:ext cx="255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/>
                </a:solidFill>
              </a:rPr>
              <a:t>Landing Page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C58EC2-6281-F972-CE1F-DD8FDF295DF6}"/>
              </a:ext>
            </a:extLst>
          </p:cNvPr>
          <p:cNvSpPr txBox="1"/>
          <p:nvPr/>
        </p:nvSpPr>
        <p:spPr>
          <a:xfrm>
            <a:off x="459455" y="5242678"/>
            <a:ext cx="7578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/>
                </a:solidFill>
              </a:rPr>
              <a:t>Example</a:t>
            </a:r>
          </a:p>
          <a:p>
            <a:r>
              <a:rPr lang="en-US" altLang="ja-JP" sz="2000" b="1" dirty="0">
                <a:solidFill>
                  <a:schemeClr val="bg2"/>
                </a:solidFill>
              </a:rPr>
              <a:t>https://doi.org/</a:t>
            </a:r>
            <a:r>
              <a:rPr lang="en-US" altLang="ja-JP" sz="2000" b="1" i="0" dirty="0">
                <a:solidFill>
                  <a:schemeClr val="bg2"/>
                </a:solidFill>
                <a:effectLst/>
                <a:latin typeface="system-ui"/>
              </a:rPr>
              <a:t>10.57746/EO.01gs73b30q1dmn3eqpqs9pczev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5360C3-6F03-B25E-EE22-EEF9F89AE3B4}"/>
              </a:ext>
            </a:extLst>
          </p:cNvPr>
          <p:cNvSpPr txBox="1"/>
          <p:nvPr/>
        </p:nvSpPr>
        <p:spPr>
          <a:xfrm>
            <a:off x="8448769" y="1213377"/>
            <a:ext cx="255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/>
                </a:solidFill>
              </a:rPr>
              <a:t>Guideline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EC567F-7031-4115-0614-050EEE038BEA}"/>
              </a:ext>
            </a:extLst>
          </p:cNvPr>
          <p:cNvSpPr txBox="1"/>
          <p:nvPr/>
        </p:nvSpPr>
        <p:spPr>
          <a:xfrm>
            <a:off x="4706660" y="1852808"/>
            <a:ext cx="255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/>
                </a:solidFill>
              </a:rPr>
              <a:t>List of DOI/LP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+mn-lt"/>
              </a:rPr>
              <a:t>Landing Page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5667375" y="1672359"/>
            <a:ext cx="580172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Summary/Spatial resolution/Temporal resolution/Projection/File format/Spatial coverage/Temporal coverage, and so on.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Get Data URL and Fee/Citation/ATBD/User constraints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ISO Topic category/GCMD Science Keyword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0A7F32-D755-C037-22F3-2C994C0AD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2008812"/>
            <a:ext cx="4947735" cy="309658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F04173-0A18-2301-030A-6284AE8DC964}"/>
              </a:ext>
            </a:extLst>
          </p:cNvPr>
          <p:cNvSpPr txBox="1"/>
          <p:nvPr/>
        </p:nvSpPr>
        <p:spPr>
          <a:xfrm>
            <a:off x="1003782" y="1472304"/>
            <a:ext cx="255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/>
                </a:solidFill>
              </a:rPr>
              <a:t>Landing Page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0D2620-8E2E-F03D-13A7-6040C19B94B2}"/>
              </a:ext>
            </a:extLst>
          </p:cNvPr>
          <p:cNvSpPr txBox="1"/>
          <p:nvPr/>
        </p:nvSpPr>
        <p:spPr>
          <a:xfrm>
            <a:off x="379614" y="5354637"/>
            <a:ext cx="7578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/>
                </a:solidFill>
              </a:rPr>
              <a:t>Example</a:t>
            </a:r>
          </a:p>
          <a:p>
            <a:r>
              <a:rPr lang="en-US" altLang="ja-JP" sz="2000" b="1" dirty="0">
                <a:solidFill>
                  <a:schemeClr val="bg2"/>
                </a:solidFill>
              </a:rPr>
              <a:t>https://doi.org/</a:t>
            </a:r>
            <a:r>
              <a:rPr lang="en-US" altLang="ja-JP" sz="2000" b="1" i="0" dirty="0">
                <a:solidFill>
                  <a:schemeClr val="bg2"/>
                </a:solidFill>
                <a:effectLst/>
                <a:latin typeface="system-ui"/>
              </a:rPr>
              <a:t>10.57746/EO.01gs73b30q1dmn3eqpqs9pczev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9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+mn-lt"/>
              </a:rPr>
              <a:t>Note: Granularity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5087966" y="1340344"/>
            <a:ext cx="594460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JAXA decided to assign a DOI number to a collection, not to an individual granule.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JAXA does not give a new DOI number when product version up is made.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FBCE93-2CF3-7E23-92ED-9FCF70261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4" y="2278269"/>
            <a:ext cx="3763892" cy="247661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B62EF8-C313-45F4-A76A-CE1BCA3160FD}"/>
              </a:ext>
            </a:extLst>
          </p:cNvPr>
          <p:cNvSpPr txBox="1"/>
          <p:nvPr/>
        </p:nvSpPr>
        <p:spPr>
          <a:xfrm>
            <a:off x="994431" y="4936201"/>
            <a:ext cx="3433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2"/>
                </a:solidFill>
              </a:rPr>
              <a:t>https://earth.jaxa.jp/doi/en/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41709A-8D20-9134-F6AB-2B68BB58736C}"/>
              </a:ext>
            </a:extLst>
          </p:cNvPr>
          <p:cNvSpPr txBox="1"/>
          <p:nvPr/>
        </p:nvSpPr>
        <p:spPr>
          <a:xfrm>
            <a:off x="1268520" y="1899177"/>
            <a:ext cx="255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/>
                </a:solidFill>
              </a:rPr>
              <a:t>Guideline</a:t>
            </a:r>
            <a:endParaRPr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5" name="Google Shape;81;p9">
            <a:extLst>
              <a:ext uri="{FF2B5EF4-FFF2-40B4-BE49-F238E27FC236}">
                <a16:creationId xmlns:a16="http://schemas.microsoft.com/office/drawing/2014/main" id="{CBF9DA7E-42BD-CF7A-5518-8D61621B59FD}"/>
              </a:ext>
            </a:extLst>
          </p:cNvPr>
          <p:cNvSpPr txBox="1"/>
          <p:nvPr/>
        </p:nvSpPr>
        <p:spPr>
          <a:xfrm>
            <a:off x="5583011" y="3279296"/>
            <a:ext cx="594460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Version history is listed in “     “ in the landing page.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User is requested to describe version number when a DOI number should be cited in a  paper or document.</a:t>
            </a:r>
            <a:br>
              <a:rPr lang="en-US" sz="1800" dirty="0">
                <a:solidFill>
                  <a:schemeClr val="dk1"/>
                </a:solidFill>
              </a:rPr>
            </a:b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ex. https://doi.org/10.57746/EO.xxxxxxxxxxxxxxxxxxx version </a:t>
            </a:r>
            <a:r>
              <a:rPr lang="en-US" sz="1800" dirty="0" err="1">
                <a:solidFill>
                  <a:schemeClr val="dk1"/>
                </a:solidFill>
              </a:rPr>
              <a:t>y.y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6DE9170-0765-C066-1301-045BCF09FCB3}"/>
              </a:ext>
            </a:extLst>
          </p:cNvPr>
          <p:cNvSpPr/>
          <p:nvPr/>
        </p:nvSpPr>
        <p:spPr>
          <a:xfrm>
            <a:off x="4739623" y="3777628"/>
            <a:ext cx="348343" cy="30561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4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tx2"/>
                </a:solidFill>
                <a:latin typeface="+mn-lt"/>
              </a:rPr>
              <a:t>Registration Agencies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57105" y="1660491"/>
            <a:ext cx="11112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</a:rPr>
              <a:t>The DOI numbers were registered through Japan Link Center (</a:t>
            </a:r>
            <a:r>
              <a:rPr lang="en-US" sz="2400" dirty="0" err="1">
                <a:solidFill>
                  <a:schemeClr val="dk1"/>
                </a:solidFill>
              </a:rPr>
              <a:t>JaLC</a:t>
            </a:r>
            <a:r>
              <a:rPr lang="en-US" sz="2400" dirty="0">
                <a:solidFill>
                  <a:schemeClr val="dk1"/>
                </a:solidFill>
              </a:rPr>
              <a:t>).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</a:rPr>
              <a:t>They were also registered to </a:t>
            </a:r>
            <a:r>
              <a:rPr lang="en-US" sz="2400" dirty="0" err="1">
                <a:solidFill>
                  <a:schemeClr val="dk1"/>
                </a:solidFill>
              </a:rPr>
              <a:t>DataCite</a:t>
            </a:r>
            <a:r>
              <a:rPr lang="en-US" sz="2400" dirty="0">
                <a:solidFill>
                  <a:schemeClr val="dk1"/>
                </a:solidFill>
              </a:rPr>
              <a:t> via </a:t>
            </a:r>
            <a:r>
              <a:rPr lang="en-US" sz="2400" dirty="0" err="1">
                <a:solidFill>
                  <a:schemeClr val="dk1"/>
                </a:solidFill>
              </a:rPr>
              <a:t>JaLC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400" dirty="0" err="1">
                <a:solidFill>
                  <a:schemeClr val="dk1"/>
                </a:solidFill>
              </a:rPr>
              <a:t>JaLC</a:t>
            </a:r>
            <a:r>
              <a:rPr lang="en-US" sz="2400" dirty="0">
                <a:solidFill>
                  <a:schemeClr val="dk1"/>
                </a:solidFill>
              </a:rPr>
              <a:t> is a </a:t>
            </a:r>
            <a:r>
              <a:rPr lang="en-US" sz="2400" dirty="0" err="1">
                <a:solidFill>
                  <a:schemeClr val="dk1"/>
                </a:solidFill>
              </a:rPr>
              <a:t>DataCite’s</a:t>
            </a:r>
            <a:r>
              <a:rPr lang="en-US" sz="2400" dirty="0">
                <a:solidFill>
                  <a:schemeClr val="dk1"/>
                </a:solidFill>
              </a:rPr>
              <a:t> consortium member.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D55DE7-3199-0DD0-DCEF-918B8CE365C6}"/>
              </a:ext>
            </a:extLst>
          </p:cNvPr>
          <p:cNvGrpSpPr/>
          <p:nvPr/>
        </p:nvGrpSpPr>
        <p:grpSpPr>
          <a:xfrm>
            <a:off x="1963295" y="3808636"/>
            <a:ext cx="8418124" cy="1388873"/>
            <a:chOff x="2694815" y="4570715"/>
            <a:chExt cx="5526861" cy="911855"/>
          </a:xfrm>
        </p:grpSpPr>
        <p:pic>
          <p:nvPicPr>
            <p:cNvPr id="3" name="Picture 2" descr="ジャパンリンクセンター">
              <a:extLst>
                <a:ext uri="{FF2B5EF4-FFF2-40B4-BE49-F238E27FC236}">
                  <a16:creationId xmlns:a16="http://schemas.microsoft.com/office/drawing/2014/main" id="{9529690B-2401-F60D-1E48-78A7523BB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126" y="4570715"/>
              <a:ext cx="1251729" cy="91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Stacked logo">
              <a:extLst>
                <a:ext uri="{FF2B5EF4-FFF2-40B4-BE49-F238E27FC236}">
                  <a16:creationId xmlns:a16="http://schemas.microsoft.com/office/drawing/2014/main" id="{09C88849-19E3-AA3C-EFA8-84276D3F3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815" y="4570715"/>
              <a:ext cx="1514518" cy="91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A2B336EA-5603-7885-D953-70F34E1928AA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4209333" y="5026642"/>
              <a:ext cx="76479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宇宙航空研究開発機構 - Wikipedia">
              <a:extLst>
                <a:ext uri="{FF2B5EF4-FFF2-40B4-BE49-F238E27FC236}">
                  <a16:creationId xmlns:a16="http://schemas.microsoft.com/office/drawing/2014/main" id="{196927F9-8E91-EE05-6D0E-375C313E8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844" y="4581400"/>
              <a:ext cx="1433832" cy="89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83C13E07-6C5F-C399-0556-DC258939FB29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>
              <a:off x="6225855" y="5026642"/>
              <a:ext cx="56198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98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DF86ABE-806A-9D42-22BE-7B078819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Appendix.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82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57105" y="1290957"/>
            <a:ext cx="1111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The draft plan is compatible with CEOS Persistent Identifiers Best Practices Version 1.3  as follows.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66BBD87-DCE0-1F44-955B-3A9369A3F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55854"/>
              </p:ext>
            </p:extLst>
          </p:nvPr>
        </p:nvGraphicFramePr>
        <p:xfrm>
          <a:off x="298665" y="2540019"/>
          <a:ext cx="11594670" cy="3326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811">
                  <a:extLst>
                    <a:ext uri="{9D8B030D-6E8A-4147-A177-3AD203B41FA5}">
                      <a16:colId xmlns:a16="http://schemas.microsoft.com/office/drawing/2014/main" val="3182108999"/>
                    </a:ext>
                  </a:extLst>
                </a:gridCol>
                <a:gridCol w="1447449">
                  <a:extLst>
                    <a:ext uri="{9D8B030D-6E8A-4147-A177-3AD203B41FA5}">
                      <a16:colId xmlns:a16="http://schemas.microsoft.com/office/drawing/2014/main" val="2953698990"/>
                    </a:ext>
                  </a:extLst>
                </a:gridCol>
                <a:gridCol w="4455355">
                  <a:extLst>
                    <a:ext uri="{9D8B030D-6E8A-4147-A177-3AD203B41FA5}">
                      <a16:colId xmlns:a16="http://schemas.microsoft.com/office/drawing/2014/main" val="1953741378"/>
                    </a:ext>
                  </a:extLst>
                </a:gridCol>
                <a:gridCol w="1304286">
                  <a:extLst>
                    <a:ext uri="{9D8B030D-6E8A-4147-A177-3AD203B41FA5}">
                      <a16:colId xmlns:a16="http://schemas.microsoft.com/office/drawing/2014/main" val="3353887425"/>
                    </a:ext>
                  </a:extLst>
                </a:gridCol>
                <a:gridCol w="3452769">
                  <a:extLst>
                    <a:ext uri="{9D8B030D-6E8A-4147-A177-3AD203B41FA5}">
                      <a16:colId xmlns:a16="http://schemas.microsoft.com/office/drawing/2014/main" val="307111358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REC No.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Title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Summary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Compatibility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Comment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55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Choosing a PID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DOIs are the most suitable persistent identifiers for the Earth Observation domain.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21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REC_02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PID numbering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Numbering should be completely opaque.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Prefix/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EO.xxxxxxxxxxxxxxxxxxxxxxxxxx</a:t>
                      </a:r>
                      <a:endParaRPr lang="en-US" sz="14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xxx… is a partially opaque number.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839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PID numbering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PIDs must be universally unique.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xxx… is generated as a UUID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628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REC_04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PID numbering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No hierarchies/versioning within the actual PID numbering.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“EO.” was introduced as a separator in order to make the DOI management easier.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677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REC_05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PID numbering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Consider using a checksum.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 use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ulid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as number.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95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41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696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+mn-lt"/>
              </a:rPr>
              <a:t>Compatibilities with CEOS PID Best Practice</a:t>
            </a: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AB92DB7-F029-D857-11B2-1ECB4AE00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2690"/>
              </p:ext>
            </p:extLst>
          </p:nvPr>
        </p:nvGraphicFramePr>
        <p:xfrm>
          <a:off x="468087" y="1789164"/>
          <a:ext cx="11344299" cy="385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625">
                  <a:extLst>
                    <a:ext uri="{9D8B030D-6E8A-4147-A177-3AD203B41FA5}">
                      <a16:colId xmlns:a16="http://schemas.microsoft.com/office/drawing/2014/main" val="252222938"/>
                    </a:ext>
                  </a:extLst>
                </a:gridCol>
                <a:gridCol w="1416194">
                  <a:extLst>
                    <a:ext uri="{9D8B030D-6E8A-4147-A177-3AD203B41FA5}">
                      <a16:colId xmlns:a16="http://schemas.microsoft.com/office/drawing/2014/main" val="3645297489"/>
                    </a:ext>
                  </a:extLst>
                </a:gridCol>
                <a:gridCol w="4440355">
                  <a:extLst>
                    <a:ext uri="{9D8B030D-6E8A-4147-A177-3AD203B41FA5}">
                      <a16:colId xmlns:a16="http://schemas.microsoft.com/office/drawing/2014/main" val="3726164639"/>
                    </a:ext>
                  </a:extLst>
                </a:gridCol>
                <a:gridCol w="1194914">
                  <a:extLst>
                    <a:ext uri="{9D8B030D-6E8A-4147-A177-3AD203B41FA5}">
                      <a16:colId xmlns:a16="http://schemas.microsoft.com/office/drawing/2014/main" val="3616603404"/>
                    </a:ext>
                  </a:extLst>
                </a:gridCol>
                <a:gridCol w="3378211">
                  <a:extLst>
                    <a:ext uri="{9D8B030D-6E8A-4147-A177-3AD203B41FA5}">
                      <a16:colId xmlns:a16="http://schemas.microsoft.com/office/drawing/2014/main" val="507118929"/>
                    </a:ext>
                  </a:extLst>
                </a:gridCol>
              </a:tblGrid>
              <a:tr h="425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Data providers must commit themselves to the persistence of their PIDs.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3541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The identifier should never change.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0784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REC_08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If the already existing data content changes (e.g. reprocessing, error correction, versioning), assign a new PID.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 new PID will not be assigned in case of </a:t>
                      </a:r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reprocessing, error correction, versioning etc.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8078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REC_09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If the file format of any data is changed, e.g. CDAT to GeoTIFF, assign a new PID.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altLang="ja-JP" sz="14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 new PID will not be assigned even if the file format is changed.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92229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If the data are transferred to new physical storage media, it is not necessary to assign a new PID.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31410"/>
                  </a:ext>
                </a:extLst>
              </a:tr>
              <a:tr h="828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REC_11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Permanence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Only assign PIDs to data sets that are disseminated and archived for long-term – not auxiliary</a:t>
                      </a: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r>
                        <a:rPr lang="en-US" sz="1400" u="none" strike="noStrike" dirty="0">
                          <a:effectLst/>
                        </a:rPr>
                        <a:t>/ancillary data, experimental products, on-demand processing, or near-real-time (NRT) products that are not archived.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○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PIDs will not be assigned for </a:t>
                      </a:r>
                      <a:r>
                        <a:rPr lang="en-US" altLang="ja-JP" sz="1400" u="none" strike="noStrike" dirty="0">
                          <a:effectLst/>
                        </a:rPr>
                        <a:t>auxiliary</a:t>
                      </a: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r>
                        <a:rPr lang="en-US" sz="1400" u="none" strike="noStrike" dirty="0">
                          <a:effectLst/>
                        </a:rPr>
                        <a:t>/ancillary data, experimental products, on-demand processing nor NRT.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0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6679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1179</Words>
  <Application>Microsoft Office PowerPoint</Application>
  <PresentationFormat>ワイド画面</PresentationFormat>
  <Paragraphs>212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Noto Sans Symbols</vt:lpstr>
      <vt:lpstr>system-ui</vt:lpstr>
      <vt:lpstr>游ゴシック</vt:lpstr>
      <vt:lpstr>Arial</vt:lpstr>
      <vt:lpstr>Courier New</vt:lpstr>
      <vt:lpstr>ceos</vt:lpstr>
      <vt:lpstr>Assignment of DOI Numbers to  JAXA Earth Observation Satellite Data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Appendix.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18</cp:revision>
  <dcterms:modified xsi:type="dcterms:W3CDTF">2023-04-12T03:07:01Z</dcterms:modified>
</cp:coreProperties>
</file>