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80" r:id="rId2"/>
    <p:sldId id="285" r:id="rId3"/>
    <p:sldId id="286" r:id="rId4"/>
    <p:sldId id="266" r:id="rId5"/>
    <p:sldId id="293" r:id="rId6"/>
    <p:sldId id="259" r:id="rId7"/>
    <p:sldId id="260" r:id="rId8"/>
    <p:sldId id="287" r:id="rId9"/>
    <p:sldId id="290" r:id="rId10"/>
    <p:sldId id="263" r:id="rId11"/>
    <p:sldId id="262" r:id="rId12"/>
    <p:sldId id="289" r:id="rId13"/>
    <p:sldId id="292" r:id="rId14"/>
    <p:sldId id="264" r:id="rId15"/>
    <p:sldId id="265" r:id="rId16"/>
    <p:sldId id="261" r:id="rId17"/>
    <p:sldId id="291" r:id="rId18"/>
    <p:sldId id="267" r:id="rId19"/>
    <p:sldId id="294" r:id="rId20"/>
    <p:sldId id="295" r:id="rId21"/>
    <p:sldId id="282" r:id="rId22"/>
    <p:sldId id="288" r:id="rId23"/>
    <p:sldId id="296" r:id="rId24"/>
    <p:sldId id="284"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4277">
          <p15:clr>
            <a:srgbClr val="A4A3A4"/>
          </p15:clr>
        </p15:guide>
        <p15:guide id="2"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gio Folco" initials="SF" lastIdx="6" clrIdx="0">
    <p:extLst>
      <p:ext uri="{19B8F6BF-5375-455C-9EA6-DF929625EA0E}">
        <p15:presenceInfo xmlns:p15="http://schemas.microsoft.com/office/powerpoint/2012/main" userId="S-1-5-21-3877897231-801669177-1469586255-72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85" autoAdjust="0"/>
    <p:restoredTop sz="96058" autoAdjust="0"/>
  </p:normalViewPr>
  <p:slideViewPr>
    <p:cSldViewPr snapToGrid="0" snapToObjects="1">
      <p:cViewPr varScale="1">
        <p:scale>
          <a:sx n="114" d="100"/>
          <a:sy n="114" d="100"/>
        </p:scale>
        <p:origin x="2000" y="168"/>
      </p:cViewPr>
      <p:guideLst>
        <p:guide orient="horz" pos="4277"/>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0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4/18/23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D12A6-61B1-E64D-AB47-E6B0806C97D8}" type="slidenum">
              <a:rPr lang="de-CH"/>
              <a:pPr/>
              <a:t>3</a:t>
            </a:fld>
            <a:endParaRPr lang="de-CH"/>
          </a:p>
        </p:txBody>
      </p:sp>
      <p:sp>
        <p:nvSpPr>
          <p:cNvPr id="43010" name="Rectangle 2"/>
          <p:cNvSpPr>
            <a:spLocks noGrp="1" noRot="1" noChangeAspect="1" noChangeArrowheads="1" noTextEdit="1"/>
          </p:cNvSpPr>
          <p:nvPr>
            <p:ph type="sldImg"/>
          </p:nvPr>
        </p:nvSpPr>
        <p:spPr>
          <a:xfrm>
            <a:off x="917575" y="744538"/>
            <a:ext cx="4962525" cy="3722687"/>
          </a:xfrm>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774439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313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27258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91" r:id="rId2"/>
  </p:sldLayoutIdLst>
  <p:transitio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dataserver@cma.gov.c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International Cooperation Activities and Partners</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
        <p:nvSpPr>
          <p:cNvPr id="2" name="Rectangle 1">
            <a:extLst>
              <a:ext uri="{FF2B5EF4-FFF2-40B4-BE49-F238E27FC236}">
                <a16:creationId xmlns:a16="http://schemas.microsoft.com/office/drawing/2014/main" id="{DDA5884B-1F5A-534F-8049-DEA3DB07CA94}"/>
              </a:ext>
            </a:extLst>
          </p:cNvPr>
          <p:cNvSpPr/>
          <p:nvPr/>
        </p:nvSpPr>
        <p:spPr>
          <a:xfrm>
            <a:off x="366251" y="3830948"/>
            <a:ext cx="5252883" cy="369332"/>
          </a:xfrm>
          <a:prstGeom prst="rect">
            <a:avLst/>
          </a:prstGeom>
        </p:spPr>
        <p:txBody>
          <a:bodyPr wrap="square">
            <a:spAutoFit/>
          </a:bodyPr>
          <a:lstStyle/>
          <a:p>
            <a:r>
              <a:rPr lang="en-GB" dirty="0">
                <a:solidFill>
                  <a:schemeClr val="bg1"/>
                </a:solidFill>
              </a:rPr>
              <a:t>Mirko Albani (ESA)</a:t>
            </a:r>
          </a:p>
        </p:txBody>
      </p:sp>
    </p:spTree>
    <p:extLst>
      <p:ext uri="{BB962C8B-B14F-4D97-AF65-F5344CB8AC3E}">
        <p14:creationId xmlns:p14="http://schemas.microsoft.com/office/powerpoint/2010/main" val="48305494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3919" y="285750"/>
            <a:ext cx="7396162" cy="501650"/>
          </a:xfrm>
        </p:spPr>
        <p:txBody>
          <a:bodyPr/>
          <a:lstStyle/>
          <a:p>
            <a:pPr algn="ctr"/>
            <a:r>
              <a:rPr lang="en-US" sz="2400" dirty="0"/>
              <a:t>Canada – NRCan/CCMEO</a:t>
            </a:r>
          </a:p>
        </p:txBody>
      </p:sp>
      <p:sp>
        <p:nvSpPr>
          <p:cNvPr id="3" name="Inhaltsplatzhalter 2"/>
          <p:cNvSpPr>
            <a:spLocks noGrp="1"/>
          </p:cNvSpPr>
          <p:nvPr>
            <p:ph idx="1"/>
          </p:nvPr>
        </p:nvSpPr>
        <p:spPr/>
        <p:txBody>
          <a:bodyPr/>
          <a:lstStyle/>
          <a:p>
            <a:r>
              <a:rPr lang="en-US" sz="1800" b="0" kern="1200" dirty="0">
                <a:solidFill>
                  <a:srgbClr val="000000"/>
                </a:solidFill>
                <a:ea typeface="ＭＳ Ｐゴシック" pitchFamily="-106" charset="-128"/>
                <a:cs typeface="+mn-cs"/>
              </a:rPr>
              <a:t>1981 – 2013 (+ AVHRR L1B LAC/HRPT received after that date); level 1c at CCMEO</a:t>
            </a:r>
          </a:p>
          <a:p>
            <a:r>
              <a:rPr lang="en-US" sz="1800" b="0" kern="1200" dirty="0">
                <a:solidFill>
                  <a:srgbClr val="000000"/>
                </a:solidFill>
                <a:ea typeface="ＭＳ Ｐゴシック" pitchFamily="-106" charset="-128"/>
                <a:cs typeface="+mn-cs"/>
              </a:rPr>
              <a:t>These are open source data covered by WMO CGMS data distribution policy, they can be shared freely and without charge.</a:t>
            </a:r>
          </a:p>
        </p:txBody>
      </p:sp>
      <p:sp>
        <p:nvSpPr>
          <p:cNvPr id="4" name="Textfeld 3"/>
          <p:cNvSpPr txBox="1"/>
          <p:nvPr/>
        </p:nvSpPr>
        <p:spPr>
          <a:xfrm>
            <a:off x="791580" y="5751258"/>
            <a:ext cx="6522940" cy="300082"/>
          </a:xfrm>
          <a:prstGeom prst="rect">
            <a:avLst/>
          </a:prstGeom>
          <a:noFill/>
        </p:spPr>
        <p:txBody>
          <a:bodyPr wrap="none" rtlCol="0">
            <a:spAutoFit/>
          </a:bodyPr>
          <a:lstStyle/>
          <a:p>
            <a:r>
              <a:rPr lang="en-US" sz="1350" dirty="0"/>
              <a:t>https://open.canada.ca/data/en/dataset/9045136a-d6e7-a825-491d-ee5dc77a2620</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86" y="3050959"/>
            <a:ext cx="3282942" cy="2516418"/>
          </a:xfrm>
          <a:prstGeom prst="rect">
            <a:avLst/>
          </a:prstGeom>
        </p:spPr>
      </p:pic>
      <p:sp>
        <p:nvSpPr>
          <p:cNvPr id="6" name="Textfeld 5"/>
          <p:cNvSpPr txBox="1"/>
          <p:nvPr/>
        </p:nvSpPr>
        <p:spPr>
          <a:xfrm>
            <a:off x="4355976" y="3050958"/>
            <a:ext cx="4550935" cy="2192908"/>
          </a:xfrm>
          <a:prstGeom prst="rect">
            <a:avLst/>
          </a:prstGeom>
          <a:noFill/>
        </p:spPr>
        <p:txBody>
          <a:bodyPr wrap="square" rtlCol="0">
            <a:spAutoFit/>
          </a:bodyPr>
          <a:lstStyle/>
          <a:p>
            <a:pPr marL="285750" indent="-285750">
              <a:buFont typeface="Arial" panose="020B0604020202020204" pitchFamily="34" charset="0"/>
              <a:buChar char="•"/>
            </a:pPr>
            <a:r>
              <a:rPr lang="en-US" sz="1350" dirty="0">
                <a:solidFill>
                  <a:srgbClr val="000000"/>
                </a:solidFill>
              </a:rPr>
              <a:t>The Canadian sector is of high value to analyze changes of the environment.</a:t>
            </a:r>
          </a:p>
          <a:p>
            <a:pPr marL="285750" indent="-285750">
              <a:buFont typeface="Arial" panose="020B0604020202020204" pitchFamily="34" charset="0"/>
              <a:buChar char="•"/>
            </a:pPr>
            <a:r>
              <a:rPr lang="en-US" sz="1350" dirty="0">
                <a:solidFill>
                  <a:srgbClr val="000000"/>
                </a:solidFill>
              </a:rPr>
              <a:t>The former developed pre-processing and retrieval of ECVs by A. </a:t>
            </a:r>
            <a:r>
              <a:rPr lang="en-US" sz="1350" dirty="0" err="1">
                <a:solidFill>
                  <a:srgbClr val="000000"/>
                </a:solidFill>
              </a:rPr>
              <a:t>Trishchenko</a:t>
            </a:r>
            <a:r>
              <a:rPr lang="en-US" sz="1350" dirty="0">
                <a:solidFill>
                  <a:srgbClr val="000000"/>
                </a:solidFill>
              </a:rPr>
              <a:t> and </a:t>
            </a:r>
            <a:r>
              <a:rPr lang="en-US" sz="1350" dirty="0" err="1">
                <a:solidFill>
                  <a:srgbClr val="000000"/>
                </a:solidFill>
              </a:rPr>
              <a:t>K.Klopenkov</a:t>
            </a:r>
            <a:r>
              <a:rPr lang="en-US" sz="1350" dirty="0">
                <a:solidFill>
                  <a:srgbClr val="000000"/>
                </a:solidFill>
              </a:rPr>
              <a:t> was of high quality and the standard for many other AVHRR processing chains.</a:t>
            </a:r>
          </a:p>
          <a:p>
            <a:pPr marL="285750" indent="-285750">
              <a:buFont typeface="Arial" panose="020B0604020202020204" pitchFamily="34" charset="0"/>
              <a:buChar char="•"/>
            </a:pPr>
            <a:r>
              <a:rPr lang="en-US" sz="1350" dirty="0">
                <a:solidFill>
                  <a:srgbClr val="000000"/>
                </a:solidFill>
              </a:rPr>
              <a:t>Further development and processing was stopped some years ago but raw AVHRR data are available by NRCan.    </a:t>
            </a:r>
          </a:p>
          <a:p>
            <a:r>
              <a:rPr lang="en-US" sz="1500" dirty="0"/>
              <a:t> </a:t>
            </a:r>
          </a:p>
        </p:txBody>
      </p:sp>
      <p:sp>
        <p:nvSpPr>
          <p:cNvPr id="10" name="Textfeld 3">
            <a:extLst>
              <a:ext uri="{FF2B5EF4-FFF2-40B4-BE49-F238E27FC236}">
                <a16:creationId xmlns:a16="http://schemas.microsoft.com/office/drawing/2014/main" id="{1BB145A9-EA70-1B92-7E5F-22E917D248DA}"/>
              </a:ext>
            </a:extLst>
          </p:cNvPr>
          <p:cNvSpPr txBox="1"/>
          <p:nvPr/>
        </p:nvSpPr>
        <p:spPr>
          <a:xfrm>
            <a:off x="1690442" y="6074769"/>
            <a:ext cx="5763116" cy="584775"/>
          </a:xfrm>
          <a:prstGeom prst="rect">
            <a:avLst/>
          </a:prstGeom>
          <a:noFill/>
        </p:spPr>
        <p:txBody>
          <a:bodyPr wrap="none" rtlCol="0">
            <a:spAutoFit/>
          </a:bodyPr>
          <a:lstStyle/>
          <a:p>
            <a:pPr algn="ctr"/>
            <a:r>
              <a:rPr lang="en-US" sz="1600" dirty="0">
                <a:solidFill>
                  <a:schemeClr val="accent1">
                    <a:lumMod val="75000"/>
                  </a:schemeClr>
                </a:solidFill>
              </a:rPr>
              <a:t>Will expand or have a dedicated presentation at next WGISS </a:t>
            </a:r>
          </a:p>
          <a:p>
            <a:pPr algn="ctr"/>
            <a:r>
              <a:rPr lang="en-US" sz="1600" dirty="0">
                <a:solidFill>
                  <a:schemeClr val="accent1">
                    <a:lumMod val="75000"/>
                  </a:schemeClr>
                </a:solidFill>
              </a:rPr>
              <a:t>to better understand data volume and status of accessibility </a:t>
            </a:r>
          </a:p>
        </p:txBody>
      </p:sp>
    </p:spTree>
    <p:extLst>
      <p:ext uri="{BB962C8B-B14F-4D97-AF65-F5344CB8AC3E}">
        <p14:creationId xmlns:p14="http://schemas.microsoft.com/office/powerpoint/2010/main" val="167130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6066" y="174165"/>
            <a:ext cx="7858432" cy="501650"/>
          </a:xfrm>
        </p:spPr>
        <p:txBody>
          <a:bodyPr/>
          <a:lstStyle/>
          <a:p>
            <a:pPr algn="ctr"/>
            <a:r>
              <a:rPr lang="en-US" sz="2400" dirty="0"/>
              <a:t>Argentina - </a:t>
            </a:r>
            <a:r>
              <a:rPr lang="en-US" sz="2400" dirty="0" err="1"/>
              <a:t>GiDyC</a:t>
            </a:r>
            <a:r>
              <a:rPr lang="en-US" sz="2400" dirty="0"/>
              <a:t>-Servicio Meteorológico Nacional</a:t>
            </a:r>
            <a:endParaRPr lang="en-US" sz="36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596" y="1580240"/>
            <a:ext cx="5116420" cy="2527181"/>
          </a:xfrm>
        </p:spPr>
      </p:pic>
      <p:sp>
        <p:nvSpPr>
          <p:cNvPr id="5" name="Textfeld 4"/>
          <p:cNvSpPr txBox="1"/>
          <p:nvPr/>
        </p:nvSpPr>
        <p:spPr>
          <a:xfrm>
            <a:off x="5528289" y="1443615"/>
            <a:ext cx="3529214" cy="5327612"/>
          </a:xfrm>
          <a:prstGeom prst="rect">
            <a:avLst/>
          </a:prstGeom>
          <a:noFill/>
        </p:spPr>
        <p:txBody>
          <a:bodyPr wrap="square" rtlCol="0">
            <a:spAutoFit/>
          </a:bodyPr>
          <a:lstStyle/>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Source: </a:t>
            </a:r>
            <a:r>
              <a:rPr lang="en-US" dirty="0" err="1">
                <a:solidFill>
                  <a:srgbClr val="000000"/>
                </a:solidFill>
              </a:rPr>
              <a:t>Jefa</a:t>
            </a:r>
            <a:r>
              <a:rPr lang="en-US" dirty="0">
                <a:solidFill>
                  <a:srgbClr val="000000"/>
                </a:solidFill>
              </a:rPr>
              <a:t> </a:t>
            </a:r>
            <a:r>
              <a:rPr lang="en-US" dirty="0" err="1">
                <a:solidFill>
                  <a:srgbClr val="000000"/>
                </a:solidFill>
              </a:rPr>
              <a:t>Departamento</a:t>
            </a:r>
            <a:r>
              <a:rPr lang="en-US" dirty="0">
                <a:solidFill>
                  <a:srgbClr val="000000"/>
                </a:solidFill>
              </a:rPr>
              <a:t> </a:t>
            </a:r>
            <a:r>
              <a:rPr lang="en-US" dirty="0" err="1">
                <a:solidFill>
                  <a:srgbClr val="000000"/>
                </a:solidFill>
              </a:rPr>
              <a:t>Teledetección</a:t>
            </a:r>
            <a:r>
              <a:rPr lang="en-US" dirty="0">
                <a:solidFill>
                  <a:srgbClr val="000000"/>
                </a:solidFill>
              </a:rPr>
              <a:t> Y </a:t>
            </a:r>
            <a:r>
              <a:rPr lang="en-US" dirty="0" err="1">
                <a:solidFill>
                  <a:srgbClr val="000000"/>
                </a:solidFill>
              </a:rPr>
              <a:t>Aplicaciones</a:t>
            </a:r>
            <a:r>
              <a:rPr lang="en-US" dirty="0">
                <a:solidFill>
                  <a:srgbClr val="000000"/>
                </a:solidFill>
              </a:rPr>
              <a:t> </a:t>
            </a:r>
            <a:r>
              <a:rPr lang="en-US" dirty="0" err="1">
                <a:solidFill>
                  <a:srgbClr val="000000"/>
                </a:solidFill>
              </a:rPr>
              <a:t>Ambientales</a:t>
            </a:r>
            <a:r>
              <a:rPr lang="en-US" dirty="0">
                <a:solidFill>
                  <a:srgbClr val="000000"/>
                </a:solidFill>
              </a:rPr>
              <a:t>, </a:t>
            </a:r>
            <a:r>
              <a:rPr lang="en-US" dirty="0" err="1">
                <a:solidFill>
                  <a:srgbClr val="000000"/>
                </a:solidFill>
              </a:rPr>
              <a:t>GiDyC</a:t>
            </a:r>
            <a:r>
              <a:rPr lang="en-US" dirty="0">
                <a:solidFill>
                  <a:srgbClr val="000000"/>
                </a:solidFill>
              </a:rPr>
              <a:t>-Servicio Meteorológico Nacional, Buenos Aires, Argentina</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Number of Scenes: 13.329</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Satellites: N12, N14, N15, N16, N17, N18, MOA</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Time Period: 1995 - 2014 (1995 - 2000 only evening overpasses) </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Extent: roughly Lat=[-30,15]  Lon=[-60,-15]</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Format: QUO </a:t>
            </a:r>
            <a:r>
              <a:rPr lang="en-US" dirty="0">
                <a:solidFill>
                  <a:srgbClr val="00B050"/>
                </a:solidFill>
              </a:rPr>
              <a:t>(HRPT)</a:t>
            </a:r>
          </a:p>
        </p:txBody>
      </p:sp>
      <p:sp>
        <p:nvSpPr>
          <p:cNvPr id="6" name="Textfeld 4">
            <a:extLst>
              <a:ext uri="{FF2B5EF4-FFF2-40B4-BE49-F238E27FC236}">
                <a16:creationId xmlns:a16="http://schemas.microsoft.com/office/drawing/2014/main" id="{35F72BB3-5D2B-A733-6585-C9FA4855B204}"/>
              </a:ext>
            </a:extLst>
          </p:cNvPr>
          <p:cNvSpPr txBox="1"/>
          <p:nvPr/>
        </p:nvSpPr>
        <p:spPr>
          <a:xfrm>
            <a:off x="740637" y="4414446"/>
            <a:ext cx="4070338" cy="1726627"/>
          </a:xfrm>
          <a:prstGeom prst="rect">
            <a:avLst/>
          </a:prstGeom>
          <a:noFill/>
        </p:spPr>
        <p:txBody>
          <a:bodyPr wrap="square" rtlCol="0">
            <a:spAutoFit/>
          </a:bodyPr>
          <a:lstStyle/>
          <a:p>
            <a:pPr marL="285750" indent="-285750" eaLnBrk="0" hangingPunct="0">
              <a:lnSpc>
                <a:spcPct val="95000"/>
              </a:lnSpc>
              <a:spcBef>
                <a:spcPct val="20000"/>
              </a:spcBef>
              <a:buClr>
                <a:schemeClr val="hlink"/>
              </a:buClr>
              <a:buSzPct val="85000"/>
              <a:buFont typeface="Arial" panose="020B0604020202020204" pitchFamily="34" charset="0"/>
              <a:buChar char="•"/>
            </a:pPr>
            <a:r>
              <a:rPr lang="en-US" dirty="0">
                <a:solidFill>
                  <a:srgbClr val="00B050"/>
                </a:solidFill>
              </a:rPr>
              <a:t>Exchange of letters finalized between ESA and SMN</a:t>
            </a:r>
          </a:p>
          <a:p>
            <a:pPr marL="285750" indent="-285750" eaLnBrk="0" hangingPunct="0">
              <a:lnSpc>
                <a:spcPct val="95000"/>
              </a:lnSpc>
              <a:spcBef>
                <a:spcPct val="20000"/>
              </a:spcBef>
              <a:buClr>
                <a:schemeClr val="hlink"/>
              </a:buClr>
              <a:buSzPct val="85000"/>
              <a:buFont typeface="Arial" panose="020B0604020202020204" pitchFamily="34" charset="0"/>
              <a:buChar char="•"/>
            </a:pPr>
            <a:r>
              <a:rPr lang="en-US" dirty="0">
                <a:solidFill>
                  <a:srgbClr val="00B050"/>
                </a:solidFill>
              </a:rPr>
              <a:t>Data being now delivered to ESA for further processing, harmonization with the European dataset and dissemination to users</a:t>
            </a:r>
          </a:p>
        </p:txBody>
      </p:sp>
    </p:spTree>
    <p:extLst>
      <p:ext uri="{BB962C8B-B14F-4D97-AF65-F5344CB8AC3E}">
        <p14:creationId xmlns:p14="http://schemas.microsoft.com/office/powerpoint/2010/main" val="209781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6066" y="174165"/>
            <a:ext cx="5873807" cy="501650"/>
          </a:xfrm>
        </p:spPr>
        <p:txBody>
          <a:bodyPr/>
          <a:lstStyle/>
          <a:p>
            <a:pPr algn="ctr"/>
            <a:r>
              <a:rPr lang="en-US" sz="2400" dirty="0"/>
              <a:t>Brazil - INPE</a:t>
            </a:r>
            <a:endParaRPr lang="en-US" sz="3600" dirty="0"/>
          </a:p>
        </p:txBody>
      </p:sp>
      <p:sp>
        <p:nvSpPr>
          <p:cNvPr id="5" name="Textfeld 4"/>
          <p:cNvSpPr txBox="1"/>
          <p:nvPr/>
        </p:nvSpPr>
        <p:spPr>
          <a:xfrm>
            <a:off x="4572000" y="1753759"/>
            <a:ext cx="4602326" cy="1948226"/>
          </a:xfrm>
          <a:prstGeom prst="rect">
            <a:avLst/>
          </a:prstGeom>
          <a:noFill/>
        </p:spPr>
        <p:txBody>
          <a:bodyPr wrap="square" rtlCol="0">
            <a:spAutoFit/>
          </a:bodyPr>
          <a:lstStyle/>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Number of Scenes: 13.329</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Satellites: N12, N14, N15, N16, N17, </a:t>
            </a:r>
          </a:p>
          <a:p>
            <a:pPr eaLnBrk="0" hangingPunct="0">
              <a:lnSpc>
                <a:spcPct val="95000"/>
              </a:lnSpc>
              <a:spcBef>
                <a:spcPct val="20000"/>
              </a:spcBef>
              <a:buClr>
                <a:schemeClr val="hlink"/>
              </a:buClr>
              <a:buSzPct val="85000"/>
            </a:pPr>
            <a:r>
              <a:rPr lang="en-US" dirty="0">
                <a:solidFill>
                  <a:srgbClr val="000000"/>
                </a:solidFill>
              </a:rPr>
              <a:t>	N18, N19</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Time Period: 1998 - 2022</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Extent: Brazil</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Format: HRPT</a:t>
            </a:r>
          </a:p>
        </p:txBody>
      </p:sp>
      <p:graphicFrame>
        <p:nvGraphicFramePr>
          <p:cNvPr id="7" name="Table 6">
            <a:extLst>
              <a:ext uri="{FF2B5EF4-FFF2-40B4-BE49-F238E27FC236}">
                <a16:creationId xmlns:a16="http://schemas.microsoft.com/office/drawing/2014/main" id="{DC079502-B9D7-BB25-4E89-2A95F2ECCFB6}"/>
              </a:ext>
            </a:extLst>
          </p:cNvPr>
          <p:cNvGraphicFramePr>
            <a:graphicFrameLocks noGrp="1"/>
          </p:cNvGraphicFramePr>
          <p:nvPr>
            <p:extLst>
              <p:ext uri="{D42A27DB-BD31-4B8C-83A1-F6EECF244321}">
                <p14:modId xmlns:p14="http://schemas.microsoft.com/office/powerpoint/2010/main" val="1364366609"/>
              </p:ext>
            </p:extLst>
          </p:nvPr>
        </p:nvGraphicFramePr>
        <p:xfrm>
          <a:off x="4948014" y="4130128"/>
          <a:ext cx="4364505" cy="1707681"/>
        </p:xfrm>
        <a:graphic>
          <a:graphicData uri="http://schemas.openxmlformats.org/drawingml/2006/table">
            <a:tbl>
              <a:tblPr>
                <a:tableStyleId>{5C22544A-7EE6-4342-B048-85BDC9FD1C3A}</a:tableStyleId>
              </a:tblPr>
              <a:tblGrid>
                <a:gridCol w="595880">
                  <a:extLst>
                    <a:ext uri="{9D8B030D-6E8A-4147-A177-3AD203B41FA5}">
                      <a16:colId xmlns:a16="http://schemas.microsoft.com/office/drawing/2014/main" val="3353208734"/>
                    </a:ext>
                  </a:extLst>
                </a:gridCol>
                <a:gridCol w="1487488">
                  <a:extLst>
                    <a:ext uri="{9D8B030D-6E8A-4147-A177-3AD203B41FA5}">
                      <a16:colId xmlns:a16="http://schemas.microsoft.com/office/drawing/2014/main" val="1800488674"/>
                    </a:ext>
                  </a:extLst>
                </a:gridCol>
                <a:gridCol w="511958">
                  <a:extLst>
                    <a:ext uri="{9D8B030D-6E8A-4147-A177-3AD203B41FA5}">
                      <a16:colId xmlns:a16="http://schemas.microsoft.com/office/drawing/2014/main" val="357011508"/>
                    </a:ext>
                  </a:extLst>
                </a:gridCol>
                <a:gridCol w="1769179">
                  <a:extLst>
                    <a:ext uri="{9D8B030D-6E8A-4147-A177-3AD203B41FA5}">
                      <a16:colId xmlns:a16="http://schemas.microsoft.com/office/drawing/2014/main" val="2815909805"/>
                    </a:ext>
                  </a:extLst>
                </a:gridCol>
              </a:tblGrid>
              <a:tr h="239791">
                <a:tc>
                  <a:txBody>
                    <a:bodyPr/>
                    <a:lstStyle/>
                    <a:p>
                      <a:pPr algn="l" fontAlgn="b"/>
                      <a:r>
                        <a:rPr lang="en-GB" sz="1200" u="none" strike="noStrike" dirty="0">
                          <a:solidFill>
                            <a:srgbClr val="000000"/>
                          </a:solidFill>
                          <a:effectLst/>
                        </a:rPr>
                        <a:t>NO12</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Aug 1998-Aug 2007</a:t>
                      </a: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16335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3212519468"/>
                  </a:ext>
                </a:extLst>
              </a:tr>
              <a:tr h="239791">
                <a:tc>
                  <a:txBody>
                    <a:bodyPr/>
                    <a:lstStyle/>
                    <a:p>
                      <a:pPr algn="l" fontAlgn="b"/>
                      <a:r>
                        <a:rPr lang="en-GB" sz="1200" u="none" strike="noStrike">
                          <a:solidFill>
                            <a:srgbClr val="000000"/>
                          </a:solidFill>
                          <a:effectLst/>
                        </a:rPr>
                        <a:t>NO14</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Aug 1998-Jun 2007</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10972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3961823236"/>
                  </a:ext>
                </a:extLst>
              </a:tr>
              <a:tr h="239791">
                <a:tc>
                  <a:txBody>
                    <a:bodyPr/>
                    <a:lstStyle/>
                    <a:p>
                      <a:pPr algn="l" fontAlgn="b"/>
                      <a:r>
                        <a:rPr lang="en-GB" sz="1200" u="none" strike="noStrike">
                          <a:solidFill>
                            <a:srgbClr val="000000"/>
                          </a:solidFill>
                          <a:effectLst/>
                        </a:rPr>
                        <a:t>NO15</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Jul 2001-Aug 2019</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40877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4063388925"/>
                  </a:ext>
                </a:extLst>
              </a:tr>
              <a:tr h="239791">
                <a:tc>
                  <a:txBody>
                    <a:bodyPr/>
                    <a:lstStyle/>
                    <a:p>
                      <a:pPr algn="l" fontAlgn="b"/>
                      <a:r>
                        <a:rPr lang="en-GB" sz="1200" u="none" strike="noStrike">
                          <a:solidFill>
                            <a:srgbClr val="000000"/>
                          </a:solidFill>
                          <a:effectLst/>
                        </a:rPr>
                        <a:t>NO16</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Jul 2001-Dec 2014</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26067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4227284211"/>
                  </a:ext>
                </a:extLst>
              </a:tr>
              <a:tr h="239791">
                <a:tc>
                  <a:txBody>
                    <a:bodyPr/>
                    <a:lstStyle/>
                    <a:p>
                      <a:pPr algn="l" fontAlgn="b"/>
                      <a:r>
                        <a:rPr lang="en-GB" sz="1200" u="none" strike="noStrike">
                          <a:solidFill>
                            <a:srgbClr val="000000"/>
                          </a:solidFill>
                          <a:effectLst/>
                        </a:rPr>
                        <a:t>NO17</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Jn 2003 - Mar 2013</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a:solidFill>
                            <a:srgbClr val="000000"/>
                          </a:solidFill>
                          <a:effectLst/>
                        </a:rPr>
                        <a:t>HRPT</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27744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279759063"/>
                  </a:ext>
                </a:extLst>
              </a:tr>
              <a:tr h="325846">
                <a:tc>
                  <a:txBody>
                    <a:bodyPr/>
                    <a:lstStyle/>
                    <a:p>
                      <a:pPr algn="l" fontAlgn="b"/>
                      <a:r>
                        <a:rPr lang="en-GB" sz="1200" u="none" strike="noStrike">
                          <a:solidFill>
                            <a:srgbClr val="000000"/>
                          </a:solidFill>
                          <a:effectLst/>
                        </a:rPr>
                        <a:t>NO18</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May 2005 - Dec 2022</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a:solidFill>
                            <a:srgbClr val="000000"/>
                          </a:solidFill>
                          <a:effectLst/>
                        </a:rPr>
                        <a:t>HRPT</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54974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418792013"/>
                  </a:ext>
                </a:extLst>
              </a:tr>
              <a:tr h="110485">
                <a:tc>
                  <a:txBody>
                    <a:bodyPr/>
                    <a:lstStyle/>
                    <a:p>
                      <a:pPr algn="l" fontAlgn="b"/>
                      <a:r>
                        <a:rPr lang="en-GB" sz="1200" u="none" strike="noStrike">
                          <a:solidFill>
                            <a:srgbClr val="000000"/>
                          </a:solidFill>
                          <a:effectLst/>
                        </a:rPr>
                        <a:t>NO19</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Jan 2012 - Dec 2022</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41678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2147581417"/>
                  </a:ext>
                </a:extLst>
              </a:tr>
            </a:tbl>
          </a:graphicData>
        </a:graphic>
      </p:graphicFrame>
      <p:sp>
        <p:nvSpPr>
          <p:cNvPr id="6" name="Textfeld 4">
            <a:extLst>
              <a:ext uri="{FF2B5EF4-FFF2-40B4-BE49-F238E27FC236}">
                <a16:creationId xmlns:a16="http://schemas.microsoft.com/office/drawing/2014/main" id="{DBCC9EB8-48AC-8891-4494-A508F9462530}"/>
              </a:ext>
            </a:extLst>
          </p:cNvPr>
          <p:cNvSpPr txBox="1"/>
          <p:nvPr/>
        </p:nvSpPr>
        <p:spPr>
          <a:xfrm>
            <a:off x="394949" y="5472914"/>
            <a:ext cx="4070338" cy="618631"/>
          </a:xfrm>
          <a:prstGeom prst="rect">
            <a:avLst/>
          </a:prstGeom>
          <a:noFill/>
        </p:spPr>
        <p:txBody>
          <a:bodyPr wrap="square" rtlCol="0">
            <a:spAutoFit/>
          </a:bodyPr>
          <a:lstStyle/>
          <a:p>
            <a:pPr eaLnBrk="0" hangingPunct="0">
              <a:lnSpc>
                <a:spcPct val="95000"/>
              </a:lnSpc>
              <a:spcBef>
                <a:spcPct val="20000"/>
              </a:spcBef>
              <a:buClr>
                <a:schemeClr val="hlink"/>
              </a:buClr>
              <a:buSzPct val="85000"/>
            </a:pPr>
            <a:r>
              <a:rPr lang="en-US" dirty="0">
                <a:solidFill>
                  <a:srgbClr val="00B050"/>
                </a:solidFill>
              </a:rPr>
              <a:t>Coordination ongoing between ESA and INPE</a:t>
            </a:r>
          </a:p>
        </p:txBody>
      </p:sp>
      <p:pic>
        <p:nvPicPr>
          <p:cNvPr id="1026" name="Picture 2" descr="Figure 12: Illustration of CBERS ground station locations in Brazil (image credit: INPE)">
            <a:extLst>
              <a:ext uri="{FF2B5EF4-FFF2-40B4-BE49-F238E27FC236}">
                <a16:creationId xmlns:a16="http://schemas.microsoft.com/office/drawing/2014/main" id="{E2CEE920-7CC6-2016-1C8B-24AB3A815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69" y="1995848"/>
            <a:ext cx="3829129" cy="329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58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9114" y="143475"/>
            <a:ext cx="6209111" cy="728765"/>
          </a:xfrm>
        </p:spPr>
        <p:txBody>
          <a:bodyPr/>
          <a:lstStyle/>
          <a:p>
            <a:pPr algn="ctr"/>
            <a:r>
              <a:rPr lang="en-US" sz="2400" dirty="0"/>
              <a:t>African Coverage</a:t>
            </a:r>
          </a:p>
        </p:txBody>
      </p:sp>
      <p:sp>
        <p:nvSpPr>
          <p:cNvPr id="3" name="Inhaltsplatzhalter 2"/>
          <p:cNvSpPr>
            <a:spLocks noGrp="1"/>
          </p:cNvSpPr>
          <p:nvPr>
            <p:ph idx="1"/>
          </p:nvPr>
        </p:nvSpPr>
        <p:spPr>
          <a:xfrm>
            <a:off x="308080" y="1428523"/>
            <a:ext cx="8061325" cy="957239"/>
          </a:xfrm>
        </p:spPr>
        <p:txBody>
          <a:bodyPr/>
          <a:lstStyle/>
          <a:p>
            <a:pPr marL="0" indent="0">
              <a:buNone/>
            </a:pPr>
            <a:r>
              <a:rPr lang="en-US" sz="1600" b="0" kern="1200" dirty="0">
                <a:solidFill>
                  <a:srgbClr val="000000"/>
                </a:solidFill>
                <a:ea typeface="ＭＳ Ｐゴシック" pitchFamily="-106" charset="-128"/>
                <a:cs typeface="+mn-cs"/>
              </a:rPr>
              <a:t>The combination of AVHRR data acquired in Maspalomas (Spain), Matera (Italy), Cairo (Egypt), Niamey (Niger), </a:t>
            </a:r>
            <a:r>
              <a:rPr lang="en-US" sz="1600" b="0" kern="1200" dirty="0" err="1">
                <a:solidFill>
                  <a:srgbClr val="000000"/>
                </a:solidFill>
                <a:ea typeface="ＭＳ Ｐゴシック" pitchFamily="-106" charset="-128"/>
                <a:cs typeface="+mn-cs"/>
              </a:rPr>
              <a:t>Hartebeesthoek</a:t>
            </a:r>
            <a:r>
              <a:rPr lang="en-US" sz="1600" b="0" kern="1200" dirty="0">
                <a:solidFill>
                  <a:srgbClr val="000000"/>
                </a:solidFill>
                <a:ea typeface="ＭＳ Ｐゴシック" pitchFamily="-106" charset="-128"/>
                <a:cs typeface="+mn-cs"/>
              </a:rPr>
              <a:t> (South Africa) and Malindi/Nairobi (Kenya) can provide full coverage of Africa; </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500"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59" y="2385762"/>
            <a:ext cx="6562130" cy="4300722"/>
          </a:xfrm>
          <a:prstGeom prst="rect">
            <a:avLst/>
          </a:prstGeom>
        </p:spPr>
      </p:pic>
      <p:sp>
        <p:nvSpPr>
          <p:cNvPr id="7" name="Ellipse 6"/>
          <p:cNvSpPr/>
          <p:nvPr/>
        </p:nvSpPr>
        <p:spPr bwMode="auto">
          <a:xfrm>
            <a:off x="2489682" y="4347102"/>
            <a:ext cx="408132" cy="378042"/>
          </a:xfrm>
          <a:prstGeom prst="ellipse">
            <a:avLst/>
          </a:prstGeom>
          <a:noFill/>
          <a:ln w="9525"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ea typeface="ＭＳ Ｐゴシック" charset="0"/>
            </a:endParaRPr>
          </a:p>
        </p:txBody>
      </p:sp>
    </p:spTree>
    <p:extLst>
      <p:ext uri="{BB962C8B-B14F-4D97-AF65-F5344CB8AC3E}">
        <p14:creationId xmlns:p14="http://schemas.microsoft.com/office/powerpoint/2010/main" val="861673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4521" y="45028"/>
            <a:ext cx="6840561" cy="728765"/>
          </a:xfrm>
        </p:spPr>
        <p:txBody>
          <a:bodyPr/>
          <a:lstStyle/>
          <a:p>
            <a:pPr algn="ctr"/>
            <a:r>
              <a:rPr lang="en-US" sz="2400" dirty="0"/>
              <a:t>South Africa - SANSA</a:t>
            </a:r>
          </a:p>
        </p:txBody>
      </p:sp>
      <p:sp>
        <p:nvSpPr>
          <p:cNvPr id="3" name="Inhaltsplatzhalter 2"/>
          <p:cNvSpPr>
            <a:spLocks noGrp="1"/>
          </p:cNvSpPr>
          <p:nvPr>
            <p:ph idx="1"/>
          </p:nvPr>
        </p:nvSpPr>
        <p:spPr>
          <a:xfrm>
            <a:off x="345100" y="1593013"/>
            <a:ext cx="8520120" cy="786693"/>
          </a:xfrm>
        </p:spPr>
        <p:txBody>
          <a:bodyPr/>
          <a:lstStyle/>
          <a:p>
            <a:pPr marL="0" indent="0">
              <a:buNone/>
            </a:pPr>
            <a:r>
              <a:rPr lang="en-US" sz="1800" b="0" kern="1200" dirty="0">
                <a:solidFill>
                  <a:srgbClr val="000000"/>
                </a:solidFill>
                <a:ea typeface="ＭＳ Ｐゴシック" pitchFamily="-106" charset="-128"/>
                <a:cs typeface="+mn-cs"/>
              </a:rPr>
              <a:t>1km NOAA AVHRR data received at </a:t>
            </a:r>
            <a:r>
              <a:rPr lang="en-US" sz="1800" b="0" kern="1200" dirty="0" err="1">
                <a:solidFill>
                  <a:srgbClr val="000000"/>
                </a:solidFill>
                <a:ea typeface="ＭＳ Ｐゴシック" pitchFamily="-106" charset="-128"/>
                <a:cs typeface="+mn-cs"/>
              </a:rPr>
              <a:t>Hartebeesthoek</a:t>
            </a:r>
            <a:r>
              <a:rPr lang="en-US" sz="1800" b="0" kern="1200" dirty="0">
                <a:solidFill>
                  <a:srgbClr val="000000"/>
                </a:solidFill>
                <a:ea typeface="ＭＳ Ｐゴシック" pitchFamily="-106" charset="-128"/>
                <a:cs typeface="+mn-cs"/>
              </a:rPr>
              <a:t>, South Africa (25°53' S  027°42’ E) and maintained by SAC/SANSA – South African National Space Agency</a:t>
            </a: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600" dirty="0"/>
          </a:p>
        </p:txBody>
      </p:sp>
      <p:sp>
        <p:nvSpPr>
          <p:cNvPr id="7" name="Ellipse 6"/>
          <p:cNvSpPr/>
          <p:nvPr/>
        </p:nvSpPr>
        <p:spPr bwMode="auto">
          <a:xfrm>
            <a:off x="2489682" y="4347102"/>
            <a:ext cx="408132" cy="378042"/>
          </a:xfrm>
          <a:prstGeom prst="ellipse">
            <a:avLst/>
          </a:prstGeom>
          <a:noFill/>
          <a:ln w="9525"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ea typeface="ＭＳ Ｐゴシック" charset="0"/>
            </a:endParaRPr>
          </a:p>
        </p:txBody>
      </p:sp>
      <p:pic>
        <p:nvPicPr>
          <p:cNvPr id="5" name="Picture 4">
            <a:extLst>
              <a:ext uri="{FF2B5EF4-FFF2-40B4-BE49-F238E27FC236}">
                <a16:creationId xmlns:a16="http://schemas.microsoft.com/office/drawing/2014/main" id="{620E593F-F1EE-1320-4899-6BEBB3096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90" y="2821522"/>
            <a:ext cx="4208912" cy="305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5C0A7D28-E8F2-CDA9-70CB-4979DC1A4C5B}"/>
              </a:ext>
            </a:extLst>
          </p:cNvPr>
          <p:cNvGraphicFramePr>
            <a:graphicFrameLocks noGrp="1"/>
          </p:cNvGraphicFramePr>
          <p:nvPr>
            <p:extLst>
              <p:ext uri="{D42A27DB-BD31-4B8C-83A1-F6EECF244321}">
                <p14:modId xmlns:p14="http://schemas.microsoft.com/office/powerpoint/2010/main" val="594461676"/>
              </p:ext>
            </p:extLst>
          </p:nvPr>
        </p:nvGraphicFramePr>
        <p:xfrm>
          <a:off x="5073806" y="2577572"/>
          <a:ext cx="3675732" cy="1645920"/>
        </p:xfrm>
        <a:graphic>
          <a:graphicData uri="http://schemas.openxmlformats.org/drawingml/2006/table">
            <a:tbl>
              <a:tblPr>
                <a:tableStyleId>{5C22544A-7EE6-4342-B048-85BDC9FD1C3A}</a:tableStyleId>
              </a:tblPr>
              <a:tblGrid>
                <a:gridCol w="1488519">
                  <a:extLst>
                    <a:ext uri="{9D8B030D-6E8A-4147-A177-3AD203B41FA5}">
                      <a16:colId xmlns:a16="http://schemas.microsoft.com/office/drawing/2014/main" val="3481544817"/>
                    </a:ext>
                  </a:extLst>
                </a:gridCol>
                <a:gridCol w="2187213">
                  <a:extLst>
                    <a:ext uri="{9D8B030D-6E8A-4147-A177-3AD203B41FA5}">
                      <a16:colId xmlns:a16="http://schemas.microsoft.com/office/drawing/2014/main" val="1844528037"/>
                    </a:ext>
                  </a:extLst>
                </a:gridCol>
              </a:tblGrid>
              <a:tr h="224341">
                <a:tc>
                  <a:txBody>
                    <a:bodyPr/>
                    <a:lstStyle/>
                    <a:p>
                      <a:pPr algn="l" fontAlgn="b"/>
                      <a:r>
                        <a:rPr lang="en-GB" sz="1800" u="none" strike="noStrike" dirty="0">
                          <a:solidFill>
                            <a:srgbClr val="000000"/>
                          </a:solidFill>
                          <a:effectLst/>
                        </a:rPr>
                        <a:t>NOAA 9 </a:t>
                      </a:r>
                      <a:endParaRPr lang="en-GB" sz="18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1985-1987</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722814631"/>
                  </a:ext>
                </a:extLst>
              </a:tr>
              <a:tr h="244735">
                <a:tc>
                  <a:txBody>
                    <a:bodyPr/>
                    <a:lstStyle/>
                    <a:p>
                      <a:pPr algn="l" fontAlgn="b"/>
                      <a:r>
                        <a:rPr lang="en-GB" sz="1800" u="none" strike="noStrike">
                          <a:solidFill>
                            <a:srgbClr val="000000"/>
                          </a:solidFill>
                          <a:effectLst/>
                        </a:rPr>
                        <a:t>NOAA 11</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1989-1993</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78675118"/>
                  </a:ext>
                </a:extLst>
              </a:tr>
              <a:tr h="244735">
                <a:tc>
                  <a:txBody>
                    <a:bodyPr/>
                    <a:lstStyle/>
                    <a:p>
                      <a:pPr algn="l" fontAlgn="b"/>
                      <a:r>
                        <a:rPr lang="en-GB" sz="1800" u="none" strike="noStrike">
                          <a:solidFill>
                            <a:srgbClr val="000000"/>
                          </a:solidFill>
                          <a:effectLst/>
                        </a:rPr>
                        <a:t>NOAA 14</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1995-2001</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152392036"/>
                  </a:ext>
                </a:extLst>
              </a:tr>
              <a:tr h="244735">
                <a:tc>
                  <a:txBody>
                    <a:bodyPr/>
                    <a:lstStyle/>
                    <a:p>
                      <a:pPr algn="l" fontAlgn="b"/>
                      <a:r>
                        <a:rPr lang="en-GB" sz="1800" u="none" strike="noStrike">
                          <a:solidFill>
                            <a:srgbClr val="000000"/>
                          </a:solidFill>
                          <a:effectLst/>
                        </a:rPr>
                        <a:t>NOAA 16</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2001-2004</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61887519"/>
                  </a:ext>
                </a:extLst>
              </a:tr>
              <a:tr h="244735">
                <a:tc>
                  <a:txBody>
                    <a:bodyPr/>
                    <a:lstStyle/>
                    <a:p>
                      <a:pPr algn="l" fontAlgn="b"/>
                      <a:r>
                        <a:rPr lang="en-GB" sz="1800" u="none" strike="noStrike">
                          <a:solidFill>
                            <a:srgbClr val="000000"/>
                          </a:solidFill>
                          <a:effectLst/>
                        </a:rPr>
                        <a:t>NOAA 17</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2005-2006</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74374367"/>
                  </a:ext>
                </a:extLst>
              </a:tr>
              <a:tr h="244735">
                <a:tc>
                  <a:txBody>
                    <a:bodyPr/>
                    <a:lstStyle/>
                    <a:p>
                      <a:pPr algn="l" fontAlgn="b"/>
                      <a:r>
                        <a:rPr lang="en-GB" sz="1800" u="none" strike="noStrike">
                          <a:solidFill>
                            <a:srgbClr val="000000"/>
                          </a:solidFill>
                          <a:effectLst/>
                        </a:rPr>
                        <a:t>NOAA 18</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dirty="0">
                          <a:solidFill>
                            <a:srgbClr val="000000"/>
                          </a:solidFill>
                          <a:effectLst/>
                        </a:rPr>
                        <a:t>2005-2006</a:t>
                      </a:r>
                      <a:endParaRPr lang="en-GB" sz="18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087491978"/>
                  </a:ext>
                </a:extLst>
              </a:tr>
            </a:tbl>
          </a:graphicData>
        </a:graphic>
      </p:graphicFrame>
      <p:sp>
        <p:nvSpPr>
          <p:cNvPr id="8" name="Textfeld 4">
            <a:extLst>
              <a:ext uri="{FF2B5EF4-FFF2-40B4-BE49-F238E27FC236}">
                <a16:creationId xmlns:a16="http://schemas.microsoft.com/office/drawing/2014/main" id="{91D27F3F-9F50-3D44-1DDC-5E6D1C6A7DB3}"/>
              </a:ext>
            </a:extLst>
          </p:cNvPr>
          <p:cNvSpPr txBox="1"/>
          <p:nvPr/>
        </p:nvSpPr>
        <p:spPr>
          <a:xfrm>
            <a:off x="4679201" y="4746912"/>
            <a:ext cx="4070338" cy="1726627"/>
          </a:xfrm>
          <a:prstGeom prst="rect">
            <a:avLst/>
          </a:prstGeom>
          <a:noFill/>
        </p:spPr>
        <p:txBody>
          <a:bodyPr wrap="square" rtlCol="0">
            <a:spAutoFit/>
          </a:bodyPr>
          <a:lstStyle/>
          <a:p>
            <a:pPr marL="285750" indent="-285750" eaLnBrk="0" hangingPunct="0">
              <a:lnSpc>
                <a:spcPct val="95000"/>
              </a:lnSpc>
              <a:spcBef>
                <a:spcPct val="20000"/>
              </a:spcBef>
              <a:buClr>
                <a:schemeClr val="hlink"/>
              </a:buClr>
              <a:buSzPct val="85000"/>
              <a:buFont typeface="Arial" panose="020B0604020202020204" pitchFamily="34" charset="0"/>
              <a:buChar char="•"/>
            </a:pPr>
            <a:r>
              <a:rPr lang="en-US" dirty="0">
                <a:solidFill>
                  <a:srgbClr val="00B050"/>
                </a:solidFill>
              </a:rPr>
              <a:t>Exchange of letters finalized between ESA and SANSA</a:t>
            </a:r>
          </a:p>
          <a:p>
            <a:pPr marL="285750" indent="-285750" eaLnBrk="0" hangingPunct="0">
              <a:lnSpc>
                <a:spcPct val="95000"/>
              </a:lnSpc>
              <a:spcBef>
                <a:spcPct val="20000"/>
              </a:spcBef>
              <a:buClr>
                <a:schemeClr val="hlink"/>
              </a:buClr>
              <a:buSzPct val="85000"/>
              <a:buFont typeface="Arial" panose="020B0604020202020204" pitchFamily="34" charset="0"/>
              <a:buChar char="•"/>
            </a:pPr>
            <a:r>
              <a:rPr lang="en-US" dirty="0">
                <a:solidFill>
                  <a:srgbClr val="00B050"/>
                </a:solidFill>
              </a:rPr>
              <a:t>Data being now delivered to ESA for further processing, harmonization with the European dataset and dissemination to users</a:t>
            </a:r>
          </a:p>
        </p:txBody>
      </p:sp>
    </p:spTree>
    <p:extLst>
      <p:ext uri="{BB962C8B-B14F-4D97-AF65-F5344CB8AC3E}">
        <p14:creationId xmlns:p14="http://schemas.microsoft.com/office/powerpoint/2010/main" val="3790091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0441" y="330634"/>
            <a:ext cx="5256769" cy="501650"/>
          </a:xfrm>
        </p:spPr>
        <p:txBody>
          <a:bodyPr/>
          <a:lstStyle/>
          <a:p>
            <a:pPr algn="ctr"/>
            <a:r>
              <a:rPr lang="en-US" sz="2400" dirty="0"/>
              <a:t>China - CMA</a:t>
            </a:r>
            <a:endParaRPr lang="en-US" dirty="0"/>
          </a:p>
        </p:txBody>
      </p:sp>
      <p:sp>
        <p:nvSpPr>
          <p:cNvPr id="5" name="Textfeld 4"/>
          <p:cNvSpPr txBox="1"/>
          <p:nvPr/>
        </p:nvSpPr>
        <p:spPr>
          <a:xfrm>
            <a:off x="281947" y="1885744"/>
            <a:ext cx="8580106" cy="1200329"/>
          </a:xfrm>
          <a:prstGeom prst="rect">
            <a:avLst/>
          </a:prstGeom>
          <a:noFill/>
        </p:spPr>
        <p:txBody>
          <a:bodyPr wrap="none" rtlCol="0">
            <a:spAutoFit/>
          </a:bodyPr>
          <a:lstStyle/>
          <a:p>
            <a:r>
              <a:rPr lang="en-US" dirty="0">
                <a:solidFill>
                  <a:srgbClr val="000000"/>
                </a:solidFill>
              </a:rPr>
              <a:t>AVHRR-receiving stations for the global 1km land product (coordinated by USGS):</a:t>
            </a:r>
          </a:p>
          <a:p>
            <a:pPr marL="257175" indent="-257175">
              <a:buFontTx/>
              <a:buChar char="-"/>
            </a:pPr>
            <a:r>
              <a:rPr lang="en-US" dirty="0">
                <a:solidFill>
                  <a:srgbClr val="000000"/>
                </a:solidFill>
              </a:rPr>
              <a:t>Beijing</a:t>
            </a:r>
          </a:p>
          <a:p>
            <a:pPr marL="257175" indent="-257175">
              <a:buFontTx/>
              <a:buChar char="-"/>
            </a:pPr>
            <a:r>
              <a:rPr lang="en-US" dirty="0">
                <a:solidFill>
                  <a:srgbClr val="000000"/>
                </a:solidFill>
              </a:rPr>
              <a:t>Urumqi</a:t>
            </a:r>
          </a:p>
          <a:p>
            <a:pPr marL="257175" indent="-257175">
              <a:buFontTx/>
              <a:buChar char="-"/>
            </a:pPr>
            <a:r>
              <a:rPr lang="en-US" dirty="0" err="1">
                <a:solidFill>
                  <a:srgbClr val="000000"/>
                </a:solidFill>
              </a:rPr>
              <a:t>Guanzhou</a:t>
            </a:r>
            <a:r>
              <a:rPr lang="en-US" dirty="0">
                <a:solidFill>
                  <a:srgbClr val="000000"/>
                </a:solidFill>
              </a:rPr>
              <a:t> </a:t>
            </a:r>
          </a:p>
        </p:txBody>
      </p:sp>
      <p:sp>
        <p:nvSpPr>
          <p:cNvPr id="6" name="Textfeld 5"/>
          <p:cNvSpPr txBox="1"/>
          <p:nvPr/>
        </p:nvSpPr>
        <p:spPr>
          <a:xfrm>
            <a:off x="278341" y="3354135"/>
            <a:ext cx="7966068" cy="2308324"/>
          </a:xfrm>
          <a:prstGeom prst="rect">
            <a:avLst/>
          </a:prstGeom>
          <a:noFill/>
        </p:spPr>
        <p:txBody>
          <a:bodyPr wrap="square" rtlCol="0">
            <a:spAutoFit/>
          </a:bodyPr>
          <a:lstStyle/>
          <a:p>
            <a:r>
              <a:rPr lang="en-US" dirty="0">
                <a:solidFill>
                  <a:srgbClr val="000000"/>
                </a:solidFill>
              </a:rPr>
              <a:t>Agency for data access: National Satellite Meteorological Centre (NSMC)</a:t>
            </a:r>
          </a:p>
          <a:p>
            <a:r>
              <a:rPr lang="en-US" dirty="0">
                <a:solidFill>
                  <a:srgbClr val="000000"/>
                </a:solidFill>
              </a:rPr>
              <a:t>Official contact: </a:t>
            </a:r>
            <a:r>
              <a:rPr lang="en-US" dirty="0">
                <a:solidFill>
                  <a:srgbClr val="000000"/>
                </a:solidFill>
                <a:hlinkClick r:id="rId2">
                  <a:extLst>
                    <a:ext uri="{A12FA001-AC4F-418D-AE19-62706E023703}">
                      <ahyp:hlinkClr xmlns:ahyp="http://schemas.microsoft.com/office/drawing/2018/hyperlinkcolor" val="tx"/>
                    </a:ext>
                  </a:extLst>
                </a:hlinkClick>
              </a:rPr>
              <a:t>dataserver@cma.gov.cn</a:t>
            </a:r>
            <a:endParaRPr lang="en-US" dirty="0">
              <a:solidFill>
                <a:srgbClr val="000000"/>
              </a:solidFill>
            </a:endParaRPr>
          </a:p>
          <a:p>
            <a:r>
              <a:rPr lang="en-US" dirty="0">
                <a:solidFill>
                  <a:srgbClr val="000000"/>
                </a:solidFill>
              </a:rPr>
              <a:t>Searching for “AVHRR” on CMA web site results in</a:t>
            </a:r>
          </a:p>
          <a:p>
            <a:endParaRPr lang="en-US" dirty="0"/>
          </a:p>
          <a:p>
            <a:endParaRPr lang="en-US" dirty="0"/>
          </a:p>
          <a:p>
            <a:r>
              <a:rPr lang="en-US" dirty="0">
                <a:solidFill>
                  <a:srgbClr val="000000"/>
                </a:solidFill>
              </a:rPr>
              <a:t>AVHRR 1-km data covering Himalaya-Hindukush of the period 1981 – 1992 would be of exceptional value for scientists to study the influence of climate change in this vulnerable region.   </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114" y="3699030"/>
            <a:ext cx="1890210" cy="651325"/>
          </a:xfrm>
          <a:prstGeom prst="rect">
            <a:avLst/>
          </a:prstGeom>
        </p:spPr>
      </p:pic>
      <p:sp>
        <p:nvSpPr>
          <p:cNvPr id="9" name="Textfeld 3">
            <a:extLst>
              <a:ext uri="{FF2B5EF4-FFF2-40B4-BE49-F238E27FC236}">
                <a16:creationId xmlns:a16="http://schemas.microsoft.com/office/drawing/2014/main" id="{4C29AFCF-5FFE-1B55-6011-0196EDE8CB02}"/>
              </a:ext>
            </a:extLst>
          </p:cNvPr>
          <p:cNvSpPr txBox="1"/>
          <p:nvPr/>
        </p:nvSpPr>
        <p:spPr>
          <a:xfrm>
            <a:off x="1690441" y="5986383"/>
            <a:ext cx="5763116" cy="584775"/>
          </a:xfrm>
          <a:prstGeom prst="rect">
            <a:avLst/>
          </a:prstGeom>
          <a:noFill/>
        </p:spPr>
        <p:txBody>
          <a:bodyPr wrap="none" rtlCol="0">
            <a:spAutoFit/>
          </a:bodyPr>
          <a:lstStyle/>
          <a:p>
            <a:pPr algn="ctr"/>
            <a:r>
              <a:rPr lang="en-US" sz="1600" dirty="0">
                <a:solidFill>
                  <a:schemeClr val="accent1">
                    <a:lumMod val="75000"/>
                  </a:schemeClr>
                </a:solidFill>
              </a:rPr>
              <a:t>Will expand or have a dedicated presentation at next WGISS </a:t>
            </a:r>
          </a:p>
          <a:p>
            <a:pPr algn="ctr"/>
            <a:r>
              <a:rPr lang="en-US" sz="1600" dirty="0">
                <a:solidFill>
                  <a:schemeClr val="accent1">
                    <a:lumMod val="75000"/>
                  </a:schemeClr>
                </a:solidFill>
              </a:rPr>
              <a:t>to better understand data volume and status of accessibility </a:t>
            </a:r>
          </a:p>
        </p:txBody>
      </p:sp>
    </p:spTree>
    <p:extLst>
      <p:ext uri="{BB962C8B-B14F-4D97-AF65-F5344CB8AC3E}">
        <p14:creationId xmlns:p14="http://schemas.microsoft.com/office/powerpoint/2010/main" val="154967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9727" y="188913"/>
            <a:ext cx="7908073" cy="501650"/>
          </a:xfrm>
        </p:spPr>
        <p:txBody>
          <a:bodyPr/>
          <a:lstStyle/>
          <a:p>
            <a:pPr algn="ctr"/>
            <a:r>
              <a:rPr lang="en-US" sz="2000" dirty="0"/>
              <a:t>Mongolia - Remote Sensing Department, Information and Research Institute of Meteorology, Hydrology and Environment</a:t>
            </a:r>
            <a:endParaRPr lang="en-US"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688" y="1901656"/>
            <a:ext cx="5346594" cy="2639070"/>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988" y="2672916"/>
            <a:ext cx="1038294" cy="2214247"/>
          </a:xfrm>
          <a:prstGeom prst="rect">
            <a:avLst/>
          </a:prstGeom>
        </p:spPr>
      </p:pic>
      <p:sp>
        <p:nvSpPr>
          <p:cNvPr id="6" name="Textfeld 5"/>
          <p:cNvSpPr txBox="1"/>
          <p:nvPr/>
        </p:nvSpPr>
        <p:spPr>
          <a:xfrm>
            <a:off x="5578090" y="1901656"/>
            <a:ext cx="3489710" cy="4647426"/>
          </a:xfrm>
          <a:prstGeom prst="rect">
            <a:avLst/>
          </a:prstGeom>
          <a:noFill/>
        </p:spPr>
        <p:txBody>
          <a:bodyPr wrap="square" rtlCol="0">
            <a:spAutoFit/>
          </a:bodyPr>
          <a:lstStyle/>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AVHRR UBM data</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Source: Remote Sensing Department, Information and Research Institute of Meteorology, Hydrology and Environment, </a:t>
            </a:r>
            <a:r>
              <a:rPr lang="en-US" sz="1600" dirty="0" err="1">
                <a:solidFill>
                  <a:srgbClr val="000000"/>
                </a:solidFill>
              </a:rPr>
              <a:t>Ulaanbatar</a:t>
            </a:r>
            <a:r>
              <a:rPr lang="en-US" sz="1600" dirty="0">
                <a:solidFill>
                  <a:srgbClr val="000000"/>
                </a:solidFill>
              </a:rPr>
              <a:t>, Mongolia</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Number of Scenes: 5.016</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Satellites: N09, N11, N12, N14, N15</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Time Period: 1993 – 1999</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Extent: roughly Lat=[20,70]  Lon=[80,120]</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Format: </a:t>
            </a:r>
            <a:r>
              <a:rPr lang="en-US" sz="1600" dirty="0" err="1">
                <a:solidFill>
                  <a:srgbClr val="000000"/>
                </a:solidFill>
              </a:rPr>
              <a:t>hmf</a:t>
            </a:r>
            <a:r>
              <a:rPr lang="en-US" sz="1600" dirty="0">
                <a:solidFill>
                  <a:srgbClr val="000000"/>
                </a:solidFill>
              </a:rPr>
              <a:t> (origin: </a:t>
            </a:r>
            <a:r>
              <a:rPr lang="en-US" sz="1600" dirty="0" err="1">
                <a:solidFill>
                  <a:srgbClr val="000000"/>
                </a:solidFill>
              </a:rPr>
              <a:t>dat</a:t>
            </a:r>
            <a:r>
              <a:rPr lang="en-US" sz="1600" dirty="0">
                <a:solidFill>
                  <a:srgbClr val="000000"/>
                </a:solidFill>
              </a:rPr>
              <a:t>, grid, </a:t>
            </a:r>
            <a:r>
              <a:rPr lang="en-US" sz="1600" dirty="0" err="1">
                <a:solidFill>
                  <a:srgbClr val="000000"/>
                </a:solidFill>
              </a:rPr>
              <a:t>lut</a:t>
            </a:r>
            <a:r>
              <a:rPr lang="en-US" sz="1600" dirty="0">
                <a:solidFill>
                  <a:srgbClr val="000000"/>
                </a:solidFill>
              </a:rPr>
              <a:t>)</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Further info:- </a:t>
            </a:r>
            <a:r>
              <a:rPr lang="en-US" sz="1600" dirty="0" err="1">
                <a:solidFill>
                  <a:srgbClr val="000000"/>
                </a:solidFill>
              </a:rPr>
              <a:t>UBMx</a:t>
            </a:r>
            <a:r>
              <a:rPr lang="en-US" sz="1600" dirty="0">
                <a:solidFill>
                  <a:srgbClr val="000000"/>
                </a:solidFill>
              </a:rPr>
              <a:t> station data were included in the Global Land 1km AVHRR Data Project</a:t>
            </a:r>
          </a:p>
        </p:txBody>
      </p:sp>
      <p:sp>
        <p:nvSpPr>
          <p:cNvPr id="9" name="Textfeld 3">
            <a:extLst>
              <a:ext uri="{FF2B5EF4-FFF2-40B4-BE49-F238E27FC236}">
                <a16:creationId xmlns:a16="http://schemas.microsoft.com/office/drawing/2014/main" id="{203AC1E7-2875-A347-E383-CC4B7E4FF531}"/>
              </a:ext>
            </a:extLst>
          </p:cNvPr>
          <p:cNvSpPr txBox="1"/>
          <p:nvPr/>
        </p:nvSpPr>
        <p:spPr>
          <a:xfrm>
            <a:off x="767562" y="5311986"/>
            <a:ext cx="4122845" cy="1077218"/>
          </a:xfrm>
          <a:prstGeom prst="rect">
            <a:avLst/>
          </a:prstGeom>
          <a:noFill/>
        </p:spPr>
        <p:txBody>
          <a:bodyPr wrap="square" rtlCol="0">
            <a:spAutoFit/>
          </a:bodyPr>
          <a:lstStyle/>
          <a:p>
            <a:pPr algn="ctr"/>
            <a:r>
              <a:rPr lang="en-US" sz="1600" dirty="0">
                <a:solidFill>
                  <a:schemeClr val="accent1">
                    <a:lumMod val="75000"/>
                  </a:schemeClr>
                </a:solidFill>
              </a:rPr>
              <a:t>Will expand or have a dedicated presentation at next WGISS </a:t>
            </a:r>
          </a:p>
          <a:p>
            <a:pPr algn="ctr"/>
            <a:r>
              <a:rPr lang="en-US" sz="1600" dirty="0">
                <a:solidFill>
                  <a:schemeClr val="accent1">
                    <a:lumMod val="75000"/>
                  </a:schemeClr>
                </a:solidFill>
              </a:rPr>
              <a:t>to better understand data volume and status of accessibility </a:t>
            </a:r>
          </a:p>
        </p:txBody>
      </p:sp>
    </p:spTree>
    <p:extLst>
      <p:ext uri="{BB962C8B-B14F-4D97-AF65-F5344CB8AC3E}">
        <p14:creationId xmlns:p14="http://schemas.microsoft.com/office/powerpoint/2010/main" val="856601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1989" y="153058"/>
            <a:ext cx="6131570" cy="613172"/>
          </a:xfrm>
        </p:spPr>
        <p:txBody>
          <a:bodyPr/>
          <a:lstStyle/>
          <a:p>
            <a:pPr algn="ctr"/>
            <a:r>
              <a:rPr lang="en-US" sz="2400" dirty="0"/>
              <a:t>Thailand - GITSDA</a:t>
            </a:r>
          </a:p>
        </p:txBody>
      </p:sp>
      <p:pic>
        <p:nvPicPr>
          <p:cNvPr id="5" name="Picture 4">
            <a:extLst>
              <a:ext uri="{FF2B5EF4-FFF2-40B4-BE49-F238E27FC236}">
                <a16:creationId xmlns:a16="http://schemas.microsoft.com/office/drawing/2014/main" id="{FE84E922-797D-B303-41FA-1761EDEBBA47}"/>
              </a:ext>
            </a:extLst>
          </p:cNvPr>
          <p:cNvPicPr>
            <a:picLocks noChangeAspect="1"/>
          </p:cNvPicPr>
          <p:nvPr/>
        </p:nvPicPr>
        <p:blipFill>
          <a:blip r:embed="rId2"/>
          <a:stretch>
            <a:fillRect/>
          </a:stretch>
        </p:blipFill>
        <p:spPr>
          <a:xfrm>
            <a:off x="0" y="1703854"/>
            <a:ext cx="9144000" cy="3450291"/>
          </a:xfrm>
          <a:prstGeom prst="rect">
            <a:avLst/>
          </a:prstGeom>
        </p:spPr>
      </p:pic>
      <p:sp>
        <p:nvSpPr>
          <p:cNvPr id="8" name="Textfeld 3">
            <a:extLst>
              <a:ext uri="{FF2B5EF4-FFF2-40B4-BE49-F238E27FC236}">
                <a16:creationId xmlns:a16="http://schemas.microsoft.com/office/drawing/2014/main" id="{414E7066-D69E-B57B-B3CF-8E0B8CFB8477}"/>
              </a:ext>
            </a:extLst>
          </p:cNvPr>
          <p:cNvSpPr txBox="1"/>
          <p:nvPr/>
        </p:nvSpPr>
        <p:spPr>
          <a:xfrm>
            <a:off x="1690442" y="5799381"/>
            <a:ext cx="5763116" cy="584775"/>
          </a:xfrm>
          <a:prstGeom prst="rect">
            <a:avLst/>
          </a:prstGeom>
          <a:noFill/>
        </p:spPr>
        <p:txBody>
          <a:bodyPr wrap="none" rtlCol="0">
            <a:spAutoFit/>
          </a:bodyPr>
          <a:lstStyle/>
          <a:p>
            <a:pPr algn="ctr"/>
            <a:r>
              <a:rPr lang="en-US" sz="1600" dirty="0">
                <a:solidFill>
                  <a:schemeClr val="accent1">
                    <a:lumMod val="75000"/>
                  </a:schemeClr>
                </a:solidFill>
              </a:rPr>
              <a:t>Will expand or have a dedicated presentation at next WGISS </a:t>
            </a:r>
          </a:p>
          <a:p>
            <a:pPr algn="ctr"/>
            <a:r>
              <a:rPr lang="en-US" sz="1600" dirty="0">
                <a:solidFill>
                  <a:schemeClr val="accent1">
                    <a:lumMod val="75000"/>
                  </a:schemeClr>
                </a:solidFill>
              </a:rPr>
              <a:t>to better understand data volume and status of accessibility </a:t>
            </a:r>
          </a:p>
        </p:txBody>
      </p:sp>
    </p:spTree>
    <p:extLst>
      <p:ext uri="{BB962C8B-B14F-4D97-AF65-F5344CB8AC3E}">
        <p14:creationId xmlns:p14="http://schemas.microsoft.com/office/powerpoint/2010/main" val="2461684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47" y="283815"/>
            <a:ext cx="6286609" cy="501650"/>
          </a:xfrm>
        </p:spPr>
        <p:txBody>
          <a:bodyPr/>
          <a:lstStyle/>
          <a:p>
            <a:pPr algn="ctr"/>
            <a:r>
              <a:rPr lang="en-US" sz="2400" dirty="0"/>
              <a:t>Australia - CSIRO</a:t>
            </a:r>
          </a:p>
        </p:txBody>
      </p:sp>
      <p:sp>
        <p:nvSpPr>
          <p:cNvPr id="4" name="Textfeld 3"/>
          <p:cNvSpPr txBox="1"/>
          <p:nvPr/>
        </p:nvSpPr>
        <p:spPr>
          <a:xfrm>
            <a:off x="575556" y="5468056"/>
            <a:ext cx="5480988" cy="276999"/>
          </a:xfrm>
          <a:prstGeom prst="rect">
            <a:avLst/>
          </a:prstGeom>
          <a:noFill/>
        </p:spPr>
        <p:txBody>
          <a:bodyPr wrap="none" rtlCol="0">
            <a:spAutoFit/>
          </a:bodyPr>
          <a:lstStyle/>
          <a:p>
            <a:r>
              <a:rPr lang="en-US" sz="1200" dirty="0"/>
              <a:t>https://link.fsdf.org.au/dataset/advanced-very-high-resolution-radiometer-avhrr</a:t>
            </a: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132" y="1852498"/>
            <a:ext cx="3958576" cy="2972034"/>
          </a:xfrm>
          <a:prstGeom prst="rect">
            <a:avLst/>
          </a:prstGeom>
        </p:spPr>
      </p:pic>
      <p:sp>
        <p:nvSpPr>
          <p:cNvPr id="3" name="Inhaltsplatzhalter 2"/>
          <p:cNvSpPr>
            <a:spLocks noGrp="1"/>
          </p:cNvSpPr>
          <p:nvPr>
            <p:ph idx="1"/>
          </p:nvPr>
        </p:nvSpPr>
        <p:spPr>
          <a:xfrm>
            <a:off x="169890" y="1852497"/>
            <a:ext cx="5198523" cy="3374231"/>
          </a:xfrm>
        </p:spPr>
        <p:txBody>
          <a:bodyPr/>
          <a:lstStyle/>
          <a:p>
            <a:r>
              <a:rPr lang="en-US" sz="1400" b="0" kern="1200" dirty="0">
                <a:solidFill>
                  <a:srgbClr val="000000"/>
                </a:solidFill>
                <a:ea typeface="ＭＳ Ｐゴシック" pitchFamily="-106" charset="-128"/>
                <a:cs typeface="+mn-cs"/>
              </a:rPr>
              <a:t>AVHRR reception based on 6 stations for continuous 1-km data set.</a:t>
            </a:r>
          </a:p>
          <a:p>
            <a:r>
              <a:rPr lang="en-US" sz="1400" b="0" kern="1200" dirty="0">
                <a:solidFill>
                  <a:srgbClr val="000000"/>
                </a:solidFill>
                <a:ea typeface="ＭＳ Ｐゴシック" pitchFamily="-106" charset="-128"/>
                <a:cs typeface="+mn-cs"/>
              </a:rPr>
              <a:t>Multiple state and federal agencies have been acquiring the data in this manner with reception stations in Hobart, Melbourne, Perth, Alice Springs, Darwin and Townsville.</a:t>
            </a:r>
          </a:p>
          <a:p>
            <a:r>
              <a:rPr lang="en-US" sz="1400" b="0" kern="1200" dirty="0">
                <a:solidFill>
                  <a:srgbClr val="000000"/>
                </a:solidFill>
                <a:ea typeface="ＭＳ Ｐゴシック" pitchFamily="-106" charset="-128"/>
                <a:cs typeface="+mn-cs"/>
              </a:rPr>
              <a:t>Since the early 1990s CSIRO has been merging these separate local data sets to produce a stitched archive which makes use of the redundancy arising from overlap between reception stations to produce a higher quality and consistently formatted data set with national coverage.</a:t>
            </a:r>
          </a:p>
          <a:p>
            <a:r>
              <a:rPr lang="en-US" sz="1400" b="0" kern="1200" dirty="0">
                <a:solidFill>
                  <a:srgbClr val="000000"/>
                </a:solidFill>
                <a:ea typeface="ＭＳ Ｐゴシック" pitchFamily="-106" charset="-128"/>
                <a:cs typeface="+mn-cs"/>
              </a:rPr>
              <a:t>The assembly of this data set continues within CSIRO today, though it is likely to come to an end sometime this decade as the last of the AVHRR sensors has now been launched.</a:t>
            </a:r>
          </a:p>
          <a:p>
            <a:r>
              <a:rPr lang="en-US" sz="1400" b="0" kern="1200" dirty="0">
                <a:solidFill>
                  <a:srgbClr val="000000"/>
                </a:solidFill>
                <a:ea typeface="ＭＳ Ｐゴシック" pitchFamily="-106" charset="-128"/>
                <a:cs typeface="+mn-cs"/>
              </a:rPr>
              <a:t>Data availability: 1981 (NOAA-7) onwards.</a:t>
            </a:r>
          </a:p>
        </p:txBody>
      </p:sp>
      <p:sp>
        <p:nvSpPr>
          <p:cNvPr id="9" name="Textfeld 8"/>
          <p:cNvSpPr txBox="1"/>
          <p:nvPr/>
        </p:nvSpPr>
        <p:spPr>
          <a:xfrm>
            <a:off x="6267469" y="4824532"/>
            <a:ext cx="2409634" cy="230832"/>
          </a:xfrm>
          <a:prstGeom prst="rect">
            <a:avLst/>
          </a:prstGeom>
          <a:noFill/>
        </p:spPr>
        <p:txBody>
          <a:bodyPr wrap="none" rtlCol="0">
            <a:spAutoFit/>
          </a:bodyPr>
          <a:lstStyle/>
          <a:p>
            <a:r>
              <a:rPr lang="en-US" sz="900" dirty="0"/>
              <a:t>Ian Grant, Bureau of Meteorology, Australia</a:t>
            </a:r>
          </a:p>
        </p:txBody>
      </p:sp>
      <p:sp>
        <p:nvSpPr>
          <p:cNvPr id="7" name="Textfeld 3">
            <a:extLst>
              <a:ext uri="{FF2B5EF4-FFF2-40B4-BE49-F238E27FC236}">
                <a16:creationId xmlns:a16="http://schemas.microsoft.com/office/drawing/2014/main" id="{201C08DD-42F8-1F49-53B5-6E361A74296E}"/>
              </a:ext>
            </a:extLst>
          </p:cNvPr>
          <p:cNvSpPr txBox="1"/>
          <p:nvPr/>
        </p:nvSpPr>
        <p:spPr>
          <a:xfrm>
            <a:off x="1690441" y="5986383"/>
            <a:ext cx="5763116" cy="584775"/>
          </a:xfrm>
          <a:prstGeom prst="rect">
            <a:avLst/>
          </a:prstGeom>
          <a:noFill/>
        </p:spPr>
        <p:txBody>
          <a:bodyPr wrap="none" rtlCol="0">
            <a:spAutoFit/>
          </a:bodyPr>
          <a:lstStyle/>
          <a:p>
            <a:pPr algn="ctr"/>
            <a:r>
              <a:rPr lang="en-US" sz="1600" dirty="0">
                <a:solidFill>
                  <a:schemeClr val="accent1">
                    <a:lumMod val="75000"/>
                  </a:schemeClr>
                </a:solidFill>
              </a:rPr>
              <a:t>Will expand or have a dedicated presentation at next WGISS </a:t>
            </a:r>
          </a:p>
          <a:p>
            <a:pPr algn="ctr"/>
            <a:r>
              <a:rPr lang="en-US" sz="1600" dirty="0">
                <a:solidFill>
                  <a:schemeClr val="accent1">
                    <a:lumMod val="75000"/>
                  </a:schemeClr>
                </a:solidFill>
              </a:rPr>
              <a:t>to better understand data volume and status of accessibility </a:t>
            </a:r>
          </a:p>
        </p:txBody>
      </p:sp>
    </p:spTree>
    <p:extLst>
      <p:ext uri="{BB962C8B-B14F-4D97-AF65-F5344CB8AC3E}">
        <p14:creationId xmlns:p14="http://schemas.microsoft.com/office/powerpoint/2010/main" val="2372130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Media Transcription</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Tree>
    <p:extLst>
      <p:ext uri="{BB962C8B-B14F-4D97-AF65-F5344CB8AC3E}">
        <p14:creationId xmlns:p14="http://schemas.microsoft.com/office/powerpoint/2010/main" val="272075081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0877" y="201792"/>
            <a:ext cx="7396162" cy="501650"/>
          </a:xfrm>
        </p:spPr>
        <p:txBody>
          <a:bodyPr/>
          <a:lstStyle/>
          <a:p>
            <a:pPr algn="ctr"/>
            <a:r>
              <a:rPr lang="en-US" sz="2400" dirty="0"/>
              <a:t>Executive Summary</a:t>
            </a:r>
          </a:p>
        </p:txBody>
      </p:sp>
      <p:sp>
        <p:nvSpPr>
          <p:cNvPr id="3" name="Inhaltsplatzhalter 2"/>
          <p:cNvSpPr>
            <a:spLocks noGrp="1"/>
          </p:cNvSpPr>
          <p:nvPr>
            <p:ph idx="1"/>
          </p:nvPr>
        </p:nvSpPr>
        <p:spPr>
          <a:xfrm>
            <a:off x="90440" y="1413366"/>
            <a:ext cx="8856334" cy="5182773"/>
          </a:xfrm>
        </p:spPr>
        <p:txBody>
          <a:bodyPr/>
          <a:lstStyle/>
          <a:p>
            <a:pPr marL="0" indent="0">
              <a:buNone/>
            </a:pPr>
            <a:r>
              <a:rPr lang="en-GB" sz="1600" kern="1200" dirty="0">
                <a:solidFill>
                  <a:srgbClr val="000000"/>
                </a:solidFill>
                <a:ea typeface="ＭＳ Ｐゴシック" pitchFamily="-106" charset="-128"/>
              </a:rPr>
              <a:t>AVHRR cooperation objectives</a:t>
            </a:r>
            <a:endParaRPr lang="en-US" sz="1600" kern="1200" dirty="0">
              <a:solidFill>
                <a:srgbClr val="000000"/>
              </a:solidFill>
              <a:ea typeface="ＭＳ Ｐゴシック" pitchFamily="-106" charset="-128"/>
            </a:endParaRPr>
          </a:p>
          <a:p>
            <a:pPr marL="457200" indent="-457200">
              <a:buFont typeface="+mj-lt"/>
              <a:buAutoNum type="arabicPeriod"/>
            </a:pPr>
            <a:r>
              <a:rPr lang="en-US" sz="1200" b="0" kern="1200" dirty="0">
                <a:solidFill>
                  <a:srgbClr val="000000"/>
                </a:solidFill>
                <a:ea typeface="ＭＳ Ｐゴシック" pitchFamily="-106" charset="-128"/>
              </a:rPr>
              <a:t>Unfold and make accessible 1km AVHRR data from regional archives (possibly open and free)</a:t>
            </a:r>
          </a:p>
          <a:p>
            <a:pPr marL="457200" indent="-457200">
              <a:buFont typeface="+mj-lt"/>
              <a:buAutoNum type="arabicPeriod"/>
            </a:pPr>
            <a:r>
              <a:rPr lang="en-US" sz="1200" b="0" kern="1200" dirty="0">
                <a:solidFill>
                  <a:srgbClr val="000000"/>
                </a:solidFill>
                <a:ea typeface="ＭＳ Ｐゴシック" pitchFamily="-106" charset="-128"/>
              </a:rPr>
              <a:t>Transcribe unique AVHRR data from heritage media</a:t>
            </a:r>
          </a:p>
          <a:p>
            <a:pPr marL="457200" indent="-457200">
              <a:buFont typeface="+mj-lt"/>
              <a:buAutoNum type="arabicPeriod"/>
            </a:pPr>
            <a:r>
              <a:rPr lang="en-US" sz="1200" b="0" kern="1200" dirty="0">
                <a:solidFill>
                  <a:srgbClr val="000000"/>
                </a:solidFill>
                <a:ea typeface="ＭＳ Ｐゴシック" pitchFamily="-106" charset="-128"/>
              </a:rPr>
              <a:t>Identify a common format for AVHRR Level-1b and Level-1c data and pursue (re)processing from AVHRR data owners/holders and data accessibility</a:t>
            </a:r>
          </a:p>
          <a:p>
            <a:pPr marL="457200" indent="-457200">
              <a:buFont typeface="+mj-lt"/>
              <a:buAutoNum type="arabicPeriod"/>
            </a:pPr>
            <a:r>
              <a:rPr lang="en-US" sz="1200" b="0" kern="1200" dirty="0">
                <a:solidFill>
                  <a:srgbClr val="000000"/>
                </a:solidFill>
                <a:ea typeface="ＭＳ Ｐゴシック" pitchFamily="-106" charset="-128"/>
              </a:rPr>
              <a:t>Facilitate data discovery through the WGISS Connected Data Assets Infrastructure</a:t>
            </a:r>
          </a:p>
          <a:p>
            <a:pPr marL="0" indent="0">
              <a:buNone/>
            </a:pPr>
            <a:endParaRPr lang="en-US" sz="500" kern="1200" dirty="0">
              <a:solidFill>
                <a:srgbClr val="000000"/>
              </a:solidFill>
              <a:ea typeface="ＭＳ Ｐゴシック" pitchFamily="-106" charset="-128"/>
              <a:cs typeface="+mn-cs"/>
            </a:endParaRPr>
          </a:p>
          <a:p>
            <a:pPr marL="0" indent="0">
              <a:buNone/>
            </a:pPr>
            <a:r>
              <a:rPr lang="en-US" sz="1600" kern="1200" dirty="0">
                <a:solidFill>
                  <a:srgbClr val="000000"/>
                </a:solidFill>
                <a:ea typeface="ＭＳ Ｐゴシック" pitchFamily="-106" charset="-128"/>
                <a:cs typeface="+mn-cs"/>
              </a:rPr>
              <a:t>Progress since last WGISS</a:t>
            </a:r>
          </a:p>
          <a:p>
            <a:pPr>
              <a:buFont typeface="+mj-lt"/>
              <a:buAutoNum type="arabicPeriod"/>
            </a:pPr>
            <a:r>
              <a:rPr lang="en-US" sz="1400" b="0" kern="1200" dirty="0">
                <a:solidFill>
                  <a:srgbClr val="000000"/>
                </a:solidFill>
                <a:ea typeface="ＭＳ Ｐゴシック" pitchFamily="-106" charset="-128"/>
                <a:cs typeface="+mn-cs"/>
              </a:rPr>
              <a:t>Inventory of existing national/regional HRPT and LAC data archives under consolidation</a:t>
            </a:r>
          </a:p>
          <a:p>
            <a:pPr lvl="1">
              <a:buFont typeface="Wingdings" pitchFamily="2" charset="2"/>
              <a:buChar char="à"/>
            </a:pPr>
            <a:r>
              <a:rPr lang="en-US" sz="1400" b="0" kern="1200" dirty="0">
                <a:solidFill>
                  <a:srgbClr val="00B050"/>
                </a:solidFill>
                <a:ea typeface="ＭＳ Ｐゴシック" pitchFamily="-106" charset="-128"/>
                <a:cs typeface="+mn-cs"/>
                <a:sym typeface="Wingdings" pitchFamily="2" charset="2"/>
              </a:rPr>
              <a:t>Version 2 updated and presented/circulated at WGISS#55.</a:t>
            </a:r>
            <a:r>
              <a:rPr lang="en-US" sz="1400" i="1" kern="1200" dirty="0">
                <a:solidFill>
                  <a:srgbClr val="00B050"/>
                </a:solidFill>
                <a:ea typeface="ＭＳ Ｐゴシック" pitchFamily="-106" charset="-128"/>
                <a:cs typeface="+mn-cs"/>
                <a:sym typeface="Wingdings" pitchFamily="2" charset="2"/>
              </a:rPr>
              <a:t> </a:t>
            </a:r>
            <a:r>
              <a:rPr lang="en-US" sz="1400" b="0" kern="1200" dirty="0">
                <a:solidFill>
                  <a:srgbClr val="00B050"/>
                </a:solidFill>
                <a:ea typeface="ＭＳ Ｐゴシック" pitchFamily="-106" charset="-128"/>
                <a:cs typeface="+mn-cs"/>
                <a:sym typeface="Wingdings" pitchFamily="2" charset="2"/>
              </a:rPr>
              <a:t>Version 3 will be produced at end 2023.</a:t>
            </a:r>
          </a:p>
          <a:p>
            <a:pPr lvl="1">
              <a:buFont typeface="Wingdings" pitchFamily="2" charset="2"/>
              <a:buChar char="à"/>
            </a:pPr>
            <a:r>
              <a:rPr lang="en-US" sz="1400" b="0" kern="1200" dirty="0">
                <a:solidFill>
                  <a:srgbClr val="00B050"/>
                </a:solidFill>
                <a:ea typeface="ＭＳ Ｐゴシック" pitchFamily="-106" charset="-128"/>
                <a:cs typeface="+mn-cs"/>
                <a:sym typeface="Wingdings" pitchFamily="2" charset="2"/>
              </a:rPr>
              <a:t>A set of high priority datasets identified for further action: South Africa (SANSA), Argentina (</a:t>
            </a:r>
            <a:r>
              <a:rPr lang="en-US" sz="1400" b="0" kern="1200" dirty="0" err="1">
                <a:solidFill>
                  <a:srgbClr val="00B050"/>
                </a:solidFill>
                <a:ea typeface="ＭＳ Ｐゴシック" pitchFamily="-106" charset="-128"/>
                <a:cs typeface="+mn-cs"/>
              </a:rPr>
              <a:t>GiDyC</a:t>
            </a:r>
            <a:r>
              <a:rPr lang="en-US" sz="1400" b="0" kern="1200" dirty="0">
                <a:solidFill>
                  <a:srgbClr val="00B050"/>
                </a:solidFill>
                <a:ea typeface="ＭＳ Ｐゴシック" pitchFamily="-106" charset="-128"/>
                <a:cs typeface="+mn-cs"/>
              </a:rPr>
              <a:t>-Servicio Meteorológico Nacional), Brazil (INPE).</a:t>
            </a:r>
            <a:endParaRPr lang="en-US" sz="1400" b="0" kern="1200" dirty="0">
              <a:solidFill>
                <a:srgbClr val="00B050"/>
              </a:solidFill>
              <a:ea typeface="ＭＳ Ｐゴシック" pitchFamily="-106" charset="-128"/>
              <a:cs typeface="+mn-cs"/>
              <a:sym typeface="Wingdings" pitchFamily="2" charset="2"/>
            </a:endParaRPr>
          </a:p>
          <a:p>
            <a:pPr>
              <a:buFont typeface="+mj-lt"/>
              <a:buAutoNum type="arabicPeriod"/>
            </a:pPr>
            <a:endParaRPr lang="en-US" sz="1400" b="0" kern="1200" dirty="0">
              <a:solidFill>
                <a:srgbClr val="000000"/>
              </a:solidFill>
              <a:ea typeface="ＭＳ Ｐゴシック" pitchFamily="-106" charset="-128"/>
              <a:cs typeface="+mn-cs"/>
              <a:sym typeface="Wingdings" pitchFamily="2" charset="2"/>
            </a:endParaRPr>
          </a:p>
          <a:p>
            <a:pPr>
              <a:buFont typeface="+mj-lt"/>
              <a:buAutoNum type="arabicPeriod"/>
            </a:pPr>
            <a:r>
              <a:rPr lang="en-US" sz="1400" b="0" kern="1200" dirty="0">
                <a:solidFill>
                  <a:srgbClr val="000000"/>
                </a:solidFill>
                <a:ea typeface="ＭＳ Ｐゴシック" pitchFamily="-106" charset="-128"/>
                <a:cs typeface="+mn-cs"/>
              </a:rPr>
              <a:t>Identification of high priority heritage media to be transcribed and approaches/opportunities</a:t>
            </a:r>
          </a:p>
          <a:p>
            <a:pPr lvl="1">
              <a:buFont typeface="Wingdings" pitchFamily="2" charset="2"/>
              <a:buChar char="à"/>
            </a:pPr>
            <a:r>
              <a:rPr lang="en-US" sz="1400" b="0" kern="1200" dirty="0">
                <a:solidFill>
                  <a:srgbClr val="000000"/>
                </a:solidFill>
                <a:ea typeface="ＭＳ Ｐゴシック" pitchFamily="-106" charset="-128"/>
                <a:cs typeface="+mn-cs"/>
                <a:sym typeface="Wingdings" pitchFamily="2" charset="2"/>
              </a:rPr>
              <a:t>Pilot activity started by ESA with a commercial company to assess feasibility of transcribing three types of Optical Disks containing unique AVHRR data: </a:t>
            </a:r>
            <a:r>
              <a:rPr lang="en-US" sz="1400" i="1" kern="1200" dirty="0">
                <a:solidFill>
                  <a:srgbClr val="00B050"/>
                </a:solidFill>
                <a:ea typeface="ＭＳ Ｐゴシック" pitchFamily="-106" charset="-128"/>
                <a:cs typeface="+mn-cs"/>
                <a:sym typeface="Wingdings" pitchFamily="2" charset="2"/>
              </a:rPr>
              <a:t>successful transcription of the provided samples; </a:t>
            </a:r>
            <a:r>
              <a:rPr lang="en-US" sz="1400" i="1" kern="1200" dirty="0">
                <a:solidFill>
                  <a:srgbClr val="FFC000"/>
                </a:solidFill>
                <a:ea typeface="ＭＳ Ｐゴシック" pitchFamily="-106" charset="-128"/>
                <a:cs typeface="+mn-cs"/>
                <a:sym typeface="Wingdings" pitchFamily="2" charset="2"/>
              </a:rPr>
              <a:t>negotiations ongoing for full transcription of 300 disks from UK university of Reading plus additional available at ESA.</a:t>
            </a:r>
          </a:p>
          <a:p>
            <a:pPr lvl="1">
              <a:buFont typeface="Wingdings" pitchFamily="2" charset="2"/>
              <a:buChar char="à"/>
            </a:pPr>
            <a:r>
              <a:rPr lang="en-US" sz="1400" i="1" kern="1200" dirty="0">
                <a:solidFill>
                  <a:srgbClr val="00B050"/>
                </a:solidFill>
                <a:ea typeface="ＭＳ Ｐゴシック" pitchFamily="-106" charset="-128"/>
                <a:cs typeface="+mn-cs"/>
                <a:sym typeface="Wingdings" pitchFamily="2" charset="2"/>
              </a:rPr>
              <a:t>Successful transcription of 2 tapes containing data acquired in Malindi (Kenya) and received from ASI/University of Rome. </a:t>
            </a:r>
            <a:r>
              <a:rPr lang="en-US" sz="1400" i="1" kern="1200" dirty="0">
                <a:solidFill>
                  <a:srgbClr val="FFC000"/>
                </a:solidFill>
                <a:ea typeface="ＭＳ Ｐゴシック" pitchFamily="-106" charset="-128"/>
                <a:cs typeface="+mn-cs"/>
                <a:sym typeface="Wingdings" pitchFamily="2" charset="2"/>
              </a:rPr>
              <a:t>Transcription of several hundreds DLT tapes will be carried out in 2023</a:t>
            </a:r>
            <a:endParaRPr lang="en-US" sz="1400" i="1" kern="1200" dirty="0">
              <a:solidFill>
                <a:srgbClr val="00B050"/>
              </a:solidFill>
              <a:ea typeface="ＭＳ Ｐゴシック" pitchFamily="-106" charset="-128"/>
              <a:cs typeface="+mn-cs"/>
              <a:sym typeface="Wingdings" pitchFamily="2" charset="2"/>
            </a:endParaRPr>
          </a:p>
          <a:p>
            <a:pPr lvl="1">
              <a:buFont typeface="Wingdings" pitchFamily="2" charset="2"/>
              <a:buChar char="à"/>
            </a:pPr>
            <a:endParaRPr lang="en-US" sz="500" b="0" kern="1200" dirty="0">
              <a:solidFill>
                <a:srgbClr val="000000"/>
              </a:solidFill>
              <a:ea typeface="ＭＳ Ｐゴシック" pitchFamily="-106" charset="-128"/>
              <a:cs typeface="+mn-cs"/>
              <a:sym typeface="Wingdings" pitchFamily="2" charset="2"/>
            </a:endParaRPr>
          </a:p>
          <a:p>
            <a:pPr>
              <a:buFont typeface="+mj-lt"/>
              <a:buAutoNum type="arabicPeriod"/>
            </a:pPr>
            <a:r>
              <a:rPr lang="en-US" sz="1400" b="0" kern="1200" dirty="0">
                <a:solidFill>
                  <a:srgbClr val="000000"/>
                </a:solidFill>
                <a:ea typeface="ＭＳ Ｐゴシック" pitchFamily="-106" charset="-128"/>
                <a:cs typeface="+mn-cs"/>
              </a:rPr>
              <a:t>Data discoverability and reprocessing to be addressed at a later stage</a:t>
            </a:r>
          </a:p>
        </p:txBody>
      </p:sp>
    </p:spTree>
    <p:extLst>
      <p:ext uri="{BB962C8B-B14F-4D97-AF65-F5344CB8AC3E}">
        <p14:creationId xmlns:p14="http://schemas.microsoft.com/office/powerpoint/2010/main" val="1607433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02342" y="1487160"/>
            <a:ext cx="8698150" cy="2052454"/>
          </a:xfrm>
        </p:spPr>
        <p:txBody>
          <a:bodyPr/>
          <a:lstStyle/>
          <a:p>
            <a:pPr marL="0" indent="0">
              <a:buNone/>
            </a:pPr>
            <a:r>
              <a:rPr lang="en-US" sz="2000" b="0" kern="1200" dirty="0">
                <a:solidFill>
                  <a:srgbClr val="000000"/>
                </a:solidFill>
                <a:ea typeface="ＭＳ Ｐゴシック" pitchFamily="-106" charset="-128"/>
                <a:cs typeface="+mn-cs"/>
              </a:rPr>
              <a:t>Several hundred heritage media (optical disks, DLTs) with potential unique AVHRR data are available in different places like for example:</a:t>
            </a:r>
          </a:p>
          <a:p>
            <a:pPr lvl="1"/>
            <a:r>
              <a:rPr lang="en-US" sz="1800" b="0" kern="1200" dirty="0">
                <a:solidFill>
                  <a:srgbClr val="000000"/>
                </a:solidFill>
                <a:ea typeface="ＭＳ Ｐゴシック" pitchFamily="-106" charset="-128"/>
                <a:cs typeface="+mn-cs"/>
              </a:rPr>
              <a:t>ESA (Optical Disks)</a:t>
            </a:r>
          </a:p>
          <a:p>
            <a:pPr lvl="1"/>
            <a:r>
              <a:rPr lang="en-US" sz="1800" b="0" kern="1200" dirty="0">
                <a:solidFill>
                  <a:srgbClr val="000000"/>
                </a:solidFill>
                <a:ea typeface="ＭＳ Ｐゴシック" pitchFamily="-106" charset="-128"/>
                <a:cs typeface="+mn-cs"/>
              </a:rPr>
              <a:t>University of Reading (Optical Disks)</a:t>
            </a:r>
          </a:p>
          <a:p>
            <a:pPr lvl="1"/>
            <a:r>
              <a:rPr lang="en-US" sz="1800" b="0" kern="1200" dirty="0">
                <a:solidFill>
                  <a:srgbClr val="000000"/>
                </a:solidFill>
                <a:ea typeface="ＭＳ Ｐゴシック" pitchFamily="-106" charset="-128"/>
                <a:cs typeface="+mn-cs"/>
              </a:rPr>
              <a:t>University of Rome (DLTs)</a:t>
            </a:r>
          </a:p>
          <a:p>
            <a:pPr lvl="1"/>
            <a:r>
              <a:rPr lang="en-US" sz="1800" b="0" kern="1200" dirty="0">
                <a:solidFill>
                  <a:schemeClr val="accent5">
                    <a:lumMod val="50000"/>
                  </a:schemeClr>
                </a:solidFill>
                <a:ea typeface="ＭＳ Ｐゴシック" pitchFamily="-106" charset="-128"/>
                <a:cs typeface="+mn-cs"/>
              </a:rPr>
              <a:t>Others to be added</a:t>
            </a:r>
          </a:p>
        </p:txBody>
      </p:sp>
      <p:sp>
        <p:nvSpPr>
          <p:cNvPr id="6" name="Rectangle 2">
            <a:extLst>
              <a:ext uri="{FF2B5EF4-FFF2-40B4-BE49-F238E27FC236}">
                <a16:creationId xmlns:a16="http://schemas.microsoft.com/office/drawing/2014/main" id="{E876D29F-9622-9540-B101-B6AF9C6FB0EE}"/>
              </a:ext>
            </a:extLst>
          </p:cNvPr>
          <p:cNvSpPr>
            <a:spLocks noGrp="1" noChangeArrowheads="1"/>
          </p:cNvSpPr>
          <p:nvPr>
            <p:ph type="title"/>
          </p:nvPr>
        </p:nvSpPr>
        <p:spPr>
          <a:xfrm>
            <a:off x="757239" y="246868"/>
            <a:ext cx="7396162" cy="501650"/>
          </a:xfrm>
        </p:spPr>
        <p:txBody>
          <a:bodyPr/>
          <a:lstStyle/>
          <a:p>
            <a:pPr algn="ctr"/>
            <a:r>
              <a:rPr lang="en-GB" sz="2400" dirty="0"/>
              <a:t>AVHRR 1 Km media </a:t>
            </a:r>
          </a:p>
        </p:txBody>
      </p:sp>
      <p:pic>
        <p:nvPicPr>
          <p:cNvPr id="2" name="Picture 1">
            <a:extLst>
              <a:ext uri="{FF2B5EF4-FFF2-40B4-BE49-F238E27FC236}">
                <a16:creationId xmlns:a16="http://schemas.microsoft.com/office/drawing/2014/main" id="{52BF62C5-5921-2F4D-9DF8-4B3B0B3F0DC7}"/>
              </a:ext>
            </a:extLst>
          </p:cNvPr>
          <p:cNvPicPr>
            <a:picLocks noChangeAspect="1"/>
          </p:cNvPicPr>
          <p:nvPr/>
        </p:nvPicPr>
        <p:blipFill>
          <a:blip r:embed="rId2"/>
          <a:stretch>
            <a:fillRect/>
          </a:stretch>
        </p:blipFill>
        <p:spPr>
          <a:xfrm>
            <a:off x="28249" y="4041824"/>
            <a:ext cx="5836842" cy="2801382"/>
          </a:xfrm>
          <a:prstGeom prst="rect">
            <a:avLst/>
          </a:prstGeom>
        </p:spPr>
      </p:pic>
      <p:pic>
        <p:nvPicPr>
          <p:cNvPr id="9" name="Picture 8">
            <a:extLst>
              <a:ext uri="{FF2B5EF4-FFF2-40B4-BE49-F238E27FC236}">
                <a16:creationId xmlns:a16="http://schemas.microsoft.com/office/drawing/2014/main" id="{8B52EA07-CF91-9A9C-E50B-119C56AA22D8}"/>
              </a:ext>
            </a:extLst>
          </p:cNvPr>
          <p:cNvPicPr>
            <a:picLocks noChangeAspect="1"/>
          </p:cNvPicPr>
          <p:nvPr/>
        </p:nvPicPr>
        <p:blipFill>
          <a:blip r:embed="rId3"/>
          <a:stretch>
            <a:fillRect/>
          </a:stretch>
        </p:blipFill>
        <p:spPr>
          <a:xfrm>
            <a:off x="6128964" y="4418619"/>
            <a:ext cx="1840318" cy="2107092"/>
          </a:xfrm>
          <a:prstGeom prst="rect">
            <a:avLst/>
          </a:prstGeom>
          <a:ln>
            <a:solidFill>
              <a:srgbClr val="000000"/>
            </a:solidFill>
          </a:ln>
          <a:effectLst>
            <a:softEdge rad="0"/>
          </a:effectLst>
        </p:spPr>
      </p:pic>
      <p:sp>
        <p:nvSpPr>
          <p:cNvPr id="10" name="TextBox 9">
            <a:extLst>
              <a:ext uri="{FF2B5EF4-FFF2-40B4-BE49-F238E27FC236}">
                <a16:creationId xmlns:a16="http://schemas.microsoft.com/office/drawing/2014/main" id="{20417F13-2348-E92E-8FDE-F3DD1FED14B2}"/>
              </a:ext>
            </a:extLst>
          </p:cNvPr>
          <p:cNvSpPr txBox="1"/>
          <p:nvPr/>
        </p:nvSpPr>
        <p:spPr>
          <a:xfrm>
            <a:off x="5655586" y="4124367"/>
            <a:ext cx="1496265" cy="307777"/>
          </a:xfrm>
          <a:prstGeom prst="rect">
            <a:avLst/>
          </a:prstGeom>
          <a:noFill/>
        </p:spPr>
        <p:txBody>
          <a:bodyPr wrap="square" rtlCol="0">
            <a:spAutoFit/>
          </a:bodyPr>
          <a:lstStyle/>
          <a:p>
            <a:r>
              <a:rPr lang="en-GB" sz="1400" dirty="0">
                <a:solidFill>
                  <a:srgbClr val="000000"/>
                </a:solidFill>
              </a:rPr>
              <a:t>DLT cassettes</a:t>
            </a:r>
          </a:p>
        </p:txBody>
      </p:sp>
      <p:pic>
        <p:nvPicPr>
          <p:cNvPr id="12" name="Picture 11" descr="A picture containing text&#10;&#10;Description automatically generated">
            <a:extLst>
              <a:ext uri="{FF2B5EF4-FFF2-40B4-BE49-F238E27FC236}">
                <a16:creationId xmlns:a16="http://schemas.microsoft.com/office/drawing/2014/main" id="{6DAB94A7-9D80-CB74-176E-A51AE28CF20B}"/>
              </a:ext>
            </a:extLst>
          </p:cNvPr>
          <p:cNvPicPr>
            <a:picLocks noChangeAspect="1"/>
          </p:cNvPicPr>
          <p:nvPr/>
        </p:nvPicPr>
        <p:blipFill>
          <a:blip r:embed="rId4"/>
          <a:stretch>
            <a:fillRect/>
          </a:stretch>
        </p:blipFill>
        <p:spPr>
          <a:xfrm>
            <a:off x="5483560" y="3081683"/>
            <a:ext cx="3131127" cy="960141"/>
          </a:xfrm>
          <a:prstGeom prst="rect">
            <a:avLst/>
          </a:prstGeom>
          <a:ln>
            <a:solidFill>
              <a:srgbClr val="000000"/>
            </a:solidFill>
          </a:ln>
          <a:effectLst>
            <a:softEdge rad="0"/>
          </a:effectLst>
        </p:spPr>
      </p:pic>
      <p:sp>
        <p:nvSpPr>
          <p:cNvPr id="13" name="TextBox 12">
            <a:extLst>
              <a:ext uri="{FF2B5EF4-FFF2-40B4-BE49-F238E27FC236}">
                <a16:creationId xmlns:a16="http://schemas.microsoft.com/office/drawing/2014/main" id="{C6718BC0-65AA-A9E4-E701-14D61E76AC48}"/>
              </a:ext>
            </a:extLst>
          </p:cNvPr>
          <p:cNvSpPr txBox="1"/>
          <p:nvPr/>
        </p:nvSpPr>
        <p:spPr>
          <a:xfrm>
            <a:off x="5483560" y="2735991"/>
            <a:ext cx="2505350" cy="307777"/>
          </a:xfrm>
          <a:prstGeom prst="rect">
            <a:avLst/>
          </a:prstGeom>
          <a:noFill/>
        </p:spPr>
        <p:txBody>
          <a:bodyPr wrap="square" rtlCol="0">
            <a:spAutoFit/>
          </a:bodyPr>
          <a:lstStyle/>
          <a:p>
            <a:r>
              <a:rPr lang="en-GB" sz="1400" dirty="0">
                <a:solidFill>
                  <a:srgbClr val="000000"/>
                </a:solidFill>
              </a:rPr>
              <a:t>LM 1200 optical Disk 2.4GB</a:t>
            </a:r>
          </a:p>
        </p:txBody>
      </p:sp>
    </p:spTree>
    <p:extLst>
      <p:ext uri="{BB962C8B-B14F-4D97-AF65-F5344CB8AC3E}">
        <p14:creationId xmlns:p14="http://schemas.microsoft.com/office/powerpoint/2010/main" val="271436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73834" y="1610827"/>
            <a:ext cx="8596331" cy="1624030"/>
          </a:xfrm>
        </p:spPr>
        <p:txBody>
          <a:bodyPr/>
          <a:lstStyle/>
          <a:p>
            <a:r>
              <a:rPr lang="en-US" sz="2000" b="0" kern="1200" dirty="0">
                <a:solidFill>
                  <a:srgbClr val="000000"/>
                </a:solidFill>
                <a:ea typeface="ＭＳ Ｐゴシック" pitchFamily="-106" charset="-128"/>
                <a:cs typeface="+mn-cs"/>
              </a:rPr>
              <a:t>ESA pilot activity completed with successful transcription of 2 different type of optical disks originally held at ESA and University of Reading.</a:t>
            </a:r>
          </a:p>
          <a:p>
            <a:r>
              <a:rPr lang="en-US" sz="2000" b="0" kern="1200" dirty="0">
                <a:solidFill>
                  <a:srgbClr val="000000"/>
                </a:solidFill>
                <a:ea typeface="ＭＳ Ｐゴシック" pitchFamily="-106" charset="-128"/>
                <a:cs typeface="+mn-cs"/>
              </a:rPr>
              <a:t>Negotiations ongoing with a commercial company for the transcription of the full batch of available optical disks (around 300).</a:t>
            </a:r>
          </a:p>
          <a:p>
            <a:pPr marL="0" indent="0">
              <a:buNone/>
            </a:pPr>
            <a:endParaRPr lang="en-US" sz="2000" b="0" kern="1200" dirty="0">
              <a:solidFill>
                <a:schemeClr val="accent5">
                  <a:lumMod val="50000"/>
                </a:schemeClr>
              </a:solidFill>
              <a:ea typeface="ＭＳ Ｐゴシック" pitchFamily="-106" charset="-128"/>
              <a:cs typeface="+mn-cs"/>
            </a:endParaRPr>
          </a:p>
        </p:txBody>
      </p:sp>
      <p:sp>
        <p:nvSpPr>
          <p:cNvPr id="6" name="Rectangle 2">
            <a:extLst>
              <a:ext uri="{FF2B5EF4-FFF2-40B4-BE49-F238E27FC236}">
                <a16:creationId xmlns:a16="http://schemas.microsoft.com/office/drawing/2014/main" id="{E876D29F-9622-9540-B101-B6AF9C6FB0EE}"/>
              </a:ext>
            </a:extLst>
          </p:cNvPr>
          <p:cNvSpPr>
            <a:spLocks noGrp="1" noChangeArrowheads="1"/>
          </p:cNvSpPr>
          <p:nvPr>
            <p:ph type="title"/>
          </p:nvPr>
        </p:nvSpPr>
        <p:spPr>
          <a:xfrm>
            <a:off x="757239" y="246868"/>
            <a:ext cx="7396162" cy="501650"/>
          </a:xfrm>
        </p:spPr>
        <p:txBody>
          <a:bodyPr/>
          <a:lstStyle/>
          <a:p>
            <a:pPr algn="ctr"/>
            <a:r>
              <a:rPr lang="en-GB" sz="2400" dirty="0"/>
              <a:t>Optical Disks</a:t>
            </a:r>
          </a:p>
        </p:txBody>
      </p:sp>
      <p:pic>
        <p:nvPicPr>
          <p:cNvPr id="2" name="Picture 1">
            <a:extLst>
              <a:ext uri="{FF2B5EF4-FFF2-40B4-BE49-F238E27FC236}">
                <a16:creationId xmlns:a16="http://schemas.microsoft.com/office/drawing/2014/main" id="{52BF62C5-5921-2F4D-9DF8-4B3B0B3F0DC7}"/>
              </a:ext>
            </a:extLst>
          </p:cNvPr>
          <p:cNvPicPr>
            <a:picLocks noChangeAspect="1"/>
          </p:cNvPicPr>
          <p:nvPr/>
        </p:nvPicPr>
        <p:blipFill>
          <a:blip r:embed="rId2"/>
          <a:stretch>
            <a:fillRect/>
          </a:stretch>
        </p:blipFill>
        <p:spPr>
          <a:xfrm>
            <a:off x="1413388" y="3623143"/>
            <a:ext cx="6740013" cy="3234857"/>
          </a:xfrm>
          <a:prstGeom prst="rect">
            <a:avLst/>
          </a:prstGeom>
        </p:spPr>
      </p:pic>
    </p:spTree>
    <p:extLst>
      <p:ext uri="{BB962C8B-B14F-4D97-AF65-F5344CB8AC3E}">
        <p14:creationId xmlns:p14="http://schemas.microsoft.com/office/powerpoint/2010/main" val="2438981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8978" y="125361"/>
            <a:ext cx="4937872" cy="728765"/>
          </a:xfrm>
        </p:spPr>
        <p:txBody>
          <a:bodyPr/>
          <a:lstStyle/>
          <a:p>
            <a:pPr algn="ctr"/>
            <a:r>
              <a:rPr lang="en-US" sz="2400" dirty="0"/>
              <a:t>DLT Tapes</a:t>
            </a:r>
          </a:p>
        </p:txBody>
      </p:sp>
      <p:sp>
        <p:nvSpPr>
          <p:cNvPr id="7" name="Ellipse 6"/>
          <p:cNvSpPr/>
          <p:nvPr/>
        </p:nvSpPr>
        <p:spPr bwMode="auto">
          <a:xfrm>
            <a:off x="2489682" y="4347102"/>
            <a:ext cx="408132" cy="378042"/>
          </a:xfrm>
          <a:prstGeom prst="ellipse">
            <a:avLst/>
          </a:prstGeom>
          <a:noFill/>
          <a:ln w="9525"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ea typeface="ＭＳ Ｐゴシック" charset="0"/>
            </a:endParaRPr>
          </a:p>
        </p:txBody>
      </p:sp>
      <p:sp>
        <p:nvSpPr>
          <p:cNvPr id="4" name="Rectangle 3"/>
          <p:cNvSpPr/>
          <p:nvPr/>
        </p:nvSpPr>
        <p:spPr>
          <a:xfrm>
            <a:off x="4572000" y="1834717"/>
            <a:ext cx="4177538" cy="4524315"/>
          </a:xfrm>
          <a:prstGeom prst="rect">
            <a:avLst/>
          </a:prstGeom>
        </p:spPr>
        <p:txBody>
          <a:bodyPr wrap="square">
            <a:spAutoFit/>
          </a:bodyPr>
          <a:lstStyle/>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DLT transcription chain set-up at ESA/ESRIN to transcribe tapes containing unique AVHRR / SPOT and ERS data.</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2 tapes received from ASI / University of Rome successfully transcribed and 280 AVHRR products acquired in Malindi (Kenya)  now safely archived on disks at ESA</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Additional 47 DLT tapes containing AVHRR data acquired in Malindi in 2000-2009 will be transcribed in the upcoming months</a:t>
            </a:r>
          </a:p>
        </p:txBody>
      </p:sp>
      <p:pic>
        <p:nvPicPr>
          <p:cNvPr id="6" name="Picture 5" descr="A picture containing text, indoor, electronics, computer&#10;&#10;Description automatically generated">
            <a:extLst>
              <a:ext uri="{FF2B5EF4-FFF2-40B4-BE49-F238E27FC236}">
                <a16:creationId xmlns:a16="http://schemas.microsoft.com/office/drawing/2014/main" id="{C89E4C9D-EDFC-45AB-5A87-89D93045ADE5}"/>
              </a:ext>
            </a:extLst>
          </p:cNvPr>
          <p:cNvPicPr>
            <a:picLocks noChangeAspect="1"/>
          </p:cNvPicPr>
          <p:nvPr/>
        </p:nvPicPr>
        <p:blipFill>
          <a:blip r:embed="rId2"/>
          <a:stretch>
            <a:fillRect/>
          </a:stretch>
        </p:blipFill>
        <p:spPr>
          <a:xfrm rot="5400000">
            <a:off x="-151658" y="2402903"/>
            <a:ext cx="4782370" cy="3586778"/>
          </a:xfrm>
          <a:prstGeom prst="rect">
            <a:avLst/>
          </a:prstGeom>
        </p:spPr>
      </p:pic>
    </p:spTree>
    <p:extLst>
      <p:ext uri="{BB962C8B-B14F-4D97-AF65-F5344CB8AC3E}">
        <p14:creationId xmlns:p14="http://schemas.microsoft.com/office/powerpoint/2010/main" val="4059330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Data Processing and Access</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Tree>
    <p:extLst>
      <p:ext uri="{BB962C8B-B14F-4D97-AF65-F5344CB8AC3E}">
        <p14:creationId xmlns:p14="http://schemas.microsoft.com/office/powerpoint/2010/main" val="13932821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50324" y="188913"/>
            <a:ext cx="5519549" cy="501650"/>
          </a:xfrm>
        </p:spPr>
        <p:txBody>
          <a:bodyPr/>
          <a:lstStyle/>
          <a:p>
            <a:pPr algn="ctr"/>
            <a:r>
              <a:rPr lang="en-US" sz="2400" dirty="0"/>
              <a:t>Cooperation Activities on AVHRR</a:t>
            </a:r>
          </a:p>
        </p:txBody>
      </p:sp>
      <p:sp>
        <p:nvSpPr>
          <p:cNvPr id="3" name="Inhaltsplatzhalter 2"/>
          <p:cNvSpPr>
            <a:spLocks noGrp="1"/>
          </p:cNvSpPr>
          <p:nvPr>
            <p:ph idx="1"/>
          </p:nvPr>
        </p:nvSpPr>
        <p:spPr>
          <a:xfrm>
            <a:off x="197514" y="1353578"/>
            <a:ext cx="8748972" cy="4679231"/>
          </a:xfrm>
        </p:spPr>
        <p:txBody>
          <a:bodyPr/>
          <a:lstStyle/>
          <a:p>
            <a:pPr marL="0" indent="0">
              <a:buNone/>
            </a:pPr>
            <a:r>
              <a:rPr lang="en-US" sz="1800" kern="1200" dirty="0">
                <a:solidFill>
                  <a:srgbClr val="000000"/>
                </a:solidFill>
                <a:ea typeface="ＭＳ Ｐゴシック" pitchFamily="-106" charset="-128"/>
                <a:cs typeface="+mn-cs"/>
              </a:rPr>
              <a:t>Future activities</a:t>
            </a:r>
          </a:p>
          <a:p>
            <a:pPr>
              <a:buFont typeface="+mj-lt"/>
              <a:buAutoNum type="arabicPeriod"/>
            </a:pPr>
            <a:endParaRPr lang="en-US" sz="600" b="0" kern="1200" dirty="0">
              <a:solidFill>
                <a:srgbClr val="000000"/>
              </a:solidFill>
              <a:ea typeface="ＭＳ Ｐゴシック" pitchFamily="-106" charset="-128"/>
              <a:cs typeface="+mn-cs"/>
            </a:endParaRPr>
          </a:p>
          <a:p>
            <a:pPr>
              <a:buFont typeface="+mj-lt"/>
              <a:buAutoNum type="arabicPeriod"/>
            </a:pPr>
            <a:r>
              <a:rPr lang="en-US" sz="1800" b="0" kern="1200" dirty="0">
                <a:solidFill>
                  <a:srgbClr val="000000"/>
                </a:solidFill>
                <a:ea typeface="ＭＳ Ｐゴシック" pitchFamily="-106" charset="-128"/>
                <a:cs typeface="+mn-cs"/>
              </a:rPr>
              <a:t>Provide AVHRR points of contact and stakeholders with the AVHRR Dataset Consolidation Procedure and Processing Format used in the European consolidation project run at ESA. Collect feedback and discuss possibility to have a common/</a:t>
            </a:r>
            <a:r>
              <a:rPr lang="en-US" sz="1800" b="0" kern="1200" dirty="0" err="1">
                <a:solidFill>
                  <a:srgbClr val="000000"/>
                </a:solidFill>
                <a:ea typeface="ＭＳ Ｐゴシック" pitchFamily="-106" charset="-128"/>
                <a:cs typeface="+mn-cs"/>
              </a:rPr>
              <a:t>harmonised</a:t>
            </a:r>
            <a:r>
              <a:rPr lang="en-US" sz="1800" b="0" kern="1200" dirty="0">
                <a:solidFill>
                  <a:srgbClr val="000000"/>
                </a:solidFill>
                <a:ea typeface="ＭＳ Ｐゴシック" pitchFamily="-106" charset="-128"/>
                <a:cs typeface="+mn-cs"/>
              </a:rPr>
              <a:t> format.</a:t>
            </a:r>
          </a:p>
          <a:p>
            <a:pPr lvl="1">
              <a:buFont typeface="Wingdings" pitchFamily="2" charset="2"/>
              <a:buChar char="à"/>
            </a:pPr>
            <a:r>
              <a:rPr lang="en-US" sz="1600" b="0" kern="1200" dirty="0">
                <a:solidFill>
                  <a:srgbClr val="000000"/>
                </a:solidFill>
                <a:ea typeface="ＭＳ Ｐゴシック" pitchFamily="-106" charset="-128"/>
                <a:cs typeface="+mn-cs"/>
                <a:sym typeface="Wingdings" pitchFamily="2" charset="2"/>
              </a:rPr>
              <a:t>To be started in 2024</a:t>
            </a:r>
          </a:p>
          <a:p>
            <a:pPr>
              <a:buFont typeface="+mj-lt"/>
              <a:buAutoNum type="arabicPeriod"/>
            </a:pPr>
            <a:endParaRPr lang="en-US" sz="600" b="0" kern="1200" dirty="0">
              <a:solidFill>
                <a:srgbClr val="000000"/>
              </a:solidFill>
              <a:ea typeface="ＭＳ Ｐゴシック" pitchFamily="-106" charset="-128"/>
              <a:cs typeface="+mn-cs"/>
            </a:endParaRPr>
          </a:p>
          <a:p>
            <a:pPr lvl="1">
              <a:buFont typeface="Wingdings" pitchFamily="2" charset="2"/>
              <a:buChar char="à"/>
            </a:pPr>
            <a:endParaRPr lang="en-US" sz="600" b="0" kern="1200" dirty="0">
              <a:solidFill>
                <a:srgbClr val="000000"/>
              </a:solidFill>
              <a:ea typeface="ＭＳ Ｐゴシック" pitchFamily="-106" charset="-128"/>
              <a:cs typeface="+mn-cs"/>
              <a:sym typeface="Wingdings" pitchFamily="2" charset="2"/>
            </a:endParaRPr>
          </a:p>
          <a:p>
            <a:pPr>
              <a:buFont typeface="+mj-lt"/>
              <a:buAutoNum type="arabicPeriod"/>
            </a:pPr>
            <a:r>
              <a:rPr lang="en-US" sz="1800" b="0" kern="1200" dirty="0">
                <a:solidFill>
                  <a:srgbClr val="000000"/>
                </a:solidFill>
                <a:ea typeface="ＭＳ Ｐゴシック" pitchFamily="-106" charset="-128"/>
                <a:cs typeface="+mn-cs"/>
              </a:rPr>
              <a:t>Check status of Discoverability of AVHRR datasets worldwide and pursue common entry point through WGISS CDA infrastructure</a:t>
            </a:r>
          </a:p>
          <a:p>
            <a:pPr lvl="1">
              <a:buFont typeface="Wingdings" pitchFamily="2" charset="2"/>
              <a:buChar char="à"/>
            </a:pPr>
            <a:r>
              <a:rPr lang="en-US" sz="1600" b="0" kern="1200" dirty="0">
                <a:solidFill>
                  <a:srgbClr val="000000"/>
                </a:solidFill>
                <a:ea typeface="ＭＳ Ｐゴシック" pitchFamily="-106" charset="-128"/>
                <a:cs typeface="+mn-cs"/>
                <a:sym typeface="Wingdings" pitchFamily="2" charset="2"/>
              </a:rPr>
              <a:t>To be started in 2024</a:t>
            </a:r>
            <a:endParaRPr lang="en-US" sz="1800" b="0" kern="1200" dirty="0">
              <a:solidFill>
                <a:srgbClr val="000000"/>
              </a:solidFill>
              <a:ea typeface="ＭＳ Ｐゴシック" pitchFamily="-106" charset="-128"/>
              <a:cs typeface="+mn-cs"/>
              <a:sym typeface="Wingdings" pitchFamily="2" charset="2"/>
            </a:endParaRPr>
          </a:p>
          <a:p>
            <a:pPr lvl="1">
              <a:buFont typeface="Wingdings" pitchFamily="2" charset="2"/>
              <a:buChar char="à"/>
            </a:pPr>
            <a:endParaRPr lang="en-US" sz="1800" b="0" kern="1200" dirty="0">
              <a:solidFill>
                <a:srgbClr val="000000"/>
              </a:solidFill>
              <a:ea typeface="ＭＳ Ｐゴシック" pitchFamily="-106" charset="-128"/>
              <a:cs typeface="+mn-cs"/>
              <a:sym typeface="Wingdings" pitchFamily="2" charset="2"/>
            </a:endParaRPr>
          </a:p>
          <a:p>
            <a:pPr lvl="1">
              <a:buFont typeface="Wingdings" pitchFamily="2" charset="2"/>
              <a:buChar char="à"/>
            </a:pPr>
            <a:endParaRPr lang="en-US" sz="1800" b="0" kern="1200" dirty="0">
              <a:solidFill>
                <a:srgbClr val="000000"/>
              </a:solidFill>
              <a:ea typeface="ＭＳ Ｐゴシック" pitchFamily="-106" charset="-128"/>
              <a:cs typeface="+mn-cs"/>
              <a:sym typeface="Wingdings" pitchFamily="2" charset="2"/>
            </a:endParaRPr>
          </a:p>
          <a:p>
            <a:pPr marL="457200" lvl="1" indent="0">
              <a:buNone/>
            </a:pPr>
            <a:r>
              <a:rPr lang="en-US" sz="1800" b="0" kern="1200" dirty="0">
                <a:solidFill>
                  <a:srgbClr val="000000"/>
                </a:solidFill>
                <a:ea typeface="ＭＳ Ｐゴシック" pitchFamily="-106" charset="-128"/>
                <a:cs typeface="+mn-cs"/>
                <a:sym typeface="Wingdings" pitchFamily="2" charset="2"/>
              </a:rPr>
              <a:t>		AVHRR Session follow-on will be held at WGISS#56</a:t>
            </a:r>
            <a:endParaRPr lang="en-US" sz="1800" b="0" kern="1200" dirty="0">
              <a:solidFill>
                <a:srgbClr val="000000"/>
              </a:solidFill>
              <a:ea typeface="ＭＳ Ｐゴシック" pitchFamily="-106" charset="-128"/>
              <a:cs typeface="+mn-cs"/>
            </a:endParaRPr>
          </a:p>
        </p:txBody>
      </p:sp>
    </p:spTree>
    <p:extLst>
      <p:ext uri="{BB962C8B-B14F-4D97-AF65-F5344CB8AC3E}">
        <p14:creationId xmlns:p14="http://schemas.microsoft.com/office/powerpoint/2010/main" val="416231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97743" y="206837"/>
            <a:ext cx="7396162" cy="501650"/>
          </a:xfrm>
        </p:spPr>
        <p:txBody>
          <a:bodyPr/>
          <a:lstStyle/>
          <a:p>
            <a:pPr algn="ctr"/>
            <a:r>
              <a:rPr lang="en-GB" sz="2400" dirty="0"/>
              <a:t>1km AVHRR dataset: a unique asset</a:t>
            </a:r>
          </a:p>
        </p:txBody>
      </p:sp>
      <p:sp>
        <p:nvSpPr>
          <p:cNvPr id="40965" name="Rectangle 5"/>
          <p:cNvSpPr>
            <a:spLocks noGrp="1" noChangeArrowheads="1"/>
          </p:cNvSpPr>
          <p:nvPr>
            <p:ph type="body" idx="1"/>
          </p:nvPr>
        </p:nvSpPr>
        <p:spPr>
          <a:xfrm>
            <a:off x="64395" y="1431307"/>
            <a:ext cx="8995892" cy="383331"/>
          </a:xfrm>
        </p:spPr>
        <p:txBody>
          <a:bodyPr/>
          <a:lstStyle/>
          <a:p>
            <a:r>
              <a:rPr lang="en-GB" sz="1600" b="0" kern="1200" dirty="0">
                <a:solidFill>
                  <a:srgbClr val="000000"/>
                </a:solidFill>
                <a:ea typeface="ＭＳ Ｐゴシック" pitchFamily="-106" charset="-128"/>
                <a:cs typeface="+mn-cs"/>
              </a:rPr>
              <a:t>The basis for global land applications is the </a:t>
            </a:r>
            <a:r>
              <a:rPr lang="en-GB" sz="1600" b="0" i="1" kern="1200" dirty="0">
                <a:solidFill>
                  <a:srgbClr val="000000"/>
                </a:solidFill>
                <a:ea typeface="ＭＳ Ｐゴシック" pitchFamily="-106" charset="-128"/>
                <a:cs typeface="+mn-cs"/>
              </a:rPr>
              <a:t>Global Land 1-km AVHRR data set </a:t>
            </a:r>
            <a:r>
              <a:rPr lang="en-GB" sz="1600" b="0" kern="1200" dirty="0">
                <a:solidFill>
                  <a:srgbClr val="000000"/>
                </a:solidFill>
                <a:ea typeface="ＭＳ Ｐゴシック" pitchFamily="-106" charset="-128"/>
                <a:cs typeface="+mn-cs"/>
              </a:rPr>
              <a:t>covering the period 1992-99</a:t>
            </a:r>
          </a:p>
          <a:p>
            <a:r>
              <a:rPr lang="en-GB" sz="1600" b="0" kern="1200" dirty="0">
                <a:solidFill>
                  <a:srgbClr val="000000"/>
                </a:solidFill>
                <a:ea typeface="ＭＳ Ｐゴシック" pitchFamily="-106" charset="-128"/>
                <a:cs typeface="+mn-cs"/>
              </a:rPr>
              <a:t>Spatial resolution makes a difference. Comparison of coarse resolution AVHRR GAC data and 1-km AVHRR LAC data gives new insights on structural changes on land.</a:t>
            </a:r>
          </a:p>
          <a:p>
            <a:pPr marL="0" indent="0">
              <a:buNone/>
            </a:pPr>
            <a:endParaRPr lang="en-GB" sz="1600" b="0" kern="1200" dirty="0">
              <a:solidFill>
                <a:srgbClr val="000000"/>
              </a:solidFill>
              <a:ea typeface="ＭＳ Ｐゴシック" pitchFamily="-106" charset="-128"/>
              <a:cs typeface="+mn-cs"/>
            </a:endParaRPr>
          </a:p>
        </p:txBody>
      </p:sp>
      <p:sp>
        <p:nvSpPr>
          <p:cNvPr id="4" name="Rectangle 5">
            <a:extLst>
              <a:ext uri="{FF2B5EF4-FFF2-40B4-BE49-F238E27FC236}">
                <a16:creationId xmlns:a16="http://schemas.microsoft.com/office/drawing/2014/main" id="{90F5C791-4EA8-6445-9777-A6C7ECD24648}"/>
              </a:ext>
            </a:extLst>
          </p:cNvPr>
          <p:cNvSpPr txBox="1">
            <a:spLocks noChangeArrowheads="1"/>
          </p:cNvSpPr>
          <p:nvPr/>
        </p:nvSpPr>
        <p:spPr bwMode="auto">
          <a:xfrm>
            <a:off x="5550669" y="3153676"/>
            <a:ext cx="3272306" cy="256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lgn="just" defTabSz="914400">
              <a:buFont typeface="Arial" charset="0"/>
              <a:buNone/>
            </a:pPr>
            <a:r>
              <a:rPr lang="en-GB" sz="1600" b="0" dirty="0">
                <a:solidFill>
                  <a:srgbClr val="000000"/>
                </a:solidFill>
                <a:ea typeface="ＭＳ Ｐゴシック" pitchFamily="-106" charset="-128"/>
                <a:cs typeface="+mn-cs"/>
              </a:rPr>
              <a:t>In addition, there are many national / regional data archives of LAC data covering a longer period with high value for the retrieval of ECVs. The usage is today sometimes limited due to unknown:</a:t>
            </a:r>
          </a:p>
          <a:p>
            <a:pPr algn="just" defTabSz="914400"/>
            <a:r>
              <a:rPr lang="en-GB" sz="1600" b="0" dirty="0">
                <a:solidFill>
                  <a:srgbClr val="000000"/>
                </a:solidFill>
                <a:ea typeface="ＭＳ Ｐゴシック" pitchFamily="-106" charset="-128"/>
                <a:cs typeface="+mn-cs"/>
              </a:rPr>
              <a:t>Accessibility</a:t>
            </a:r>
          </a:p>
          <a:p>
            <a:pPr algn="just" defTabSz="914400"/>
            <a:r>
              <a:rPr lang="en-GB" sz="1600" b="0" dirty="0">
                <a:solidFill>
                  <a:srgbClr val="000000"/>
                </a:solidFill>
                <a:ea typeface="ＭＳ Ｐゴシック" pitchFamily="-106" charset="-128"/>
                <a:cs typeface="+mn-cs"/>
              </a:rPr>
              <a:t>Responsibility</a:t>
            </a:r>
          </a:p>
          <a:p>
            <a:pPr algn="just" defTabSz="914400"/>
            <a:r>
              <a:rPr lang="en-GB" sz="1600" b="0" dirty="0">
                <a:solidFill>
                  <a:srgbClr val="000000"/>
                </a:solidFill>
                <a:ea typeface="ＭＳ Ｐゴシック" pitchFamily="-106" charset="-128"/>
                <a:cs typeface="+mn-cs"/>
              </a:rPr>
              <a:t>Data format and structure</a:t>
            </a:r>
          </a:p>
        </p:txBody>
      </p:sp>
      <p:pic>
        <p:nvPicPr>
          <p:cNvPr id="5" name="Grafik 3">
            <a:extLst>
              <a:ext uri="{FF2B5EF4-FFF2-40B4-BE49-F238E27FC236}">
                <a16:creationId xmlns:a16="http://schemas.microsoft.com/office/drawing/2014/main" id="{AE0EBC15-915A-4840-947A-91F267D7C8B0}"/>
              </a:ext>
            </a:extLst>
          </p:cNvPr>
          <p:cNvPicPr/>
          <p:nvPr/>
        </p:nvPicPr>
        <p:blipFill>
          <a:blip r:embed="rId3">
            <a:extLst>
              <a:ext uri="{28A0092B-C50C-407E-A947-70E740481C1C}">
                <a14:useLocalDpi xmlns:a14="http://schemas.microsoft.com/office/drawing/2010/main" val="0"/>
              </a:ext>
            </a:extLst>
          </a:blip>
          <a:stretch>
            <a:fillRect/>
          </a:stretch>
        </p:blipFill>
        <p:spPr>
          <a:xfrm>
            <a:off x="231817" y="2738176"/>
            <a:ext cx="5054960" cy="3728432"/>
          </a:xfrm>
          <a:prstGeom prst="rect">
            <a:avLst/>
          </a:prstGeom>
        </p:spPr>
      </p:pic>
      <p:sp>
        <p:nvSpPr>
          <p:cNvPr id="6" name="Textfeld 4">
            <a:extLst>
              <a:ext uri="{FF2B5EF4-FFF2-40B4-BE49-F238E27FC236}">
                <a16:creationId xmlns:a16="http://schemas.microsoft.com/office/drawing/2014/main" id="{A4E471C1-A0E5-5840-B6E0-0571ACB855AA}"/>
              </a:ext>
            </a:extLst>
          </p:cNvPr>
          <p:cNvSpPr txBox="1"/>
          <p:nvPr/>
        </p:nvSpPr>
        <p:spPr>
          <a:xfrm>
            <a:off x="64395" y="6466607"/>
            <a:ext cx="5640945" cy="215444"/>
          </a:xfrm>
          <a:prstGeom prst="rect">
            <a:avLst/>
          </a:prstGeom>
          <a:noFill/>
        </p:spPr>
        <p:txBody>
          <a:bodyPr wrap="square" rtlCol="0">
            <a:spAutoFit/>
          </a:bodyPr>
          <a:lstStyle/>
          <a:p>
            <a:r>
              <a:rPr lang="de-CH" sz="800" dirty="0"/>
              <a:t>AVHRR </a:t>
            </a:r>
            <a:r>
              <a:rPr lang="de-CH" sz="800" dirty="0" err="1"/>
              <a:t>receiving</a:t>
            </a:r>
            <a:r>
              <a:rPr lang="de-CH" sz="800" dirty="0"/>
              <a:t> </a:t>
            </a:r>
            <a:r>
              <a:rPr lang="de-CH" sz="800" dirty="0" err="1"/>
              <a:t>stations</a:t>
            </a:r>
            <a:r>
              <a:rPr lang="de-CH" sz="800" dirty="0"/>
              <a:t> </a:t>
            </a:r>
            <a:r>
              <a:rPr lang="de-CH" sz="800" dirty="0" err="1"/>
              <a:t>contributing</a:t>
            </a:r>
            <a:r>
              <a:rPr lang="de-CH" sz="800" dirty="0"/>
              <a:t> </a:t>
            </a:r>
            <a:r>
              <a:rPr lang="de-CH" sz="800" dirty="0" err="1"/>
              <a:t>to</a:t>
            </a:r>
            <a:r>
              <a:rPr lang="de-CH" sz="800" dirty="0"/>
              <a:t> global </a:t>
            </a:r>
            <a:r>
              <a:rPr lang="de-CH" sz="800" dirty="0" err="1"/>
              <a:t>land</a:t>
            </a:r>
            <a:r>
              <a:rPr lang="de-CH" sz="800" dirty="0"/>
              <a:t> 1km AVHRR </a:t>
            </a:r>
            <a:r>
              <a:rPr lang="de-CH" sz="800" dirty="0" err="1"/>
              <a:t>data</a:t>
            </a:r>
            <a:r>
              <a:rPr lang="de-CH" sz="800" dirty="0"/>
              <a:t> </a:t>
            </a:r>
            <a:r>
              <a:rPr lang="de-CH" sz="800" dirty="0" err="1"/>
              <a:t>set</a:t>
            </a:r>
            <a:r>
              <a:rPr lang="de-CH" sz="800" dirty="0"/>
              <a:t>. (https://lta.cr.usgs.gov/1km/hrpt_image)</a:t>
            </a:r>
            <a:endParaRPr lang="en-US" sz="800" dirty="0"/>
          </a:p>
        </p:txBody>
      </p:sp>
    </p:spTree>
    <p:extLst>
      <p:ext uri="{BB962C8B-B14F-4D97-AF65-F5344CB8AC3E}">
        <p14:creationId xmlns:p14="http://schemas.microsoft.com/office/powerpoint/2010/main" val="50602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2828" y="255010"/>
            <a:ext cx="7396162" cy="501650"/>
          </a:xfrm>
        </p:spPr>
        <p:txBody>
          <a:bodyPr/>
          <a:lstStyle/>
          <a:p>
            <a:pPr algn="ctr"/>
            <a:r>
              <a:rPr lang="en-US" sz="2400" dirty="0"/>
              <a:t>Cooperation Activities on AVHRR</a:t>
            </a:r>
          </a:p>
        </p:txBody>
      </p:sp>
      <p:sp>
        <p:nvSpPr>
          <p:cNvPr id="3" name="Inhaltsplatzhalter 2"/>
          <p:cNvSpPr>
            <a:spLocks noGrp="1"/>
          </p:cNvSpPr>
          <p:nvPr>
            <p:ph idx="1"/>
          </p:nvPr>
        </p:nvSpPr>
        <p:spPr>
          <a:xfrm>
            <a:off x="197514" y="1427321"/>
            <a:ext cx="8748972" cy="5182773"/>
          </a:xfrm>
        </p:spPr>
        <p:txBody>
          <a:bodyPr/>
          <a:lstStyle/>
          <a:p>
            <a:pPr marL="0" indent="0">
              <a:buNone/>
            </a:pPr>
            <a:r>
              <a:rPr lang="en-US" kern="1200" dirty="0">
                <a:solidFill>
                  <a:srgbClr val="000000"/>
                </a:solidFill>
                <a:ea typeface="ＭＳ Ｐゴシック" pitchFamily="-106" charset="-128"/>
                <a:cs typeface="+mn-cs"/>
              </a:rPr>
              <a:t>Objectives</a:t>
            </a:r>
          </a:p>
          <a:p>
            <a:pPr marL="457200" indent="-457200">
              <a:buFont typeface="+mj-lt"/>
              <a:buAutoNum type="arabicPeriod"/>
            </a:pPr>
            <a:r>
              <a:rPr lang="en-US" sz="2000" b="0" kern="1200" dirty="0">
                <a:solidFill>
                  <a:srgbClr val="000000"/>
                </a:solidFill>
                <a:ea typeface="ＭＳ Ｐゴシック" pitchFamily="-106" charset="-128"/>
              </a:rPr>
              <a:t>Unfold and make accessible 1km AVHRR data from regional archives (possibly open and free)</a:t>
            </a:r>
          </a:p>
          <a:p>
            <a:pPr marL="457200" indent="-457200">
              <a:buFont typeface="+mj-lt"/>
              <a:buAutoNum type="arabicPeriod"/>
            </a:pPr>
            <a:endParaRPr lang="en-US" sz="2000" b="0" kern="1200" dirty="0">
              <a:solidFill>
                <a:srgbClr val="000000"/>
              </a:solidFill>
              <a:ea typeface="ＭＳ Ｐゴシック" pitchFamily="-106" charset="-128"/>
              <a:cs typeface="+mn-cs"/>
            </a:endParaRPr>
          </a:p>
          <a:p>
            <a:pPr marL="457200" indent="-457200">
              <a:buFont typeface="+mj-lt"/>
              <a:buAutoNum type="arabicPeriod"/>
            </a:pPr>
            <a:r>
              <a:rPr lang="en-US" sz="2000" b="0" kern="1200" dirty="0">
                <a:solidFill>
                  <a:srgbClr val="000000"/>
                </a:solidFill>
                <a:ea typeface="ＭＳ Ｐゴシック" pitchFamily="-106" charset="-128"/>
              </a:rPr>
              <a:t>Transcribe unique data from heritage media</a:t>
            </a:r>
          </a:p>
          <a:p>
            <a:pPr marL="457200" indent="-457200">
              <a:buFont typeface="+mj-lt"/>
              <a:buAutoNum type="arabicPeriod"/>
            </a:pPr>
            <a:endParaRPr lang="en-US" sz="2000" b="0" kern="1200" dirty="0">
              <a:solidFill>
                <a:srgbClr val="000000"/>
              </a:solidFill>
              <a:ea typeface="ＭＳ Ｐゴシック" pitchFamily="-106" charset="-128"/>
              <a:cs typeface="+mn-cs"/>
            </a:endParaRPr>
          </a:p>
          <a:p>
            <a:pPr marL="457200" indent="-457200">
              <a:buFont typeface="+mj-lt"/>
              <a:buAutoNum type="arabicPeriod"/>
            </a:pPr>
            <a:r>
              <a:rPr lang="en-US" sz="2000" b="0" kern="1200" dirty="0">
                <a:solidFill>
                  <a:srgbClr val="000000"/>
                </a:solidFill>
                <a:ea typeface="ＭＳ Ｐゴシック" pitchFamily="-106" charset="-128"/>
              </a:rPr>
              <a:t>Identify a common format for AVHRR Level-1b and Level-1c data and pursue (re)processing from AVHRR data owners/holders and data accessibility</a:t>
            </a:r>
          </a:p>
          <a:p>
            <a:pPr marL="457200" indent="-457200">
              <a:buFont typeface="+mj-lt"/>
              <a:buAutoNum type="arabicPeriod"/>
            </a:pPr>
            <a:endParaRPr lang="en-US" sz="2000" b="0" kern="1200" dirty="0">
              <a:solidFill>
                <a:srgbClr val="000000"/>
              </a:solidFill>
              <a:ea typeface="ＭＳ Ｐゴシック" pitchFamily="-106" charset="-128"/>
              <a:cs typeface="+mn-cs"/>
            </a:endParaRPr>
          </a:p>
          <a:p>
            <a:pPr marL="457200" indent="-457200">
              <a:buFont typeface="+mj-lt"/>
              <a:buAutoNum type="arabicPeriod"/>
            </a:pPr>
            <a:r>
              <a:rPr lang="en-US" sz="2000" b="0" kern="1200" dirty="0">
                <a:solidFill>
                  <a:srgbClr val="000000"/>
                </a:solidFill>
                <a:ea typeface="ＭＳ Ｐゴシック" pitchFamily="-106" charset="-128"/>
                <a:cs typeface="+mn-cs"/>
              </a:rPr>
              <a:t>Facilitate data discovery through the WGISS Connected Data Assets Infrastructure</a:t>
            </a:r>
          </a:p>
        </p:txBody>
      </p:sp>
    </p:spTree>
    <p:extLst>
      <p:ext uri="{BB962C8B-B14F-4D97-AF65-F5344CB8AC3E}">
        <p14:creationId xmlns:p14="http://schemas.microsoft.com/office/powerpoint/2010/main" val="354169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Regional Archives</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Tree>
    <p:extLst>
      <p:ext uri="{BB962C8B-B14F-4D97-AF65-F5344CB8AC3E}">
        <p14:creationId xmlns:p14="http://schemas.microsoft.com/office/powerpoint/2010/main" val="15522688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367" y="1406043"/>
            <a:ext cx="8681434" cy="5112743"/>
          </a:xfrm>
        </p:spPr>
        <p:txBody>
          <a:bodyPr/>
          <a:lstStyle/>
          <a:p>
            <a:pPr marL="0" indent="0">
              <a:spcBef>
                <a:spcPts val="1200"/>
              </a:spcBef>
              <a:buNone/>
            </a:pPr>
            <a:r>
              <a:rPr lang="en-US" sz="2000" kern="1200" dirty="0">
                <a:solidFill>
                  <a:srgbClr val="000000"/>
                </a:solidFill>
                <a:ea typeface="ＭＳ Ｐゴシック" pitchFamily="-106" charset="-128"/>
              </a:rPr>
              <a:t>GLOBAL</a:t>
            </a:r>
          </a:p>
          <a:p>
            <a:pPr>
              <a:spcBef>
                <a:spcPts val="1200"/>
              </a:spcBef>
            </a:pPr>
            <a:r>
              <a:rPr lang="en-US" sz="1600" b="0" kern="1200" dirty="0">
                <a:solidFill>
                  <a:srgbClr val="000000"/>
                </a:solidFill>
                <a:ea typeface="ＭＳ Ｐゴシック" pitchFamily="-106" charset="-128"/>
              </a:rPr>
              <a:t>NOAA POES AVHRR GAC global archive: 1978 onwards</a:t>
            </a:r>
          </a:p>
          <a:p>
            <a:pPr>
              <a:spcBef>
                <a:spcPts val="1200"/>
              </a:spcBef>
            </a:pPr>
            <a:r>
              <a:rPr lang="en-US" sz="1600" b="0" kern="1200" dirty="0">
                <a:solidFill>
                  <a:srgbClr val="000000"/>
                </a:solidFill>
                <a:ea typeface="ＭＳ Ｐゴシック" pitchFamily="-106" charset="-128"/>
              </a:rPr>
              <a:t>EUMETSAT </a:t>
            </a:r>
            <a:r>
              <a:rPr lang="en-US" sz="1600" b="0" kern="1200" dirty="0" err="1">
                <a:solidFill>
                  <a:srgbClr val="000000"/>
                </a:solidFill>
                <a:ea typeface="ＭＳ Ｐゴシック" pitchFamily="-106" charset="-128"/>
              </a:rPr>
              <a:t>MetOp</a:t>
            </a:r>
            <a:r>
              <a:rPr lang="en-US" sz="1600" b="0" kern="1200" dirty="0">
                <a:solidFill>
                  <a:srgbClr val="000000"/>
                </a:solidFill>
                <a:ea typeface="ＭＳ Ｐゴシック" pitchFamily="-106" charset="-128"/>
              </a:rPr>
              <a:t> AVHRR 1km FRAC global archive: late 2006 onwards</a:t>
            </a:r>
            <a:endParaRPr lang="en-US" sz="2000" kern="1200" dirty="0">
              <a:solidFill>
                <a:srgbClr val="000000"/>
              </a:solidFill>
              <a:ea typeface="ＭＳ Ｐゴシック" pitchFamily="-106" charset="-128"/>
              <a:cs typeface="+mn-cs"/>
            </a:endParaRPr>
          </a:p>
          <a:p>
            <a:pPr marL="0" indent="0">
              <a:spcBef>
                <a:spcPts val="1200"/>
              </a:spcBef>
              <a:buNone/>
            </a:pPr>
            <a:r>
              <a:rPr lang="en-US" sz="2000" kern="1200" dirty="0">
                <a:solidFill>
                  <a:srgbClr val="000000"/>
                </a:solidFill>
                <a:ea typeface="ＭＳ Ｐゴシック" pitchFamily="-106" charset="-128"/>
                <a:cs typeface="+mn-cs"/>
              </a:rPr>
              <a:t>LOCAL</a:t>
            </a:r>
          </a:p>
          <a:p>
            <a:pPr>
              <a:spcBef>
                <a:spcPts val="1200"/>
              </a:spcBef>
            </a:pPr>
            <a:r>
              <a:rPr lang="en-US" sz="1600" kern="1200" dirty="0">
                <a:solidFill>
                  <a:srgbClr val="000000"/>
                </a:solidFill>
                <a:ea typeface="ＭＳ Ｐゴシック" pitchFamily="-106" charset="-128"/>
                <a:cs typeface="+mn-cs"/>
              </a:rPr>
              <a:t>Europe:</a:t>
            </a:r>
            <a:r>
              <a:rPr lang="en-US" sz="1600" b="0" kern="1200" dirty="0">
                <a:solidFill>
                  <a:srgbClr val="000000"/>
                </a:solidFill>
                <a:ea typeface="ＭＳ Ｐゴシック" pitchFamily="-106" charset="-128"/>
                <a:cs typeface="+mn-cs"/>
              </a:rPr>
              <a:t> ESA &amp; University of Bern (Switzerland), STFC CEDA (UK, including Dundee Satellite Receiving Station), </a:t>
            </a:r>
            <a:r>
              <a:rPr lang="en-US" sz="1600" b="0" kern="1200" dirty="0" err="1">
                <a:solidFill>
                  <a:srgbClr val="000000"/>
                </a:solidFill>
                <a:ea typeface="ＭＳ Ｐゴシック" pitchFamily="-106" charset="-128"/>
                <a:cs typeface="+mn-cs"/>
              </a:rPr>
              <a:t>MeteoFrance</a:t>
            </a:r>
            <a:r>
              <a:rPr lang="en-US" sz="1600" b="0" kern="1200" dirty="0">
                <a:solidFill>
                  <a:srgbClr val="000000"/>
                </a:solidFill>
                <a:ea typeface="ＭＳ Ｐゴシック" pitchFamily="-106" charset="-128"/>
                <a:cs typeface="+mn-cs"/>
              </a:rPr>
              <a:t> (France), DLR (Germany), MET office (UK), </a:t>
            </a:r>
            <a:r>
              <a:rPr lang="en-US" sz="1600" b="0" kern="1200" dirty="0" err="1">
                <a:solidFill>
                  <a:srgbClr val="000000"/>
                </a:solidFill>
                <a:ea typeface="ＭＳ Ｐゴシック" pitchFamily="-106" charset="-128"/>
                <a:cs typeface="+mn-cs"/>
              </a:rPr>
              <a:t>IGiK</a:t>
            </a:r>
            <a:r>
              <a:rPr lang="en-US" sz="1600" b="0" kern="1200" dirty="0">
                <a:solidFill>
                  <a:srgbClr val="000000"/>
                </a:solidFill>
                <a:ea typeface="ＭＳ Ｐゴシック" pitchFamily="-106" charset="-128"/>
                <a:cs typeface="+mn-cs"/>
              </a:rPr>
              <a:t> (Poland)</a:t>
            </a:r>
          </a:p>
          <a:p>
            <a:pPr>
              <a:spcBef>
                <a:spcPts val="1200"/>
              </a:spcBef>
            </a:pPr>
            <a:r>
              <a:rPr lang="en-US" sz="1600" kern="1200" dirty="0">
                <a:solidFill>
                  <a:srgbClr val="000000"/>
                </a:solidFill>
                <a:ea typeface="ＭＳ Ｐゴシック" pitchFamily="-106" charset="-128"/>
                <a:cs typeface="+mn-cs"/>
              </a:rPr>
              <a:t>Americas: </a:t>
            </a:r>
            <a:r>
              <a:rPr lang="en-US" sz="1600" b="0" kern="1200" dirty="0">
                <a:solidFill>
                  <a:srgbClr val="000000"/>
                </a:solidFill>
                <a:ea typeface="ＭＳ Ｐゴシック" pitchFamily="-106" charset="-128"/>
                <a:cs typeface="+mn-cs"/>
              </a:rPr>
              <a:t>NOAA and USGS (USA), </a:t>
            </a:r>
            <a:r>
              <a:rPr lang="en-US" sz="1600" b="0" kern="1200" dirty="0">
                <a:solidFill>
                  <a:srgbClr val="000000"/>
                </a:solidFill>
                <a:ea typeface="ＭＳ Ｐゴシック" pitchFamily="-106" charset="-128"/>
              </a:rPr>
              <a:t>NRCan/CCMEO (Canada), </a:t>
            </a:r>
            <a:r>
              <a:rPr lang="en-US" sz="1600" b="0" kern="1200" dirty="0" err="1">
                <a:solidFill>
                  <a:srgbClr val="000000"/>
                </a:solidFill>
                <a:ea typeface="ＭＳ Ｐゴシック" pitchFamily="-106" charset="-128"/>
              </a:rPr>
              <a:t>GiDyC</a:t>
            </a:r>
            <a:r>
              <a:rPr lang="en-US" sz="1600" b="0" kern="1200" dirty="0">
                <a:solidFill>
                  <a:srgbClr val="000000"/>
                </a:solidFill>
                <a:ea typeface="ＭＳ Ｐゴシック" pitchFamily="-106" charset="-128"/>
              </a:rPr>
              <a:t>-Servicio Meteorológico Nacional (Argentina), INPE (Brazil)</a:t>
            </a:r>
          </a:p>
          <a:p>
            <a:pPr>
              <a:spcBef>
                <a:spcPts val="1200"/>
              </a:spcBef>
            </a:pPr>
            <a:r>
              <a:rPr lang="en-US" sz="1600" kern="1200" dirty="0">
                <a:solidFill>
                  <a:srgbClr val="000000"/>
                </a:solidFill>
                <a:ea typeface="ＭＳ Ｐゴシック" pitchFamily="-106" charset="-128"/>
                <a:cs typeface="+mn-cs"/>
              </a:rPr>
              <a:t>Africa:</a:t>
            </a:r>
            <a:r>
              <a:rPr lang="en-US" sz="1600" b="0" kern="1200" dirty="0">
                <a:solidFill>
                  <a:srgbClr val="000000"/>
                </a:solidFill>
                <a:ea typeface="ＭＳ Ｐゴシック" pitchFamily="-106" charset="-128"/>
                <a:cs typeface="+mn-cs"/>
              </a:rPr>
              <a:t> SANSA (South Africa), ASI / University of Rome (Kenya)</a:t>
            </a:r>
          </a:p>
          <a:p>
            <a:pPr>
              <a:spcBef>
                <a:spcPts val="1200"/>
              </a:spcBef>
            </a:pPr>
            <a:r>
              <a:rPr lang="en-US" sz="1600" kern="1200" dirty="0">
                <a:solidFill>
                  <a:srgbClr val="000000"/>
                </a:solidFill>
                <a:ea typeface="ＭＳ Ｐゴシック" pitchFamily="-106" charset="-128"/>
                <a:cs typeface="+mn-cs"/>
              </a:rPr>
              <a:t>Asia:</a:t>
            </a:r>
            <a:r>
              <a:rPr lang="en-US" sz="1600" b="0" kern="1200" dirty="0">
                <a:solidFill>
                  <a:srgbClr val="000000"/>
                </a:solidFill>
                <a:ea typeface="ＭＳ Ｐゴシック" pitchFamily="-106" charset="-128"/>
                <a:cs typeface="+mn-cs"/>
              </a:rPr>
              <a:t> CMA (China), </a:t>
            </a:r>
            <a:r>
              <a:rPr lang="en-US" sz="1600" b="0" dirty="0">
                <a:solidFill>
                  <a:srgbClr val="000000"/>
                </a:solidFill>
              </a:rPr>
              <a:t>IRIM (Mongolia), GITSDA (Thailand)</a:t>
            </a:r>
            <a:endParaRPr lang="en-US" sz="1600" b="0" kern="1200" dirty="0">
              <a:solidFill>
                <a:srgbClr val="000000"/>
              </a:solidFill>
              <a:ea typeface="ＭＳ Ｐゴシック" pitchFamily="-106" charset="-128"/>
              <a:cs typeface="+mn-cs"/>
            </a:endParaRPr>
          </a:p>
          <a:p>
            <a:pPr>
              <a:spcBef>
                <a:spcPts val="1200"/>
              </a:spcBef>
            </a:pPr>
            <a:r>
              <a:rPr lang="en-US" sz="1600" kern="1200" dirty="0">
                <a:solidFill>
                  <a:srgbClr val="000000"/>
                </a:solidFill>
                <a:ea typeface="ＭＳ Ｐゴシック" pitchFamily="-106" charset="-128"/>
                <a:cs typeface="+mn-cs"/>
              </a:rPr>
              <a:t>Australia:</a:t>
            </a:r>
            <a:r>
              <a:rPr lang="en-US" sz="1600" b="0" kern="1200" dirty="0">
                <a:solidFill>
                  <a:srgbClr val="000000"/>
                </a:solidFill>
                <a:ea typeface="ＭＳ Ｐゴシック" pitchFamily="-106" charset="-128"/>
                <a:cs typeface="+mn-cs"/>
              </a:rPr>
              <a:t> CSIRO</a:t>
            </a:r>
          </a:p>
        </p:txBody>
      </p:sp>
      <p:sp>
        <p:nvSpPr>
          <p:cNvPr id="6" name="Rectangle 2">
            <a:extLst>
              <a:ext uri="{FF2B5EF4-FFF2-40B4-BE49-F238E27FC236}">
                <a16:creationId xmlns:a16="http://schemas.microsoft.com/office/drawing/2014/main" id="{E876D29F-9622-9540-B101-B6AF9C6FB0EE}"/>
              </a:ext>
            </a:extLst>
          </p:cNvPr>
          <p:cNvSpPr>
            <a:spLocks noGrp="1" noChangeArrowheads="1"/>
          </p:cNvSpPr>
          <p:nvPr>
            <p:ph type="title"/>
          </p:nvPr>
        </p:nvSpPr>
        <p:spPr>
          <a:xfrm>
            <a:off x="1094712" y="277987"/>
            <a:ext cx="7396162" cy="501650"/>
          </a:xfrm>
        </p:spPr>
        <p:txBody>
          <a:bodyPr/>
          <a:lstStyle/>
          <a:p>
            <a:pPr algn="ctr"/>
            <a:r>
              <a:rPr lang="en-GB" sz="2400" dirty="0"/>
              <a:t>AVHRR 1 Km digital data archives (excerpt)</a:t>
            </a:r>
          </a:p>
        </p:txBody>
      </p:sp>
      <p:sp>
        <p:nvSpPr>
          <p:cNvPr id="7" name="Rectangle 6">
            <a:extLst>
              <a:ext uri="{FF2B5EF4-FFF2-40B4-BE49-F238E27FC236}">
                <a16:creationId xmlns:a16="http://schemas.microsoft.com/office/drawing/2014/main" id="{3D06F044-3FDB-154E-8A19-1444D91D5204}"/>
              </a:ext>
            </a:extLst>
          </p:cNvPr>
          <p:cNvSpPr/>
          <p:nvPr/>
        </p:nvSpPr>
        <p:spPr>
          <a:xfrm>
            <a:off x="6501187" y="5267291"/>
            <a:ext cx="1851789" cy="369332"/>
          </a:xfrm>
          <a:prstGeom prst="rect">
            <a:avLst/>
          </a:prstGeom>
        </p:spPr>
        <p:txBody>
          <a:bodyPr wrap="none">
            <a:spAutoFit/>
          </a:bodyPr>
          <a:lstStyle/>
          <a:p>
            <a:r>
              <a:rPr lang="en-US" dirty="0">
                <a:solidFill>
                  <a:schemeClr val="accent5">
                    <a:lumMod val="50000"/>
                  </a:schemeClr>
                </a:solidFill>
              </a:rPr>
              <a:t>Others missing?</a:t>
            </a:r>
            <a:endParaRPr lang="en-IT" dirty="0">
              <a:solidFill>
                <a:schemeClr val="accent5">
                  <a:lumMod val="50000"/>
                </a:schemeClr>
              </a:solidFill>
            </a:endParaRPr>
          </a:p>
        </p:txBody>
      </p:sp>
      <p:sp>
        <p:nvSpPr>
          <p:cNvPr id="2" name="Rectangle 1">
            <a:extLst>
              <a:ext uri="{FF2B5EF4-FFF2-40B4-BE49-F238E27FC236}">
                <a16:creationId xmlns:a16="http://schemas.microsoft.com/office/drawing/2014/main" id="{E0CEBC6D-84AD-5730-4BDC-A982B17011F9}"/>
              </a:ext>
            </a:extLst>
          </p:cNvPr>
          <p:cNvSpPr/>
          <p:nvPr/>
        </p:nvSpPr>
        <p:spPr>
          <a:xfrm>
            <a:off x="3054923" y="5977251"/>
            <a:ext cx="3506153" cy="369332"/>
          </a:xfrm>
          <a:prstGeom prst="rect">
            <a:avLst/>
          </a:prstGeom>
        </p:spPr>
        <p:txBody>
          <a:bodyPr wrap="none">
            <a:spAutoFit/>
          </a:bodyPr>
          <a:lstStyle/>
          <a:p>
            <a:r>
              <a:rPr lang="en-US" b="1" dirty="0">
                <a:solidFill>
                  <a:srgbClr val="000000"/>
                </a:solidFill>
              </a:rPr>
              <a:t>FOCUS ON LOCAL ARCHIVES</a:t>
            </a:r>
            <a:endParaRPr lang="en-IT" b="1" dirty="0">
              <a:solidFill>
                <a:srgbClr val="000000"/>
              </a:solidFill>
            </a:endParaRPr>
          </a:p>
        </p:txBody>
      </p:sp>
    </p:spTree>
    <p:extLst>
      <p:ext uri="{BB962C8B-B14F-4D97-AF65-F5344CB8AC3E}">
        <p14:creationId xmlns:p14="http://schemas.microsoft.com/office/powerpoint/2010/main" val="69040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3822" y="153059"/>
            <a:ext cx="7111241" cy="613172"/>
          </a:xfrm>
        </p:spPr>
        <p:txBody>
          <a:bodyPr/>
          <a:lstStyle/>
          <a:p>
            <a:r>
              <a:rPr lang="en-US" sz="2400" dirty="0"/>
              <a:t>Europe – ESA &amp; University of Bern</a:t>
            </a:r>
          </a:p>
        </p:txBody>
      </p:sp>
      <p:sp>
        <p:nvSpPr>
          <p:cNvPr id="3" name="Textfeld 2"/>
          <p:cNvSpPr txBox="1"/>
          <p:nvPr/>
        </p:nvSpPr>
        <p:spPr>
          <a:xfrm>
            <a:off x="5500184" y="2272402"/>
            <a:ext cx="3532692" cy="4185761"/>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rPr>
              <a:t>European dataset </a:t>
            </a:r>
            <a:r>
              <a:rPr lang="en-US" sz="1400" dirty="0" err="1">
                <a:solidFill>
                  <a:srgbClr val="000000"/>
                </a:solidFill>
              </a:rPr>
              <a:t>ncludes</a:t>
            </a:r>
            <a:r>
              <a:rPr lang="en-US" sz="1400" dirty="0">
                <a:solidFill>
                  <a:srgbClr val="000000"/>
                </a:solidFill>
              </a:rPr>
              <a:t> data from University of Bern, Dundee Station and ESA holdings: more than </a:t>
            </a:r>
            <a:r>
              <a:rPr lang="en-US" sz="1400" b="1" dirty="0">
                <a:solidFill>
                  <a:srgbClr val="000000"/>
                </a:solidFill>
              </a:rPr>
              <a:t>260.000 data products </a:t>
            </a:r>
            <a:r>
              <a:rPr lang="en-US" sz="1400" dirty="0">
                <a:solidFill>
                  <a:srgbClr val="000000"/>
                </a:solidFill>
              </a:rPr>
              <a:t>harmonized and consolidated through a dedicated ESA project (Heritage Space Programme).</a:t>
            </a:r>
          </a:p>
          <a:p>
            <a:pPr marL="285750" indent="-285750">
              <a:buFont typeface="Arial" panose="020B0604020202020204" pitchFamily="34" charset="0"/>
              <a:buChar char="•"/>
            </a:pPr>
            <a:endParaRPr lang="en-US" sz="1400" dirty="0">
              <a:solidFill>
                <a:srgbClr val="000000"/>
              </a:solidFill>
            </a:endParaRPr>
          </a:p>
          <a:p>
            <a:pPr marL="285750" indent="-285750">
              <a:buFont typeface="Arial" panose="020B0604020202020204" pitchFamily="34" charset="0"/>
              <a:buChar char="•"/>
            </a:pPr>
            <a:r>
              <a:rPr lang="en-US" sz="1400" dirty="0">
                <a:solidFill>
                  <a:srgbClr val="000000"/>
                </a:solidFill>
              </a:rPr>
              <a:t>In addition ESA holds the dataset outside Europe from the 1KM project in the ‘90s</a:t>
            </a:r>
          </a:p>
          <a:p>
            <a:pPr marL="285750" indent="-285750">
              <a:buFont typeface="Arial" panose="020B0604020202020204" pitchFamily="34" charset="0"/>
              <a:buChar char="•"/>
            </a:pPr>
            <a:endParaRPr lang="en-US" sz="1400" dirty="0">
              <a:solidFill>
                <a:srgbClr val="000000"/>
              </a:solidFill>
            </a:endParaRPr>
          </a:p>
          <a:p>
            <a:pPr marL="285750" indent="-285750">
              <a:buFont typeface="Arial" panose="020B0604020202020204" pitchFamily="34" charset="0"/>
              <a:buChar char="•"/>
            </a:pPr>
            <a:r>
              <a:rPr lang="en-US" sz="1400" dirty="0">
                <a:solidFill>
                  <a:srgbClr val="000000"/>
                </a:solidFill>
              </a:rPr>
              <a:t>All data accessible </a:t>
            </a:r>
            <a:r>
              <a:rPr lang="en-US" sz="1400" b="1" dirty="0">
                <a:solidFill>
                  <a:srgbClr val="000000"/>
                </a:solidFill>
              </a:rPr>
              <a:t>free of charge via ESA dissemination services and safely archived at ESA.</a:t>
            </a:r>
          </a:p>
          <a:p>
            <a:pPr marL="285750" indent="-285750">
              <a:buFont typeface="Arial" panose="020B0604020202020204" pitchFamily="34" charset="0"/>
              <a:buChar char="•"/>
            </a:pPr>
            <a:endParaRPr lang="en-US" sz="1400" b="1" dirty="0">
              <a:solidFill>
                <a:srgbClr val="000000"/>
              </a:solidFill>
            </a:endParaRPr>
          </a:p>
          <a:p>
            <a:pPr marL="285750" indent="-285750">
              <a:buFont typeface="Arial" panose="020B0604020202020204" pitchFamily="34" charset="0"/>
              <a:buChar char="•"/>
            </a:pPr>
            <a:r>
              <a:rPr lang="en-US" sz="1400" b="1" dirty="0">
                <a:solidFill>
                  <a:srgbClr val="000000"/>
                </a:solidFill>
              </a:rPr>
              <a:t>Processing to Level-1c ongoing.</a:t>
            </a:r>
          </a:p>
          <a:p>
            <a:pPr marL="285750" indent="-285750">
              <a:buFont typeface="Arial" panose="020B0604020202020204" pitchFamily="34" charset="0"/>
              <a:buChar char="•"/>
            </a:pPr>
            <a:endParaRPr lang="en-US" sz="1400" b="1" dirty="0">
              <a:solidFill>
                <a:srgbClr val="000000"/>
              </a:solidFill>
            </a:endParaRPr>
          </a:p>
          <a:p>
            <a:pPr marL="285750" indent="-285750">
              <a:buFont typeface="Arial" panose="020B0604020202020204" pitchFamily="34" charset="0"/>
              <a:buChar char="•"/>
            </a:pPr>
            <a:r>
              <a:rPr lang="en-US" sz="1400" dirty="0">
                <a:solidFill>
                  <a:srgbClr val="000000"/>
                </a:solidFill>
              </a:rPr>
              <a:t>Additional activities being defined for 2024-25</a:t>
            </a:r>
          </a:p>
        </p:txBody>
      </p:sp>
      <p:pic>
        <p:nvPicPr>
          <p:cNvPr id="6" name="Picture 5"/>
          <p:cNvPicPr>
            <a:picLocks noChangeAspect="1"/>
          </p:cNvPicPr>
          <p:nvPr/>
        </p:nvPicPr>
        <p:blipFill>
          <a:blip r:embed="rId2"/>
          <a:stretch>
            <a:fillRect/>
          </a:stretch>
        </p:blipFill>
        <p:spPr>
          <a:xfrm>
            <a:off x="283999" y="2512187"/>
            <a:ext cx="5204964" cy="4246762"/>
          </a:xfrm>
          <a:prstGeom prst="rect">
            <a:avLst/>
          </a:prstGeom>
        </p:spPr>
      </p:pic>
      <p:sp>
        <p:nvSpPr>
          <p:cNvPr id="4" name="TextBox 3">
            <a:extLst>
              <a:ext uri="{FF2B5EF4-FFF2-40B4-BE49-F238E27FC236}">
                <a16:creationId xmlns:a16="http://schemas.microsoft.com/office/drawing/2014/main" id="{F7873171-5ED2-13DA-1F79-65C9FF095F0A}"/>
              </a:ext>
            </a:extLst>
          </p:cNvPr>
          <p:cNvSpPr txBox="1"/>
          <p:nvPr/>
        </p:nvSpPr>
        <p:spPr>
          <a:xfrm>
            <a:off x="111123" y="1384722"/>
            <a:ext cx="8921753" cy="1077218"/>
          </a:xfrm>
          <a:prstGeom prst="rect">
            <a:avLst/>
          </a:prstGeom>
          <a:noFill/>
        </p:spPr>
        <p:txBody>
          <a:bodyPr wrap="square">
            <a:spAutoFit/>
          </a:bodyPr>
          <a:lstStyle/>
          <a:p>
            <a:pPr marL="285750" indent="-285750">
              <a:buFont typeface="Arial" panose="020B0604020202020204" pitchFamily="34" charset="0"/>
              <a:buChar char="•"/>
            </a:pPr>
            <a:r>
              <a:rPr lang="en-GB" sz="1600" b="0" kern="1200" dirty="0">
                <a:solidFill>
                  <a:srgbClr val="000000"/>
                </a:solidFill>
                <a:ea typeface="ＭＳ Ｐゴシック" pitchFamily="-106" charset="-128"/>
                <a:cs typeface="+mn-cs"/>
              </a:rPr>
              <a:t>Europe: Long time series (1981–2021 ongoing) of AVHRR data from different platforms (POES, </a:t>
            </a:r>
            <a:r>
              <a:rPr lang="en-GB" sz="1600" b="0" kern="1200" dirty="0" err="1">
                <a:solidFill>
                  <a:srgbClr val="000000"/>
                </a:solidFill>
                <a:ea typeface="ＭＳ Ｐゴシック" pitchFamily="-106" charset="-128"/>
                <a:cs typeface="+mn-cs"/>
              </a:rPr>
              <a:t>MetOp</a:t>
            </a:r>
            <a:r>
              <a:rPr lang="en-GB" sz="1600" b="0" kern="1200" dirty="0">
                <a:solidFill>
                  <a:srgbClr val="000000"/>
                </a:solidFill>
                <a:ea typeface="ＭＳ Ｐゴシック" pitchFamily="-106" charset="-128"/>
                <a:cs typeface="+mn-cs"/>
              </a:rPr>
              <a:t>)</a:t>
            </a:r>
          </a:p>
          <a:p>
            <a:pPr marL="285750" indent="-285750">
              <a:buFont typeface="Arial" panose="020B0604020202020204" pitchFamily="34" charset="0"/>
              <a:buChar char="•"/>
            </a:pPr>
            <a:r>
              <a:rPr lang="en-US" sz="1600" b="0" kern="1200" dirty="0">
                <a:solidFill>
                  <a:srgbClr val="000000"/>
                </a:solidFill>
                <a:ea typeface="ＭＳ Ｐゴシック" pitchFamily="-106" charset="-128"/>
                <a:cs typeface="+mn-cs"/>
              </a:rPr>
              <a:t>Unique source to retrieve Essential Climate Variables (ECV) to investigate climate change over last 40 </a:t>
            </a:r>
            <a:r>
              <a:rPr lang="en-US" sz="1600" b="0" kern="1200" dirty="0" err="1">
                <a:solidFill>
                  <a:srgbClr val="000000"/>
                </a:solidFill>
                <a:ea typeface="ＭＳ Ｐゴシック" pitchFamily="-106" charset="-128"/>
                <a:cs typeface="+mn-cs"/>
              </a:rPr>
              <a:t>yrs</a:t>
            </a:r>
            <a:endParaRPr lang="en-US" sz="1600" b="0" kern="1200" dirty="0">
              <a:solidFill>
                <a:srgbClr val="000000"/>
              </a:solidFill>
              <a:ea typeface="ＭＳ Ｐゴシック" pitchFamily="-106" charset="-128"/>
              <a:cs typeface="+mn-cs"/>
            </a:endParaRPr>
          </a:p>
        </p:txBody>
      </p:sp>
    </p:spTree>
    <p:extLst>
      <p:ext uri="{BB962C8B-B14F-4D97-AF65-F5344CB8AC3E}">
        <p14:creationId xmlns:p14="http://schemas.microsoft.com/office/powerpoint/2010/main" val="3118812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2402DD-8881-5D90-62FB-EE6C10728780}"/>
              </a:ext>
            </a:extLst>
          </p:cNvPr>
          <p:cNvPicPr>
            <a:picLocks noChangeAspect="1"/>
          </p:cNvPicPr>
          <p:nvPr/>
        </p:nvPicPr>
        <p:blipFill>
          <a:blip r:embed="rId2"/>
          <a:stretch>
            <a:fillRect/>
          </a:stretch>
        </p:blipFill>
        <p:spPr>
          <a:xfrm>
            <a:off x="3543539" y="1397882"/>
            <a:ext cx="5659244" cy="3542267"/>
          </a:xfrm>
          <a:prstGeom prst="rect">
            <a:avLst/>
          </a:prstGeom>
        </p:spPr>
      </p:pic>
      <p:sp>
        <p:nvSpPr>
          <p:cNvPr id="2" name="Titel 1"/>
          <p:cNvSpPr>
            <a:spLocks noGrp="1"/>
          </p:cNvSpPr>
          <p:nvPr>
            <p:ph type="title"/>
          </p:nvPr>
        </p:nvSpPr>
        <p:spPr>
          <a:xfrm>
            <a:off x="783822" y="153059"/>
            <a:ext cx="7635349" cy="613172"/>
          </a:xfrm>
        </p:spPr>
        <p:txBody>
          <a:bodyPr/>
          <a:lstStyle/>
          <a:p>
            <a:pPr algn="ctr"/>
            <a:r>
              <a:rPr lang="en-US" sz="2400" dirty="0"/>
              <a:t>Europe – Others (excerpt)</a:t>
            </a:r>
          </a:p>
        </p:txBody>
      </p:sp>
      <p:pic>
        <p:nvPicPr>
          <p:cNvPr id="5" name="Picture 4">
            <a:extLst>
              <a:ext uri="{FF2B5EF4-FFF2-40B4-BE49-F238E27FC236}">
                <a16:creationId xmlns:a16="http://schemas.microsoft.com/office/drawing/2014/main" id="{F8101AD8-726A-AE04-420A-D40DF219995E}"/>
              </a:ext>
            </a:extLst>
          </p:cNvPr>
          <p:cNvPicPr>
            <a:picLocks noChangeAspect="1"/>
          </p:cNvPicPr>
          <p:nvPr/>
        </p:nvPicPr>
        <p:blipFill>
          <a:blip r:embed="rId3"/>
          <a:stretch>
            <a:fillRect/>
          </a:stretch>
        </p:blipFill>
        <p:spPr>
          <a:xfrm>
            <a:off x="51028" y="1397882"/>
            <a:ext cx="3389945" cy="3666836"/>
          </a:xfrm>
          <a:prstGeom prst="rect">
            <a:avLst/>
          </a:prstGeom>
        </p:spPr>
      </p:pic>
      <p:sp>
        <p:nvSpPr>
          <p:cNvPr id="7" name="TextBox 6">
            <a:extLst>
              <a:ext uri="{FF2B5EF4-FFF2-40B4-BE49-F238E27FC236}">
                <a16:creationId xmlns:a16="http://schemas.microsoft.com/office/drawing/2014/main" id="{4A194F78-8D0F-9E0D-F802-9E9786A0ABA4}"/>
              </a:ext>
            </a:extLst>
          </p:cNvPr>
          <p:cNvSpPr txBox="1"/>
          <p:nvPr/>
        </p:nvSpPr>
        <p:spPr>
          <a:xfrm>
            <a:off x="1006846" y="1397882"/>
            <a:ext cx="1762021" cy="369332"/>
          </a:xfrm>
          <a:prstGeom prst="rect">
            <a:avLst/>
          </a:prstGeom>
          <a:noFill/>
        </p:spPr>
        <p:txBody>
          <a:bodyPr wrap="none" rtlCol="0">
            <a:spAutoFit/>
          </a:bodyPr>
          <a:lstStyle/>
          <a:p>
            <a:r>
              <a:rPr lang="en-GB" dirty="0">
                <a:solidFill>
                  <a:srgbClr val="000000"/>
                </a:solidFill>
              </a:rPr>
              <a:t>DLR Catalogue</a:t>
            </a:r>
          </a:p>
        </p:txBody>
      </p:sp>
      <p:pic>
        <p:nvPicPr>
          <p:cNvPr id="9" name="Picture 8">
            <a:extLst>
              <a:ext uri="{FF2B5EF4-FFF2-40B4-BE49-F238E27FC236}">
                <a16:creationId xmlns:a16="http://schemas.microsoft.com/office/drawing/2014/main" id="{CE8917F3-8A60-E888-6E85-249DBAFB77AA}"/>
              </a:ext>
            </a:extLst>
          </p:cNvPr>
          <p:cNvPicPr>
            <a:picLocks noChangeAspect="1"/>
          </p:cNvPicPr>
          <p:nvPr/>
        </p:nvPicPr>
        <p:blipFill>
          <a:blip r:embed="rId4"/>
          <a:stretch>
            <a:fillRect/>
          </a:stretch>
        </p:blipFill>
        <p:spPr>
          <a:xfrm>
            <a:off x="6437264" y="3169015"/>
            <a:ext cx="2489764" cy="3503901"/>
          </a:xfrm>
          <a:prstGeom prst="rect">
            <a:avLst/>
          </a:prstGeom>
        </p:spPr>
      </p:pic>
      <p:sp>
        <p:nvSpPr>
          <p:cNvPr id="6" name="Textfeld 3">
            <a:extLst>
              <a:ext uri="{FF2B5EF4-FFF2-40B4-BE49-F238E27FC236}">
                <a16:creationId xmlns:a16="http://schemas.microsoft.com/office/drawing/2014/main" id="{CFF83E15-C0AD-EB6A-B322-D1D4873A32E3}"/>
              </a:ext>
            </a:extLst>
          </p:cNvPr>
          <p:cNvSpPr txBox="1"/>
          <p:nvPr/>
        </p:nvSpPr>
        <p:spPr>
          <a:xfrm>
            <a:off x="398393" y="5696369"/>
            <a:ext cx="5763116" cy="584775"/>
          </a:xfrm>
          <a:prstGeom prst="rect">
            <a:avLst/>
          </a:prstGeom>
          <a:noFill/>
        </p:spPr>
        <p:txBody>
          <a:bodyPr wrap="none" rtlCol="0">
            <a:spAutoFit/>
          </a:bodyPr>
          <a:lstStyle/>
          <a:p>
            <a:pPr algn="ctr"/>
            <a:r>
              <a:rPr lang="en-US" sz="1600" dirty="0">
                <a:solidFill>
                  <a:schemeClr val="accent1">
                    <a:lumMod val="75000"/>
                  </a:schemeClr>
                </a:solidFill>
              </a:rPr>
              <a:t>Will expand or have a dedicated presentation at next WGISS </a:t>
            </a:r>
          </a:p>
          <a:p>
            <a:pPr algn="ctr"/>
            <a:r>
              <a:rPr lang="en-US" sz="1600" dirty="0">
                <a:solidFill>
                  <a:schemeClr val="accent1">
                    <a:lumMod val="75000"/>
                  </a:schemeClr>
                </a:solidFill>
              </a:rPr>
              <a:t>to better understand data volume and status of accessibility </a:t>
            </a:r>
          </a:p>
        </p:txBody>
      </p:sp>
    </p:spTree>
    <p:extLst>
      <p:ext uri="{BB962C8B-B14F-4D97-AF65-F5344CB8AC3E}">
        <p14:creationId xmlns:p14="http://schemas.microsoft.com/office/powerpoint/2010/main" val="106220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3822" y="153059"/>
            <a:ext cx="7111241" cy="613172"/>
          </a:xfrm>
        </p:spPr>
        <p:txBody>
          <a:bodyPr/>
          <a:lstStyle/>
          <a:p>
            <a:pPr algn="ctr"/>
            <a:r>
              <a:rPr lang="en-US" sz="2400" dirty="0"/>
              <a:t>North America – NOAA &amp; USGS</a:t>
            </a:r>
          </a:p>
        </p:txBody>
      </p:sp>
      <p:pic>
        <p:nvPicPr>
          <p:cNvPr id="5" name="Picture 4">
            <a:extLst>
              <a:ext uri="{FF2B5EF4-FFF2-40B4-BE49-F238E27FC236}">
                <a16:creationId xmlns:a16="http://schemas.microsoft.com/office/drawing/2014/main" id="{AEB7B82D-61C5-7D7D-284E-883670834F31}"/>
              </a:ext>
            </a:extLst>
          </p:cNvPr>
          <p:cNvPicPr>
            <a:picLocks noChangeAspect="1"/>
          </p:cNvPicPr>
          <p:nvPr/>
        </p:nvPicPr>
        <p:blipFill>
          <a:blip r:embed="rId2"/>
          <a:stretch>
            <a:fillRect/>
          </a:stretch>
        </p:blipFill>
        <p:spPr>
          <a:xfrm>
            <a:off x="0" y="1320321"/>
            <a:ext cx="6701138" cy="4534070"/>
          </a:xfrm>
          <a:prstGeom prst="rect">
            <a:avLst/>
          </a:prstGeom>
        </p:spPr>
      </p:pic>
      <p:pic>
        <p:nvPicPr>
          <p:cNvPr id="7" name="Picture 6">
            <a:extLst>
              <a:ext uri="{FF2B5EF4-FFF2-40B4-BE49-F238E27FC236}">
                <a16:creationId xmlns:a16="http://schemas.microsoft.com/office/drawing/2014/main" id="{81E821A8-D464-19A2-051B-D43778960E65}"/>
              </a:ext>
            </a:extLst>
          </p:cNvPr>
          <p:cNvPicPr>
            <a:picLocks noChangeAspect="1"/>
          </p:cNvPicPr>
          <p:nvPr/>
        </p:nvPicPr>
        <p:blipFill>
          <a:blip r:embed="rId3"/>
          <a:stretch>
            <a:fillRect/>
          </a:stretch>
        </p:blipFill>
        <p:spPr>
          <a:xfrm>
            <a:off x="2465164" y="2789141"/>
            <a:ext cx="6701138" cy="3413995"/>
          </a:xfrm>
          <a:prstGeom prst="rect">
            <a:avLst/>
          </a:prstGeom>
        </p:spPr>
      </p:pic>
      <p:sp>
        <p:nvSpPr>
          <p:cNvPr id="3" name="Textfeld 3">
            <a:extLst>
              <a:ext uri="{FF2B5EF4-FFF2-40B4-BE49-F238E27FC236}">
                <a16:creationId xmlns:a16="http://schemas.microsoft.com/office/drawing/2014/main" id="{7C38573F-09A8-EF4B-8D96-7B509418FC0C}"/>
              </a:ext>
            </a:extLst>
          </p:cNvPr>
          <p:cNvSpPr txBox="1"/>
          <p:nvPr/>
        </p:nvSpPr>
        <p:spPr>
          <a:xfrm>
            <a:off x="2308637" y="6220178"/>
            <a:ext cx="4060727" cy="338554"/>
          </a:xfrm>
          <a:prstGeom prst="rect">
            <a:avLst/>
          </a:prstGeom>
          <a:noFill/>
        </p:spPr>
        <p:txBody>
          <a:bodyPr wrap="none" rtlCol="0">
            <a:spAutoFit/>
          </a:bodyPr>
          <a:lstStyle/>
          <a:p>
            <a:r>
              <a:rPr lang="en-US" sz="1600" dirty="0">
                <a:solidFill>
                  <a:srgbClr val="00B050"/>
                </a:solidFill>
              </a:rPr>
              <a:t>Dedicated presentation during WGISS#55 </a:t>
            </a:r>
          </a:p>
        </p:txBody>
      </p:sp>
    </p:spTree>
    <p:extLst>
      <p:ext uri="{BB962C8B-B14F-4D97-AF65-F5344CB8AC3E}">
        <p14:creationId xmlns:p14="http://schemas.microsoft.com/office/powerpoint/2010/main" val="1142803262"/>
      </p:ext>
    </p:extLst>
  </p:cSld>
  <p:clrMapOvr>
    <a:masterClrMapping/>
  </p:clrMapOvr>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3976fa30-1907-4356-8241-62ea5e1c0256}" enabled="1" method="Privilege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
  <TotalTime>868</TotalTime>
  <Words>1895</Words>
  <Application>Microsoft Macintosh PowerPoint</Application>
  <PresentationFormat>On-screen Show (4:3)</PresentationFormat>
  <Paragraphs>233</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Century Gothic</vt:lpstr>
      <vt:lpstr>Courier New</vt:lpstr>
      <vt:lpstr>Droid Serif</vt:lpstr>
      <vt:lpstr>Tahoma</vt:lpstr>
      <vt:lpstr>Wingdings</vt:lpstr>
      <vt:lpstr>4_EUM_template_v03</vt:lpstr>
      <vt:lpstr>AVHRR International Cooperation Activities and Partners</vt:lpstr>
      <vt:lpstr>Executive Summary</vt:lpstr>
      <vt:lpstr>1km AVHRR dataset: a unique asset</vt:lpstr>
      <vt:lpstr>Cooperation Activities on AVHRR</vt:lpstr>
      <vt:lpstr>AVHRR Regional Archives</vt:lpstr>
      <vt:lpstr>AVHRR 1 Km digital data archives (excerpt)</vt:lpstr>
      <vt:lpstr>Europe – ESA &amp; University of Bern</vt:lpstr>
      <vt:lpstr>Europe – Others (excerpt)</vt:lpstr>
      <vt:lpstr>North America – NOAA &amp; USGS</vt:lpstr>
      <vt:lpstr>Canada – NRCan/CCMEO</vt:lpstr>
      <vt:lpstr>Argentina - GiDyC-Servicio Meteorológico Nacional</vt:lpstr>
      <vt:lpstr>Brazil - INPE</vt:lpstr>
      <vt:lpstr>African Coverage</vt:lpstr>
      <vt:lpstr>South Africa - SANSA</vt:lpstr>
      <vt:lpstr>China - CMA</vt:lpstr>
      <vt:lpstr>Mongolia - Remote Sensing Department, Information and Research Institute of Meteorology, Hydrology and Environment</vt:lpstr>
      <vt:lpstr>Thailand - GITSDA</vt:lpstr>
      <vt:lpstr>Australia - CSIRO</vt:lpstr>
      <vt:lpstr>AVHRR Media Transcription</vt:lpstr>
      <vt:lpstr>AVHRR 1 Km media </vt:lpstr>
      <vt:lpstr>Optical Disks</vt:lpstr>
      <vt:lpstr>DLT Tapes</vt:lpstr>
      <vt:lpstr>AVHRR Data Processing and Access</vt:lpstr>
      <vt:lpstr>Cooperation Activities on AVHRR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Mirko Albani</cp:lastModifiedBy>
  <cp:revision>1103</cp:revision>
  <dcterms:created xsi:type="dcterms:W3CDTF">2012-08-31T01:11:17Z</dcterms:created>
  <dcterms:modified xsi:type="dcterms:W3CDTF">2023-04-18T14:23:22Z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2021-04-15T14:06:54Z</vt:lpwstr>
  </property>
  <property fmtid="{D5CDD505-2E9C-101B-9397-08002B2CF9AE}" pid="4" name="MSIP_Label_3976fa30-1907-4356-8241-62ea5e1c0256_Method">
    <vt:lpwstr>Privileged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d6cb8605-2bc4-4f74-8386-f4af8d4b7bca</vt:lpwstr>
  </property>
  <property fmtid="{D5CDD505-2E9C-101B-9397-08002B2CF9AE}" pid="8" name="MSIP_Label_3976fa30-1907-4356-8241-62ea5e1c0256_ContentBits">
    <vt:lpwstr>0</vt:lpwstr>
  </property>
</Properties>
</file>