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4" r:id="rId3"/>
  </p:sldMasterIdLst>
  <p:notesMasterIdLst>
    <p:notesMasterId r:id="rId5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wOspMsgcyCc59n1ErTH1yzIP/1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BE649E-0E3B-49DE-B5D4-39BE5736B5C0}">
  <a:tblStyle styleId="{42BE649E-0E3B-49DE-B5D4-39BE5736B5C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CF5"/>
          </a:solidFill>
        </a:fill>
      </a:tcStyle>
    </a:wholeTbl>
    <a:band1H>
      <a:tcTxStyle/>
      <a:tcStyle>
        <a:tcBdr/>
        <a:fill>
          <a:solidFill>
            <a:srgbClr val="CBD8EA"/>
          </a:solidFill>
        </a:fill>
      </a:tcStyle>
    </a:band1H>
    <a:band2H>
      <a:tcTxStyle/>
      <a:tcStyle>
        <a:tcBdr/>
      </a:tcStyle>
    </a:band2H>
    <a:band1V>
      <a:tcTxStyle/>
      <a:tcStyle>
        <a:tcBdr/>
        <a:fill>
          <a:solidFill>
            <a:srgbClr val="CBD8EA"/>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customschemas.google.com/relationships/presentationmetadata" Target="meta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2d0565e09d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22d0565e09d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2d0565e09d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2d0565e09d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97" name="Google Shape;197;g22d0565e09d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2d0565e09d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22d0565e09d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4" name="Google Shape;204;g22d0565e09d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2d0565e09d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22d0565e09d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d48c90bf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d48c90bf3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2d48c90bf3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d13f796c5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22d13f796c5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2d0565e09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2d0565e09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66" name="Google Shape;266;g22d0565e09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2d0565e09d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2d0565e09d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74" name="Google Shape;274;g22d0565e09d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2d0565e09d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22d0565e09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2d0565e09d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2d0565e09d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94" name="Google Shape;294;g22d0565e09d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2d0565e09d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2d0565e09d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1" name="Google Shape;301;g22d0565e09d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d0565e09d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22d0565e09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bfe938c66_1_7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2bfe938c66_1_79:notes"/>
          <p:cNvSpPr txBox="1">
            <a:spLocks noGrp="1"/>
          </p:cNvSpPr>
          <p:nvPr>
            <p:ph type="body" idx="1"/>
          </p:nvPr>
        </p:nvSpPr>
        <p:spPr>
          <a:xfrm>
            <a:off x="702310" y="4421822"/>
            <a:ext cx="5618400" cy="4189200"/>
          </a:xfrm>
          <a:prstGeom prst="rect">
            <a:avLst/>
          </a:prstGeom>
          <a:noFill/>
          <a:ln>
            <a:noFill/>
          </a:ln>
        </p:spPr>
        <p:txBody>
          <a:bodyPr spcFirstLastPara="1" wrap="square" lIns="93625" tIns="46800" rIns="93625" bIns="468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2d0565e09d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2d0565e09d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19" name="Google Shape;319;g22d0565e09d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2d0565e09d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2d0565e09d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6" name="Google Shape;326;g22d0565e09d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2d0565e09d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22d0565e09d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2d0565e09d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2d0565e09d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44" name="Google Shape;344;g22d0565e09d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2d0565e09d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2d0565e09d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51" name="Google Shape;351;g22d0565e09d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2d0565e09d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22d0565e09d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2d0565e09d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2d0565e09d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69" name="Google Shape;369;g22d0565e09d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d0565e09d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2d0565e09d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6" name="Google Shape;376;g22d0565e09d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d0565e09d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22d0565e09d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2d0565e09d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2d0565e09d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4" name="Google Shape;394;g22d0565e09d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2d0565e09d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2d0565e09d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01" name="Google Shape;401;g22d0565e09d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2d0565e09d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22d0565e09d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2d0565e09d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2d0565e09d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19" name="Google Shape;419;g22d0565e09d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2d0565e09d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2d0565e09d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26" name="Google Shape;426;g22d0565e09d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2d0565e09d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g22d0565e09d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d0565e09d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2d0565e09d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We defined duplicates as </a:t>
            </a:r>
            <a:r>
              <a:rPr lang="en-US" sz="1200"/>
              <a:t>recordings with overlapping time spans from the same receiving station, satellite, and processing block</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52" name="Google Shape;152;g22d0565e09d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2d0565e09d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22d0565e09d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g22bfe938c66_1_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g22bfe938c66_1_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g22bfe938c66_1_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g22bfe938c66_1_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g22bfe938c66_1_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g22bfe938c66_1_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g22bfe938c66_1_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g22bfe938c66_1_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g22bfe938c66_1_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g22bfe938c66_1_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g22bfe938c66_1_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g22bfe938c66_1_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g22bfe938c66_1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g22bfe938c66_1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g22bfe938c66_1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Google Shape;88;g22bfe938c66_1_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g22bfe938c66_1_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g22bfe938c66_1_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g22bfe938c66_1_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g22bfe938c66_1_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g22bfe938c66_1_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4"/>
        <p:cNvGrpSpPr/>
        <p:nvPr/>
      </p:nvGrpSpPr>
      <p:grpSpPr>
        <a:xfrm>
          <a:off x="0" y="0"/>
          <a:ext cx="0" cy="0"/>
          <a:chOff x="0" y="0"/>
          <a:chExt cx="0" cy="0"/>
        </a:xfrm>
      </p:grpSpPr>
      <p:sp>
        <p:nvSpPr>
          <p:cNvPr id="95" name="Google Shape;95;g22bfe938c66_1_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g22bfe938c66_1_60"/>
          <p:cNvSpPr>
            <a:spLocks noGrp="1"/>
          </p:cNvSpPr>
          <p:nvPr>
            <p:ph type="pic" idx="2"/>
          </p:nvPr>
        </p:nvSpPr>
        <p:spPr>
          <a:xfrm>
            <a:off x="5183188" y="987425"/>
            <a:ext cx="6172200" cy="4873625"/>
          </a:xfrm>
          <a:prstGeom prst="rect">
            <a:avLst/>
          </a:prstGeom>
          <a:noFill/>
          <a:ln>
            <a:noFill/>
          </a:ln>
        </p:spPr>
      </p:sp>
      <p:sp>
        <p:nvSpPr>
          <p:cNvPr id="97" name="Google Shape;97;g22bfe938c66_1_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g22bfe938c66_1_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g22bfe938c66_1_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g22bfe938c66_1_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
        <p:cNvGrpSpPr/>
        <p:nvPr/>
      </p:nvGrpSpPr>
      <p:grpSpPr>
        <a:xfrm>
          <a:off x="0" y="0"/>
          <a:ext cx="0" cy="0"/>
          <a:chOff x="0" y="0"/>
          <a:chExt cx="0" cy="0"/>
        </a:xfrm>
      </p:grpSpPr>
      <p:sp>
        <p:nvSpPr>
          <p:cNvPr id="102" name="Google Shape;102;g22bfe938c66_1_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g22bfe938c66_1_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g22bfe938c66_1_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g22bfe938c66_1_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g22bfe938c66_1_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7"/>
        <p:cNvGrpSpPr/>
        <p:nvPr/>
      </p:nvGrpSpPr>
      <p:grpSpPr>
        <a:xfrm>
          <a:off x="0" y="0"/>
          <a:ext cx="0" cy="0"/>
          <a:chOff x="0" y="0"/>
          <a:chExt cx="0" cy="0"/>
        </a:xfrm>
      </p:grpSpPr>
      <p:sp>
        <p:nvSpPr>
          <p:cNvPr id="108" name="Google Shape;108;g22bfe938c66_1_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g22bfe938c66_1_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g22bfe938c66_1_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g22bfe938c66_1_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g22bfe938c66_1_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002F8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002F8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a:spLocks noGrp="1"/>
          </p:cNvSpPr>
          <p:nvPr>
            <p:ph type="pic" idx="2"/>
          </p:nvPr>
        </p:nvSpPr>
        <p:spPr>
          <a:xfrm>
            <a:off x="5183188" y="987425"/>
            <a:ext cx="6172200" cy="4873625"/>
          </a:xfrm>
          <a:prstGeom prst="rect">
            <a:avLst/>
          </a:prstGeom>
          <a:noFill/>
          <a:ln>
            <a:noFill/>
          </a:ln>
        </p:spPr>
      </p:sp>
      <p:sp>
        <p:nvSpPr>
          <p:cNvPr id="33" name="Google Shape;33;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g22bfe938c66_1_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 name="Google Shape;42;g22bfe938c66_1_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3" name="Google Shape;43;g22bfe938c66_1_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
        <p:cNvGrpSpPr/>
        <p:nvPr/>
      </p:nvGrpSpPr>
      <p:grpSpPr>
        <a:xfrm>
          <a:off x="0" y="0"/>
          <a:ext cx="0" cy="0"/>
          <a:chOff x="0" y="0"/>
          <a:chExt cx="0" cy="0"/>
        </a:xfrm>
      </p:grpSpPr>
      <p:sp>
        <p:nvSpPr>
          <p:cNvPr id="45" name="Google Shape;45;g22bfe938c66_1_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g22bfe938c66_1_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7" name="Google Shape;47;g22bfe938c66_1_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g22bfe938c66_1_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g22bfe938c66_1_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g22bfe938c66_1_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g22bfe938c66_1_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g22bfe938c66_1_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g22bfe938c66_1_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g22bfe938c66_1_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g22bfe938c66_1_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g22bfe938c66_1_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g22bfe938c66_1_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g22bfe938c66_1_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g22bfe938c66_1_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g22bfe938c66_1_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g22bfe938c66_1_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g22bfe938c66_1_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g22bfe938c66_1_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g22bfe938c66_1_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g22bfe938c66_1_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p:nvPr/>
        </p:nvSpPr>
        <p:spPr>
          <a:xfrm>
            <a:off x="3077428" y="1652985"/>
            <a:ext cx="9114571" cy="3578087"/>
          </a:xfrm>
          <a:prstGeom prst="rect">
            <a:avLst/>
          </a:prstGeom>
          <a:solidFill>
            <a:srgbClr val="0284CA">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4"/>
          <p:cNvPicPr preferRelativeResize="0"/>
          <p:nvPr/>
        </p:nvPicPr>
        <p:blipFill rotWithShape="1">
          <a:blip r:embed="rId3">
            <a:alphaModFix/>
          </a:blip>
          <a:srcRect/>
          <a:stretch/>
        </p:blipFill>
        <p:spPr>
          <a:xfrm>
            <a:off x="0" y="3864"/>
            <a:ext cx="5681472" cy="6863523"/>
          </a:xfrm>
          <a:prstGeom prst="rect">
            <a:avLst/>
          </a:prstGeom>
          <a:noFill/>
          <a:ln>
            <a:noFill/>
          </a:ln>
        </p:spPr>
      </p:pic>
      <p:sp>
        <p:nvSpPr>
          <p:cNvPr id="12" name="Google Shape;12;p4"/>
          <p:cNvSpPr/>
          <p:nvPr/>
        </p:nvSpPr>
        <p:spPr>
          <a:xfrm flipH="1">
            <a:off x="1661863" y="-6531"/>
            <a:ext cx="2781701" cy="2296313"/>
          </a:xfrm>
          <a:custGeom>
            <a:avLst/>
            <a:gdLst/>
            <a:ahLst/>
            <a:cxnLst/>
            <a:rect l="l" t="t" r="r" b="b"/>
            <a:pathLst>
              <a:path w="2781701" h="2296313" extrusionOk="0">
                <a:moveTo>
                  <a:pt x="0" y="2296313"/>
                </a:moveTo>
                <a:lnTo>
                  <a:pt x="961495" y="0"/>
                </a:lnTo>
                <a:lnTo>
                  <a:pt x="2781701" y="0"/>
                </a:lnTo>
                <a:lnTo>
                  <a:pt x="1877957" y="2286690"/>
                </a:lnTo>
                <a:lnTo>
                  <a:pt x="0" y="2296313"/>
                </a:lnTo>
                <a:close/>
              </a:path>
            </a:pathLst>
          </a:custGeom>
          <a:solidFill>
            <a:srgbClr val="0284CA">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4"/>
          <p:cNvSpPr/>
          <p:nvPr/>
        </p:nvSpPr>
        <p:spPr>
          <a:xfrm>
            <a:off x="-2931" y="5229428"/>
            <a:ext cx="5429250" cy="1636299"/>
          </a:xfrm>
          <a:custGeom>
            <a:avLst/>
            <a:gdLst/>
            <a:ahLst/>
            <a:cxnLst/>
            <a:rect l="l" t="t" r="r" b="b"/>
            <a:pathLst>
              <a:path w="5252842" h="1481199" extrusionOk="0">
                <a:moveTo>
                  <a:pt x="0" y="0"/>
                </a:moveTo>
                <a:lnTo>
                  <a:pt x="4584800" y="602"/>
                </a:lnTo>
                <a:lnTo>
                  <a:pt x="5252842" y="1475751"/>
                </a:lnTo>
                <a:lnTo>
                  <a:pt x="0" y="1481199"/>
                </a:lnTo>
                <a:lnTo>
                  <a:pt x="0" y="0"/>
                </a:lnTo>
                <a:close/>
              </a:path>
            </a:pathLst>
          </a:custGeom>
          <a:solidFill>
            <a:schemeClr val="dk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4"/>
          <p:cNvSpPr txBox="1"/>
          <p:nvPr/>
        </p:nvSpPr>
        <p:spPr>
          <a:xfrm>
            <a:off x="407916" y="5089925"/>
            <a:ext cx="4481718" cy="1039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lt1"/>
                </a:solidFill>
                <a:latin typeface="Calibri"/>
                <a:ea typeface="Calibri"/>
                <a:cs typeface="Calibri"/>
                <a:sym typeface="Calibri"/>
              </a:rPr>
              <a:t>National Oceanic and</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Atmospheric Administration</a:t>
            </a:r>
            <a:endParaRPr sz="2000" b="0" i="0" u="none" strike="noStrike" cap="none">
              <a:solidFill>
                <a:srgbClr val="000000"/>
              </a:solidFill>
              <a:latin typeface="Arial"/>
              <a:ea typeface="Arial"/>
              <a:cs typeface="Arial"/>
              <a:sym typeface="Arial"/>
            </a:endParaRPr>
          </a:p>
        </p:txBody>
      </p:sp>
      <p:pic>
        <p:nvPicPr>
          <p:cNvPr id="15" name="Google Shape;15;p4"/>
          <p:cNvPicPr preferRelativeResize="0"/>
          <p:nvPr/>
        </p:nvPicPr>
        <p:blipFill rotWithShape="1">
          <a:blip r:embed="rId4">
            <a:alphaModFix/>
          </a:blip>
          <a:srcRect/>
          <a:stretch/>
        </p:blipFill>
        <p:spPr>
          <a:xfrm>
            <a:off x="2729518" y="2896104"/>
            <a:ext cx="2064886" cy="20648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6"/>
          <p:cNvSpPr/>
          <p:nvPr/>
        </p:nvSpPr>
        <p:spPr>
          <a:xfrm>
            <a:off x="0" y="6381175"/>
            <a:ext cx="11656200" cy="477025"/>
          </a:xfrm>
          <a:custGeom>
            <a:avLst/>
            <a:gdLst/>
            <a:ahLst/>
            <a:cxnLst/>
            <a:rect l="l" t="t" r="r" b="b"/>
            <a:pathLst>
              <a:path w="11776909" h="540829" extrusionOk="0">
                <a:moveTo>
                  <a:pt x="0" y="13291"/>
                </a:moveTo>
                <a:lnTo>
                  <a:pt x="11543662" y="0"/>
                </a:lnTo>
                <a:lnTo>
                  <a:pt x="11776909" y="540829"/>
                </a:lnTo>
                <a:lnTo>
                  <a:pt x="0" y="540829"/>
                </a:lnTo>
                <a:lnTo>
                  <a:pt x="0" y="13291"/>
                </a:lnTo>
                <a:close/>
              </a:path>
            </a:pathLst>
          </a:custGeom>
          <a:solidFill>
            <a:srgbClr val="0284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 name="Google Shape;19;p6"/>
          <p:cNvPicPr preferRelativeResize="0"/>
          <p:nvPr/>
        </p:nvPicPr>
        <p:blipFill rotWithShape="1">
          <a:blip r:embed="rId5">
            <a:alphaModFix/>
          </a:blip>
          <a:srcRect/>
          <a:stretch/>
        </p:blipFill>
        <p:spPr>
          <a:xfrm>
            <a:off x="99427" y="6113486"/>
            <a:ext cx="659027" cy="659027"/>
          </a:xfrm>
          <a:prstGeom prst="rect">
            <a:avLst/>
          </a:prstGeom>
          <a:noFill/>
          <a:ln>
            <a:noFill/>
          </a:ln>
        </p:spPr>
      </p:pic>
      <p:sp>
        <p:nvSpPr>
          <p:cNvPr id="20" name="Google Shape;2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6"/>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sp>
        <p:nvSpPr>
          <p:cNvPr id="23" name="Google Shape;23;p6"/>
          <p:cNvSpPr/>
          <p:nvPr/>
        </p:nvSpPr>
        <p:spPr>
          <a:xfrm>
            <a:off x="0" y="0"/>
            <a:ext cx="12192000" cy="32004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6"/>
          <p:cNvSpPr txBox="1"/>
          <p:nvPr/>
        </p:nvSpPr>
        <p:spPr>
          <a:xfrm>
            <a:off x="923667" y="6485276"/>
            <a:ext cx="766306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National Oceanic and Atmospheric Administration (NOAA)</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sp>
        <p:nvSpPr>
          <p:cNvPr id="35" name="Google Shape;35;g22bfe938c66_1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g22bfe938c66_1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g22bfe938c66_1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g22bfe938c66_1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g22bfe938c66_1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22.xml"/><Relationship Id="rId7" Type="http://schemas.openxmlformats.org/officeDocument/2006/relationships/slide" Target="slide3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30.xml"/><Relationship Id="rId4" Type="http://schemas.openxmlformats.org/officeDocument/2006/relationships/slide" Target="slide26.xml"/><Relationship Id="rId9" Type="http://schemas.openxmlformats.org/officeDocument/2006/relationships/slide" Target="slide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Advanced_very-high-resolution_radiometer" TargetMode="External"/><Relationship Id="rId3" Type="http://schemas.openxmlformats.org/officeDocument/2006/relationships/image" Target="../media/image4.png"/><Relationship Id="rId7" Type="http://schemas.openxmlformats.org/officeDocument/2006/relationships/hyperlink" Target="https://ladsweb.modaps.eosdis.nasa.gov/missions-and-measurements/applications/ltdr/" TargetMode="External"/><Relationship Id="rId12" Type="http://schemas.openxmlformats.org/officeDocument/2006/relationships/hyperlink" Target="https://doi.org/10.5067/FCK3KVGQPH3O"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hyperlink" Target="https://jointmission.gsfc.nasa.gov/jpss.html" TargetMode="External"/><Relationship Id="rId5" Type="http://schemas.openxmlformats.org/officeDocument/2006/relationships/hyperlink" Target="https://search.earthdata.nasa.gov/search?fi=AVHRR-3!AVHRR" TargetMode="External"/><Relationship Id="rId10" Type="http://schemas.openxmlformats.org/officeDocument/2006/relationships/hyperlink" Target="http://npp.gsfc.nasa.gov/" TargetMode="External"/><Relationship Id="rId4" Type="http://schemas.openxmlformats.org/officeDocument/2006/relationships/image" Target="../media/image5.png"/><Relationship Id="rId9" Type="http://schemas.openxmlformats.org/officeDocument/2006/relationships/hyperlink" Target="https://modis.gsfc.nasa.gov/"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txBox="1"/>
          <p:nvPr/>
        </p:nvSpPr>
        <p:spPr>
          <a:xfrm>
            <a:off x="5124816" y="1853035"/>
            <a:ext cx="6803925" cy="246211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2F5496"/>
              </a:buClr>
              <a:buSzPts val="5000"/>
              <a:buFont typeface="Arial Narrow"/>
              <a:buNone/>
            </a:pPr>
            <a:r>
              <a:rPr lang="en-US" sz="5000">
                <a:solidFill>
                  <a:srgbClr val="002F87"/>
                </a:solidFill>
                <a:latin typeface="Calibri"/>
                <a:ea typeface="Calibri"/>
                <a:cs typeface="Calibri"/>
                <a:sym typeface="Calibri"/>
              </a:rPr>
              <a:t>AVHRR Data Availability</a:t>
            </a:r>
            <a:r>
              <a:rPr lang="en-US" sz="5000" b="0" i="0" u="none" strike="noStrike" cap="none">
                <a:solidFill>
                  <a:srgbClr val="002F87"/>
                </a:solidFill>
                <a:latin typeface="Calibri"/>
                <a:ea typeface="Calibri"/>
                <a:cs typeface="Calibri"/>
                <a:sym typeface="Calibri"/>
              </a:rPr>
              <a:t> </a:t>
            </a:r>
            <a:endParaRPr sz="1400" b="0" i="0" u="none" strike="noStrike" cap="none">
              <a:solidFill>
                <a:srgbClr val="002F87"/>
              </a:solidFill>
              <a:latin typeface="Calibri"/>
              <a:ea typeface="Calibri"/>
              <a:cs typeface="Calibri"/>
              <a:sym typeface="Calibri"/>
            </a:endParaRPr>
          </a:p>
        </p:txBody>
      </p:sp>
      <p:sp>
        <p:nvSpPr>
          <p:cNvPr id="118" name="Google Shape;118;p1"/>
          <p:cNvSpPr txBox="1"/>
          <p:nvPr/>
        </p:nvSpPr>
        <p:spPr>
          <a:xfrm>
            <a:off x="5124817" y="4416431"/>
            <a:ext cx="7055133"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a:solidFill>
                  <a:srgbClr val="002F87"/>
                </a:solidFill>
                <a:latin typeface="Calibri"/>
                <a:ea typeface="Calibri"/>
                <a:cs typeface="Calibri"/>
                <a:sym typeface="Calibri"/>
              </a:rPr>
              <a:t>NOAA NCEI</a:t>
            </a:r>
            <a:endParaRPr sz="1400" b="0" i="0" u="none" strike="noStrike" cap="none">
              <a:solidFill>
                <a:srgbClr val="002F87"/>
              </a:solidFill>
              <a:latin typeface="Calibri"/>
              <a:ea typeface="Calibri"/>
              <a:cs typeface="Calibri"/>
              <a:sym typeface="Calibri"/>
            </a:endParaRPr>
          </a:p>
        </p:txBody>
      </p:sp>
      <p:sp>
        <p:nvSpPr>
          <p:cNvPr id="119" name="Google Shape;119;p1"/>
          <p:cNvSpPr txBox="1"/>
          <p:nvPr/>
        </p:nvSpPr>
        <p:spPr>
          <a:xfrm>
            <a:off x="407916" y="6035007"/>
            <a:ext cx="2053426" cy="57372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US" sz="2000">
                <a:solidFill>
                  <a:schemeClr val="lt1"/>
                </a:solidFill>
                <a:latin typeface="Calibri"/>
                <a:ea typeface="Calibri"/>
                <a:cs typeface="Calibri"/>
                <a:sym typeface="Calibri"/>
              </a:rPr>
              <a:t>20Apr2023</a:t>
            </a:r>
            <a:endParaRPr sz="1400" b="0" i="0" u="none" strike="noStrike" cap="none">
              <a:solidFill>
                <a:srgbClr val="000000"/>
              </a:solidFill>
              <a:latin typeface="Calibri"/>
              <a:ea typeface="Calibri"/>
              <a:cs typeface="Calibri"/>
              <a:sym typeface="Calibri"/>
            </a:endParaRPr>
          </a:p>
        </p:txBody>
      </p:sp>
      <p:sp>
        <p:nvSpPr>
          <p:cNvPr id="120" name="Google Shape;120;p1"/>
          <p:cNvSpPr txBox="1"/>
          <p:nvPr/>
        </p:nvSpPr>
        <p:spPr>
          <a:xfrm>
            <a:off x="5124816" y="5264842"/>
            <a:ext cx="648151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2F87"/>
                </a:solidFill>
                <a:latin typeface="Calibri"/>
                <a:ea typeface="Calibri"/>
                <a:cs typeface="Calibri"/>
                <a:sym typeface="Calibri"/>
              </a:rPr>
              <a:t>Sarah </a:t>
            </a:r>
            <a:r>
              <a:rPr lang="en-US" sz="2400" dirty="0" err="1">
                <a:solidFill>
                  <a:srgbClr val="002F87"/>
                </a:solidFill>
                <a:latin typeface="Calibri"/>
                <a:ea typeface="Calibri"/>
                <a:cs typeface="Calibri"/>
                <a:sym typeface="Calibri"/>
              </a:rPr>
              <a:t>Menassian</a:t>
            </a:r>
            <a:r>
              <a:rPr lang="en-US" sz="2400" dirty="0">
                <a:solidFill>
                  <a:srgbClr val="002F87"/>
                </a:solidFill>
                <a:latin typeface="Calibri"/>
                <a:ea typeface="Calibri"/>
                <a:cs typeface="Calibri"/>
                <a:sym typeface="Calibri"/>
              </a:rPr>
              <a:t>, Axel </a:t>
            </a:r>
            <a:r>
              <a:rPr lang="en-US" sz="2400" dirty="0" err="1">
                <a:solidFill>
                  <a:srgbClr val="002F87"/>
                </a:solidFill>
                <a:latin typeface="Calibri"/>
                <a:ea typeface="Calibri"/>
                <a:cs typeface="Calibri"/>
                <a:sym typeface="Calibri"/>
              </a:rPr>
              <a:t>Graumann</a:t>
            </a:r>
            <a:r>
              <a:rPr lang="en-US" sz="2400" dirty="0">
                <a:solidFill>
                  <a:srgbClr val="002F87"/>
                </a:solidFill>
                <a:latin typeface="Calibri"/>
                <a:ea typeface="Calibri"/>
                <a:cs typeface="Calibri"/>
                <a:sym typeface="Calibri"/>
              </a:rPr>
              <a:t>, and Philip Jones</a:t>
            </a:r>
            <a:endParaRPr sz="2400" dirty="0">
              <a:solidFill>
                <a:srgbClr val="002F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dirty="0">
                <a:solidFill>
                  <a:srgbClr val="002F87"/>
                </a:solidFill>
                <a:latin typeface="Calibri"/>
                <a:ea typeface="Calibri"/>
                <a:cs typeface="Calibri"/>
                <a:sym typeface="Calibri"/>
              </a:rPr>
              <a:t>National Centers for Environmental Information</a:t>
            </a:r>
          </a:p>
          <a:p>
            <a:pPr marL="0" marR="0" lvl="0" indent="0" algn="l" rtl="0">
              <a:lnSpc>
                <a:spcPct val="100000"/>
              </a:lnSpc>
              <a:spcBef>
                <a:spcPts val="0"/>
              </a:spcBef>
              <a:spcAft>
                <a:spcPts val="0"/>
              </a:spcAft>
              <a:buClr>
                <a:srgbClr val="000000"/>
              </a:buClr>
              <a:buSzPts val="2400"/>
              <a:buFont typeface="Arial"/>
              <a:buNone/>
            </a:pPr>
            <a:r>
              <a:rPr lang="en-US" sz="2400" dirty="0">
                <a:solidFill>
                  <a:srgbClr val="002F87"/>
                </a:solidFill>
                <a:latin typeface="Calibri"/>
                <a:ea typeface="Calibri"/>
                <a:cs typeface="Calibri"/>
                <a:sym typeface="Calibri"/>
              </a:rPr>
              <a:t>Presented by: Kenneth S. Casey</a:t>
            </a:r>
            <a:endParaRPr sz="2400" dirty="0">
              <a:solidFill>
                <a:srgbClr val="002F87"/>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2d0565e09d_0_148"/>
          <p:cNvSpPr txBox="1">
            <a:spLocks noGrp="1"/>
          </p:cNvSpPr>
          <p:nvPr>
            <p:ph type="title"/>
          </p:nvPr>
        </p:nvSpPr>
        <p:spPr>
          <a:xfrm>
            <a:off x="285608" y="540327"/>
            <a:ext cx="41580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in </a:t>
            </a:r>
            <a:br>
              <a:rPr lang="en-US"/>
            </a:br>
            <a:r>
              <a:rPr lang="en-US"/>
              <a:t>NOAA CLASS </a:t>
            </a:r>
            <a:br>
              <a:rPr lang="en-US"/>
            </a:br>
            <a:r>
              <a:rPr lang="en-US"/>
              <a:t>All Stations</a:t>
            </a:r>
            <a:br>
              <a:rPr lang="en-US"/>
            </a:br>
            <a:r>
              <a:rPr lang="en-US" i="1"/>
              <a:t>Monthly File Counts</a:t>
            </a:r>
            <a:endParaRPr/>
          </a:p>
        </p:txBody>
      </p:sp>
      <p:pic>
        <p:nvPicPr>
          <p:cNvPr id="186" name="Google Shape;186;g22d0565e09d_0_148"/>
          <p:cNvPicPr preferRelativeResize="0"/>
          <p:nvPr/>
        </p:nvPicPr>
        <p:blipFill rotWithShape="1">
          <a:blip r:embed="rId3">
            <a:alphaModFix/>
          </a:blip>
          <a:srcRect t="9" b="19"/>
          <a:stretch/>
        </p:blipFill>
        <p:spPr>
          <a:xfrm>
            <a:off x="4125028" y="338667"/>
            <a:ext cx="7781366" cy="6012871"/>
          </a:xfrm>
          <a:prstGeom prst="rect">
            <a:avLst/>
          </a:prstGeom>
          <a:noFill/>
          <a:ln>
            <a:noFill/>
          </a:ln>
        </p:spPr>
      </p:pic>
      <p:sp>
        <p:nvSpPr>
          <p:cNvPr id="187" name="Google Shape;187;g22d0565e09d_0_148"/>
          <p:cNvSpPr txBox="1"/>
          <p:nvPr/>
        </p:nvSpPr>
        <p:spPr>
          <a:xfrm>
            <a:off x="285607" y="5105400"/>
            <a:ext cx="3505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that this visualization combines data from Honolulu (1999-2000) and Ewa Beach (2006-2010) stations on Oahu into</a:t>
            </a:r>
            <a:r>
              <a:rPr lang="en-US" i="1"/>
              <a:t> “USA-Hawaii”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4400" b="0" i="1" u="none" strike="noStrike" cap="none">
                <a:solidFill>
                  <a:srgbClr val="002F87"/>
                </a:solidFill>
                <a:latin typeface="Calibri"/>
                <a:ea typeface="Calibri"/>
                <a:cs typeface="Calibri"/>
                <a:sym typeface="Calibri"/>
              </a:rPr>
              <a:t>HRPT Data in NOAA CLASS</a:t>
            </a:r>
            <a:br>
              <a:rPr lang="en-US" sz="4400" b="0" i="1" u="none" strike="noStrike" cap="none">
                <a:solidFill>
                  <a:srgbClr val="002F87"/>
                </a:solidFill>
                <a:latin typeface="Calibri"/>
                <a:ea typeface="Calibri"/>
                <a:cs typeface="Calibri"/>
                <a:sym typeface="Calibri"/>
              </a:rPr>
            </a:br>
            <a:r>
              <a:rPr lang="en-US" sz="4400" b="0" i="1" u="none" strike="noStrike" cap="none">
                <a:solidFill>
                  <a:srgbClr val="002F87"/>
                </a:solidFill>
                <a:latin typeface="Calibri"/>
                <a:ea typeface="Calibri"/>
                <a:cs typeface="Calibri"/>
                <a:sym typeface="Calibri"/>
              </a:rPr>
              <a:t>Temporal Coverage</a:t>
            </a:r>
            <a:br>
              <a:rPr lang="en-US" sz="4400" b="0" i="0" u="none" strike="noStrike" cap="none">
                <a:solidFill>
                  <a:srgbClr val="002F87"/>
                </a:solidFill>
                <a:latin typeface="Calibri"/>
                <a:ea typeface="Calibri"/>
                <a:cs typeface="Calibri"/>
                <a:sym typeface="Calibri"/>
              </a:rPr>
            </a:br>
            <a:r>
              <a:rPr lang="en-US" sz="4400" b="0" i="0" u="none" strike="noStrike" cap="none">
                <a:solidFill>
                  <a:srgbClr val="002F87"/>
                </a:solidFill>
                <a:latin typeface="Calibri"/>
                <a:ea typeface="Calibri"/>
                <a:cs typeface="Calibri"/>
                <a:sym typeface="Calibri"/>
              </a:rPr>
              <a:t>Fairbanks, Alaska, USA</a:t>
            </a:r>
            <a:endParaRPr sz="4400" b="0" i="0" u="none" strike="noStrike" cap="none">
              <a:solidFill>
                <a:srgbClr val="002F87"/>
              </a:solidFill>
              <a:latin typeface="Calibri"/>
              <a:ea typeface="Calibri"/>
              <a:cs typeface="Calibri"/>
              <a:sym typeface="Calibri"/>
            </a:endParaRPr>
          </a:p>
        </p:txBody>
      </p:sp>
      <p:sp>
        <p:nvSpPr>
          <p:cNvPr id="193" name="Google Shape;193;p25"/>
          <p:cNvSpPr txBox="1"/>
          <p:nvPr/>
        </p:nvSpPr>
        <p:spPr>
          <a:xfrm>
            <a:off x="2514000" y="5794775"/>
            <a:ext cx="7164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Calibri"/>
                <a:ea typeface="Calibri"/>
                <a:cs typeface="Calibri"/>
                <a:sym typeface="Calibri"/>
              </a:rPr>
              <a:t>Visualizations for additional stations included in the appendix to this presentation</a:t>
            </a:r>
            <a:endParaRPr sz="1600" i="1">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2d0565e09d_0_114"/>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Fairbanks, AK</a:t>
            </a:r>
            <a:br>
              <a:rPr lang="en-US"/>
            </a:br>
            <a:r>
              <a:rPr lang="en-US" i="1"/>
              <a:t>Annual File Counts</a:t>
            </a:r>
            <a:endParaRPr/>
          </a:p>
        </p:txBody>
      </p:sp>
      <p:pic>
        <p:nvPicPr>
          <p:cNvPr id="200" name="Google Shape;200;g22d0565e09d_0_114"/>
          <p:cNvPicPr preferRelativeResize="0"/>
          <p:nvPr/>
        </p:nvPicPr>
        <p:blipFill>
          <a:blip r:embed="rId3">
            <a:alphaModFix/>
          </a:blip>
          <a:stretch>
            <a:fillRect/>
          </a:stretch>
        </p:blipFill>
        <p:spPr>
          <a:xfrm>
            <a:off x="3806482" y="367775"/>
            <a:ext cx="7671818" cy="59278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2d0565e09d_0_119"/>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Fairbanks, AK</a:t>
            </a:r>
            <a:br>
              <a:rPr lang="en-US"/>
            </a:br>
            <a:r>
              <a:rPr lang="en-US" i="1"/>
              <a:t>Monthly File Counts</a:t>
            </a:r>
            <a:endParaRPr/>
          </a:p>
        </p:txBody>
      </p:sp>
      <p:pic>
        <p:nvPicPr>
          <p:cNvPr id="207" name="Google Shape;207;g22d0565e09d_0_119"/>
          <p:cNvPicPr preferRelativeResize="0"/>
          <p:nvPr/>
        </p:nvPicPr>
        <p:blipFill rotWithShape="1">
          <a:blip r:embed="rId3">
            <a:alphaModFix/>
          </a:blip>
          <a:srcRect/>
          <a:stretch/>
        </p:blipFill>
        <p:spPr>
          <a:xfrm>
            <a:off x="3803904" y="365760"/>
            <a:ext cx="7669494" cy="59281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2d0565e09d_0_124"/>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Fairbanks, AK</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213" name="Google Shape;213;g22d0565e09d_0_124"/>
          <p:cNvPicPr preferRelativeResize="0"/>
          <p:nvPr/>
        </p:nvPicPr>
        <p:blipFill rotWithShape="1">
          <a:blip r:embed="rId3">
            <a:alphaModFix/>
          </a:blip>
          <a:srcRect/>
          <a:stretch/>
        </p:blipFill>
        <p:spPr>
          <a:xfrm>
            <a:off x="3803904" y="365760"/>
            <a:ext cx="7669494" cy="59281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1"/>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LAC Data in NOAA CLASS</a:t>
            </a:r>
            <a:br>
              <a:rPr lang="en-US"/>
            </a:br>
            <a:r>
              <a:rPr lang="en-US"/>
              <a:t>Temporal Coverage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283464" y="539496"/>
            <a:ext cx="4275822"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LAC Data in </a:t>
            </a:r>
            <a:br>
              <a:rPr lang="en-US"/>
            </a:br>
            <a:r>
              <a:rPr lang="en-US"/>
              <a:t>NOAA CLASS</a:t>
            </a:r>
            <a:r>
              <a:rPr lang="en-US" i="1"/>
              <a:t> </a:t>
            </a:r>
            <a:br>
              <a:rPr lang="en-US" i="1"/>
            </a:br>
            <a:r>
              <a:rPr lang="en-US" i="1"/>
              <a:t>Annual File Counts</a:t>
            </a:r>
            <a:endParaRPr/>
          </a:p>
        </p:txBody>
      </p:sp>
      <p:pic>
        <p:nvPicPr>
          <p:cNvPr id="224" name="Google Shape;224;p42"/>
          <p:cNvPicPr preferRelativeResize="0"/>
          <p:nvPr/>
        </p:nvPicPr>
        <p:blipFill>
          <a:blip r:embed="rId3">
            <a:alphaModFix/>
          </a:blip>
          <a:stretch>
            <a:fillRect/>
          </a:stretch>
        </p:blipFill>
        <p:spPr>
          <a:xfrm>
            <a:off x="3803904" y="365760"/>
            <a:ext cx="7671818" cy="59248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3"/>
          <p:cNvSpPr txBox="1">
            <a:spLocks noGrp="1"/>
          </p:cNvSpPr>
          <p:nvPr>
            <p:ph type="title"/>
          </p:nvPr>
        </p:nvSpPr>
        <p:spPr>
          <a:xfrm>
            <a:off x="283464" y="539496"/>
            <a:ext cx="4498848"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LAC Data in </a:t>
            </a:r>
            <a:br>
              <a:rPr lang="en-US"/>
            </a:br>
            <a:r>
              <a:rPr lang="en-US"/>
              <a:t>NOAA CLASS </a:t>
            </a:r>
            <a:br>
              <a:rPr lang="en-US"/>
            </a:br>
            <a:r>
              <a:rPr lang="en-US" i="1"/>
              <a:t>Monthly File Counts</a:t>
            </a:r>
            <a:endParaRPr/>
          </a:p>
        </p:txBody>
      </p:sp>
      <p:pic>
        <p:nvPicPr>
          <p:cNvPr id="230" name="Google Shape;230;p43"/>
          <p:cNvPicPr preferRelativeResize="0"/>
          <p:nvPr/>
        </p:nvPicPr>
        <p:blipFill rotWithShape="1">
          <a:blip r:embed="rId3">
            <a:alphaModFix/>
          </a:blip>
          <a:srcRect l="109" r="119"/>
          <a:stretch/>
        </p:blipFill>
        <p:spPr>
          <a:xfrm>
            <a:off x="3803904" y="365760"/>
            <a:ext cx="7671818" cy="59433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xfrm>
            <a:off x="283464" y="539496"/>
            <a:ext cx="4425696"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LAC Data </a:t>
            </a:r>
            <a:endParaRPr/>
          </a:p>
          <a:p>
            <a:pPr marL="0" lvl="0" indent="0" algn="l" rtl="0">
              <a:lnSpc>
                <a:spcPct val="90000"/>
              </a:lnSpc>
              <a:spcBef>
                <a:spcPts val="0"/>
              </a:spcBef>
              <a:spcAft>
                <a:spcPts val="0"/>
              </a:spcAft>
              <a:buClr>
                <a:schemeClr val="dk1"/>
              </a:buClr>
              <a:buSzPts val="3200"/>
              <a:buFont typeface="Calibri"/>
              <a:buNone/>
            </a:pPr>
            <a:r>
              <a:rPr lang="en-US"/>
              <a:t>in NOAA CLASS </a:t>
            </a:r>
            <a:br>
              <a:rPr lang="en-US"/>
            </a:br>
            <a:r>
              <a:rPr lang="en-US" i="1"/>
              <a:t>Monthly File Counts,</a:t>
            </a:r>
            <a:br>
              <a:rPr lang="en-US" i="1"/>
            </a:br>
            <a:r>
              <a:rPr lang="en-US" i="1"/>
              <a:t>by Satellite</a:t>
            </a:r>
            <a:endParaRPr/>
          </a:p>
        </p:txBody>
      </p:sp>
      <p:pic>
        <p:nvPicPr>
          <p:cNvPr id="236" name="Google Shape;236;p44"/>
          <p:cNvPicPr preferRelativeResize="0"/>
          <p:nvPr/>
        </p:nvPicPr>
        <p:blipFill rotWithShape="1">
          <a:blip r:embed="rId3">
            <a:alphaModFix/>
          </a:blip>
          <a:srcRect t="39" b="49"/>
          <a:stretch/>
        </p:blipFill>
        <p:spPr>
          <a:xfrm>
            <a:off x="3803904" y="365760"/>
            <a:ext cx="7671818" cy="59248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6"/>
          <p:cNvSpPr txBox="1">
            <a:spLocks noGrp="1"/>
          </p:cNvSpPr>
          <p:nvPr>
            <p:ph type="title"/>
          </p:nvPr>
        </p:nvSpPr>
        <p:spPr>
          <a:xfrm>
            <a:off x="838200" y="2766219"/>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6100"/>
              <a:t>Appendix</a:t>
            </a:r>
            <a:endParaRPr sz="6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2d48c90bf3_0_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Introduction and Summary</a:t>
            </a:r>
            <a:endParaRPr dirty="0"/>
          </a:p>
        </p:txBody>
      </p:sp>
      <p:sp>
        <p:nvSpPr>
          <p:cNvPr id="127" name="Google Shape;127;g22d48c90bf3_0_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NOAA archives AVHRR LAC, HRPT, and GAC data at NCEI using the CLASS system.  AVHRR data of various forms are archived by many other organizations as well.</a:t>
            </a:r>
          </a:p>
          <a:p>
            <a:pPr marL="0" lvl="0" indent="0" algn="l" rtl="0">
              <a:spcBef>
                <a:spcPts val="1000"/>
              </a:spcBef>
              <a:spcAft>
                <a:spcPts val="0"/>
              </a:spcAft>
              <a:buNone/>
            </a:pPr>
            <a:r>
              <a:rPr lang="en-US" dirty="0"/>
              <a:t>This presentation focuses on the AVHRR LAC and HRPT data in the NCEI/CLASS archive.</a:t>
            </a:r>
          </a:p>
          <a:p>
            <a:pPr marL="0" lvl="0" indent="0" algn="l" rtl="0">
              <a:spcBef>
                <a:spcPts val="1000"/>
              </a:spcBef>
              <a:spcAft>
                <a:spcPts val="0"/>
              </a:spcAft>
              <a:buNone/>
            </a:pPr>
            <a:r>
              <a:rPr lang="en-US" dirty="0"/>
              <a:t>NASA has provided has provided some information as well, and it will be shown here as well</a:t>
            </a:r>
            <a:endParaRPr dirty="0"/>
          </a:p>
          <a:p>
            <a:pPr marL="0" lvl="0" indent="0" algn="l" rtl="0">
              <a:spcBef>
                <a:spcPts val="1000"/>
              </a:spcBef>
              <a:spcAft>
                <a:spcPts val="0"/>
              </a:spcAft>
              <a:buNone/>
            </a:pPr>
            <a:r>
              <a:rPr lang="en-US" dirty="0"/>
              <a:t>NCEI did an inventory analysis based on filenames. Further analysis on actual geographic extent would take more effort.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Additional Details on Duplicate Datasets</a:t>
            </a:r>
            <a:endParaRPr/>
          </a:p>
        </p:txBody>
      </p:sp>
      <p:sp>
        <p:nvSpPr>
          <p:cNvPr id="247" name="Google Shape;247;p47"/>
          <p:cNvSpPr txBox="1">
            <a:spLocks noGrp="1"/>
          </p:cNvSpPr>
          <p:nvPr>
            <p:ph type="body" idx="1"/>
          </p:nvPr>
        </p:nvSpPr>
        <p:spPr>
          <a:xfrm>
            <a:off x="838200" y="1578737"/>
            <a:ext cx="10515600" cy="899287"/>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en-US" sz="1600" dirty="0"/>
              <a:t>Likely duplicate datasets (that is, those with intersecting recording periods and the same data type, receiving station, satellite, and processing block) were identified and for each likely duplicate set, the dataset(s) with the shorter recording period was identified as the potential duplicate. These statistics are on those potential duplicates.</a:t>
            </a:r>
            <a:endParaRPr dirty="0"/>
          </a:p>
        </p:txBody>
      </p:sp>
      <p:graphicFrame>
        <p:nvGraphicFramePr>
          <p:cNvPr id="248" name="Google Shape;248;p47"/>
          <p:cNvGraphicFramePr/>
          <p:nvPr/>
        </p:nvGraphicFramePr>
        <p:xfrm>
          <a:off x="1821688" y="3067303"/>
          <a:ext cx="2869200" cy="1320830"/>
        </p:xfrm>
        <a:graphic>
          <a:graphicData uri="http://schemas.openxmlformats.org/drawingml/2006/table">
            <a:tbl>
              <a:tblPr firstRow="1" bandRow="1">
                <a:noFill/>
                <a:tableStyleId>{42BE649E-0E3B-49DE-B5D4-39BE5736B5C0}</a:tableStyleId>
              </a:tblPr>
              <a:tblGrid>
                <a:gridCol w="1442725">
                  <a:extLst>
                    <a:ext uri="{9D8B030D-6E8A-4147-A177-3AD203B41FA5}">
                      <a16:colId xmlns:a16="http://schemas.microsoft.com/office/drawing/2014/main" val="20000"/>
                    </a:ext>
                  </a:extLst>
                </a:gridCol>
                <a:gridCol w="14264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US" sz="1600" u="none" strike="noStrike" cap="none"/>
                        <a:t>Data Type</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Potential Duplicates</a:t>
                      </a:r>
                      <a:endParaRPr sz="16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600" u="none" strike="noStrike" cap="none"/>
                        <a:t>HRPT</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13,137</a:t>
                      </a:r>
                      <a:endParaRPr sz="16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600" u="none" strike="noStrike" cap="none"/>
                        <a:t>LAC</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24,685</a:t>
                      </a:r>
                      <a:endParaRPr sz="1600"/>
                    </a:p>
                  </a:txBody>
                  <a:tcPr marL="91450" marR="91450" marT="45725" marB="45725"/>
                </a:tc>
                <a:extLst>
                  <a:ext uri="{0D108BD9-81ED-4DB2-BD59-A6C34878D82A}">
                    <a16:rowId xmlns:a16="http://schemas.microsoft.com/office/drawing/2014/main" val="10002"/>
                  </a:ext>
                </a:extLst>
              </a:tr>
            </a:tbl>
          </a:graphicData>
        </a:graphic>
      </p:graphicFrame>
      <p:sp>
        <p:nvSpPr>
          <p:cNvPr id="249" name="Google Shape;249;p47"/>
          <p:cNvSpPr txBox="1"/>
          <p:nvPr/>
        </p:nvSpPr>
        <p:spPr>
          <a:xfrm>
            <a:off x="1821688" y="2705473"/>
            <a:ext cx="28692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By Datatype</a:t>
            </a:r>
            <a:endParaRPr sz="1600"/>
          </a:p>
        </p:txBody>
      </p:sp>
      <p:graphicFrame>
        <p:nvGraphicFramePr>
          <p:cNvPr id="250" name="Google Shape;250;p47"/>
          <p:cNvGraphicFramePr/>
          <p:nvPr/>
        </p:nvGraphicFramePr>
        <p:xfrm>
          <a:off x="6493256" y="3067303"/>
          <a:ext cx="3283725" cy="2864830"/>
        </p:xfrm>
        <a:graphic>
          <a:graphicData uri="http://schemas.openxmlformats.org/drawingml/2006/table">
            <a:tbl>
              <a:tblPr firstRow="1" bandRow="1">
                <a:noFill/>
                <a:tableStyleId>{42BE649E-0E3B-49DE-B5D4-39BE5736B5C0}</a:tableStyleId>
              </a:tblPr>
              <a:tblGrid>
                <a:gridCol w="1655075">
                  <a:extLst>
                    <a:ext uri="{9D8B030D-6E8A-4147-A177-3AD203B41FA5}">
                      <a16:colId xmlns:a16="http://schemas.microsoft.com/office/drawing/2014/main" val="20000"/>
                    </a:ext>
                  </a:extLst>
                </a:gridCol>
                <a:gridCol w="162865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US" sz="1600" u="none" strike="noStrike" cap="none"/>
                        <a:t>Station</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Potential Duplicates</a:t>
                      </a:r>
                      <a:endParaRPr sz="16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600" u="none" strike="noStrike" cap="none"/>
                        <a:t>CF</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1</a:t>
                      </a:r>
                      <a:endParaRPr sz="1600"/>
                    </a:p>
                  </a:txBody>
                  <a:tcPr marL="91450" marR="91450" marT="45725" marB="45725"/>
                </a:tc>
                <a:extLst>
                  <a:ext uri="{0D108BD9-81ED-4DB2-BD59-A6C34878D82A}">
                    <a16:rowId xmlns:a16="http://schemas.microsoft.com/office/drawing/2014/main" val="10001"/>
                  </a:ext>
                </a:extLst>
              </a:tr>
              <a:tr h="431450">
                <a:tc>
                  <a:txBody>
                    <a:bodyPr/>
                    <a:lstStyle/>
                    <a:p>
                      <a:pPr marL="0" marR="0" lvl="0" indent="0" algn="l" rtl="0">
                        <a:lnSpc>
                          <a:spcPct val="100000"/>
                        </a:lnSpc>
                        <a:spcBef>
                          <a:spcPts val="0"/>
                        </a:spcBef>
                        <a:spcAft>
                          <a:spcPts val="0"/>
                        </a:spcAft>
                        <a:buNone/>
                      </a:pPr>
                      <a:r>
                        <a:rPr lang="en-US" sz="1600" u="none" strike="noStrike" cap="none"/>
                        <a:t>EB</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6</a:t>
                      </a:r>
                      <a:endParaRPr sz="16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600" u="none" strike="noStrike" cap="none"/>
                        <a:t>GC</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573</a:t>
                      </a:r>
                      <a:endParaRPr sz="16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600" u="none" strike="noStrike" cap="none"/>
                        <a:t>MO</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15</a:t>
                      </a:r>
                      <a:endParaRPr sz="16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600" u="none" strike="noStrike" cap="none"/>
                        <a:t>SF</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11,924</a:t>
                      </a:r>
                      <a:endParaRPr sz="16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600" u="none" strike="noStrike" cap="none"/>
                        <a:t>WI</a:t>
                      </a:r>
                      <a:endParaRPr sz="1600"/>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618</a:t>
                      </a:r>
                      <a:endParaRPr sz="1600"/>
                    </a:p>
                  </a:txBody>
                  <a:tcPr marL="91450" marR="91450" marT="45725" marB="45725"/>
                </a:tc>
                <a:extLst>
                  <a:ext uri="{0D108BD9-81ED-4DB2-BD59-A6C34878D82A}">
                    <a16:rowId xmlns:a16="http://schemas.microsoft.com/office/drawing/2014/main" val="10006"/>
                  </a:ext>
                </a:extLst>
              </a:tr>
            </a:tbl>
          </a:graphicData>
        </a:graphic>
      </p:graphicFrame>
      <p:sp>
        <p:nvSpPr>
          <p:cNvPr id="251" name="Google Shape;251;p47"/>
          <p:cNvSpPr txBox="1"/>
          <p:nvPr/>
        </p:nvSpPr>
        <p:spPr>
          <a:xfrm>
            <a:off x="6700520" y="2705473"/>
            <a:ext cx="28692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HRPT, by Receiving Station</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2d13f796c5_1_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HRPT Visualizations for Other Stations</a:t>
            </a:r>
            <a:endParaRPr/>
          </a:p>
        </p:txBody>
      </p:sp>
      <p:sp>
        <p:nvSpPr>
          <p:cNvPr id="257" name="Google Shape;257;g22d13f796c5_1_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3" action="ppaction://hlinksldjump"/>
              </a:rPr>
              <a:t>Hawaii, USA</a:t>
            </a:r>
            <a:endParaRPr/>
          </a:p>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4" action="ppaction://hlinksldjump"/>
              </a:rPr>
              <a:t>Miami, Florida, USA</a:t>
            </a:r>
            <a:endParaRPr/>
          </a:p>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5" action="ppaction://hlinksldjump"/>
              </a:rPr>
              <a:t>Monterey, California, USA</a:t>
            </a:r>
            <a:endParaRPr/>
          </a:p>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6" action="ppaction://hlinksldjump"/>
              </a:rPr>
              <a:t>Sioux Falls, South Dakota, USA</a:t>
            </a:r>
            <a:endParaRPr/>
          </a:p>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7" action="ppaction://hlinksldjump"/>
              </a:rPr>
              <a:t>Wallops Island, Virginia, USA</a:t>
            </a:r>
            <a:endParaRPr/>
          </a:p>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8" action="ppaction://hlinksldjump"/>
              </a:rPr>
              <a:t>Cape Ferguson, Australia</a:t>
            </a:r>
            <a:endParaRPr/>
          </a:p>
          <a:p>
            <a:pPr marL="457200" lvl="0" indent="-228600" algn="l" rtl="0">
              <a:lnSpc>
                <a:spcPct val="90000"/>
              </a:lnSpc>
              <a:spcBef>
                <a:spcPts val="1000"/>
              </a:spcBef>
              <a:spcAft>
                <a:spcPts val="0"/>
              </a:spcAft>
              <a:buClr>
                <a:schemeClr val="dk1"/>
              </a:buClr>
              <a:buSzPts val="1800"/>
              <a:buNone/>
            </a:pPr>
            <a:r>
              <a:rPr lang="en-US" u="sng">
                <a:solidFill>
                  <a:schemeClr val="hlink"/>
                </a:solidFill>
                <a:hlinkClick r:id="rId9" action="ppaction://hlinksldjump"/>
              </a:rPr>
              <a:t>Lannion, France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0"/>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Hawaii, USA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2d0565e09d_0_5"/>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Hawaii, USA</a:t>
            </a:r>
            <a:br>
              <a:rPr lang="en-US"/>
            </a:br>
            <a:r>
              <a:rPr lang="en-US" i="1"/>
              <a:t>Annual File Counts</a:t>
            </a:r>
            <a:endParaRPr/>
          </a:p>
        </p:txBody>
      </p:sp>
      <p:sp>
        <p:nvSpPr>
          <p:cNvPr id="269" name="Google Shape;269;g22d0565e09d_0_5"/>
          <p:cNvSpPr txBox="1"/>
          <p:nvPr/>
        </p:nvSpPr>
        <p:spPr>
          <a:xfrm>
            <a:off x="285607" y="5257800"/>
            <a:ext cx="35055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that this visualization combines data from Honolulu (1999-2000) and Ewa Beach (2006-2010) stations on Oahu</a:t>
            </a:r>
            <a:endParaRPr/>
          </a:p>
        </p:txBody>
      </p:sp>
      <p:pic>
        <p:nvPicPr>
          <p:cNvPr id="270" name="Google Shape;270;g22d0565e09d_0_5"/>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2d0565e09d_0_11"/>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Hawaii, USA</a:t>
            </a:r>
            <a:br>
              <a:rPr lang="en-US"/>
            </a:br>
            <a:r>
              <a:rPr lang="en-US" i="1"/>
              <a:t>Monthly File Counts</a:t>
            </a:r>
            <a:endParaRPr/>
          </a:p>
        </p:txBody>
      </p:sp>
      <p:sp>
        <p:nvSpPr>
          <p:cNvPr id="277" name="Google Shape;277;g22d0565e09d_0_11"/>
          <p:cNvSpPr txBox="1"/>
          <p:nvPr/>
        </p:nvSpPr>
        <p:spPr>
          <a:xfrm>
            <a:off x="285607" y="5257800"/>
            <a:ext cx="35055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that this visualization combines data from Honolulu (1999-2000) and Ewa Beach (2006-2010) stations on Oahu</a:t>
            </a:r>
            <a:endParaRPr/>
          </a:p>
        </p:txBody>
      </p:sp>
      <p:pic>
        <p:nvPicPr>
          <p:cNvPr id="278" name="Google Shape;278;g22d0565e09d_0_11"/>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2d0565e09d_0_17"/>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Hawaii, USA</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sp>
        <p:nvSpPr>
          <p:cNvPr id="284" name="Google Shape;284;g22d0565e09d_0_17"/>
          <p:cNvSpPr txBox="1"/>
          <p:nvPr/>
        </p:nvSpPr>
        <p:spPr>
          <a:xfrm>
            <a:off x="285607" y="5257800"/>
            <a:ext cx="35055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that this visualization combines data from Honolulu (1999-2000) and Ewa Beach (2006-2010) stations on Oahu</a:t>
            </a:r>
            <a:endParaRPr/>
          </a:p>
        </p:txBody>
      </p:sp>
      <p:pic>
        <p:nvPicPr>
          <p:cNvPr id="285" name="Google Shape;285;g22d0565e09d_0_17"/>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Miami, Florida, USA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2d0565e09d_0_40"/>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Miami, FL</a:t>
            </a:r>
            <a:br>
              <a:rPr lang="en-US"/>
            </a:br>
            <a:r>
              <a:rPr lang="en-US" i="1"/>
              <a:t>Annual File Counts</a:t>
            </a:r>
            <a:endParaRPr/>
          </a:p>
        </p:txBody>
      </p:sp>
      <p:pic>
        <p:nvPicPr>
          <p:cNvPr id="297" name="Google Shape;297;g22d0565e09d_0_40"/>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2d0565e09d_0_45"/>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Miami, FL</a:t>
            </a:r>
            <a:br>
              <a:rPr lang="en-US"/>
            </a:br>
            <a:r>
              <a:rPr lang="en-US" i="1"/>
              <a:t>Monthly File Counts</a:t>
            </a:r>
            <a:endParaRPr/>
          </a:p>
        </p:txBody>
      </p:sp>
      <p:pic>
        <p:nvPicPr>
          <p:cNvPr id="304" name="Google Shape;304;g22d0565e09d_0_45"/>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2d0565e09d_0_50"/>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Miami, FL</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310" name="Google Shape;310;g22d0565e09d_0_50"/>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g22bfe938c66_1_79"/>
          <p:cNvGrpSpPr/>
          <p:nvPr/>
        </p:nvGrpSpPr>
        <p:grpSpPr>
          <a:xfrm>
            <a:off x="1" y="0"/>
            <a:ext cx="12191999" cy="6866400"/>
            <a:chOff x="0" y="0"/>
            <a:chExt cx="9143999" cy="5149800"/>
          </a:xfrm>
        </p:grpSpPr>
        <p:pic>
          <p:nvPicPr>
            <p:cNvPr id="133" name="Google Shape;133;g22bfe938c66_1_79"/>
            <p:cNvPicPr preferRelativeResize="0"/>
            <p:nvPr/>
          </p:nvPicPr>
          <p:blipFill rotWithShape="1">
            <a:blip r:embed="rId3">
              <a:alphaModFix/>
            </a:blip>
            <a:srcRect l="1360" t="23816" r="2123" b="24888"/>
            <a:stretch/>
          </p:blipFill>
          <p:spPr>
            <a:xfrm>
              <a:off x="0" y="0"/>
              <a:ext cx="9143999" cy="261325"/>
            </a:xfrm>
            <a:prstGeom prst="rect">
              <a:avLst/>
            </a:prstGeom>
            <a:noFill/>
            <a:ln>
              <a:noFill/>
            </a:ln>
          </p:spPr>
        </p:pic>
        <p:sp>
          <p:nvSpPr>
            <p:cNvPr id="134" name="Google Shape;134;g22bfe938c66_1_79"/>
            <p:cNvSpPr/>
            <p:nvPr/>
          </p:nvSpPr>
          <p:spPr>
            <a:xfrm>
              <a:off x="0" y="4924800"/>
              <a:ext cx="8272800" cy="218700"/>
            </a:xfrm>
            <a:prstGeom prst="flowChartProcess">
              <a:avLst/>
            </a:prstGeom>
            <a:solidFill>
              <a:srgbClr val="D8E2F3"/>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35" name="Google Shape;135;g22bfe938c66_1_79"/>
            <p:cNvSpPr/>
            <p:nvPr/>
          </p:nvSpPr>
          <p:spPr>
            <a:xfrm>
              <a:off x="8272800" y="4924800"/>
              <a:ext cx="666000" cy="225000"/>
            </a:xfrm>
            <a:prstGeom prst="rtTriangle">
              <a:avLst/>
            </a:prstGeom>
            <a:solidFill>
              <a:srgbClr val="D8E2F3"/>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sp>
        <p:nvSpPr>
          <p:cNvPr id="136" name="Google Shape;136;g22bfe938c66_1_79"/>
          <p:cNvSpPr txBox="1"/>
          <p:nvPr/>
        </p:nvSpPr>
        <p:spPr>
          <a:xfrm>
            <a:off x="2663800" y="6509567"/>
            <a:ext cx="6804000" cy="41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Calibri"/>
                <a:ea typeface="Calibri"/>
                <a:cs typeface="Calibri"/>
                <a:sym typeface="Calibri"/>
              </a:rPr>
              <a:t>ESDIS Project</a:t>
            </a:r>
            <a:endParaRPr sz="2400" b="1">
              <a:solidFill>
                <a:srgbClr val="FFFFFF"/>
              </a:solidFill>
              <a:latin typeface="Calibri"/>
              <a:ea typeface="Calibri"/>
              <a:cs typeface="Calibri"/>
              <a:sym typeface="Calibri"/>
            </a:endParaRPr>
          </a:p>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sp>
        <p:nvSpPr>
          <p:cNvPr id="137" name="Google Shape;137;g22bfe938c66_1_79"/>
          <p:cNvSpPr txBox="1"/>
          <p:nvPr/>
        </p:nvSpPr>
        <p:spPr>
          <a:xfrm>
            <a:off x="1901568" y="701440"/>
            <a:ext cx="8753619" cy="50000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1" i="0" u="none" strike="noStrike" cap="none">
                <a:solidFill>
                  <a:srgbClr val="7B7B7B"/>
                </a:solidFill>
                <a:latin typeface="Times New Roman"/>
                <a:ea typeface="Times New Roman"/>
                <a:cs typeface="Times New Roman"/>
                <a:sym typeface="Times New Roman"/>
              </a:rPr>
              <a:t>NASA AVHRR Data</a:t>
            </a:r>
            <a:endParaRPr sz="3200" b="0" i="0" u="none" strike="noStrike" cap="none">
              <a:solidFill>
                <a:srgbClr val="7B7B7B"/>
              </a:solidFill>
              <a:latin typeface="Times New Roman"/>
              <a:ea typeface="Times New Roman"/>
              <a:cs typeface="Times New Roman"/>
              <a:sym typeface="Times New Roman"/>
            </a:endParaRPr>
          </a:p>
        </p:txBody>
      </p:sp>
      <p:pic>
        <p:nvPicPr>
          <p:cNvPr id="138" name="Google Shape;138;g22bfe938c66_1_79"/>
          <p:cNvPicPr preferRelativeResize="0"/>
          <p:nvPr/>
        </p:nvPicPr>
        <p:blipFill rotWithShape="1">
          <a:blip r:embed="rId4">
            <a:alphaModFix/>
          </a:blip>
          <a:srcRect/>
          <a:stretch/>
        </p:blipFill>
        <p:spPr>
          <a:xfrm>
            <a:off x="-712667" y="348433"/>
            <a:ext cx="2767824" cy="1383912"/>
          </a:xfrm>
          <a:prstGeom prst="rect">
            <a:avLst/>
          </a:prstGeom>
          <a:noFill/>
          <a:ln>
            <a:noFill/>
          </a:ln>
        </p:spPr>
      </p:pic>
      <p:sp>
        <p:nvSpPr>
          <p:cNvPr id="139" name="Google Shape;139;g22bfe938c66_1_79"/>
          <p:cNvSpPr txBox="1"/>
          <p:nvPr/>
        </p:nvSpPr>
        <p:spPr>
          <a:xfrm>
            <a:off x="4213271" y="1169139"/>
            <a:ext cx="46114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NASA’s full collection of AVHRR data in CMR</a:t>
            </a:r>
            <a:endParaRPr sz="1800" dirty="0">
              <a:solidFill>
                <a:schemeClr val="dk1"/>
              </a:solidFill>
              <a:latin typeface="Times New Roman"/>
              <a:ea typeface="Times New Roman"/>
              <a:cs typeface="Times New Roman"/>
              <a:sym typeface="Times New Roman"/>
            </a:endParaRPr>
          </a:p>
        </p:txBody>
      </p:sp>
      <p:pic>
        <p:nvPicPr>
          <p:cNvPr id="140" name="Google Shape;140;g22bfe938c66_1_79"/>
          <p:cNvPicPr preferRelativeResize="0"/>
          <p:nvPr/>
        </p:nvPicPr>
        <p:blipFill rotWithShape="1">
          <a:blip r:embed="rId6">
            <a:alphaModFix/>
          </a:blip>
          <a:srcRect/>
          <a:stretch/>
        </p:blipFill>
        <p:spPr>
          <a:xfrm>
            <a:off x="985586" y="2230583"/>
            <a:ext cx="3227685" cy="2031871"/>
          </a:xfrm>
          <a:prstGeom prst="rect">
            <a:avLst/>
          </a:prstGeom>
          <a:noFill/>
          <a:ln>
            <a:noFill/>
          </a:ln>
        </p:spPr>
      </p:pic>
      <p:sp>
        <p:nvSpPr>
          <p:cNvPr id="141" name="Google Shape;141;g22bfe938c66_1_79"/>
          <p:cNvSpPr txBox="1"/>
          <p:nvPr/>
        </p:nvSpPr>
        <p:spPr>
          <a:xfrm>
            <a:off x="4325420" y="1603686"/>
            <a:ext cx="7416457"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Times New Roman"/>
                <a:ea typeface="Times New Roman"/>
                <a:cs typeface="Times New Roman"/>
                <a:sym typeface="Times New Roman"/>
              </a:rPr>
              <a:t>Climate Data Record</a:t>
            </a:r>
            <a:endParaRPr sz="1800" b="1" i="0">
              <a:solidFill>
                <a:srgbClr val="323232"/>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rgbClr val="323232"/>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a:solidFill>
                  <a:srgbClr val="323232"/>
                </a:solidFill>
                <a:latin typeface="Times New Roman"/>
                <a:ea typeface="Times New Roman"/>
                <a:cs typeface="Times New Roman"/>
                <a:sym typeface="Times New Roman"/>
              </a:rPr>
              <a:t>Long-term Data Record</a:t>
            </a:r>
            <a:endParaRPr/>
          </a:p>
          <a:p>
            <a:pPr marL="0" marR="0" lvl="0" indent="0" algn="l" rtl="0">
              <a:spcBef>
                <a:spcPts val="0"/>
              </a:spcBef>
              <a:spcAft>
                <a:spcPts val="0"/>
              </a:spcAft>
              <a:buNone/>
            </a:pPr>
            <a:r>
              <a:rPr lang="en-US" sz="1200" b="0" i="0" u="sng">
                <a:solidFill>
                  <a:srgbClr val="323232"/>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The Long-Term Data Record (LTDR)</a:t>
            </a:r>
            <a:r>
              <a:rPr lang="en-US" sz="1200" b="0" i="0">
                <a:solidFill>
                  <a:srgbClr val="323232"/>
                </a:solidFill>
                <a:latin typeface="Times New Roman"/>
                <a:ea typeface="Times New Roman"/>
                <a:cs typeface="Times New Roman"/>
                <a:sym typeface="Times New Roman"/>
              </a:rPr>
              <a:t> project was originally funded through a NASA REASoN program in 2002, and later via a MEaSUREs project in 2010.  Currently, LTDR is being funded by a new MEaSUREs 2017 project besides the Climate Data Record Program from the NOAA National Climatic Data Center.  With Eric Vermote as its Principal Investigator, this project continues to produce and distribute a global land surface climate data record (CDR) that is critically important to studying global climate change.  The LTDR project is unique in that it serves as a bridge that connects data derived from the NOAA Advanced Very High Resolution Radiometer (</a:t>
            </a:r>
            <a:r>
              <a:rPr lang="en-US" sz="1200" b="0" i="0" u="sng" strike="noStrike">
                <a:solidFill>
                  <a:srgbClr val="2276AC"/>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AVHRR </a:t>
            </a:r>
            <a:r>
              <a:rPr lang="en-US" sz="1200" b="0" i="0">
                <a:solidFill>
                  <a:srgbClr val="323232"/>
                </a:solidFill>
                <a:latin typeface="Times New Roman"/>
                <a:ea typeface="Times New Roman"/>
                <a:cs typeface="Times New Roman"/>
                <a:sym typeface="Times New Roman"/>
              </a:rPr>
              <a:t>), the EOS Moderate resolution Imaging Spectroradiometer (</a:t>
            </a:r>
            <a:r>
              <a:rPr lang="en-US" sz="1200" b="0" i="0" u="sng" strike="noStrike">
                <a:solidFill>
                  <a:srgbClr val="2276AC"/>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MODIS </a:t>
            </a:r>
            <a:r>
              <a:rPr lang="en-US" sz="1200" b="0" i="0">
                <a:solidFill>
                  <a:srgbClr val="323232"/>
                </a:solidFill>
                <a:latin typeface="Times New Roman"/>
                <a:ea typeface="Times New Roman"/>
                <a:cs typeface="Times New Roman"/>
                <a:sym typeface="Times New Roman"/>
              </a:rPr>
              <a:t>), the Suomi National Polar-orbiting Partnership (</a:t>
            </a:r>
            <a:r>
              <a:rPr lang="en-US" sz="1200" b="0" i="0" u="sng" strike="noStrike">
                <a:solidFill>
                  <a:srgbClr val="2276AC"/>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SNPP </a:t>
            </a:r>
            <a:r>
              <a:rPr lang="en-US" sz="1200" b="0" i="0">
                <a:solidFill>
                  <a:srgbClr val="323232"/>
                </a:solidFill>
                <a:latin typeface="Times New Roman"/>
                <a:ea typeface="Times New Roman"/>
                <a:cs typeface="Times New Roman"/>
                <a:sym typeface="Times New Roman"/>
              </a:rPr>
              <a:t>) Visible Infrared Imaging Radiometer Suite (VIIRS), and Joint Polar Satellite System (</a:t>
            </a:r>
            <a:r>
              <a:rPr lang="en-US" sz="1200" b="0" i="0" u="sng" strike="noStrike">
                <a:solidFill>
                  <a:srgbClr val="2276AC"/>
                </a:solidFill>
                <a:latin typeface="Times New Roman"/>
                <a:ea typeface="Times New Roman"/>
                <a:cs typeface="Times New Roman"/>
                <a:sym typeface="Times New Roman"/>
                <a:hlinkClick r:id="rId11">
                  <a:extLst>
                    <a:ext uri="{A12FA001-AC4F-418D-AE19-62706E023703}">
                      <ahyp:hlinkClr xmlns:ahyp="http://schemas.microsoft.com/office/drawing/2018/hyperlinkcolor" val="tx"/>
                    </a:ext>
                  </a:extLst>
                </a:hlinkClick>
              </a:rPr>
              <a:t>JPSS </a:t>
            </a:r>
            <a:r>
              <a:rPr lang="en-US" sz="1200" b="0" i="0">
                <a:solidFill>
                  <a:srgbClr val="323232"/>
                </a:solidFill>
                <a:latin typeface="Times New Roman"/>
                <a:ea typeface="Times New Roman"/>
                <a:cs typeface="Times New Roman"/>
                <a:sym typeface="Times New Roman"/>
              </a:rPr>
              <a:t>) VIIRS missions. Starting from the 1980s decade, such a wide temporal extent helps offer data products that span four decades.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g22bfe938c66_1_79"/>
          <p:cNvSpPr txBox="1"/>
          <p:nvPr/>
        </p:nvSpPr>
        <p:spPr>
          <a:xfrm>
            <a:off x="4325420" y="4566819"/>
            <a:ext cx="7416457"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Times New Roman"/>
                <a:ea typeface="Times New Roman"/>
                <a:cs typeface="Times New Roman"/>
                <a:sym typeface="Times New Roman"/>
              </a:rPr>
              <a:t>Field Campaigns</a:t>
            </a:r>
            <a:endParaRPr/>
          </a:p>
          <a:p>
            <a:pPr marL="0" marR="0" lvl="0" indent="0" algn="l" rtl="0">
              <a:spcBef>
                <a:spcPts val="0"/>
              </a:spcBef>
              <a:spcAft>
                <a:spcPts val="0"/>
              </a:spcAft>
              <a:buNone/>
            </a:pPr>
            <a:endParaRPr sz="18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i="0">
                <a:solidFill>
                  <a:schemeClr val="dk1"/>
                </a:solidFill>
                <a:latin typeface="Times New Roman"/>
                <a:ea typeface="Times New Roman"/>
                <a:cs typeface="Times New Roman"/>
                <a:sym typeface="Times New Roman"/>
              </a:rPr>
              <a:t>CLPX-Satellite: AVHRR/HRPT Brightness Temperatures and Reflectances, Version 1 (NSIDC-0152)</a:t>
            </a:r>
            <a:endParaRPr/>
          </a:p>
          <a:p>
            <a:pPr marL="0" marR="0" lvl="0" indent="0" algn="l" rtl="0">
              <a:spcBef>
                <a:spcPts val="0"/>
              </a:spcBef>
              <a:spcAft>
                <a:spcPts val="0"/>
              </a:spcAft>
              <a:buNone/>
            </a:pPr>
            <a:r>
              <a:rPr lang="en-US" sz="1200" u="sng">
                <a:solidFill>
                  <a:srgbClr val="212529"/>
                </a:solidFill>
                <a:latin typeface="Times New Roman"/>
                <a:ea typeface="Times New Roman"/>
                <a:cs typeface="Times New Roman"/>
                <a:sym typeface="Times New Roman"/>
                <a:hlinkClick r:id="rId12">
                  <a:extLst>
                    <a:ext uri="{A12FA001-AC4F-418D-AE19-62706E023703}">
                      <ahyp:hlinkClr xmlns:ahyp="http://schemas.microsoft.com/office/drawing/2018/hyperlinkcolor" val="tx"/>
                    </a:ext>
                  </a:extLst>
                </a:hlinkClick>
              </a:rPr>
              <a:t>The data set</a:t>
            </a:r>
            <a:r>
              <a:rPr lang="en-US" sz="1200">
                <a:solidFill>
                  <a:srgbClr val="212529"/>
                </a:solidFill>
                <a:latin typeface="Times New Roman"/>
                <a:ea typeface="Times New Roman"/>
                <a:cs typeface="Times New Roman"/>
                <a:sym typeface="Times New Roman"/>
              </a:rPr>
              <a:t> </a:t>
            </a:r>
            <a:r>
              <a:rPr lang="en-US" sz="1200" b="0" i="0">
                <a:solidFill>
                  <a:srgbClr val="212529"/>
                </a:solidFill>
                <a:latin typeface="Times New Roman"/>
                <a:ea typeface="Times New Roman"/>
                <a:cs typeface="Times New Roman"/>
                <a:sym typeface="Times New Roman"/>
              </a:rPr>
              <a:t>includes AVHRR/HRPT (Advanced Very High Resolution Radiometer/High Resolution Picture Transmission) brightness temperatures and reflectances over the NASA Cold Land Processes Field Experiment (CLPX) Large Regional Study Area (LRSA).</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9"/>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Monterey, California, USA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22d0565e09d_0_100"/>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highlight>
                <a:schemeClr val="lt1"/>
              </a:highlight>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Monterey, CA</a:t>
            </a:r>
            <a:br>
              <a:rPr lang="en-US">
                <a:highlight>
                  <a:schemeClr val="lt1"/>
                </a:highlight>
              </a:rPr>
            </a:br>
            <a:r>
              <a:rPr lang="en-US" i="1"/>
              <a:t>Annual File Counts</a:t>
            </a:r>
            <a:endParaRPr/>
          </a:p>
        </p:txBody>
      </p:sp>
      <p:pic>
        <p:nvPicPr>
          <p:cNvPr id="322" name="Google Shape;322;g22d0565e09d_0_100"/>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2d0565e09d_0_105"/>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Monterey, CA</a:t>
            </a:r>
            <a:br>
              <a:rPr lang="en-US"/>
            </a:br>
            <a:r>
              <a:rPr lang="en-US" i="1"/>
              <a:t>Monthly File Counts</a:t>
            </a:r>
            <a:endParaRPr/>
          </a:p>
        </p:txBody>
      </p:sp>
      <p:pic>
        <p:nvPicPr>
          <p:cNvPr id="329" name="Google Shape;329;g22d0565e09d_0_105"/>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2d0565e09d_0_110"/>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Monterey, CA</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335" name="Google Shape;335;g22d0565e09d_0_110"/>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Sioux Falls, South Dakota, USA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2d0565e09d_0_54"/>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Sioux Falls, SD</a:t>
            </a:r>
            <a:br>
              <a:rPr lang="en-US"/>
            </a:br>
            <a:r>
              <a:rPr lang="en-US" i="1"/>
              <a:t>Annual File Counts</a:t>
            </a:r>
            <a:endParaRPr/>
          </a:p>
        </p:txBody>
      </p:sp>
      <p:pic>
        <p:nvPicPr>
          <p:cNvPr id="347" name="Google Shape;347;g22d0565e09d_0_54"/>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2d0565e09d_0_59"/>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Sioux Falls, SD</a:t>
            </a:r>
            <a:br>
              <a:rPr lang="en-US"/>
            </a:br>
            <a:r>
              <a:rPr lang="en-US" i="1"/>
              <a:t>Monthly File Counts</a:t>
            </a:r>
            <a:endParaRPr/>
          </a:p>
        </p:txBody>
      </p:sp>
      <p:pic>
        <p:nvPicPr>
          <p:cNvPr id="354" name="Google Shape;354;g22d0565e09d_0_59"/>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2d0565e09d_0_64"/>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Sioux Falls, SD</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360" name="Google Shape;360;g22d0565e09d_0_64"/>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4"/>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Wallops Island, Virginia, USA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2d0565e09d_0_26"/>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Wallops Island, VA</a:t>
            </a:r>
            <a:br>
              <a:rPr lang="en-US"/>
            </a:br>
            <a:r>
              <a:rPr lang="en-US" i="1"/>
              <a:t>Annual File Counts</a:t>
            </a:r>
            <a:endParaRPr/>
          </a:p>
        </p:txBody>
      </p:sp>
      <p:pic>
        <p:nvPicPr>
          <p:cNvPr id="372" name="Google Shape;372;g22d0565e09d_0_26"/>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NOAA AVHRR Data Availability Review</a:t>
            </a:r>
            <a:endParaRPr/>
          </a:p>
        </p:txBody>
      </p:sp>
      <p:sp>
        <p:nvSpPr>
          <p:cNvPr id="148" name="Google Shape;14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dirty="0"/>
              <a:t>NOAA assessed its 1 km AVHRR data available in its Comprehensive Large Array-data Stewardship System (CLASS)</a:t>
            </a:r>
            <a:endParaRPr dirty="0"/>
          </a:p>
          <a:p>
            <a:pPr marL="457200" lvl="0" indent="-342900" algn="l" rtl="0">
              <a:lnSpc>
                <a:spcPct val="90000"/>
              </a:lnSpc>
              <a:spcBef>
                <a:spcPts val="1000"/>
              </a:spcBef>
              <a:spcAft>
                <a:spcPts val="0"/>
              </a:spcAft>
              <a:buClr>
                <a:schemeClr val="dk1"/>
              </a:buClr>
              <a:buSzPts val="1800"/>
              <a:buChar char="•"/>
            </a:pPr>
            <a:r>
              <a:rPr lang="en-US" dirty="0"/>
              <a:t>We conducted an initial assessment of both HRPT and LAC data</a:t>
            </a:r>
          </a:p>
          <a:p>
            <a:pPr marL="457200" lvl="0" indent="-342900" algn="l" rtl="0">
              <a:lnSpc>
                <a:spcPct val="90000"/>
              </a:lnSpc>
              <a:spcBef>
                <a:spcPts val="1000"/>
              </a:spcBef>
              <a:spcAft>
                <a:spcPts val="0"/>
              </a:spcAft>
              <a:buClr>
                <a:schemeClr val="dk1"/>
              </a:buClr>
              <a:buSzPts val="1800"/>
              <a:buChar char="•"/>
            </a:pPr>
            <a:r>
              <a:rPr lang="en-US" dirty="0"/>
              <a:t>This analysis is focused on historical data, beginning with 1978 and ending with 2010</a:t>
            </a:r>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2d0565e09d_0_31"/>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Wallops Island, VA</a:t>
            </a:r>
            <a:br>
              <a:rPr lang="en-US"/>
            </a:br>
            <a:r>
              <a:rPr lang="en-US" i="1"/>
              <a:t>Monthly File Counts</a:t>
            </a:r>
            <a:endParaRPr/>
          </a:p>
        </p:txBody>
      </p:sp>
      <p:pic>
        <p:nvPicPr>
          <p:cNvPr id="379" name="Google Shape;379;g22d0565e09d_0_31"/>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2d0565e09d_0_36"/>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Wallops Island, VA</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385" name="Google Shape;385;g22d0565e09d_0_36"/>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Cape Ferguson, Australia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2d0565e09d_0_82"/>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Cape Ferguson, Australia</a:t>
            </a:r>
            <a:br>
              <a:rPr lang="en-US"/>
            </a:br>
            <a:r>
              <a:rPr lang="en-US" i="1"/>
              <a:t>Annual File Counts</a:t>
            </a:r>
            <a:endParaRPr/>
          </a:p>
        </p:txBody>
      </p:sp>
      <p:pic>
        <p:nvPicPr>
          <p:cNvPr id="397" name="Google Shape;397;g22d0565e09d_0_82"/>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2d0565e09d_0_87"/>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Cape Ferguson, Australia</a:t>
            </a:r>
            <a:br>
              <a:rPr lang="en-US"/>
            </a:br>
            <a:r>
              <a:rPr lang="en-US" i="1"/>
              <a:t>Monthly File Counts</a:t>
            </a:r>
            <a:endParaRPr/>
          </a:p>
        </p:txBody>
      </p:sp>
      <p:pic>
        <p:nvPicPr>
          <p:cNvPr id="404" name="Google Shape;404;g22d0565e09d_0_87"/>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2d0565e09d_0_92"/>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Cape Ferguson, Australia</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410" name="Google Shape;410;g22d0565e09d_0_92"/>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7"/>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i="1"/>
              <a:t>HRPT Data in NOAA CLASS</a:t>
            </a:r>
            <a:br>
              <a:rPr lang="en-US"/>
            </a:br>
            <a:r>
              <a:rPr lang="en-US"/>
              <a:t>Lannion, France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2d0565e09d_0_68"/>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Lannion, France</a:t>
            </a:r>
            <a:br>
              <a:rPr lang="en-US"/>
            </a:br>
            <a:r>
              <a:rPr lang="en-US" i="1"/>
              <a:t>Annual File Counts</a:t>
            </a:r>
            <a:endParaRPr/>
          </a:p>
        </p:txBody>
      </p:sp>
      <p:pic>
        <p:nvPicPr>
          <p:cNvPr id="422" name="Google Shape;422;g22d0565e09d_0_68"/>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2d0565e09d_0_73"/>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Lannion, France</a:t>
            </a:r>
            <a:br>
              <a:rPr lang="en-US"/>
            </a:br>
            <a:r>
              <a:rPr lang="en-US" i="1"/>
              <a:t>Monthly File Counts</a:t>
            </a:r>
            <a:endParaRPr/>
          </a:p>
        </p:txBody>
      </p:sp>
      <p:pic>
        <p:nvPicPr>
          <p:cNvPr id="429" name="Google Shape;429;g22d0565e09d_0_73"/>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2d0565e09d_0_78"/>
          <p:cNvSpPr txBox="1">
            <a:spLocks noGrp="1"/>
          </p:cNvSpPr>
          <p:nvPr>
            <p:ph type="title"/>
          </p:nvPr>
        </p:nvSpPr>
        <p:spPr>
          <a:xfrm>
            <a:off x="285607" y="540327"/>
            <a:ext cx="3932100" cy="16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a:t>HRPT Data at </a:t>
            </a:r>
            <a:endParaRPr/>
          </a:p>
          <a:p>
            <a:pPr marL="0" lvl="0" indent="0" algn="l" rtl="0">
              <a:lnSpc>
                <a:spcPct val="90000"/>
              </a:lnSpc>
              <a:spcBef>
                <a:spcPts val="0"/>
              </a:spcBef>
              <a:spcAft>
                <a:spcPts val="0"/>
              </a:spcAft>
              <a:buClr>
                <a:schemeClr val="dk1"/>
              </a:buClr>
              <a:buSzPts val="3200"/>
              <a:buFont typeface="Calibri"/>
              <a:buNone/>
            </a:pPr>
            <a:r>
              <a:rPr lang="en-US">
                <a:highlight>
                  <a:schemeClr val="lt1"/>
                </a:highlight>
              </a:rPr>
              <a:t>Lannion, France</a:t>
            </a:r>
            <a:br>
              <a:rPr lang="en-US"/>
            </a:br>
            <a:r>
              <a:rPr lang="en-US" i="1"/>
              <a:t>Monthly File Counts,</a:t>
            </a:r>
            <a:endParaRPr i="1"/>
          </a:p>
          <a:p>
            <a:pPr marL="0" lvl="0" indent="0" algn="l" rtl="0">
              <a:lnSpc>
                <a:spcPct val="90000"/>
              </a:lnSpc>
              <a:spcBef>
                <a:spcPts val="0"/>
              </a:spcBef>
              <a:spcAft>
                <a:spcPts val="0"/>
              </a:spcAft>
              <a:buClr>
                <a:schemeClr val="dk1"/>
              </a:buClr>
              <a:buSzPts val="3200"/>
              <a:buFont typeface="Calibri"/>
              <a:buNone/>
            </a:pPr>
            <a:r>
              <a:rPr lang="en-US" i="1"/>
              <a:t>by Satellite</a:t>
            </a:r>
            <a:endParaRPr i="1"/>
          </a:p>
        </p:txBody>
      </p:sp>
      <p:pic>
        <p:nvPicPr>
          <p:cNvPr id="435" name="Google Shape;435;g22d0565e09d_0_78"/>
          <p:cNvPicPr preferRelativeResize="0"/>
          <p:nvPr/>
        </p:nvPicPr>
        <p:blipFill>
          <a:blip r:embed="rId3">
            <a:alphaModFix/>
          </a:blip>
          <a:stretch>
            <a:fillRect/>
          </a:stretch>
        </p:blipFill>
        <p:spPr>
          <a:xfrm>
            <a:off x="3803904" y="365760"/>
            <a:ext cx="7669494" cy="59281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2d0565e09d_0_1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AVHRR Data Availability in NOAA CLASS</a:t>
            </a:r>
            <a:br>
              <a:rPr lang="en-US"/>
            </a:br>
            <a:r>
              <a:rPr lang="en-US"/>
              <a:t>HRPT + LAC Basic Statistics</a:t>
            </a:r>
            <a:endParaRPr/>
          </a:p>
        </p:txBody>
      </p:sp>
      <p:graphicFrame>
        <p:nvGraphicFramePr>
          <p:cNvPr id="155" name="Google Shape;155;g22d0565e09d_0_157"/>
          <p:cNvGraphicFramePr/>
          <p:nvPr/>
        </p:nvGraphicFramePr>
        <p:xfrm>
          <a:off x="533400" y="1988597"/>
          <a:ext cx="5371450" cy="3444525"/>
        </p:xfrm>
        <a:graphic>
          <a:graphicData uri="http://schemas.openxmlformats.org/drawingml/2006/table">
            <a:tbl>
              <a:tblPr firstRow="1" bandRow="1">
                <a:noFill/>
                <a:tableStyleId>{42BE649E-0E3B-49DE-B5D4-39BE5736B5C0}</a:tableStyleId>
              </a:tblPr>
              <a:tblGrid>
                <a:gridCol w="1519225">
                  <a:extLst>
                    <a:ext uri="{9D8B030D-6E8A-4147-A177-3AD203B41FA5}">
                      <a16:colId xmlns:a16="http://schemas.microsoft.com/office/drawing/2014/main" val="20000"/>
                    </a:ext>
                  </a:extLst>
                </a:gridCol>
                <a:gridCol w="1349075">
                  <a:extLst>
                    <a:ext uri="{9D8B030D-6E8A-4147-A177-3AD203B41FA5}">
                      <a16:colId xmlns:a16="http://schemas.microsoft.com/office/drawing/2014/main" val="20001"/>
                    </a:ext>
                  </a:extLst>
                </a:gridCol>
                <a:gridCol w="1252475">
                  <a:extLst>
                    <a:ext uri="{9D8B030D-6E8A-4147-A177-3AD203B41FA5}">
                      <a16:colId xmlns:a16="http://schemas.microsoft.com/office/drawing/2014/main" val="20002"/>
                    </a:ext>
                  </a:extLst>
                </a:gridCol>
                <a:gridCol w="1250675">
                  <a:extLst>
                    <a:ext uri="{9D8B030D-6E8A-4147-A177-3AD203B41FA5}">
                      <a16:colId xmlns:a16="http://schemas.microsoft.com/office/drawing/2014/main" val="20003"/>
                    </a:ext>
                  </a:extLst>
                </a:gridCol>
              </a:tblGrid>
              <a:tr h="857725">
                <a:tc>
                  <a:txBody>
                    <a:bodyPr/>
                    <a:lstStyle/>
                    <a:p>
                      <a:pPr marL="0" marR="0" lvl="0" indent="0" algn="ctr" rtl="0">
                        <a:lnSpc>
                          <a:spcPct val="100000"/>
                        </a:lnSpc>
                        <a:spcBef>
                          <a:spcPts val="0"/>
                        </a:spcBef>
                        <a:spcAft>
                          <a:spcPts val="0"/>
                        </a:spcAft>
                        <a:buNone/>
                      </a:pPr>
                      <a:r>
                        <a:rPr lang="en-US" sz="1600" u="none" strike="noStrike" cap="none"/>
                        <a:t>Metric</a:t>
                      </a:r>
                      <a:endParaRPr sz="1600"/>
                    </a:p>
                  </a:txBody>
                  <a:tcPr marL="91450" marR="91450" marT="45725" marB="45725" anchor="ctr"/>
                </a:tc>
                <a:tc>
                  <a:txBody>
                    <a:bodyPr/>
                    <a:lstStyle/>
                    <a:p>
                      <a:pPr marL="0" marR="0" lvl="0" indent="0" algn="ctr" rtl="0">
                        <a:lnSpc>
                          <a:spcPct val="100000"/>
                        </a:lnSpc>
                        <a:spcBef>
                          <a:spcPts val="0"/>
                        </a:spcBef>
                        <a:spcAft>
                          <a:spcPts val="0"/>
                        </a:spcAft>
                        <a:buNone/>
                      </a:pPr>
                      <a:r>
                        <a:rPr lang="en-US" sz="1600" u="none" strike="noStrike" cap="none"/>
                        <a:t>HRPT</a:t>
                      </a:r>
                      <a:endParaRPr sz="1600"/>
                    </a:p>
                  </a:txBody>
                  <a:tcPr marL="91450" marR="91450" marT="45725" marB="45725" anchor="ctr"/>
                </a:tc>
                <a:tc>
                  <a:txBody>
                    <a:bodyPr/>
                    <a:lstStyle/>
                    <a:p>
                      <a:pPr marL="0" marR="0" lvl="0" indent="0" algn="ctr" rtl="0">
                        <a:lnSpc>
                          <a:spcPct val="100000"/>
                        </a:lnSpc>
                        <a:spcBef>
                          <a:spcPts val="0"/>
                        </a:spcBef>
                        <a:spcAft>
                          <a:spcPts val="0"/>
                        </a:spcAft>
                        <a:buNone/>
                      </a:pPr>
                      <a:r>
                        <a:rPr lang="en-US" sz="1600" u="none" strike="noStrike" cap="none"/>
                        <a:t>LAC</a:t>
                      </a:r>
                      <a:endParaRPr sz="1600"/>
                    </a:p>
                  </a:txBody>
                  <a:tcPr marL="91450" marR="91450" marT="45725" marB="45725" anchor="ctr"/>
                </a:tc>
                <a:tc>
                  <a:txBody>
                    <a:bodyPr/>
                    <a:lstStyle/>
                    <a:p>
                      <a:pPr marL="0" marR="0" lvl="0" indent="0" algn="ctr" rtl="0">
                        <a:lnSpc>
                          <a:spcPct val="100000"/>
                        </a:lnSpc>
                        <a:spcBef>
                          <a:spcPts val="0"/>
                        </a:spcBef>
                        <a:spcAft>
                          <a:spcPts val="0"/>
                        </a:spcAft>
                        <a:buNone/>
                      </a:pPr>
                      <a:r>
                        <a:rPr lang="en-US" sz="1600" u="none" strike="noStrike" cap="none"/>
                        <a:t>Total</a:t>
                      </a:r>
                      <a:endParaRPr sz="1600"/>
                    </a:p>
                  </a:txBody>
                  <a:tcPr marL="91450" marR="91450" marT="45725" marB="45725" anchor="ctr"/>
                </a:tc>
                <a:extLst>
                  <a:ext uri="{0D108BD9-81ED-4DB2-BD59-A6C34878D82A}">
                    <a16:rowId xmlns:a16="http://schemas.microsoft.com/office/drawing/2014/main" val="10000"/>
                  </a:ext>
                </a:extLst>
              </a:tr>
              <a:tr h="858250">
                <a:tc>
                  <a:txBody>
                    <a:bodyPr/>
                    <a:lstStyle/>
                    <a:p>
                      <a:pPr marL="0" marR="0" lvl="0" indent="0" algn="l" rtl="0">
                        <a:lnSpc>
                          <a:spcPct val="100000"/>
                        </a:lnSpc>
                        <a:spcBef>
                          <a:spcPts val="0"/>
                        </a:spcBef>
                        <a:spcAft>
                          <a:spcPts val="0"/>
                        </a:spcAft>
                        <a:buNone/>
                      </a:pPr>
                      <a:r>
                        <a:rPr lang="en-US" sz="1600"/>
                        <a:t>File</a:t>
                      </a:r>
                      <a:r>
                        <a:rPr lang="en-US" sz="1600" u="none" strike="noStrike" cap="none"/>
                        <a:t> Count</a:t>
                      </a:r>
                      <a:endParaRPr sz="160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u="none" strike="noStrike" cap="none"/>
                        <a:t>395,852</a:t>
                      </a:r>
                      <a:endParaRPr sz="160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u="none" strike="noStrike" cap="none"/>
                        <a:t>298,409</a:t>
                      </a:r>
                      <a:endParaRPr sz="1600"/>
                    </a:p>
                  </a:txBody>
                  <a:tcPr marL="91450" marR="91450" marT="45725" marB="45725"/>
                </a:tc>
                <a:tc>
                  <a:txBody>
                    <a:bodyPr/>
                    <a:lstStyle/>
                    <a:p>
                      <a:pPr marL="0" marR="0" lvl="0" indent="0" algn="ctr" rtl="0">
                        <a:lnSpc>
                          <a:spcPct val="100000"/>
                        </a:lnSpc>
                        <a:spcBef>
                          <a:spcPts val="0"/>
                        </a:spcBef>
                        <a:spcAft>
                          <a:spcPts val="0"/>
                        </a:spcAft>
                        <a:buNone/>
                      </a:pPr>
                      <a:r>
                        <a:rPr lang="en-US" sz="1600" u="none" strike="noStrike" cap="none"/>
                        <a:t>694,261</a:t>
                      </a:r>
                      <a:endParaRPr sz="1600"/>
                    </a:p>
                  </a:txBody>
                  <a:tcPr marL="91450" marR="91450" marT="45725" marB="45725"/>
                </a:tc>
                <a:extLst>
                  <a:ext uri="{0D108BD9-81ED-4DB2-BD59-A6C34878D82A}">
                    <a16:rowId xmlns:a16="http://schemas.microsoft.com/office/drawing/2014/main" val="10001"/>
                  </a:ext>
                </a:extLst>
              </a:tr>
              <a:tr h="858250">
                <a:tc>
                  <a:txBody>
                    <a:bodyPr/>
                    <a:lstStyle/>
                    <a:p>
                      <a:pPr marL="0" marR="0" lvl="0" indent="0" algn="l" rtl="0">
                        <a:lnSpc>
                          <a:spcPct val="100000"/>
                        </a:lnSpc>
                        <a:spcBef>
                          <a:spcPts val="0"/>
                        </a:spcBef>
                        <a:spcAft>
                          <a:spcPts val="0"/>
                        </a:spcAft>
                        <a:buNone/>
                      </a:pPr>
                      <a:r>
                        <a:rPr lang="en-US" sz="1600" u="none" strike="noStrike" cap="none"/>
                        <a:t>Earliest Dataset*</a:t>
                      </a:r>
                      <a:endParaRPr sz="1600"/>
                    </a:p>
                  </a:txBody>
                  <a:tcPr marL="91450" marR="91450" marT="45725" marB="45725"/>
                </a:tc>
                <a:tc>
                  <a:txBody>
                    <a:bodyPr/>
                    <a:lstStyle/>
                    <a:p>
                      <a:pPr marL="0" marR="0" lvl="0" indent="0" algn="ctr" rtl="0">
                        <a:lnSpc>
                          <a:spcPct val="100000"/>
                        </a:lnSpc>
                        <a:spcBef>
                          <a:spcPts val="0"/>
                        </a:spcBef>
                        <a:spcAft>
                          <a:spcPts val="0"/>
                        </a:spcAft>
                        <a:buNone/>
                      </a:pPr>
                      <a:r>
                        <a:rPr lang="en-US" sz="1600" u="none" strike="noStrike" cap="none"/>
                        <a:t>1979-02-08</a:t>
                      </a:r>
                      <a:endParaRPr sz="1600"/>
                    </a:p>
                  </a:txBody>
                  <a:tcPr marL="91450" marR="91450" marT="45725" marB="45725"/>
                </a:tc>
                <a:tc>
                  <a:txBody>
                    <a:bodyPr/>
                    <a:lstStyle/>
                    <a:p>
                      <a:pPr marL="0" marR="0" lvl="0" indent="0" algn="ctr" rtl="0">
                        <a:lnSpc>
                          <a:spcPct val="100000"/>
                        </a:lnSpc>
                        <a:spcBef>
                          <a:spcPts val="0"/>
                        </a:spcBef>
                        <a:spcAft>
                          <a:spcPts val="0"/>
                        </a:spcAft>
                        <a:buNone/>
                      </a:pPr>
                      <a:r>
                        <a:rPr lang="en-US" sz="1600" u="none" strike="noStrike" cap="none"/>
                        <a:t>1979-04-05</a:t>
                      </a:r>
                      <a:endParaRPr sz="160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870300">
                <a:tc>
                  <a:txBody>
                    <a:bodyPr/>
                    <a:lstStyle/>
                    <a:p>
                      <a:pPr marL="0" marR="0" lvl="0" indent="0" algn="l" rtl="0">
                        <a:lnSpc>
                          <a:spcPct val="100000"/>
                        </a:lnSpc>
                        <a:spcBef>
                          <a:spcPts val="0"/>
                        </a:spcBef>
                        <a:spcAft>
                          <a:spcPts val="0"/>
                        </a:spcAft>
                        <a:buNone/>
                      </a:pPr>
                      <a:r>
                        <a:rPr lang="en-US" sz="1600" u="none" strike="noStrike" cap="none"/>
                        <a:t>Latest Dataset in Analysis*</a:t>
                      </a:r>
                      <a:endParaRPr sz="1600"/>
                    </a:p>
                  </a:txBody>
                  <a:tcPr marL="91450" marR="91450" marT="45725" marB="45725"/>
                </a:tc>
                <a:tc>
                  <a:txBody>
                    <a:bodyPr/>
                    <a:lstStyle/>
                    <a:p>
                      <a:pPr marL="0" marR="0" lvl="0" indent="0" algn="ctr" rtl="0">
                        <a:lnSpc>
                          <a:spcPct val="100000"/>
                        </a:lnSpc>
                        <a:spcBef>
                          <a:spcPts val="0"/>
                        </a:spcBef>
                        <a:spcAft>
                          <a:spcPts val="0"/>
                        </a:spcAft>
                        <a:buNone/>
                      </a:pPr>
                      <a:r>
                        <a:rPr lang="en-US" sz="1600" u="none" strike="noStrike" cap="none"/>
                        <a:t>2010-12-31</a:t>
                      </a:r>
                      <a:endParaRPr sz="1600"/>
                    </a:p>
                  </a:txBody>
                  <a:tcPr marL="91450" marR="91450" marT="45725" marB="45725"/>
                </a:tc>
                <a:tc>
                  <a:txBody>
                    <a:bodyPr/>
                    <a:lstStyle/>
                    <a:p>
                      <a:pPr marL="0" marR="0" lvl="0" indent="0" algn="ctr" rtl="0">
                        <a:lnSpc>
                          <a:spcPct val="100000"/>
                        </a:lnSpc>
                        <a:spcBef>
                          <a:spcPts val="0"/>
                        </a:spcBef>
                        <a:spcAft>
                          <a:spcPts val="0"/>
                        </a:spcAft>
                        <a:buNone/>
                      </a:pPr>
                      <a:r>
                        <a:rPr lang="en-US" sz="1600" u="none" strike="noStrike" cap="none"/>
                        <a:t>2010-12-31</a:t>
                      </a:r>
                      <a:endParaRPr sz="1600"/>
                    </a:p>
                  </a:txBody>
                  <a:tcPr marL="91450" marR="91450" marT="45725" marB="45725"/>
                </a:tc>
                <a:tc>
                  <a:txBody>
                    <a:bodyPr/>
                    <a:lstStyle/>
                    <a:p>
                      <a:pPr marL="0" marR="0" lvl="0" indent="0" algn="ctr" rtl="0">
                        <a:lnSpc>
                          <a:spcPct val="100000"/>
                        </a:lnSpc>
                        <a:spcBef>
                          <a:spcPts val="0"/>
                        </a:spcBef>
                        <a:spcAft>
                          <a:spcPts val="0"/>
                        </a:spcAft>
                        <a:buNone/>
                      </a:pPr>
                      <a:endParaRPr sz="1600" u="none" strike="noStrike" cap="none"/>
                    </a:p>
                  </a:txBody>
                  <a:tcPr marL="91450" marR="91450" marT="45725" marB="45725">
                    <a:solidFill>
                      <a:schemeClr val="lt1"/>
                    </a:solidFill>
                  </a:tcPr>
                </a:tc>
                <a:extLst>
                  <a:ext uri="{0D108BD9-81ED-4DB2-BD59-A6C34878D82A}">
                    <a16:rowId xmlns:a16="http://schemas.microsoft.com/office/drawing/2014/main" val="10003"/>
                  </a:ext>
                </a:extLst>
              </a:tr>
            </a:tbl>
          </a:graphicData>
        </a:graphic>
      </p:graphicFrame>
      <p:sp>
        <p:nvSpPr>
          <p:cNvPr id="156" name="Google Shape;156;g22d0565e09d_0_157"/>
          <p:cNvSpPr txBox="1"/>
          <p:nvPr/>
        </p:nvSpPr>
        <p:spPr>
          <a:xfrm>
            <a:off x="554551" y="5435286"/>
            <a:ext cx="498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Based on recording start time</a:t>
            </a:r>
            <a:endParaRPr/>
          </a:p>
        </p:txBody>
      </p:sp>
      <p:sp>
        <p:nvSpPr>
          <p:cNvPr id="157" name="Google Shape;157;g22d0565e09d_0_157"/>
          <p:cNvSpPr/>
          <p:nvPr/>
        </p:nvSpPr>
        <p:spPr>
          <a:xfrm>
            <a:off x="6002350" y="1988600"/>
            <a:ext cx="6068700" cy="3754500"/>
          </a:xfrm>
          <a:prstGeom prst="rect">
            <a:avLst/>
          </a:prstGeom>
          <a:noFill/>
          <a:ln>
            <a:noFill/>
          </a:ln>
        </p:spPr>
        <p:txBody>
          <a:bodyPr spcFirstLastPara="1" wrap="square" lIns="91425" tIns="45700" rIns="91425" bIns="45700" anchor="t" anchorCtr="0">
            <a:noAutofit/>
          </a:bodyPr>
          <a:lstStyle/>
          <a:p>
            <a:pPr marL="285750" marR="0" lvl="0" indent="-304800" algn="l" rtl="0">
              <a:lnSpc>
                <a:spcPct val="100000"/>
              </a:lnSpc>
              <a:spcBef>
                <a:spcPts val="0"/>
              </a:spcBef>
              <a:spcAft>
                <a:spcPts val="0"/>
              </a:spcAft>
              <a:buClr>
                <a:srgbClr val="000000"/>
              </a:buClr>
              <a:buSzPts val="1900"/>
              <a:buFont typeface="Arial"/>
              <a:buChar char="•"/>
            </a:pPr>
            <a:r>
              <a:rPr lang="en-US" sz="1900" dirty="0"/>
              <a:t>S</a:t>
            </a:r>
            <a:r>
              <a:rPr lang="en-US" sz="1900" b="0" i="0" u="none" strike="noStrike" cap="none" dirty="0">
                <a:solidFill>
                  <a:srgbClr val="000000"/>
                </a:solidFill>
                <a:latin typeface="Arial"/>
                <a:ea typeface="Arial"/>
                <a:cs typeface="Arial"/>
                <a:sym typeface="Arial"/>
              </a:rPr>
              <a:t>tatistics </a:t>
            </a:r>
            <a:r>
              <a:rPr lang="en-US" sz="1900" dirty="0"/>
              <a:t>are based on the number </a:t>
            </a:r>
            <a:r>
              <a:rPr lang="en-US" sz="1900" b="0" i="0" u="none" strike="noStrike" cap="none" dirty="0">
                <a:solidFill>
                  <a:srgbClr val="000000"/>
                </a:solidFill>
                <a:latin typeface="Arial"/>
                <a:ea typeface="Arial"/>
                <a:cs typeface="Arial"/>
                <a:sym typeface="Arial"/>
              </a:rPr>
              <a:t>o</a:t>
            </a:r>
            <a:r>
              <a:rPr lang="en-US" sz="1900" dirty="0"/>
              <a:t>f</a:t>
            </a:r>
            <a:r>
              <a:rPr lang="en-US" sz="1900" b="0" i="0" u="none" strike="noStrike" cap="none" dirty="0">
                <a:solidFill>
                  <a:srgbClr val="000000"/>
                </a:solidFill>
                <a:latin typeface="Arial"/>
                <a:ea typeface="Arial"/>
                <a:cs typeface="Arial"/>
                <a:sym typeface="Arial"/>
              </a:rPr>
              <a:t> files found in CLASS</a:t>
            </a:r>
            <a:endParaRPr sz="1900" dirty="0"/>
          </a:p>
          <a:p>
            <a:pPr marL="285750" marR="0" lvl="0" indent="-304800" algn="l" rtl="0">
              <a:lnSpc>
                <a:spcPct val="100000"/>
              </a:lnSpc>
              <a:spcBef>
                <a:spcPts val="1000"/>
              </a:spcBef>
              <a:spcAft>
                <a:spcPts val="0"/>
              </a:spcAft>
              <a:buClr>
                <a:srgbClr val="000000"/>
              </a:buClr>
              <a:buSzPts val="1900"/>
              <a:buFont typeface="Arial"/>
              <a:buChar char="•"/>
            </a:pPr>
            <a:r>
              <a:rPr lang="en-US" sz="1900" b="0" i="0" u="none" strike="noStrike" cap="none" dirty="0">
                <a:solidFill>
                  <a:srgbClr val="000000"/>
                </a:solidFill>
                <a:latin typeface="Arial"/>
                <a:ea typeface="Arial"/>
                <a:cs typeface="Arial"/>
                <a:sym typeface="Arial"/>
              </a:rPr>
              <a:t>Note that NOAA identified ~38,000 </a:t>
            </a:r>
            <a:r>
              <a:rPr lang="en-US" sz="1900" dirty="0"/>
              <a:t>file</a:t>
            </a:r>
            <a:r>
              <a:rPr lang="en-US" sz="1900" b="0" i="0" u="none" strike="noStrike" cap="none" dirty="0">
                <a:solidFill>
                  <a:srgbClr val="000000"/>
                </a:solidFill>
                <a:latin typeface="Arial"/>
                <a:ea typeface="Arial"/>
                <a:cs typeface="Arial"/>
                <a:sym typeface="Arial"/>
              </a:rPr>
              <a:t>s that may have all or part of the same scan view of the earth as another </a:t>
            </a:r>
            <a:r>
              <a:rPr lang="en-US" sz="1900" dirty="0"/>
              <a:t>file</a:t>
            </a:r>
            <a:r>
              <a:rPr lang="en-US" sz="1900" b="0" i="0" u="none" strike="noStrike" cap="none" dirty="0">
                <a:solidFill>
                  <a:srgbClr val="000000"/>
                </a:solidFill>
                <a:latin typeface="Arial"/>
                <a:ea typeface="Arial"/>
                <a:cs typeface="Arial"/>
                <a:sym typeface="Arial"/>
              </a:rPr>
              <a:t> in CLASS</a:t>
            </a:r>
            <a:endParaRPr sz="1900" dirty="0"/>
          </a:p>
          <a:p>
            <a:pPr marL="285750" marR="0" lvl="1" indent="-304800" algn="l" rtl="0">
              <a:lnSpc>
                <a:spcPct val="100000"/>
              </a:lnSpc>
              <a:spcBef>
                <a:spcPts val="1000"/>
              </a:spcBef>
              <a:spcAft>
                <a:spcPts val="0"/>
              </a:spcAft>
              <a:buClr>
                <a:srgbClr val="000000"/>
              </a:buClr>
              <a:buSzPts val="1900"/>
              <a:buFont typeface="Arial"/>
              <a:buChar char="•"/>
            </a:pPr>
            <a:r>
              <a:rPr lang="en-US" sz="1900" dirty="0"/>
              <a:t>We a</a:t>
            </a:r>
            <a:r>
              <a:rPr lang="en-US" sz="1900" b="0" i="0" u="none" strike="noStrike" cap="none" dirty="0">
                <a:solidFill>
                  <a:srgbClr val="000000"/>
                </a:solidFill>
                <a:latin typeface="Arial"/>
                <a:ea typeface="Arial"/>
                <a:cs typeface="Arial"/>
                <a:sym typeface="Arial"/>
              </a:rPr>
              <a:t>nticipate these would require additional analysis to determine which to use (e.g., which recording of two with overlapping time spans has the most scan lines) </a:t>
            </a:r>
            <a:endParaRPr sz="1900" dirty="0"/>
          </a:p>
          <a:p>
            <a:pPr marL="285750" marR="0" lvl="1" indent="-304800" algn="l" rtl="0">
              <a:lnSpc>
                <a:spcPct val="100000"/>
              </a:lnSpc>
              <a:spcBef>
                <a:spcPts val="1000"/>
              </a:spcBef>
              <a:spcAft>
                <a:spcPts val="1000"/>
              </a:spcAft>
              <a:buClr>
                <a:srgbClr val="000000"/>
              </a:buClr>
              <a:buSzPts val="1900"/>
              <a:buFont typeface="Arial"/>
              <a:buChar char="•"/>
            </a:pPr>
            <a:r>
              <a:rPr lang="en-US" sz="1900" b="0" i="0" u="none" strike="noStrike" cap="none" dirty="0">
                <a:solidFill>
                  <a:srgbClr val="000000"/>
                </a:solidFill>
                <a:latin typeface="Arial"/>
                <a:ea typeface="Arial"/>
                <a:cs typeface="Arial"/>
                <a:sym typeface="Arial"/>
              </a:rPr>
              <a:t>We have included these potential duplicate datasets in file counts throughout this analysis</a:t>
            </a:r>
            <a:endParaRPr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HRPT Data in NOAA CLASS</a:t>
            </a:r>
            <a:br>
              <a:rPr lang="en-US"/>
            </a:br>
            <a:r>
              <a:rPr lang="en-US"/>
              <a:t>Spatial Coverage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HRPT Files in NOAA CLASS</a:t>
            </a:r>
            <a:br>
              <a:rPr lang="en-US"/>
            </a:br>
            <a:r>
              <a:rPr lang="en-US" i="1"/>
              <a:t>by Receiving Station</a:t>
            </a:r>
            <a:endParaRPr/>
          </a:p>
        </p:txBody>
      </p:sp>
      <p:graphicFrame>
        <p:nvGraphicFramePr>
          <p:cNvPr id="168" name="Google Shape;168;p21"/>
          <p:cNvGraphicFramePr/>
          <p:nvPr/>
        </p:nvGraphicFramePr>
        <p:xfrm>
          <a:off x="601703" y="1781176"/>
          <a:ext cx="10988600" cy="4124155"/>
        </p:xfrm>
        <a:graphic>
          <a:graphicData uri="http://schemas.openxmlformats.org/drawingml/2006/table">
            <a:tbl>
              <a:tblPr firstRow="1" bandRow="1">
                <a:noFill/>
                <a:tableStyleId>{42BE649E-0E3B-49DE-B5D4-39BE5736B5C0}</a:tableStyleId>
              </a:tblPr>
              <a:tblGrid>
                <a:gridCol w="1725725">
                  <a:extLst>
                    <a:ext uri="{9D8B030D-6E8A-4147-A177-3AD203B41FA5}">
                      <a16:colId xmlns:a16="http://schemas.microsoft.com/office/drawing/2014/main" val="20000"/>
                    </a:ext>
                  </a:extLst>
                </a:gridCol>
                <a:gridCol w="2798075">
                  <a:extLst>
                    <a:ext uri="{9D8B030D-6E8A-4147-A177-3AD203B41FA5}">
                      <a16:colId xmlns:a16="http://schemas.microsoft.com/office/drawing/2014/main" val="20001"/>
                    </a:ext>
                  </a:extLst>
                </a:gridCol>
                <a:gridCol w="1700775">
                  <a:extLst>
                    <a:ext uri="{9D8B030D-6E8A-4147-A177-3AD203B41FA5}">
                      <a16:colId xmlns:a16="http://schemas.microsoft.com/office/drawing/2014/main" val="20002"/>
                    </a:ext>
                  </a:extLst>
                </a:gridCol>
                <a:gridCol w="1627625">
                  <a:extLst>
                    <a:ext uri="{9D8B030D-6E8A-4147-A177-3AD203B41FA5}">
                      <a16:colId xmlns:a16="http://schemas.microsoft.com/office/drawing/2014/main" val="20003"/>
                    </a:ext>
                  </a:extLst>
                </a:gridCol>
                <a:gridCol w="1568200">
                  <a:extLst>
                    <a:ext uri="{9D8B030D-6E8A-4147-A177-3AD203B41FA5}">
                      <a16:colId xmlns:a16="http://schemas.microsoft.com/office/drawing/2014/main" val="20004"/>
                    </a:ext>
                  </a:extLst>
                </a:gridCol>
                <a:gridCol w="1568200">
                  <a:extLst>
                    <a:ext uri="{9D8B030D-6E8A-4147-A177-3AD203B41FA5}">
                      <a16:colId xmlns:a16="http://schemas.microsoft.com/office/drawing/2014/main" val="20005"/>
                    </a:ext>
                  </a:extLst>
                </a:gridCol>
              </a:tblGrid>
              <a:tr h="284225">
                <a:tc>
                  <a:txBody>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Receiving Station </a:t>
                      </a:r>
                      <a:endParaRPr/>
                    </a:p>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Code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latin typeface="Arial"/>
                          <a:ea typeface="Arial"/>
                          <a:cs typeface="Arial"/>
                          <a:sym typeface="Arial"/>
                        </a:rPr>
                        <a:t>Receiving Station </a:t>
                      </a:r>
                      <a:endParaRPr/>
                    </a:p>
                    <a:p>
                      <a:pPr marL="0" marR="0" lvl="0" indent="0" algn="l" rtl="0">
                        <a:lnSpc>
                          <a:spcPct val="100000"/>
                        </a:lnSpc>
                        <a:spcBef>
                          <a:spcPts val="0"/>
                        </a:spcBef>
                        <a:spcAft>
                          <a:spcPts val="0"/>
                        </a:spcAft>
                        <a:buNone/>
                      </a:pPr>
                      <a:r>
                        <a:rPr lang="en-US" sz="1400" u="none" strike="noStrike" cap="none">
                          <a:latin typeface="Arial"/>
                          <a:ea typeface="Arial"/>
                          <a:cs typeface="Arial"/>
                          <a:sym typeface="Arial"/>
                        </a:rPr>
                        <a:t>Location</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Receiving Station </a:t>
                      </a:r>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Country</a:t>
                      </a:r>
                      <a:endParaRPr/>
                    </a:p>
                    <a:p>
                      <a:pPr marL="0" marR="0" lvl="0" indent="0" algn="l"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HRPT File Count</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Earliest Dataset</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Latest Dataset (</a:t>
                      </a:r>
                      <a:r>
                        <a:rPr lang="en-US" sz="1400" b="1" i="1" u="none" strike="noStrike" cap="none">
                          <a:solidFill>
                            <a:schemeClr val="lt1"/>
                          </a:solidFill>
                          <a:latin typeface="Arial"/>
                          <a:ea typeface="Arial"/>
                          <a:cs typeface="Arial"/>
                          <a:sym typeface="Arial"/>
                        </a:rPr>
                        <a:t>in analysis)</a:t>
                      </a:r>
                      <a:endParaRPr sz="1400" b="1" i="0" u="none" strike="noStrike" cap="none">
                        <a:solidFill>
                          <a:schemeClr val="lt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CF</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a:latin typeface="Arial"/>
                          <a:ea typeface="Arial"/>
                          <a:cs typeface="Arial"/>
                          <a:sym typeface="Arial"/>
                        </a:rPr>
                        <a:t>Cape Ferguson</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Australia</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20,215</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2006-07-11</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2010-12-28</a:t>
                      </a:r>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EB</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a:latin typeface="Arial"/>
                          <a:ea typeface="Arial"/>
                          <a:cs typeface="Arial"/>
                          <a:sym typeface="Arial"/>
                        </a:rPr>
                        <a:t>Ewa Beach, Hawaii </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19,285</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2006-07-11</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2010-12-31</a:t>
                      </a:r>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GC</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a:latin typeface="Arial"/>
                          <a:ea typeface="Arial"/>
                          <a:cs typeface="Arial"/>
                          <a:sym typeface="Arial"/>
                        </a:rPr>
                        <a:t>Fairbanks, Alaska </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150,625</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1982-01-09</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2010-12-31</a:t>
                      </a:r>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HO</a:t>
                      </a: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Honolulu, Hawaii</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15</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1999-08-12</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2000-06-29</a:t>
                      </a:r>
                      <a:endParaRPr/>
                    </a:p>
                  </a:txBody>
                  <a:tcPr marL="91450" marR="91450" marT="45725" marB="45725" anchor="ctr"/>
                </a:tc>
                <a:extLst>
                  <a:ext uri="{0D108BD9-81ED-4DB2-BD59-A6C34878D82A}">
                    <a16:rowId xmlns:a16="http://schemas.microsoft.com/office/drawing/2014/main" val="10004"/>
                  </a:ext>
                </a:extLst>
              </a:tr>
              <a:tr h="42582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MI</a:t>
                      </a: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Miami, Florida</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sz="1600" b="0" i="0" u="none" strike="noStrike" cap="none">
                        <a:solidFill>
                          <a:srgbClr val="000000"/>
                        </a:solidFill>
                        <a:latin typeface="Arial"/>
                        <a:ea typeface="Arial"/>
                        <a:cs typeface="Arial"/>
                        <a:sym typeface="Arial"/>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22,891</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2006-07-11</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2010-12-31</a:t>
                      </a:r>
                      <a:endParaRPr/>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MO</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a:latin typeface="Arial"/>
                          <a:ea typeface="Arial"/>
                          <a:cs typeface="Arial"/>
                          <a:sym typeface="Arial"/>
                        </a:rPr>
                        <a:t>Monterey, California</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29,437</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1998-01-01</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2010-12-31</a:t>
                      </a:r>
                      <a:endParaRPr/>
                    </a:p>
                  </a:txBody>
                  <a:tcPr marL="91450" marR="91450" marT="45725" marB="45725" anchor="ct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SF</a:t>
                      </a: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Sioux Falls, South Dakota</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sz="1600" b="0" i="0" u="none" strike="noStrike" cap="none">
                        <a:solidFill>
                          <a:srgbClr val="000000"/>
                        </a:solidFill>
                        <a:latin typeface="Arial"/>
                        <a:ea typeface="Arial"/>
                        <a:cs typeface="Arial"/>
                        <a:sym typeface="Arial"/>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50,526</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1992-12-06</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2009-10-27</a:t>
                      </a:r>
                      <a:endParaRPr/>
                    </a:p>
                  </a:txBody>
                  <a:tcPr marL="91450" marR="91450" marT="45725" marB="45725" anchor="ct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WE</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a:latin typeface="Arial"/>
                          <a:ea typeface="Arial"/>
                          <a:cs typeface="Arial"/>
                          <a:sym typeface="Arial"/>
                        </a:rPr>
                        <a:t>Lannion</a:t>
                      </a:r>
                      <a:endParaRPr sz="1600" u="none" strike="noStrike" cap="none">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France</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1985-04-27</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1993-06-23</a:t>
                      </a:r>
                      <a:endParaRPr/>
                    </a:p>
                  </a:txBody>
                  <a:tcPr marL="91450" marR="91450" marT="45725" marB="45725" anchor="ct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WI</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a:latin typeface="Arial"/>
                          <a:ea typeface="Arial"/>
                          <a:cs typeface="Arial"/>
                          <a:sym typeface="Arial"/>
                        </a:rPr>
                        <a:t>Wallops Island, Virginia</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USA</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102,839</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1979-02-08</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2010-12-31</a:t>
                      </a:r>
                      <a:endParaRPr/>
                    </a:p>
                  </a:txBody>
                  <a:tcPr marL="91450" marR="91450" marT="45725" marB="45725"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838200" y="365125"/>
            <a:ext cx="10515600" cy="74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HRPT Files in NOAA CLASS, 1979 – 2010</a:t>
            </a:r>
            <a:endParaRPr i="1"/>
          </a:p>
        </p:txBody>
      </p:sp>
      <p:sp>
        <p:nvSpPr>
          <p:cNvPr id="174" name="Google Shape;174;p22"/>
          <p:cNvSpPr txBox="1"/>
          <p:nvPr/>
        </p:nvSpPr>
        <p:spPr>
          <a:xfrm>
            <a:off x="1062200" y="6114275"/>
            <a:ext cx="7974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*On this map, </a:t>
            </a:r>
            <a:r>
              <a:rPr lang="en-US"/>
              <a:t>“</a:t>
            </a:r>
            <a:r>
              <a:rPr lang="en-US" sz="1400" b="0" i="0" u="none" strike="noStrike" cap="none">
                <a:solidFill>
                  <a:srgbClr val="000000"/>
                </a:solidFill>
                <a:latin typeface="Arial"/>
                <a:ea typeface="Arial"/>
                <a:cs typeface="Arial"/>
                <a:sym typeface="Arial"/>
              </a:rPr>
              <a:t>USA-Hawaii</a:t>
            </a:r>
            <a:r>
              <a:rPr lang="en-US"/>
              <a:t>”</a:t>
            </a:r>
            <a:r>
              <a:rPr lang="en-US" sz="1400" b="0" i="0" u="none" strike="noStrike" cap="none">
                <a:solidFill>
                  <a:srgbClr val="000000"/>
                </a:solidFill>
                <a:latin typeface="Arial"/>
                <a:ea typeface="Arial"/>
                <a:cs typeface="Arial"/>
                <a:sym typeface="Arial"/>
              </a:rPr>
              <a:t> </a:t>
            </a:r>
            <a:r>
              <a:rPr lang="en-US"/>
              <a:t>combines</a:t>
            </a:r>
            <a:r>
              <a:rPr lang="en-US" sz="1400" b="0" i="0" u="none" strike="noStrike" cap="none">
                <a:solidFill>
                  <a:srgbClr val="000000"/>
                </a:solidFill>
                <a:latin typeface="Arial"/>
                <a:ea typeface="Arial"/>
                <a:cs typeface="Arial"/>
                <a:sym typeface="Arial"/>
              </a:rPr>
              <a:t> file counts from Ewa Beach and Honolulu stations</a:t>
            </a:r>
            <a:endParaRPr/>
          </a:p>
        </p:txBody>
      </p:sp>
      <p:pic>
        <p:nvPicPr>
          <p:cNvPr id="175" name="Google Shape;175;p22"/>
          <p:cNvPicPr preferRelativeResize="0"/>
          <p:nvPr/>
        </p:nvPicPr>
        <p:blipFill rotWithShape="1">
          <a:blip r:embed="rId3">
            <a:alphaModFix/>
          </a:blip>
          <a:srcRect l="3896" t="4607" r="3097"/>
          <a:stretch/>
        </p:blipFill>
        <p:spPr>
          <a:xfrm>
            <a:off x="706924" y="1054225"/>
            <a:ext cx="10934779" cy="4983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2d0565e09d_0_153"/>
          <p:cNvSpPr txBox="1"/>
          <p:nvPr/>
        </p:nvSpPr>
        <p:spPr>
          <a:xfrm>
            <a:off x="990600" y="2918619"/>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4400" b="0" i="0" u="none" strike="noStrike" cap="none">
                <a:solidFill>
                  <a:srgbClr val="002F87"/>
                </a:solidFill>
                <a:latin typeface="Calibri"/>
                <a:ea typeface="Calibri"/>
                <a:cs typeface="Calibri"/>
                <a:sym typeface="Calibri"/>
              </a:rPr>
              <a:t>HRPT Data in NOAA CLASS</a:t>
            </a:r>
            <a:br>
              <a:rPr lang="en-US" sz="4400" b="0" i="0" u="none" strike="noStrike" cap="none">
                <a:solidFill>
                  <a:srgbClr val="002F87"/>
                </a:solidFill>
                <a:latin typeface="Calibri"/>
                <a:ea typeface="Calibri"/>
                <a:cs typeface="Calibri"/>
                <a:sym typeface="Calibri"/>
              </a:rPr>
            </a:br>
            <a:r>
              <a:rPr lang="en-US" sz="4400" b="0" i="0" u="none" strike="noStrike" cap="none">
                <a:solidFill>
                  <a:srgbClr val="002F87"/>
                </a:solidFill>
                <a:latin typeface="Calibri"/>
                <a:ea typeface="Calibri"/>
                <a:cs typeface="Calibri"/>
                <a:sym typeface="Calibri"/>
              </a:rPr>
              <a:t>Temporal Coverage</a:t>
            </a:r>
            <a:endParaRPr sz="4400" b="0" i="0" u="none" strike="noStrike" cap="none">
              <a:solidFill>
                <a:srgbClr val="002F87"/>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1366</Words>
  <Application>Microsoft Macintosh PowerPoint</Application>
  <PresentationFormat>Widescreen</PresentationFormat>
  <Paragraphs>238</Paragraphs>
  <Slides>49</Slides>
  <Notes>49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Arial</vt:lpstr>
      <vt:lpstr>Arial Narrow</vt:lpstr>
      <vt:lpstr>Calibri</vt:lpstr>
      <vt:lpstr>Courier New</vt:lpstr>
      <vt:lpstr>NTR</vt:lpstr>
      <vt:lpstr>Times New Roman</vt:lpstr>
      <vt:lpstr>Office Theme</vt:lpstr>
      <vt:lpstr>Office Theme</vt:lpstr>
      <vt:lpstr>Office Theme</vt:lpstr>
      <vt:lpstr>PowerPoint Presentation</vt:lpstr>
      <vt:lpstr>Introduction and Summary</vt:lpstr>
      <vt:lpstr>PowerPoint Presentation</vt:lpstr>
      <vt:lpstr>NOAA AVHRR Data Availability Review</vt:lpstr>
      <vt:lpstr>AVHRR Data Availability in NOAA CLASS HRPT + LAC Basic Statistics</vt:lpstr>
      <vt:lpstr>HRPT Data in NOAA CLASS Spatial Coverage</vt:lpstr>
      <vt:lpstr>HRPT Files in NOAA CLASS by Receiving Station</vt:lpstr>
      <vt:lpstr>HRPT Files in NOAA CLASS, 1979 – 2010</vt:lpstr>
      <vt:lpstr>PowerPoint Presentation</vt:lpstr>
      <vt:lpstr>HRPT Data in  NOAA CLASS  All Stations Monthly File Counts</vt:lpstr>
      <vt:lpstr>PowerPoint Presentation</vt:lpstr>
      <vt:lpstr>HRPT Data at Fairbanks, AK Annual File Counts</vt:lpstr>
      <vt:lpstr>HRPT Data at Fairbanks, AK Monthly File Counts</vt:lpstr>
      <vt:lpstr>HRPT Data at Fairbanks, AK Monthly File Counts, by Satellite</vt:lpstr>
      <vt:lpstr>LAC Data in NOAA CLASS Temporal Coverage</vt:lpstr>
      <vt:lpstr>LAC Data in  NOAA CLASS  Annual File Counts</vt:lpstr>
      <vt:lpstr>LAC Data in  NOAA CLASS  Monthly File Counts</vt:lpstr>
      <vt:lpstr>LAC Data  in NOAA CLASS  Monthly File Counts, by Satellite</vt:lpstr>
      <vt:lpstr>Appendix</vt:lpstr>
      <vt:lpstr>Additional Details on Duplicate Datasets</vt:lpstr>
      <vt:lpstr>HRPT Visualizations for Other Stations</vt:lpstr>
      <vt:lpstr>HRPT Data in NOAA CLASS Hawaii, USA</vt:lpstr>
      <vt:lpstr>HRPT Data at  Hawaii, USA Annual File Counts</vt:lpstr>
      <vt:lpstr>HRPT Data at  Hawaii, USA Monthly File Counts</vt:lpstr>
      <vt:lpstr>HRPT Data at  Hawaii, USA Monthly File Counts, by Satellite</vt:lpstr>
      <vt:lpstr>HRPT Data in NOAA CLASS Miami, Florida, USA</vt:lpstr>
      <vt:lpstr>HRPT Data at  Miami, FL Annual File Counts</vt:lpstr>
      <vt:lpstr>HRPT Data at  Miami, FL Monthly File Counts</vt:lpstr>
      <vt:lpstr>HRPT Data at  Miami, FL Monthly File Counts, by Satellite</vt:lpstr>
      <vt:lpstr>HRPT Data in NOAA CLASS Monterey, California, USA</vt:lpstr>
      <vt:lpstr>HRPT Data at  Monterey, CA Annual File Counts</vt:lpstr>
      <vt:lpstr>HRPT Data at  Monterey, CA Monthly File Counts</vt:lpstr>
      <vt:lpstr>HRPT Data at  Monterey, CA Monthly File Counts, by Satellite</vt:lpstr>
      <vt:lpstr>HRPT Data in NOAA CLASS Sioux Falls, South Dakota, USA</vt:lpstr>
      <vt:lpstr>HRPT Data at  Sioux Falls, SD Annual File Counts</vt:lpstr>
      <vt:lpstr>HRPT Data at  Sioux Falls, SD Monthly File Counts</vt:lpstr>
      <vt:lpstr>HRPT Data at  Sioux Falls, SD Monthly File Counts, by Satellite</vt:lpstr>
      <vt:lpstr>HRPT Data in NOAA CLASS Wallops Island, Virginia, USA</vt:lpstr>
      <vt:lpstr>HRPT Data at  Wallops Island, VA Annual File Counts</vt:lpstr>
      <vt:lpstr>HRPT Data at  Wallops Island, VA Monthly File Counts</vt:lpstr>
      <vt:lpstr>HRPT Data at  Wallops Island, VA Monthly File Counts, by Satellite</vt:lpstr>
      <vt:lpstr>HRPT Data in NOAA CLASS Cape Ferguson, Australia</vt:lpstr>
      <vt:lpstr>HRPT Data at  Cape Ferguson, Australia Annual File Counts</vt:lpstr>
      <vt:lpstr>HRPT Data at  Cape Ferguson, Australia Monthly File Counts</vt:lpstr>
      <vt:lpstr>HRPT Data at  Cape Ferguson, Australia Monthly File Counts, by Satellite</vt:lpstr>
      <vt:lpstr>HRPT Data in NOAA CLASS Lannion, France</vt:lpstr>
      <vt:lpstr>HRPT Data at  Lannion, France Annual File Counts</vt:lpstr>
      <vt:lpstr>HRPT Data at  Lannion, France Monthly File Counts</vt:lpstr>
      <vt:lpstr>HRPT Data at  Lannion, France Monthly File Counts, by Satellite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Menassian</dc:creator>
  <cp:lastModifiedBy>Microsoft Office User</cp:lastModifiedBy>
  <cp:revision>1</cp:revision>
  <dcterms:modified xsi:type="dcterms:W3CDTF">2023-04-14T18:50:46Z</dcterms:modified>
</cp:coreProperties>
</file>