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29"/>
  </p:notesMasterIdLst>
  <p:handoutMasterIdLst>
    <p:handoutMasterId r:id="rId30"/>
  </p:handoutMasterIdLst>
  <p:sldIdLst>
    <p:sldId id="256" r:id="rId9"/>
    <p:sldId id="873" r:id="rId10"/>
    <p:sldId id="877" r:id="rId11"/>
    <p:sldId id="1000" r:id="rId12"/>
    <p:sldId id="878" r:id="rId13"/>
    <p:sldId id="882" r:id="rId14"/>
    <p:sldId id="997" r:id="rId15"/>
    <p:sldId id="998" r:id="rId16"/>
    <p:sldId id="1002" r:id="rId17"/>
    <p:sldId id="885" r:id="rId18"/>
    <p:sldId id="999" r:id="rId19"/>
    <p:sldId id="1004" r:id="rId20"/>
    <p:sldId id="1005" r:id="rId21"/>
    <p:sldId id="913" r:id="rId22"/>
    <p:sldId id="894" r:id="rId23"/>
    <p:sldId id="995" r:id="rId24"/>
    <p:sldId id="912" r:id="rId25"/>
    <p:sldId id="903" r:id="rId26"/>
    <p:sldId id="904" r:id="rId27"/>
    <p:sldId id="901" r:id="rId28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8" autoAdjust="0"/>
    <p:restoredTop sz="94035" autoAdjust="0"/>
  </p:normalViewPr>
  <p:slideViewPr>
    <p:cSldViewPr snapToGrid="0">
      <p:cViewPr varScale="1">
        <p:scale>
          <a:sx n="98" d="100"/>
          <a:sy n="98" d="100"/>
        </p:scale>
        <p:origin x="72" y="630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o Guerrucci" userId="45e1f4a0-70d7-416d-bde6-d721a2afaa75" providerId="ADAL" clId="{8B2D3DEC-A1F7-4890-B9A5-114244527473}"/>
    <pc:docChg chg="modSld">
      <pc:chgData name="Damiano Guerrucci" userId="45e1f4a0-70d7-416d-bde6-d721a2afaa75" providerId="ADAL" clId="{8B2D3DEC-A1F7-4890-B9A5-114244527473}" dt="2022-03-18T14:15:24.429" v="11" actId="6549"/>
      <pc:docMkLst>
        <pc:docMk/>
      </pc:docMkLst>
      <pc:sldChg chg="modSp mod">
        <pc:chgData name="Damiano Guerrucci" userId="45e1f4a0-70d7-416d-bde6-d721a2afaa75" providerId="ADAL" clId="{8B2D3DEC-A1F7-4890-B9A5-114244527473}" dt="2022-03-18T14:14:38.185" v="7" actId="5793"/>
        <pc:sldMkLst>
          <pc:docMk/>
          <pc:sldMk cId="1339540347" sldId="874"/>
        </pc:sldMkLst>
        <pc:spChg chg="mod">
          <ac:chgData name="Damiano Guerrucci" userId="45e1f4a0-70d7-416d-bde6-d721a2afaa75" providerId="ADAL" clId="{8B2D3DEC-A1F7-4890-B9A5-114244527473}" dt="2022-03-18T14:14:38.185" v="7" actId="5793"/>
          <ac:spMkLst>
            <pc:docMk/>
            <pc:sldMk cId="1339540347" sldId="874"/>
            <ac:spMk id="3" creationId="{F4849222-918C-40B4-B2A3-8F951B9A950D}"/>
          </ac:spMkLst>
        </pc:spChg>
      </pc:sldChg>
      <pc:sldChg chg="modSp mod">
        <pc:chgData name="Damiano Guerrucci" userId="45e1f4a0-70d7-416d-bde6-d721a2afaa75" providerId="ADAL" clId="{8B2D3DEC-A1F7-4890-B9A5-114244527473}" dt="2022-03-18T14:13:30.541" v="4" actId="20577"/>
        <pc:sldMkLst>
          <pc:docMk/>
          <pc:sldMk cId="917330608" sldId="883"/>
        </pc:sldMkLst>
        <pc:spChg chg="mod">
          <ac:chgData name="Damiano Guerrucci" userId="45e1f4a0-70d7-416d-bde6-d721a2afaa75" providerId="ADAL" clId="{8B2D3DEC-A1F7-4890-B9A5-114244527473}" dt="2022-03-18T14:13:30.541" v="4" actId="20577"/>
          <ac:spMkLst>
            <pc:docMk/>
            <pc:sldMk cId="917330608" sldId="883"/>
            <ac:spMk id="3" creationId="{268EA5DF-6DB1-4ECC-9588-58B9AA94D9ED}"/>
          </ac:spMkLst>
        </pc:spChg>
        <pc:picChg chg="mod">
          <ac:chgData name="Damiano Guerrucci" userId="45e1f4a0-70d7-416d-bde6-d721a2afaa75" providerId="ADAL" clId="{8B2D3DEC-A1F7-4890-B9A5-114244527473}" dt="2022-03-18T14:13:22.880" v="0" actId="1076"/>
          <ac:picMkLst>
            <pc:docMk/>
            <pc:sldMk cId="917330608" sldId="883"/>
            <ac:picMk id="4" creationId="{FD2F7CC5-2FE7-41F1-9C27-5E08BBF14D7A}"/>
          </ac:picMkLst>
        </pc:picChg>
      </pc:sldChg>
      <pc:sldChg chg="modSp mod">
        <pc:chgData name="Damiano Guerrucci" userId="45e1f4a0-70d7-416d-bde6-d721a2afaa75" providerId="ADAL" clId="{8B2D3DEC-A1F7-4890-B9A5-114244527473}" dt="2022-03-18T14:13:42.415" v="5" actId="5793"/>
        <pc:sldMkLst>
          <pc:docMk/>
          <pc:sldMk cId="1217532792" sldId="890"/>
        </pc:sldMkLst>
        <pc:spChg chg="mod">
          <ac:chgData name="Damiano Guerrucci" userId="45e1f4a0-70d7-416d-bde6-d721a2afaa75" providerId="ADAL" clId="{8B2D3DEC-A1F7-4890-B9A5-114244527473}" dt="2022-03-18T14:13:42.415" v="5" actId="5793"/>
          <ac:spMkLst>
            <pc:docMk/>
            <pc:sldMk cId="1217532792" sldId="890"/>
            <ac:spMk id="3" creationId="{F4849222-918C-40B4-B2A3-8F951B9A950D}"/>
          </ac:spMkLst>
        </pc:spChg>
      </pc:sldChg>
      <pc:sldChg chg="modSp mod">
        <pc:chgData name="Damiano Guerrucci" userId="45e1f4a0-70d7-416d-bde6-d721a2afaa75" providerId="ADAL" clId="{8B2D3DEC-A1F7-4890-B9A5-114244527473}" dt="2022-03-18T14:15:24.429" v="11" actId="6549"/>
        <pc:sldMkLst>
          <pc:docMk/>
          <pc:sldMk cId="3992353532" sldId="897"/>
        </pc:sldMkLst>
        <pc:spChg chg="mod">
          <ac:chgData name="Damiano Guerrucci" userId="45e1f4a0-70d7-416d-bde6-d721a2afaa75" providerId="ADAL" clId="{8B2D3DEC-A1F7-4890-B9A5-114244527473}" dt="2022-03-18T14:15:24.429" v="11" actId="6549"/>
          <ac:spMkLst>
            <pc:docMk/>
            <pc:sldMk cId="3992353532" sldId="897"/>
            <ac:spMk id="3" creationId="{07623A7C-F2A7-49FA-BA60-C15D043E063F}"/>
          </ac:spMkLst>
        </pc:spChg>
        <pc:picChg chg="mod">
          <ac:chgData name="Damiano Guerrucci" userId="45e1f4a0-70d7-416d-bde6-d721a2afaa75" providerId="ADAL" clId="{8B2D3DEC-A1F7-4890-B9A5-114244527473}" dt="2022-03-18T14:15:22.350" v="10" actId="1076"/>
          <ac:picMkLst>
            <pc:docMk/>
            <pc:sldMk cId="3992353532" sldId="897"/>
            <ac:picMk id="7" creationId="{E2526E5D-F1AE-4CA4-A566-9D5C32D55CF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4/16/2023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https://emc.spacebel.be/collections/services/items/coastline-classifier?mode=owc</a:t>
            </a: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30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https://radiantearth.github.io/stac-browser/#/external/emc.spacebel.be/collections/services/items/coastline-classifier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38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https://emc.spacebel.be/collections/services/items/eo-pdgs-landsat-datacube</a:t>
            </a: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10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8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2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0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3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5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4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CE642B03-0EF0-4B89-9C8B-4AEFAD3C07E1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99" name="Picture 98" descr="de.png">
              <a:extLst>
                <a:ext uri="{FF2B5EF4-FFF2-40B4-BE49-F238E27FC236}">
                  <a16:creationId xmlns:a16="http://schemas.microsoft.com/office/drawing/2014/main" id="{381BC98B-E672-46D5-8F8D-FEAC51F76B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 descr="at.png">
              <a:extLst>
                <a:ext uri="{FF2B5EF4-FFF2-40B4-BE49-F238E27FC236}">
                  <a16:creationId xmlns:a16="http://schemas.microsoft.com/office/drawing/2014/main" id="{225A4733-107B-49BC-B524-DE83F36210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be.png">
              <a:extLst>
                <a:ext uri="{FF2B5EF4-FFF2-40B4-BE49-F238E27FC236}">
                  <a16:creationId xmlns:a16="http://schemas.microsoft.com/office/drawing/2014/main" id="{C8F0223E-DBAC-41CA-A47B-DF69C4F9D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" name="Picture 101" descr="dk.png">
              <a:extLst>
                <a:ext uri="{FF2B5EF4-FFF2-40B4-BE49-F238E27FC236}">
                  <a16:creationId xmlns:a16="http://schemas.microsoft.com/office/drawing/2014/main" id="{1BF745E5-AFED-4935-857B-C5E4FA6FBD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Picture 102" descr="es.png">
              <a:extLst>
                <a:ext uri="{FF2B5EF4-FFF2-40B4-BE49-F238E27FC236}">
                  <a16:creationId xmlns:a16="http://schemas.microsoft.com/office/drawing/2014/main" id="{0401DA19-7D39-407A-8231-56819BA126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4" name="Picture 103" descr="ee.png">
              <a:extLst>
                <a:ext uri="{FF2B5EF4-FFF2-40B4-BE49-F238E27FC236}">
                  <a16:creationId xmlns:a16="http://schemas.microsoft.com/office/drawing/2014/main" id="{3DD10B99-0B54-43D6-8D68-531D5E79C5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5" name="Picture 104" descr="fi.png">
              <a:extLst>
                <a:ext uri="{FF2B5EF4-FFF2-40B4-BE49-F238E27FC236}">
                  <a16:creationId xmlns:a16="http://schemas.microsoft.com/office/drawing/2014/main" id="{2F36F73C-3580-45E1-9CE2-C1D417FE99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6" name="Picture 105" descr="fr.png">
              <a:extLst>
                <a:ext uri="{FF2B5EF4-FFF2-40B4-BE49-F238E27FC236}">
                  <a16:creationId xmlns:a16="http://schemas.microsoft.com/office/drawing/2014/main" id="{906737DA-0E2F-4F5D-B740-B54BAD2C8C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Picture 106" descr="gr.png">
              <a:extLst>
                <a:ext uri="{FF2B5EF4-FFF2-40B4-BE49-F238E27FC236}">
                  <a16:creationId xmlns:a16="http://schemas.microsoft.com/office/drawing/2014/main" id="{68A3DCFD-7BDE-4B6C-9D80-506777C190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8" name="Picture 107" descr="hu.png">
              <a:extLst>
                <a:ext uri="{FF2B5EF4-FFF2-40B4-BE49-F238E27FC236}">
                  <a16:creationId xmlns:a16="http://schemas.microsoft.com/office/drawing/2014/main" id="{CFB3CB32-72D0-4E9A-97A2-6137F76756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9" name="Picture 108" descr="ie.png">
              <a:extLst>
                <a:ext uri="{FF2B5EF4-FFF2-40B4-BE49-F238E27FC236}">
                  <a16:creationId xmlns:a16="http://schemas.microsoft.com/office/drawing/2014/main" id="{82F1D1F4-8AED-4290-8402-C7C14DD598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0" name="Picture 109" descr="it.png">
              <a:extLst>
                <a:ext uri="{FF2B5EF4-FFF2-40B4-BE49-F238E27FC236}">
                  <a16:creationId xmlns:a16="http://schemas.microsoft.com/office/drawing/2014/main" id="{F421F4B2-704B-4865-8B0C-0F8CA756F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1" name="Picture 110" descr="lu.png">
              <a:extLst>
                <a:ext uri="{FF2B5EF4-FFF2-40B4-BE49-F238E27FC236}">
                  <a16:creationId xmlns:a16="http://schemas.microsoft.com/office/drawing/2014/main" id="{989E3DFA-89E6-49E0-BA29-AC115F09AE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2" name="Picture 111" descr="no.png">
              <a:extLst>
                <a:ext uri="{FF2B5EF4-FFF2-40B4-BE49-F238E27FC236}">
                  <a16:creationId xmlns:a16="http://schemas.microsoft.com/office/drawing/2014/main" id="{A5A97D08-BE88-47B1-BC4C-B1EB289C72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3" name="Picture 112" descr="nl.png">
              <a:extLst>
                <a:ext uri="{FF2B5EF4-FFF2-40B4-BE49-F238E27FC236}">
                  <a16:creationId xmlns:a16="http://schemas.microsoft.com/office/drawing/2014/main" id="{000EEC71-A38B-415E-83FA-C396EABF1D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4" name="Picture 113" descr="pl.png">
              <a:extLst>
                <a:ext uri="{FF2B5EF4-FFF2-40B4-BE49-F238E27FC236}">
                  <a16:creationId xmlns:a16="http://schemas.microsoft.com/office/drawing/2014/main" id="{1ACF67EA-567D-4EE0-8CC8-414BA5E221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5" name="Picture 114" descr="pt.png">
              <a:extLst>
                <a:ext uri="{FF2B5EF4-FFF2-40B4-BE49-F238E27FC236}">
                  <a16:creationId xmlns:a16="http://schemas.microsoft.com/office/drawing/2014/main" id="{080291BD-06C6-488E-9A56-3E69D0711B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6" name="Picture 115" descr="cz.png">
              <a:extLst>
                <a:ext uri="{FF2B5EF4-FFF2-40B4-BE49-F238E27FC236}">
                  <a16:creationId xmlns:a16="http://schemas.microsoft.com/office/drawing/2014/main" id="{6EDC5F26-E7C6-4A61-BC78-1462C66C16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7" name="Picture 116" descr="ro.png">
              <a:extLst>
                <a:ext uri="{FF2B5EF4-FFF2-40B4-BE49-F238E27FC236}">
                  <a16:creationId xmlns:a16="http://schemas.microsoft.com/office/drawing/2014/main" id="{57809487-789E-47BB-AA8E-1F8C20F171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 descr="se.png">
              <a:extLst>
                <a:ext uri="{FF2B5EF4-FFF2-40B4-BE49-F238E27FC236}">
                  <a16:creationId xmlns:a16="http://schemas.microsoft.com/office/drawing/2014/main" id="{6AEDE687-336C-48B5-BFA7-774CCF8A7B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9" name="Picture 118" descr="ch.png">
              <a:extLst>
                <a:ext uri="{FF2B5EF4-FFF2-40B4-BE49-F238E27FC236}">
                  <a16:creationId xmlns:a16="http://schemas.microsoft.com/office/drawing/2014/main" id="{765B3246-3398-44E5-8782-0EC0C94739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0" name="Picture 119" descr="uk.png">
              <a:extLst>
                <a:ext uri="{FF2B5EF4-FFF2-40B4-BE49-F238E27FC236}">
                  <a16:creationId xmlns:a16="http://schemas.microsoft.com/office/drawing/2014/main" id="{B7A54B29-29A4-4216-BDCB-B892344F4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D10A5D6-9438-4E29-80B5-DC496C46D2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950D8082-BDE6-48BC-8317-0D4C3C44D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23" name="Picture 122" descr="ca.png">
              <a:extLst>
                <a:ext uri="{FF2B5EF4-FFF2-40B4-BE49-F238E27FC236}">
                  <a16:creationId xmlns:a16="http://schemas.microsoft.com/office/drawing/2014/main" id="{3FA38A6C-E219-4F65-80C0-7E329F7D3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si.png">
              <a:extLst>
                <a:ext uri="{FF2B5EF4-FFF2-40B4-BE49-F238E27FC236}">
                  <a16:creationId xmlns:a16="http://schemas.microsoft.com/office/drawing/2014/main" id="{EA3E719E-4A8D-4153-9BDC-6D274C09D1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BDEE793-43F4-4A4F-BF0B-ADE99A6B95DA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6B75858F-9A67-41AA-8B94-F6B4B7AAF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70A516BE-5CC6-4CE9-853F-31AEC336A0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203FB4ED-F3AB-494D-862E-A8696D16B7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4DE526DA-3481-446A-A732-98C859DCAB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D697FC77-812D-4172-A2ED-06CB6B4A92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42258044-A537-45EF-BA18-8D5B89EF71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F47E81A8-68FF-44CA-902D-07EB98CDAE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1EAD1F-6E3E-4517-925A-1B5C88920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D1B93C23-991F-494B-BDE7-D89CFBBFF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ADEDA91F-B42F-427D-89BB-3C1A49263B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69A2BB63-BAF0-40C4-AD9C-10D83E1B0F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F3B8823B-3FE6-48FB-8FD3-17F8F6BB65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E1DDA7F3-6A6D-4848-9BE9-DE1B48702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B10F78CA-487C-423E-84DC-EF5A1DB22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75F92B42-7A10-4C91-9DB1-180E4FFD79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264146D2-CAAA-4F82-B2C0-B0939A650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B68EB404-158C-4653-9050-1BB2E937D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CA0747A2-2A55-4B44-99F0-5940853698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13221147-EE6A-4598-8796-60356638B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0D10A43-DDF4-4D36-B1FC-63DCC84F1B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3A0ACA4A-31E0-4EF7-9E21-35C445CC4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6486F896-C692-4036-82DC-F23CE9857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2EC3C40A-F150-4487-9F1F-147F7CDF9A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0EC0F78-6C83-44D6-AE54-0B212F99CB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00" name="Picture 99" descr="ca.png">
              <a:extLst>
                <a:ext uri="{FF2B5EF4-FFF2-40B4-BE49-F238E27FC236}">
                  <a16:creationId xmlns:a16="http://schemas.microsoft.com/office/drawing/2014/main" id="{473A4F5B-6675-4E40-9FFC-20B1CC23FB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si.png">
              <a:extLst>
                <a:ext uri="{FF2B5EF4-FFF2-40B4-BE49-F238E27FC236}">
                  <a16:creationId xmlns:a16="http://schemas.microsoft.com/office/drawing/2014/main" id="{AAC5C742-AE53-4BA6-86AB-FDFE5EB69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0978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62DEE40-2A6F-48B4-B614-F9FFD314DAD6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21" name="Picture 120" descr="de.png">
              <a:extLst>
                <a:ext uri="{FF2B5EF4-FFF2-40B4-BE49-F238E27FC236}">
                  <a16:creationId xmlns:a16="http://schemas.microsoft.com/office/drawing/2014/main" id="{A970B62A-0203-4A19-A455-F20B73D59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2" name="Picture 121" descr="at.png">
              <a:extLst>
                <a:ext uri="{FF2B5EF4-FFF2-40B4-BE49-F238E27FC236}">
                  <a16:creationId xmlns:a16="http://schemas.microsoft.com/office/drawing/2014/main" id="{2118AA6D-2BA2-4486-A409-BE12E03391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3" name="Picture 122" descr="be.png">
              <a:extLst>
                <a:ext uri="{FF2B5EF4-FFF2-40B4-BE49-F238E27FC236}">
                  <a16:creationId xmlns:a16="http://schemas.microsoft.com/office/drawing/2014/main" id="{910F3EC6-2D46-4307-8994-5D4E9146B9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dk.png">
              <a:extLst>
                <a:ext uri="{FF2B5EF4-FFF2-40B4-BE49-F238E27FC236}">
                  <a16:creationId xmlns:a16="http://schemas.microsoft.com/office/drawing/2014/main" id="{279315D7-7027-46F2-8BB6-616A1A632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Picture 124" descr="es.png">
              <a:extLst>
                <a:ext uri="{FF2B5EF4-FFF2-40B4-BE49-F238E27FC236}">
                  <a16:creationId xmlns:a16="http://schemas.microsoft.com/office/drawing/2014/main" id="{2DC21960-D345-4761-90DF-C265D8FC9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Picture 125" descr="ee.png">
              <a:extLst>
                <a:ext uri="{FF2B5EF4-FFF2-40B4-BE49-F238E27FC236}">
                  <a16:creationId xmlns:a16="http://schemas.microsoft.com/office/drawing/2014/main" id="{AE732C6B-6E77-4297-AB9C-876958CFC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 descr="fi.png">
              <a:extLst>
                <a:ext uri="{FF2B5EF4-FFF2-40B4-BE49-F238E27FC236}">
                  <a16:creationId xmlns:a16="http://schemas.microsoft.com/office/drawing/2014/main" id="{88E809BD-3DCE-4D00-80F9-6E4F8ADF7C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8" name="Picture 127" descr="fr.png">
              <a:extLst>
                <a:ext uri="{FF2B5EF4-FFF2-40B4-BE49-F238E27FC236}">
                  <a16:creationId xmlns:a16="http://schemas.microsoft.com/office/drawing/2014/main" id="{A08EF01A-0FFE-4318-A5B8-BCD112CEF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Picture 128" descr="gr.png">
              <a:extLst>
                <a:ext uri="{FF2B5EF4-FFF2-40B4-BE49-F238E27FC236}">
                  <a16:creationId xmlns:a16="http://schemas.microsoft.com/office/drawing/2014/main" id="{59E0B1D7-1A7A-4B91-9F22-40878A373E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Picture 129" descr="hu.png">
              <a:extLst>
                <a:ext uri="{FF2B5EF4-FFF2-40B4-BE49-F238E27FC236}">
                  <a16:creationId xmlns:a16="http://schemas.microsoft.com/office/drawing/2014/main" id="{28891A48-D5B6-4788-8B1F-E988F7E6AD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Picture 130" descr="ie.png">
              <a:extLst>
                <a:ext uri="{FF2B5EF4-FFF2-40B4-BE49-F238E27FC236}">
                  <a16:creationId xmlns:a16="http://schemas.microsoft.com/office/drawing/2014/main" id="{769D02BD-EE9A-4A79-8AD6-9EA0337CB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Picture 131" descr="it.png">
              <a:extLst>
                <a:ext uri="{FF2B5EF4-FFF2-40B4-BE49-F238E27FC236}">
                  <a16:creationId xmlns:a16="http://schemas.microsoft.com/office/drawing/2014/main" id="{45A7C867-FE7D-4AF0-A116-BC26BEAB1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Picture 132" descr="lu.png">
              <a:extLst>
                <a:ext uri="{FF2B5EF4-FFF2-40B4-BE49-F238E27FC236}">
                  <a16:creationId xmlns:a16="http://schemas.microsoft.com/office/drawing/2014/main" id="{F043634E-08BA-45EB-AF36-C21730124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Picture 133" descr="no.png">
              <a:extLst>
                <a:ext uri="{FF2B5EF4-FFF2-40B4-BE49-F238E27FC236}">
                  <a16:creationId xmlns:a16="http://schemas.microsoft.com/office/drawing/2014/main" id="{8F83A6EA-60BE-449A-BE15-F7171AF6DB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134" descr="nl.png">
              <a:extLst>
                <a:ext uri="{FF2B5EF4-FFF2-40B4-BE49-F238E27FC236}">
                  <a16:creationId xmlns:a16="http://schemas.microsoft.com/office/drawing/2014/main" id="{5C53ADEC-5298-435F-9085-28BC66C77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Picture 135" descr="pl.png">
              <a:extLst>
                <a:ext uri="{FF2B5EF4-FFF2-40B4-BE49-F238E27FC236}">
                  <a16:creationId xmlns:a16="http://schemas.microsoft.com/office/drawing/2014/main" id="{276E3270-CC55-41C4-BFD3-1780C5D760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Picture 136" descr="pt.png">
              <a:extLst>
                <a:ext uri="{FF2B5EF4-FFF2-40B4-BE49-F238E27FC236}">
                  <a16:creationId xmlns:a16="http://schemas.microsoft.com/office/drawing/2014/main" id="{410F4D53-E973-43D1-B451-43DE79BFD5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Picture 137" descr="cz.png">
              <a:extLst>
                <a:ext uri="{FF2B5EF4-FFF2-40B4-BE49-F238E27FC236}">
                  <a16:creationId xmlns:a16="http://schemas.microsoft.com/office/drawing/2014/main" id="{47413069-E476-4EA7-BFEB-82383ADA3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Picture 138" descr="ro.png">
              <a:extLst>
                <a:ext uri="{FF2B5EF4-FFF2-40B4-BE49-F238E27FC236}">
                  <a16:creationId xmlns:a16="http://schemas.microsoft.com/office/drawing/2014/main" id="{0611F224-68EE-4B38-8DDF-874AA3F9B4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Picture 139" descr="se.png">
              <a:extLst>
                <a:ext uri="{FF2B5EF4-FFF2-40B4-BE49-F238E27FC236}">
                  <a16:creationId xmlns:a16="http://schemas.microsoft.com/office/drawing/2014/main" id="{77B092B8-38B2-4D25-BC43-B0AE871D9F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Picture 140" descr="ch.png">
              <a:extLst>
                <a:ext uri="{FF2B5EF4-FFF2-40B4-BE49-F238E27FC236}">
                  <a16:creationId xmlns:a16="http://schemas.microsoft.com/office/drawing/2014/main" id="{08EEFAF5-09B6-479C-AACD-9EDAE9A11B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Picture 141" descr="uk.png">
              <a:extLst>
                <a:ext uri="{FF2B5EF4-FFF2-40B4-BE49-F238E27FC236}">
                  <a16:creationId xmlns:a16="http://schemas.microsoft.com/office/drawing/2014/main" id="{B3C491C5-2561-4BBA-9E30-8910CC5C9C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1A87645F-DA8D-4EBE-90AE-0C0110F2E7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EAECBD0D-E692-4C4E-AB5C-2D881A4C4A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45" name="Picture 144" descr="ca.png">
              <a:extLst>
                <a:ext uri="{FF2B5EF4-FFF2-40B4-BE49-F238E27FC236}">
                  <a16:creationId xmlns:a16="http://schemas.microsoft.com/office/drawing/2014/main" id="{EB46C3C7-C174-477F-B584-AC79193E1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Picture 145" descr="si.png">
              <a:extLst>
                <a:ext uri="{FF2B5EF4-FFF2-40B4-BE49-F238E27FC236}">
                  <a16:creationId xmlns:a16="http://schemas.microsoft.com/office/drawing/2014/main" id="{C5479B25-6EEF-4101-9A61-1E42A09C7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684BDC99-C1D9-4528-A72A-2D4001C96AA0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034AC13-1EEF-41F8-AE58-AFAE5F7BE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664F28BA-7502-421D-B101-5362E71CF6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C140489-71A9-4BF7-A35B-69576525CB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A7D51D07-2CB5-4767-9EA3-39B641962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2EEC56CB-024A-423E-B9CF-FE0DB32565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D6401585-748D-4FDB-BDD1-D6A1EA5E2C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2CACA929-FD02-440D-B59F-0496A18844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DAED9F16-79ED-4941-933F-F3740433FF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C7EC3B9F-9E65-4BDC-865F-892967AA0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D7B2CE5-AF57-438B-BCEB-36D98E805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FACE792E-4573-4359-BDDC-A6BEBFC2D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FE1E0052-6DA8-4408-9233-8DE651EAC3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D4C18404-1A13-45B2-B6BB-81B0EDEAC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A2DDEEF-D0DD-4A9E-998C-27AADF7347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A0872AC7-5F0A-4D43-BEF0-E0AB690C4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642FEDC5-EB8D-4421-8869-C754AECD63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49D0D463-5E2E-423D-9110-F1B60BED0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D1E35DDC-73DD-4F6B-9DDF-DAB91501E0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3BA2EC76-AFDC-42C5-BF4B-6B0FC83FB2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D4E95AA9-6EC6-4472-8BE0-C2F386160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F7320CB-BE31-4CAF-AA55-0770745B63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AE392A63-49C8-4DD0-8BC8-5580D30E18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1A6A25C-BDCE-49B8-8D55-B39E4FC25A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C71BA6F-62C8-4F62-B8FE-1A463E23FD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E9C5BA1B-5C5C-4AED-B62D-C637E61669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8F61DC0C-D87B-4D08-B5DB-B5333F0BF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20B608CC-E0F9-4779-9AC6-06A367DE2F53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9C6EEFA-6BCB-4E3E-880B-C5B2DB7F97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A5606F9E-4319-426C-96D1-2D5341885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ED832C4-6088-4FFB-8ECA-FD4E929CAA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62AEC6D8-B870-4117-B358-175425CA5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41D08CB4-B449-4D19-8CCD-FB42AC198F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B344F443-BE5B-4A1E-AA59-7DE67A4BB9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C934B2EE-C381-4C32-A9EC-040C7060E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388D48A0-8125-47CF-A5B7-70C65117BD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26D04D9B-A7C7-4799-9A44-F4B84AD15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28CD3BF-49D7-4096-8AF4-26F30291E6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BFFDA44D-6337-4A3C-819B-C825C4CD9C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9D5C03EF-4597-48C6-8948-1A2FE56D76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9ECEB9F5-B5E5-4C73-B7BF-2DFC30CDB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5487C849-3C79-4C8C-93AE-7AB9C0BFAA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6A104906-460B-4ABF-9D57-E03E0A4EC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FB8C829C-CDEA-43E2-B5FA-1375ED896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1B3F36C1-6B11-4BD3-B1E5-BD0EEFC0CF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55A631C1-8E68-4419-9FD4-76651480A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DDD891B4-7647-423A-AEA4-FB0EA340BE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CE07E2F-6C2A-4C0A-9820-08FC5D5934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48FF3F93-B84A-487C-A32D-80ABF0BD0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15C9E237-0ACB-484E-B8B5-25A5BF5DBB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2A442F4-46A5-406C-99C6-FDFF991F4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A0575BFF-BED3-454F-A6DD-A52CFBCC39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6E8D3617-6BA0-48D3-82CA-46645EBA5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027F2BBC-FE31-4DE5-894E-421DD73A22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9" Type="http://schemas.openxmlformats.org/officeDocument/2006/relationships/image" Target="../media/image29.png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38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em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21" Type="http://schemas.openxmlformats.org/officeDocument/2006/relationships/image" Target="../media/image14.png"/><Relationship Id="rId34" Type="http://schemas.openxmlformats.org/officeDocument/2006/relationships/image" Target="../media/image27.emf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4.pn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37" Type="http://schemas.openxmlformats.org/officeDocument/2006/relationships/image" Target="../media/image37.png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10" Type="http://schemas.openxmlformats.org/officeDocument/2006/relationships/image" Target="../media/image36.pn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8.png"/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D208BC8-A4CD-468B-A92C-D874A6D486C7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A5241CAB-ADA2-4417-AD58-366D338272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E44B6718-7132-4112-86F4-EB97255A0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0F720296-2A62-4DA7-837E-02D677FAA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D73A6867-7859-4C9C-BB7B-F223F064E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1493C1A0-A11D-42B6-8DCB-162F826EEF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0122824D-D8E9-4094-8057-406813DC2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4D5DC57B-4AEE-4812-9DD4-84980F602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FCDCEAFB-665D-48AD-9E34-D9CFF731FC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F2E0A474-2FAE-477F-AB8D-C50F384AA0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10168A5E-064A-4ABA-B5A6-59999CBC4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5A32E48C-2D3D-4EEC-BE4D-423F2F39F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4C3D6A8C-E062-466C-B2D8-52D1B3FC4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7A3219A7-1E00-4C98-81AF-1C2E67E102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56F0B3F4-5ADA-41BD-8413-E2B2699C4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5CEDEC63-C26E-491B-A8CC-1F1F2EF2A8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163376FE-C97D-4E6A-BE37-CCCC5BA436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3BE778F5-B33E-4FAB-8AC1-1FCA0478FF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A0ADC83A-EDBF-4D1F-9CC6-78C91183AC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28F27ED4-7917-422D-9E5F-265059B3F4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2AEDE91D-4CAE-4409-9544-1513C16F6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D580BA20-050E-47FB-9E7A-385336FDC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26EB49F8-5DE5-4BA4-824D-55A8BFEA82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2E67ACB-30B1-4DC0-A0F1-7AA87A888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05FED7DC-B78B-4C40-8E7D-8BA59B4508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3A0D12A6-06A1-4C98-99F3-70AC0D507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 descr="si.png">
              <a:extLst>
                <a:ext uri="{FF2B5EF4-FFF2-40B4-BE49-F238E27FC236}">
                  <a16:creationId xmlns:a16="http://schemas.microsoft.com/office/drawing/2014/main" id="{7FB1B9B6-BD48-4410-9682-BA491E97D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2" r:id="rId6"/>
    <p:sldLayoutId id="2147483933" r:id="rId7"/>
    <p:sldLayoutId id="2147483935" r:id="rId8"/>
    <p:sldLayoutId id="2147483977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9A93288-EDE8-4BD5-96FF-1B2EA3FFBC8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760C563F-A7CE-42D6-A531-E36FF56545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745E5468-A136-4E29-BD4E-07C55EE7DA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6C5D2AB2-C5DB-47C5-96A7-3F94A766B8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EF3F6575-A941-48EA-98D9-AA971F5BC6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007F48F7-0ABA-48F5-B43A-BEFD99D68D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9A67879E-944C-4F61-9786-B7DBEE98F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82F2C0BA-D9F5-49A2-A87C-C85C54E37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AA88890-8FB3-4C75-9063-2EE40DBD81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97CBF1FB-D79A-4FB3-9460-F7B14B53F1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B45010AA-1227-41DD-9734-AED55FE5B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E3664578-096E-4699-8813-CC2F821EEC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E5A5FA8-F098-4C0E-9437-01E717405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8D6DC45B-B216-4A24-9E1F-3805BF9FA2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0E0FC1E-5C7D-4DD2-BCBE-71642F893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0FA1D3DA-89CE-4D1E-8BF0-1FE8F0C5C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E3AFD707-BCE7-47DC-B77F-4912D8405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0549F177-13D8-4ACE-81EF-E55FF3403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66FE7C83-5775-487B-83BF-70E4964AD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7988151D-9E11-4869-851E-BD72CA5CF7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9C67436D-D0C1-4C81-84F2-220072114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25881FB6-DC28-41AD-9CFC-44B4EABAEF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56D0E232-B050-465E-A8E5-429977429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E870F51-6156-4B51-9EFE-726565E981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9247864-AD0B-4199-A174-32F6A776C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778DF6E6-606E-4F4E-9629-70F544AE0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17994B2-1DB8-420B-ADC5-35498FBEDE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1ED6276D-5177-4E2E-AB64-34E17BB727A4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8" name="Picture 67" descr="de.png">
              <a:extLst>
                <a:ext uri="{FF2B5EF4-FFF2-40B4-BE49-F238E27FC236}">
                  <a16:creationId xmlns:a16="http://schemas.microsoft.com/office/drawing/2014/main" id="{5DC7C9DE-2330-4D19-B00A-88DF473A18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at.png">
              <a:extLst>
                <a:ext uri="{FF2B5EF4-FFF2-40B4-BE49-F238E27FC236}">
                  <a16:creationId xmlns:a16="http://schemas.microsoft.com/office/drawing/2014/main" id="{5F39B928-F085-435A-836B-6E4FE886F2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be.png">
              <a:extLst>
                <a:ext uri="{FF2B5EF4-FFF2-40B4-BE49-F238E27FC236}">
                  <a16:creationId xmlns:a16="http://schemas.microsoft.com/office/drawing/2014/main" id="{92D70443-A035-445C-90B8-D0F13DFE47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k.png">
              <a:extLst>
                <a:ext uri="{FF2B5EF4-FFF2-40B4-BE49-F238E27FC236}">
                  <a16:creationId xmlns:a16="http://schemas.microsoft.com/office/drawing/2014/main" id="{5F8CB58C-F834-4E4A-9D36-00EDDA273C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>
              <a:extLst>
                <a:ext uri="{FF2B5EF4-FFF2-40B4-BE49-F238E27FC236}">
                  <a16:creationId xmlns:a16="http://schemas.microsoft.com/office/drawing/2014/main" id="{7055F594-4C26-4AD7-9BA5-8139C8061C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>
              <a:extLst>
                <a:ext uri="{FF2B5EF4-FFF2-40B4-BE49-F238E27FC236}">
                  <a16:creationId xmlns:a16="http://schemas.microsoft.com/office/drawing/2014/main" id="{765A40EF-5597-4C60-86E4-9801C3D24F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i.png">
              <a:extLst>
                <a:ext uri="{FF2B5EF4-FFF2-40B4-BE49-F238E27FC236}">
                  <a16:creationId xmlns:a16="http://schemas.microsoft.com/office/drawing/2014/main" id="{573C7DF2-41EA-4200-ADCE-18BD651E2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r.png">
              <a:extLst>
                <a:ext uri="{FF2B5EF4-FFF2-40B4-BE49-F238E27FC236}">
                  <a16:creationId xmlns:a16="http://schemas.microsoft.com/office/drawing/2014/main" id="{17B26722-8F9C-427E-A30C-B936DC9F08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gr.png">
              <a:extLst>
                <a:ext uri="{FF2B5EF4-FFF2-40B4-BE49-F238E27FC236}">
                  <a16:creationId xmlns:a16="http://schemas.microsoft.com/office/drawing/2014/main" id="{57245A63-3018-4055-B9A1-29F620FCA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hu.png">
              <a:extLst>
                <a:ext uri="{FF2B5EF4-FFF2-40B4-BE49-F238E27FC236}">
                  <a16:creationId xmlns:a16="http://schemas.microsoft.com/office/drawing/2014/main" id="{E729147B-9380-484B-8D1E-AE9F256BE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e.png">
              <a:extLst>
                <a:ext uri="{FF2B5EF4-FFF2-40B4-BE49-F238E27FC236}">
                  <a16:creationId xmlns:a16="http://schemas.microsoft.com/office/drawing/2014/main" id="{C5506F1C-B0F4-416B-ACCE-17C303EF5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t.png">
              <a:extLst>
                <a:ext uri="{FF2B5EF4-FFF2-40B4-BE49-F238E27FC236}">
                  <a16:creationId xmlns:a16="http://schemas.microsoft.com/office/drawing/2014/main" id="{AC0C54D4-FAA0-4101-8893-24CAD97FB5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lu.png">
              <a:extLst>
                <a:ext uri="{FF2B5EF4-FFF2-40B4-BE49-F238E27FC236}">
                  <a16:creationId xmlns:a16="http://schemas.microsoft.com/office/drawing/2014/main" id="{B31F1A5A-62D9-43BC-A07B-F35AC0607D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>
              <a:extLst>
                <a:ext uri="{FF2B5EF4-FFF2-40B4-BE49-F238E27FC236}">
                  <a16:creationId xmlns:a16="http://schemas.microsoft.com/office/drawing/2014/main" id="{4B9F7D4D-96E0-459F-A2BD-5AFD632EE6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>
              <a:extLst>
                <a:ext uri="{FF2B5EF4-FFF2-40B4-BE49-F238E27FC236}">
                  <a16:creationId xmlns:a16="http://schemas.microsoft.com/office/drawing/2014/main" id="{41B0898E-ECC6-49EC-9A66-65D60F4DB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l.png">
              <a:extLst>
                <a:ext uri="{FF2B5EF4-FFF2-40B4-BE49-F238E27FC236}">
                  <a16:creationId xmlns:a16="http://schemas.microsoft.com/office/drawing/2014/main" id="{E31CCE68-7B56-415F-918C-A42EB35BF3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t.png">
              <a:extLst>
                <a:ext uri="{FF2B5EF4-FFF2-40B4-BE49-F238E27FC236}">
                  <a16:creationId xmlns:a16="http://schemas.microsoft.com/office/drawing/2014/main" id="{D0CFE0B0-E42C-4904-983B-D1DB399553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z.png">
              <a:extLst>
                <a:ext uri="{FF2B5EF4-FFF2-40B4-BE49-F238E27FC236}">
                  <a16:creationId xmlns:a16="http://schemas.microsoft.com/office/drawing/2014/main" id="{2841A212-CE30-4B0A-AB08-084EDB27E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>
              <a:extLst>
                <a:ext uri="{FF2B5EF4-FFF2-40B4-BE49-F238E27FC236}">
                  <a16:creationId xmlns:a16="http://schemas.microsoft.com/office/drawing/2014/main" id="{318B1B61-BFDA-445A-AA59-2B35F11EF7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>
              <a:extLst>
                <a:ext uri="{FF2B5EF4-FFF2-40B4-BE49-F238E27FC236}">
                  <a16:creationId xmlns:a16="http://schemas.microsoft.com/office/drawing/2014/main" id="{B2DB8ECC-5001-4C88-9624-94FFBBC7D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ch.png">
              <a:extLst>
                <a:ext uri="{FF2B5EF4-FFF2-40B4-BE49-F238E27FC236}">
                  <a16:creationId xmlns:a16="http://schemas.microsoft.com/office/drawing/2014/main" id="{A17E3AC4-4F9D-40D5-B3A4-C4898F5BB4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4EDF34B2-51C8-45DA-A8CC-BA9740B640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DC6B473C-D093-4B7A-BE75-C5354C5796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19E3EBB-F3EE-4591-B1D9-65F8A408FA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8C30F0CE-49F3-43C9-961D-EABF29DAB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FA9D8F01-E979-4766-8D8A-F86C445CFE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9" r:id="rId7"/>
    <p:sldLayoutId id="2147483978" r:id="rId8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8F3D1486-C1E4-4A69-BEB3-1BCECE4A9D78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AE4FF7E8-4072-4D62-B5A7-49A95FBC27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D64B3814-3460-4BD2-B2C6-2F536391E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9DF21E6B-70A9-432C-A108-1EDE6FDDDF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D5F8A1D1-27AD-49B3-B00C-DF80BC147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578A51CF-D21B-451C-94E8-3DEE43398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1A521DCA-52D4-4CC1-9650-DA1D55759C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D4B2DB1A-3C3C-489A-A1E0-66096FC8A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FEDF27-CC31-4123-8B68-EB8E2F027E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8671ECA3-1A79-4145-AE14-DEA1273076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EB6DA1DB-9158-4541-9A14-2B9FC81DB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2EA72000-17E3-4899-976B-F19DC272FD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CF4905CD-2FD6-4152-A775-21A249031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1D44C0B9-4E17-4B33-BEA6-BA0FFBC180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DC4FAE81-D71D-41AB-ADF0-5D6C354622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65E1215A-68E0-4905-9D79-91D656B30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38CCCFAE-C9AA-4EC8-8FF0-F43832A9E3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9C65F218-E6D1-4C44-9BCD-AC88ED8134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2DB70297-7941-49CE-9FB6-CA855B4A96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ACED1DD7-41B9-466C-B65A-E12132A28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710EFB6-89D3-4A84-AED2-643BCD7E8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0296E904-989A-4C4C-BE68-0FCA0516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AE1559A6-B837-46AA-BD84-440CFB239E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BC6FEA-1C1F-4E39-85BC-8DE6865475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0CFCB69-EC53-44A5-844A-32FEA74AE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514FF5D4-CC8D-4E45-AA09-6E6CB769C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504F49A5-E949-4E30-9FA4-B1EE2657D3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2.png"/><Relationship Id="rId11" Type="http://schemas.openxmlformats.org/officeDocument/2006/relationships/image" Target="../media/image74.png"/><Relationship Id="rId5" Type="http://schemas.openxmlformats.org/officeDocument/2006/relationships/image" Target="../media/image71.png"/><Relationship Id="rId10" Type="http://schemas.openxmlformats.org/officeDocument/2006/relationships/image" Target="../media/image48.png"/><Relationship Id="rId4" Type="http://schemas.openxmlformats.org/officeDocument/2006/relationships/image" Target="../media/image70.png"/><Relationship Id="rId9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openxmlformats.org/officeDocument/2006/relationships/image" Target="../media/image42.png"/><Relationship Id="rId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0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hyperlink" Target="https://github.com/stac-extensions/web-map-links" TargetMode="Externa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48.png"/><Relationship Id="rId4" Type="http://schemas.openxmlformats.org/officeDocument/2006/relationships/image" Target="../media/image39.png"/><Relationship Id="rId9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emc.spacebel.be/collections/services/items?httpAccept=text/html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311937" y="2813446"/>
            <a:ext cx="11913401" cy="132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Service Discovery: OSS Tools Metadata </a:t>
            </a:r>
            <a:b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</a:b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Ingestion Use Cases -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FedEO</a:t>
            </a:r>
            <a:endParaRPr lang="en-GB" sz="4000" dirty="0">
              <a:solidFill>
                <a:schemeClr val="bg1">
                  <a:lumMod val="9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461760" y="5224145"/>
            <a:ext cx="557764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</a:rPr>
              <a:t>Yves Coene (</a:t>
            </a:r>
            <a:r>
              <a:rPr lang="en-GB" sz="1200" dirty="0" err="1">
                <a:solidFill>
                  <a:schemeClr val="bg1"/>
                </a:solidFill>
              </a:rPr>
              <a:t>Spacebel</a:t>
            </a:r>
            <a:r>
              <a:rPr lang="en-GB" sz="1200" dirty="0">
                <a:solidFill>
                  <a:schemeClr val="bg1"/>
                </a:solidFill>
              </a:rPr>
              <a:t> for ESA), Mattia Stipa (ESA), 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Damiano Guerrucci (ESA), Mirko Albani (ESA)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CEOS WGISS #55</a:t>
            </a:r>
          </a:p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19/04/2023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BEA1-4A43-4D89-8002-8DBADA96B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Notebook discovery 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027B1-378B-45A2-9527-02A379518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CEOS Service Metadata and Discovery (§2.3)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Use Case 3: Web GUI tools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 Software as a Service (SaaS)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 E.g. </a:t>
            </a:r>
            <a:r>
              <a:rPr lang="en-US" dirty="0" err="1"/>
              <a:t>Jupyter</a:t>
            </a:r>
            <a:r>
              <a:rPr lang="en-US" dirty="0"/>
              <a:t> Notebook on Google </a:t>
            </a:r>
            <a:r>
              <a:rPr lang="en-US" dirty="0" err="1"/>
              <a:t>Colaboratory</a:t>
            </a:r>
            <a:r>
              <a:rPr lang="en-US" dirty="0"/>
              <a:t>, Binder, …</a:t>
            </a:r>
          </a:p>
          <a:p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1D0D43-5952-4036-A5B4-B14DF3B381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58752" y="2716695"/>
            <a:ext cx="5282648" cy="28779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EA9FE7-44B2-42B9-96D9-0971FDD7D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5895" y="2065957"/>
            <a:ext cx="1299388" cy="5646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B541A6-2A75-4B25-B6A3-53CD292DF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8083" y="1469590"/>
            <a:ext cx="1919988" cy="47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58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DDBD0-480E-44D8-9AFB-FEF83B82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Notebook discovery 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ADF8D-7402-4CAE-A3CA-6B3A4AA46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STAC “item” representation exists.  </a:t>
            </a:r>
            <a:br>
              <a:rPr lang="en-US" dirty="0"/>
            </a:br>
            <a:r>
              <a:rPr lang="en-US" dirty="0"/>
              <a:t>OGC 19-020r1 used instead.</a:t>
            </a:r>
            <a:endParaRPr lang="en-BE" dirty="0"/>
          </a:p>
        </p:txBody>
      </p:sp>
      <p:sp>
        <p:nvSpPr>
          <p:cNvPr id="5" name="Oval Callout 6">
            <a:extLst>
              <a:ext uri="{FF2B5EF4-FFF2-40B4-BE49-F238E27FC236}">
                <a16:creationId xmlns:a16="http://schemas.microsoft.com/office/drawing/2014/main" id="{4C2097A8-8A58-4772-B0D9-57B4C6CA8FE6}"/>
              </a:ext>
            </a:extLst>
          </p:cNvPr>
          <p:cNvSpPr/>
          <p:nvPr/>
        </p:nvSpPr>
        <p:spPr bwMode="auto">
          <a:xfrm>
            <a:off x="7247307" y="992133"/>
            <a:ext cx="2558196" cy="889687"/>
          </a:xfrm>
          <a:prstGeom prst="wedgeEllipseCallout">
            <a:avLst>
              <a:gd name="adj1" fmla="val -49447"/>
              <a:gd name="adj2" fmla="val 31793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377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</a:pPr>
            <a:r>
              <a:rPr lang="en-US" sz="1200" dirty="0" err="1"/>
              <a:t>GeoJSON</a:t>
            </a:r>
            <a:br>
              <a:rPr lang="en-US" sz="1200" dirty="0"/>
            </a:br>
            <a:r>
              <a:rPr lang="en-US" sz="1200" dirty="0"/>
              <a:t>representation of service/tool </a:t>
            </a:r>
            <a:br>
              <a:rPr lang="en-US" sz="1200" dirty="0"/>
            </a:br>
            <a:r>
              <a:rPr lang="en-US" sz="1200" dirty="0"/>
              <a:t>items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BF7BA2-E4B0-4251-9685-87729D672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86" y="1612468"/>
            <a:ext cx="6874521" cy="46740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E7F101-B2D4-484A-B267-B918FC034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526" y="2213217"/>
            <a:ext cx="5361060" cy="27629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7E9729-54FA-44C8-80FD-930FB4CEF9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3983" y="191958"/>
            <a:ext cx="4305300" cy="638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F8C36D-FB1F-47E9-B1EB-C8C4E37DE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6643" y="2358310"/>
            <a:ext cx="514350" cy="447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A13724-D3BD-4873-9A37-0D1B2EA68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8198" y="3192687"/>
            <a:ext cx="1299388" cy="3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63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4C283-F0F2-4E18-A16F-C80ACDBEC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Notebook discovery 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3805A-9395-406E-9CFE-93B1E8BDA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94DB62-CC42-456B-8DD8-6A8C43447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38" y="2053889"/>
            <a:ext cx="2409825" cy="4295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77E438-538F-4D31-B9CC-B04866A17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838" y="3758346"/>
            <a:ext cx="3420589" cy="24756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7A4803-9CE2-459D-9A7C-4916248D0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9027" y="3765054"/>
            <a:ext cx="3626711" cy="25680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F41C3965-D43D-491C-AECB-71A757496198}"/>
              </a:ext>
            </a:extLst>
          </p:cNvPr>
          <p:cNvSpPr/>
          <p:nvPr/>
        </p:nvSpPr>
        <p:spPr>
          <a:xfrm>
            <a:off x="3087975" y="5915162"/>
            <a:ext cx="1282709" cy="378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B1F2EDB-7E26-4929-AD5D-166CBA8AA97F}"/>
              </a:ext>
            </a:extLst>
          </p:cNvPr>
          <p:cNvSpPr/>
          <p:nvPr/>
        </p:nvSpPr>
        <p:spPr>
          <a:xfrm>
            <a:off x="7879573" y="5338043"/>
            <a:ext cx="390308" cy="378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1D86E6-EA6F-41A4-A5E1-78FA10AC3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4690" y="1111745"/>
            <a:ext cx="3110883" cy="22622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A234A708-F425-495F-8684-FCAF429E56F7}"/>
              </a:ext>
            </a:extLst>
          </p:cNvPr>
          <p:cNvSpPr/>
          <p:nvPr/>
        </p:nvSpPr>
        <p:spPr>
          <a:xfrm rot="18871487">
            <a:off x="2233904" y="4300929"/>
            <a:ext cx="1661972" cy="378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9FDF90-BD34-4DC2-8195-4B6F0333C1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214" y="1290692"/>
            <a:ext cx="3585170" cy="7170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85C0D9-20D5-4000-9E59-B2AD135F9B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5481" y="3150134"/>
            <a:ext cx="514350" cy="447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F8A5EC-158F-4D3D-8A3B-26317C8007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0486" y="5915289"/>
            <a:ext cx="1299388" cy="3185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75F4895-892C-4F63-9395-E516B94BF23F}"/>
              </a:ext>
            </a:extLst>
          </p:cNvPr>
          <p:cNvSpPr/>
          <p:nvPr/>
        </p:nvSpPr>
        <p:spPr>
          <a:xfrm>
            <a:off x="216000" y="1290692"/>
            <a:ext cx="3850384" cy="51655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5DCA85-CFDB-4A42-B7AC-C08CA59386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7406" y="919906"/>
            <a:ext cx="1287951" cy="6096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0541FA-B33F-4A72-A77F-DFEC576CC3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79573" y="1144682"/>
            <a:ext cx="4191274" cy="11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53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1FEE2-A11B-4A84-8E5B-C4830026A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Notebook discovery 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4286-5464-47DB-8F9E-BDEEA728D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8287092" cy="53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Future work: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Exploit Notebook metadata as expected to be described in </a:t>
            </a:r>
            <a:br>
              <a:rPr lang="en-US" dirty="0"/>
            </a:br>
            <a:r>
              <a:rPr lang="en-US" dirty="0"/>
              <a:t>“WGISS </a:t>
            </a:r>
            <a:r>
              <a:rPr lang="en-US" dirty="0" err="1"/>
              <a:t>Jupyter</a:t>
            </a:r>
            <a:r>
              <a:rPr lang="en-US" dirty="0"/>
              <a:t> Notebooks Best Practice”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How to get access to this draft document ?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Use GitHub API to retrieve/update metadata content.</a:t>
            </a:r>
            <a:endParaRPr lang="en-BE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0AE5A9-FE44-442E-A975-C508C73EC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622" y="948109"/>
            <a:ext cx="3074174" cy="1703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1E7529-0305-4F44-A953-77EE9EC44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250" y="2651410"/>
            <a:ext cx="4020488" cy="245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83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67C546-CE55-4B97-B862-D99EECD95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4" y="2511802"/>
            <a:ext cx="6493060" cy="44806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5017BB-D94F-481B-8393-7B54DE1C5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FedEO</a:t>
            </a:r>
            <a:r>
              <a:rPr lang="en-US" dirty="0"/>
              <a:t> API - Supported metadata formats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76D92-D1C9-4626-BDCF-7BCB8BD10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69" y="969600"/>
            <a:ext cx="11883856" cy="5097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Examples: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sz="1867" dirty="0"/>
              <a:t>OGC 14-055r2 offering / ISO </a:t>
            </a:r>
            <a:r>
              <a:rPr lang="en-US" sz="1867" dirty="0" err="1"/>
              <a:t>MD_Distribution</a:t>
            </a:r>
            <a:r>
              <a:rPr lang="en-US" sz="1867" dirty="0"/>
              <a:t> provide binding information for clients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sz="1867" dirty="0"/>
              <a:t>Encodings supported by Metadata Editor.</a:t>
            </a: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57958D-B861-419C-92FA-C8ADF118D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044" y="2656960"/>
            <a:ext cx="6675620" cy="3441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A4726A-9C42-4C2D-946B-1B7D38466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4727" y="5644223"/>
            <a:ext cx="1546343" cy="4542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9568C9-65DF-4A4B-AA45-6CD1336A16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558" y="5611151"/>
            <a:ext cx="1527487" cy="55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01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5F4E482-04EC-4D7D-92E6-F1D7C2AE8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550" y="1640626"/>
            <a:ext cx="6985680" cy="4744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2665B7-7167-41BC-A919-7E3B016F8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12" y="1703832"/>
            <a:ext cx="6220911" cy="46440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D862-40D1-47C5-A4F1-8BA8E766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FedEO</a:t>
            </a:r>
            <a:r>
              <a:rPr lang="en-US" dirty="0"/>
              <a:t> API - Supported metadata formats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50635-EF7D-4A73-A6E9-6CBB2382C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Examples JSON-LD: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GeoDCAT</a:t>
            </a:r>
            <a:r>
              <a:rPr lang="en-US" dirty="0"/>
              <a:t>-AP v2.0</a:t>
            </a:r>
          </a:p>
          <a:p>
            <a:endParaRPr lang="en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D9240D-FF14-4092-B6BD-8BEEEEDDD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905" y="5751153"/>
            <a:ext cx="1608792" cy="45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4FE428-A1BE-47F2-A88B-417C0B2A2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1856" y="5391289"/>
            <a:ext cx="1035648" cy="99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91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B8C4D-1A0B-4510-B44F-FDA79928D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FedEO</a:t>
            </a:r>
            <a:r>
              <a:rPr lang="en-US" dirty="0"/>
              <a:t> API - SPARQL Prototype 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6B672-4C1B-457B-AB07-34542DDD1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4981" indent="-284981">
              <a:buFont typeface="Arial" panose="020B0604020202020204" pitchFamily="34" charset="0"/>
              <a:buChar char="•"/>
            </a:pPr>
            <a:r>
              <a:rPr lang="en-US" dirty="0"/>
              <a:t>SPARQL API in front of schema.org metadata model.</a:t>
            </a:r>
          </a:p>
          <a:p>
            <a:pPr marL="1092800" lvl="1" indent="-284981"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US" dirty="0">
                <a:solidFill>
                  <a:srgbClr val="00B050"/>
                </a:solidFill>
              </a:rPr>
              <a:t>Services</a:t>
            </a:r>
            <a:r>
              <a:rPr lang="en-US" dirty="0"/>
              <a:t> from </a:t>
            </a:r>
            <a:r>
              <a:rPr lang="en-US" dirty="0">
                <a:solidFill>
                  <a:srgbClr val="FFC000"/>
                </a:solidFill>
              </a:rPr>
              <a:t>ESA</a:t>
            </a:r>
            <a:r>
              <a:rPr lang="en-US" dirty="0"/>
              <a:t> related to </a:t>
            </a:r>
            <a:r>
              <a:rPr lang="en-US" dirty="0">
                <a:solidFill>
                  <a:srgbClr val="00B050"/>
                </a:solidFill>
              </a:rPr>
              <a:t>GOCE</a:t>
            </a:r>
            <a:r>
              <a:rPr lang="en-US" dirty="0"/>
              <a:t>” ?</a:t>
            </a:r>
          </a:p>
          <a:p>
            <a:pPr marL="1092800" lvl="1" indent="-284981">
              <a:buFont typeface="Arial" panose="020B0604020202020204" pitchFamily="34" charset="0"/>
              <a:buChar char="•"/>
            </a:pPr>
            <a:endParaRPr lang="en-US" dirty="0"/>
          </a:p>
          <a:p>
            <a:pPr marL="1092800" lvl="1" indent="-284981">
              <a:buFont typeface="Arial" panose="020B0604020202020204" pitchFamily="34" charset="0"/>
              <a:buChar char="•"/>
            </a:pPr>
            <a:endParaRPr lang="en-US" dirty="0"/>
          </a:p>
          <a:p>
            <a:pPr marL="1092800" lvl="1" indent="-284981">
              <a:buFont typeface="Arial" panose="020B0604020202020204" pitchFamily="34" charset="0"/>
              <a:buChar char="•"/>
            </a:pPr>
            <a:endParaRPr lang="en-US" dirty="0"/>
          </a:p>
          <a:p>
            <a:pPr marL="1092800" lvl="1" indent="-284981">
              <a:buFont typeface="Arial" panose="020B0604020202020204" pitchFamily="34" charset="0"/>
              <a:buChar char="•"/>
            </a:pPr>
            <a:endParaRPr lang="en-US" dirty="0"/>
          </a:p>
          <a:p>
            <a:pPr marL="1092800" lvl="1" indent="-284981">
              <a:buFont typeface="Arial" panose="020B0604020202020204" pitchFamily="34" charset="0"/>
              <a:buChar char="•"/>
            </a:pPr>
            <a:endParaRPr lang="en-US" dirty="0"/>
          </a:p>
          <a:p>
            <a:pPr marL="1092800" lvl="1" indent="-284981">
              <a:buFont typeface="Arial" panose="020B0604020202020204" pitchFamily="34" charset="0"/>
              <a:buChar char="•"/>
            </a:pPr>
            <a:endParaRPr lang="en-US" dirty="0"/>
          </a:p>
          <a:p>
            <a:pPr marL="1092800" lvl="1" indent="-284981">
              <a:buFont typeface="Arial" panose="020B0604020202020204" pitchFamily="34" charset="0"/>
              <a:buChar char="•"/>
            </a:pPr>
            <a:endParaRPr lang="en-US" dirty="0"/>
          </a:p>
          <a:p>
            <a:pPr marL="1092800" lvl="1" indent="-284981">
              <a:buFont typeface="Arial" panose="020B0604020202020204" pitchFamily="34" charset="0"/>
              <a:buChar char="•"/>
            </a:pPr>
            <a:endParaRPr lang="en-US" dirty="0"/>
          </a:p>
          <a:p>
            <a:pPr marL="1092800" lvl="1" indent="-284981">
              <a:buFont typeface="Arial" panose="020B0604020202020204" pitchFamily="34" charset="0"/>
              <a:buChar char="•"/>
            </a:pPr>
            <a:r>
              <a:rPr lang="en-US" dirty="0"/>
              <a:t>Full details of “GOCE User Toolbox”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96BD5E-C8D8-438C-8CB0-814DE2EF2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550" y="2345438"/>
            <a:ext cx="3771900" cy="41459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7E2A9C-0C38-4A9D-8E5C-096067A2B15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027" y="708947"/>
            <a:ext cx="3484121" cy="14869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669039-C147-4FDF-9D06-8D1BCFCA6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81" y="1799646"/>
            <a:ext cx="5804170" cy="27824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FF9EA9-5AEF-4AFF-B419-10FCDDE07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81" y="5311077"/>
            <a:ext cx="5635557" cy="89892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F95B7C-6B40-4AFB-AC4A-EEA1538931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0350" y="4996882"/>
            <a:ext cx="1195388" cy="125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56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ED3A-9ABC-4BE9-A168-B00CC112E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and future work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380CF-437A-4C0D-8E66-EC429232B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STAC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Covers granule (item) and collection metadata, no (item) encoding/support for service/tool metadata.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Limited support for “coupling” collections/granules with service endpoints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US" dirty="0"/>
              <a:t>See  STAC Web Map Links extension </a:t>
            </a:r>
            <a:r>
              <a:rPr lang="en-US" dirty="0">
                <a:hlinkClick r:id="rId2"/>
              </a:rPr>
              <a:t>https://github.com/stac-extensions/web-map-links</a:t>
            </a:r>
            <a:endParaRPr lang="en-US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STAC API might nevertheless be used for discovery (as “separate”) from STAC Item specification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ESA SKOS thesaurus extension for Tools/Services with cross-reference to GCMD.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007A16-C2C2-4CF8-A1E9-326A25A39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022" y="3626114"/>
            <a:ext cx="6287294" cy="28683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C86D22-87BD-4DB3-82A5-2DB72AA1411E}"/>
              </a:ext>
            </a:extLst>
          </p:cNvPr>
          <p:cNvSpPr/>
          <p:nvPr/>
        </p:nvSpPr>
        <p:spPr bwMode="auto">
          <a:xfrm>
            <a:off x="2887390" y="4501463"/>
            <a:ext cx="1244750" cy="61346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SzTx/>
              <a:buFontTx/>
              <a:buNone/>
              <a:tabLst/>
            </a:pPr>
            <a:endParaRPr kumimoji="0" lang="en-BE" sz="18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Verdana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EB3E180-9B34-4725-BC00-6C4A0732092E}"/>
              </a:ext>
            </a:extLst>
          </p:cNvPr>
          <p:cNvSpPr/>
          <p:nvPr/>
        </p:nvSpPr>
        <p:spPr bwMode="auto">
          <a:xfrm>
            <a:off x="8369935" y="5505450"/>
            <a:ext cx="1859915" cy="499119"/>
          </a:xfrm>
          <a:prstGeom prst="wedgeRoundRectCallout">
            <a:avLst>
              <a:gd name="adj1" fmla="val -59526"/>
              <a:gd name="adj2" fmla="val 74835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Verdana" pitchFamily="34" charset="0"/>
              </a:rPr>
              <a:t>GCMD,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effectLst/>
                <a:latin typeface="Verdana" pitchFamily="34" charset="0"/>
              </a:rPr>
              <a:t>DBpedia</a:t>
            </a:r>
            <a:endParaRPr kumimoji="0" lang="en-BE" sz="1200" b="0" i="0" u="none" strike="noStrike" cap="none" normalizeH="0" baseline="0" dirty="0">
              <a:ln>
                <a:noFill/>
              </a:ln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063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EABCE-824E-448A-A222-D263F58A1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and future work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43F97-261D-406B-8F52-2917C0B99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6458291" cy="53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Subset to become operational as EOCAT evolution.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Cloud-Native Demonstrator: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Including coupling of EOCAT collections </a:t>
            </a:r>
            <a:br>
              <a:rPr lang="en-US" dirty="0"/>
            </a:br>
            <a:r>
              <a:rPr lang="en-US" dirty="0"/>
              <a:t>with </a:t>
            </a:r>
            <a:r>
              <a:rPr lang="en-US" dirty="0" err="1"/>
              <a:t>DataCube</a:t>
            </a:r>
            <a:r>
              <a:rPr lang="en-US" dirty="0"/>
              <a:t> (service) metadata.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 CEOS Service Discovery and Metadata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Include/host Notebook metadata, possibly extracted from Notebook internal metadata (CEOS Notebook Best Practice)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UMM-JSON export format to IDN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Useful for the </a:t>
            </a:r>
            <a:r>
              <a:rPr lang="en-US" dirty="0" err="1"/>
              <a:t>WGDisaster</a:t>
            </a:r>
            <a:r>
              <a:rPr lang="en-US" dirty="0"/>
              <a:t>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CE2C04-C240-4AE2-95C6-AD59D941FA33}"/>
              </a:ext>
            </a:extLst>
          </p:cNvPr>
          <p:cNvPicPr/>
          <p:nvPr/>
        </p:nvPicPr>
        <p:blipFill rotWithShape="1">
          <a:blip r:embed="rId2"/>
          <a:srcRect b="53500"/>
          <a:stretch/>
        </p:blipFill>
        <p:spPr>
          <a:xfrm>
            <a:off x="5993705" y="641221"/>
            <a:ext cx="6012033" cy="30985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CF8F41-B158-4993-AEDA-05FD0565C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028" y="4152867"/>
            <a:ext cx="1106305" cy="12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83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9C841-9F40-4DF5-9931-F7C7F6163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D4102-CEB1-491B-A790-3266A81A9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B108B5-C404-4B63-96B2-E354BE640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38" y="965435"/>
            <a:ext cx="38290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9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(Evolution)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Next steps and future work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39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BFCA-A3CD-4AA7-AA39-F0C804738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Spare slides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8BACF-E684-46E9-B3C4-52DDBFAEA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77748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01D8F-B90A-462B-A692-750090635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A9487-0894-4897-AD7C-52285B28D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and </a:t>
            </a:r>
            <a:r>
              <a:rPr lang="en-US" dirty="0" err="1"/>
              <a:t>FedEO</a:t>
            </a:r>
            <a:r>
              <a:rPr lang="en-US" dirty="0"/>
              <a:t> Evolution Discovery interfaces:</a:t>
            </a:r>
          </a:p>
          <a:p>
            <a:endParaRPr lang="en-US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RESTful OGC API Features / OpenSearch / STAC API interface covering:</a:t>
            </a:r>
          </a:p>
          <a:p>
            <a:pPr marL="2257744" lvl="2" indent="-380990">
              <a:buFont typeface="Arial" panose="020B0604020202020204" pitchFamily="34" charset="0"/>
              <a:buChar char="•"/>
            </a:pPr>
            <a:r>
              <a:rPr lang="en-US" dirty="0"/>
              <a:t>“service” resources  </a:t>
            </a:r>
          </a:p>
          <a:p>
            <a:pPr marL="2257744" lvl="2" indent="-380990">
              <a:buFont typeface="Arial" panose="020B0604020202020204" pitchFamily="34" charset="0"/>
              <a:buChar char="•"/>
            </a:pPr>
            <a:r>
              <a:rPr lang="en-US" dirty="0"/>
              <a:t>“collection” resources </a:t>
            </a:r>
          </a:p>
          <a:p>
            <a:pPr marL="2257744" lvl="2" indent="-380990">
              <a:buFont typeface="Arial" panose="020B0604020202020204" pitchFamily="34" charset="0"/>
              <a:buChar char="•"/>
            </a:pPr>
            <a:r>
              <a:rPr lang="en-US" dirty="0"/>
              <a:t>“granule” resources </a:t>
            </a:r>
          </a:p>
          <a:p>
            <a:pPr marL="1876754" lvl="2"/>
            <a:endParaRPr lang="en-US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(service) search parameters advertised in:</a:t>
            </a:r>
          </a:p>
          <a:p>
            <a:pPr marL="2257744" lvl="2" indent="-380990">
              <a:buFont typeface="Arial" panose="020B0604020202020204" pitchFamily="34" charset="0"/>
              <a:buChar char="•"/>
            </a:pPr>
            <a:r>
              <a:rPr lang="en-US" dirty="0" err="1"/>
              <a:t>OpenAPI</a:t>
            </a:r>
            <a:r>
              <a:rPr lang="en-US" dirty="0"/>
              <a:t> definition</a:t>
            </a:r>
          </a:p>
          <a:p>
            <a:pPr marL="2257744" lvl="2" indent="-380990">
              <a:buFont typeface="Arial" panose="020B0604020202020204" pitchFamily="34" charset="0"/>
              <a:buChar char="•"/>
            </a:pPr>
            <a:r>
              <a:rPr lang="en-US" dirty="0"/>
              <a:t>OpenSearch OSDD</a:t>
            </a:r>
          </a:p>
          <a:p>
            <a:pPr marL="2257744" lvl="2" indent="-380990">
              <a:buFont typeface="Arial" panose="020B0604020202020204" pitchFamily="34" charset="0"/>
              <a:buChar char="•"/>
            </a:pPr>
            <a:r>
              <a:rPr lang="en-US" dirty="0" err="1"/>
              <a:t>Queryables</a:t>
            </a:r>
            <a:r>
              <a:rPr lang="en-US" dirty="0"/>
              <a:t> (OGC API Features Part 3 Filtering)</a:t>
            </a:r>
          </a:p>
          <a:p>
            <a:pPr lvl="1"/>
            <a:endParaRPr lang="en-US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Search responses in Atom / </a:t>
            </a:r>
            <a:r>
              <a:rPr lang="en-US" dirty="0" err="1"/>
              <a:t>GeoJSON</a:t>
            </a:r>
            <a:r>
              <a:rPr lang="en-US" dirty="0"/>
              <a:t> / JSON-LD / RDF / Turtle etc.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73A17-41A6-48A3-A0DC-1891BBB12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4727" y="1711203"/>
            <a:ext cx="1546343" cy="463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85FF4A-E249-443F-A860-FC791571D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2498" y="2272765"/>
            <a:ext cx="1503047" cy="463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0C303C-D4AA-44D6-B064-F89E474AA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4669" y="1211213"/>
            <a:ext cx="1156401" cy="3997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DA2458-3263-4AB9-B2AE-7AAE857B4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6874" y="4932358"/>
            <a:ext cx="1156595" cy="3397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6FBE59-CA5A-47C7-BDD5-71B5BA99F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401" y="5848668"/>
            <a:ext cx="1203304" cy="3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JSON-LD-logo-64">
            <a:extLst>
              <a:ext uri="{FF2B5EF4-FFF2-40B4-BE49-F238E27FC236}">
                <a16:creationId xmlns:a16="http://schemas.microsoft.com/office/drawing/2014/main" id="{19135A98-4FDB-4721-B5AA-EF8B61517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969" y="4330937"/>
            <a:ext cx="533500" cy="56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A2BA3E-3279-4296-A992-D90FA200B6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94592" y="4330937"/>
            <a:ext cx="618439" cy="5961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FE17A3-0567-460E-A10A-6081CEC4C1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9554" y="5666697"/>
            <a:ext cx="726675" cy="7053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956ADF-0A72-42F4-8C4A-2534A7A417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10730" y="5322526"/>
            <a:ext cx="1300340" cy="4720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570CFB-4120-45C5-AFA7-FEE992B4AA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30365" y="2800474"/>
            <a:ext cx="1580705" cy="7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30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EC8889-137C-450B-AC78-CE28B2602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439" y="437400"/>
            <a:ext cx="6705600" cy="586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FedEO</a:t>
            </a:r>
            <a:r>
              <a:rPr lang="en-US" dirty="0"/>
              <a:t> RESTful API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94CC9-4FBF-46F7-8F5D-B9D47F92A5B4}"/>
              </a:ext>
            </a:extLst>
          </p:cNvPr>
          <p:cNvSpPr/>
          <p:nvPr/>
        </p:nvSpPr>
        <p:spPr>
          <a:xfrm>
            <a:off x="8480275" y="3699283"/>
            <a:ext cx="3587764" cy="112894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15D6BB-BEDF-4FAA-BA87-669E00C9D8D8}"/>
              </a:ext>
            </a:extLst>
          </p:cNvPr>
          <p:cNvSpPr/>
          <p:nvPr/>
        </p:nvSpPr>
        <p:spPr>
          <a:xfrm>
            <a:off x="7275498" y="447638"/>
            <a:ext cx="1011252" cy="88968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2E7E7A-8EED-4391-B54A-23806CFF81F5}"/>
              </a:ext>
            </a:extLst>
          </p:cNvPr>
          <p:cNvSpPr txBox="1"/>
          <p:nvPr/>
        </p:nvSpPr>
        <p:spPr>
          <a:xfrm>
            <a:off x="8480275" y="3699283"/>
            <a:ext cx="249459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OpenSearch URL templates:</a:t>
            </a:r>
          </a:p>
          <a:p>
            <a:endParaRPr lang="en-US" sz="1200" dirty="0"/>
          </a:p>
          <a:p>
            <a:r>
              <a:rPr lang="en-US" sz="1200" dirty="0"/>
              <a:t>/collections/series/items?...</a:t>
            </a:r>
          </a:p>
          <a:p>
            <a:r>
              <a:rPr lang="en-US" sz="1200" dirty="0"/>
              <a:t>/collections/datasets/items?…</a:t>
            </a:r>
          </a:p>
          <a:p>
            <a:r>
              <a:rPr lang="en-US" sz="1200" dirty="0"/>
              <a:t>/collections/</a:t>
            </a:r>
            <a:r>
              <a:rPr lang="en-US" sz="1200" dirty="0">
                <a:solidFill>
                  <a:srgbClr val="FF0000"/>
                </a:solidFill>
              </a:rPr>
              <a:t>services</a:t>
            </a:r>
            <a:r>
              <a:rPr lang="en-US" sz="1200" dirty="0"/>
              <a:t>/items?...</a:t>
            </a:r>
          </a:p>
          <a:p>
            <a:endParaRPr lang="en-B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802A91-EB36-4AEB-9ED7-AC1C8E624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514" y="553200"/>
            <a:ext cx="928129" cy="2864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DD7CEB-43DD-4E20-9DCE-58119D8AE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7209" y="3470723"/>
            <a:ext cx="928129" cy="2864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679" y="1002600"/>
            <a:ext cx="9237621" cy="5097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RESTful API offering multiple interfaces:</a:t>
            </a:r>
          </a:p>
          <a:p>
            <a:pPr lvl="1">
              <a:buFontTx/>
              <a:buChar char="-"/>
            </a:pPr>
            <a:r>
              <a:rPr lang="en-US" dirty="0"/>
              <a:t> </a:t>
            </a:r>
            <a:r>
              <a:rPr lang="en-US" sz="1867" dirty="0"/>
              <a:t>OGC API – Features (Part 1: core, Part 3: Filtering)</a:t>
            </a:r>
          </a:p>
          <a:p>
            <a:pPr lvl="1">
              <a:buFontTx/>
              <a:buChar char="-"/>
            </a:pPr>
            <a:r>
              <a:rPr lang="en-US" sz="1867" dirty="0"/>
              <a:t> STAC (+ STAC API Extensions)</a:t>
            </a:r>
          </a:p>
          <a:p>
            <a:pPr lvl="1">
              <a:buFontTx/>
              <a:buChar char="-"/>
            </a:pPr>
            <a:r>
              <a:rPr lang="en-US" sz="1867" dirty="0"/>
              <a:t> OpenSearch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negotiation</a:t>
            </a:r>
          </a:p>
          <a:p>
            <a:pPr lvl="1">
              <a:buFontTx/>
              <a:buChar char="-"/>
            </a:pPr>
            <a:r>
              <a:rPr lang="en-US" dirty="0"/>
              <a:t> </a:t>
            </a:r>
            <a:r>
              <a:rPr lang="en-US" sz="1867" dirty="0"/>
              <a:t>e.g. (</a:t>
            </a:r>
            <a:r>
              <a:rPr lang="en-US" sz="1867" dirty="0" err="1"/>
              <a:t>GeoJSON</a:t>
            </a:r>
            <a:r>
              <a:rPr lang="en-US" sz="1867" dirty="0"/>
              <a:t>) representations  / profiles</a:t>
            </a:r>
          </a:p>
          <a:p>
            <a:pPr lvl="1">
              <a:buFontTx/>
              <a:buChar char="-"/>
            </a:pPr>
            <a:r>
              <a:rPr lang="en-US" sz="1867" dirty="0"/>
              <a:t> </a:t>
            </a:r>
            <a:r>
              <a:rPr lang="en-US" sz="1867" dirty="0" err="1"/>
              <a:t>httpAccept</a:t>
            </a:r>
            <a:r>
              <a:rPr lang="en-US" sz="1867" dirty="0"/>
              <a:t> or HTTP Accept header.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Read/write interface</a:t>
            </a:r>
          </a:p>
          <a:p>
            <a:pPr lvl="1">
              <a:buFontTx/>
              <a:buChar char="-"/>
            </a:pPr>
            <a:r>
              <a:rPr lang="en-US" dirty="0"/>
              <a:t> </a:t>
            </a:r>
            <a:r>
              <a:rPr lang="en-US" sz="1867" dirty="0"/>
              <a:t>Consumed by OpenSearch clients,</a:t>
            </a:r>
            <a:br>
              <a:rPr lang="en-US" sz="1867" dirty="0"/>
            </a:br>
            <a:r>
              <a:rPr lang="en-US" sz="1867" dirty="0"/>
              <a:t>  OGC API - Features clients,</a:t>
            </a:r>
            <a:br>
              <a:rPr lang="en-US" sz="1867" dirty="0"/>
            </a:br>
            <a:r>
              <a:rPr lang="en-US" sz="1867" dirty="0"/>
              <a:t>  STAC clients, Google crawler, </a:t>
            </a:r>
            <a:br>
              <a:rPr lang="en-US" sz="1867" dirty="0"/>
            </a:br>
            <a:r>
              <a:rPr lang="en-US" sz="1867" dirty="0"/>
              <a:t>  Metadata Editor, …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F8DA3A-5E2A-4F13-B31D-5D0937699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74" y="256522"/>
            <a:ext cx="971864" cy="2915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82D3F3-12A0-482F-A8AD-C3BAB00C2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186" y="3520358"/>
            <a:ext cx="849039" cy="4018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8DDABBC-1723-48CC-BA82-E54C0DFD2232}"/>
              </a:ext>
            </a:extLst>
          </p:cNvPr>
          <p:cNvSpPr/>
          <p:nvPr/>
        </p:nvSpPr>
        <p:spPr>
          <a:xfrm>
            <a:off x="10639425" y="0"/>
            <a:ext cx="1489554" cy="447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559D323-A73D-469F-9CB5-67C9A9A55A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4323" y="1967346"/>
            <a:ext cx="556232" cy="1922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43DE1A-B11F-4DEA-8302-043E2198DE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9503" y="306162"/>
            <a:ext cx="556232" cy="1922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87CE04-7074-4D1B-9801-4AD9EBE772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2375" y="306162"/>
            <a:ext cx="556232" cy="1922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0361AC-1B10-48EE-AF25-BE7C3C1B5E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718" y="515994"/>
            <a:ext cx="690098" cy="3266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DA6A8E1-F997-4C33-9349-DD9330100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6234" y="511795"/>
            <a:ext cx="690098" cy="32664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87D5E4B-EB32-4DD1-9D76-EDB21D5F61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8666" y="5556028"/>
            <a:ext cx="556232" cy="19227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0E9316C-65CE-4518-AAE2-67E29F414DD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7551" b="-4170"/>
          <a:stretch/>
        </p:blipFill>
        <p:spPr>
          <a:xfrm>
            <a:off x="10628734" y="6090651"/>
            <a:ext cx="407777" cy="3632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72521F1-7F0C-492A-8A70-B73A5CE82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341" y="5826141"/>
            <a:ext cx="868635" cy="24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DBE77D5-AB5D-4537-ADC3-5F6ED3ECF714}"/>
              </a:ext>
            </a:extLst>
          </p:cNvPr>
          <p:cNvSpPr txBox="1"/>
          <p:nvPr/>
        </p:nvSpPr>
        <p:spPr>
          <a:xfrm>
            <a:off x="7431139" y="5556028"/>
            <a:ext cx="26468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E.g. “service” metadata </a:t>
            </a:r>
            <a:br>
              <a:rPr lang="en-US" sz="1200" dirty="0"/>
            </a:br>
            <a:r>
              <a:rPr lang="en-US" sz="1200" dirty="0"/>
              <a:t>representations:</a:t>
            </a:r>
          </a:p>
          <a:p>
            <a:endParaRPr lang="en-US" sz="1200" dirty="0"/>
          </a:p>
          <a:p>
            <a:r>
              <a:rPr lang="en-US" sz="1200" dirty="0"/>
              <a:t>/collections/</a:t>
            </a:r>
            <a:r>
              <a:rPr lang="en-US" sz="1200" dirty="0">
                <a:solidFill>
                  <a:srgbClr val="FF0000"/>
                </a:solidFill>
              </a:rPr>
              <a:t>services</a:t>
            </a:r>
            <a:r>
              <a:rPr lang="en-US" sz="1200" dirty="0"/>
              <a:t>/items/{id}</a:t>
            </a:r>
          </a:p>
          <a:p>
            <a:endParaRPr lang="en-BE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CD45C4-2F4C-4BCC-BE9A-7085835352E0}"/>
              </a:ext>
            </a:extLst>
          </p:cNvPr>
          <p:cNvSpPr/>
          <p:nvPr/>
        </p:nvSpPr>
        <p:spPr>
          <a:xfrm>
            <a:off x="7336438" y="5349660"/>
            <a:ext cx="4765743" cy="113601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10D771F-3E26-47E7-8E31-5A7A3F8175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54775" y="6090651"/>
            <a:ext cx="402716" cy="3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08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98CC9-62DF-47E8-892F-2BBADBEB1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FedEO</a:t>
            </a:r>
            <a:r>
              <a:rPr lang="en-US" dirty="0"/>
              <a:t> Evolution implementation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8BCDF-EB8B-4578-9747-A83B7FE66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Service metadata models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ISO19119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i="1" dirty="0"/>
              <a:t>ISO19115-1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i="1" dirty="0"/>
              <a:t>INSPIRE Metadata 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Service metadata encodings: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ISO19139:2007 (XML), 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i="1" dirty="0"/>
              <a:t>“Technical Guidance for … service metadata based on ISO 19139:2007”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OGC 19-020r1 (</a:t>
            </a:r>
            <a:r>
              <a:rPr lang="en-US" dirty="0" err="1"/>
              <a:t>GeoJSON</a:t>
            </a:r>
            <a:r>
              <a:rPr lang="en-US" dirty="0"/>
              <a:t>), …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i="1" dirty="0"/>
              <a:t>ISO19115-3 (XML)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i="1" dirty="0" err="1"/>
              <a:t>GeoDCAT</a:t>
            </a:r>
            <a:r>
              <a:rPr lang="en-US" i="1" dirty="0"/>
              <a:t>-AP v2 (JSON-LD, RDF/XML, Turtle)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i="1" dirty="0"/>
              <a:t>Schema.org (JSON-LD, RDF/XML, Turtle)</a:t>
            </a:r>
          </a:p>
          <a:p>
            <a:pPr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38C949-26EC-4F92-B0FF-B938AC072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263" y="1250743"/>
            <a:ext cx="1090407" cy="10491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42C16F-69E4-4ED4-AC82-570015FF2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880" y="1250744"/>
            <a:ext cx="2693368" cy="977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CA4B04-D27E-47FB-B113-BDB391F86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645" y="4000690"/>
            <a:ext cx="928308" cy="320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7F78C8-0EE9-44F8-BBEE-E0D5E264DE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551" b="-4170"/>
          <a:stretch/>
        </p:blipFill>
        <p:spPr>
          <a:xfrm>
            <a:off x="9977034" y="3041619"/>
            <a:ext cx="695531" cy="619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A5835-A1BC-4121-A130-4F05DF798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406" y="5123981"/>
            <a:ext cx="1362791" cy="38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8BA6B8-60F8-4C2D-86D4-D47F7DA4DF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7044" y="4479135"/>
            <a:ext cx="635511" cy="61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1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017BB-D94F-481B-8393-7B54DE1C5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FedEO</a:t>
            </a:r>
            <a:r>
              <a:rPr lang="en-US" dirty="0"/>
              <a:t> Evolution implementation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76D92-D1C9-4626-BDCF-7BCB8BD10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1867" dirty="0">
                <a:hlinkClick r:id="rId2"/>
              </a:rPr>
              <a:t>https://emc.spacebel.be/collections/services/items?httpAccept=text/html</a:t>
            </a:r>
            <a:endParaRPr lang="en-US" sz="1867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67" dirty="0"/>
              <a:t> https://emc.spacebel.be/collections/services/queryables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https://emc.spacebel.be/readme.html</a:t>
            </a:r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B1EC4E-4DAE-4D3A-9EB7-05DFE5607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30" y="2486943"/>
            <a:ext cx="9868452" cy="26601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340655-25B6-4D9E-BFB7-FDA7E69BE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261" y="3496411"/>
            <a:ext cx="4749808" cy="26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0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DDBD0-480E-44D8-9AFB-FEF83B82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 API and STAC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ADF8D-7402-4CAE-A3CA-6B3A4AA46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4152375" cy="53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“service and tool” metadata in dedicated OGC API Features/STAC “collection”: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/collections/services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/collections/services/</a:t>
            </a:r>
            <a:r>
              <a:rPr lang="en-US" dirty="0" err="1"/>
              <a:t>queryables</a:t>
            </a:r>
            <a:endParaRPr lang="en-US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STAC API + Filtering extension is used for discovery,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STAC “item” representation exists for a tool/service.  OGC 19-020r1 used instead.</a:t>
            </a:r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10A08-01EF-4EF5-B61B-717AF344E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975" y="645072"/>
            <a:ext cx="7853363" cy="57276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Callout 6">
            <a:extLst>
              <a:ext uri="{FF2B5EF4-FFF2-40B4-BE49-F238E27FC236}">
                <a16:creationId xmlns:a16="http://schemas.microsoft.com/office/drawing/2014/main" id="{4C2097A8-8A58-4772-B0D9-57B4C6CA8FE6}"/>
              </a:ext>
            </a:extLst>
          </p:cNvPr>
          <p:cNvSpPr/>
          <p:nvPr/>
        </p:nvSpPr>
        <p:spPr bwMode="auto">
          <a:xfrm>
            <a:off x="9941327" y="2141801"/>
            <a:ext cx="2558196" cy="889687"/>
          </a:xfrm>
          <a:prstGeom prst="wedgeEllipseCallout">
            <a:avLst>
              <a:gd name="adj1" fmla="val -12643"/>
              <a:gd name="adj2" fmla="val 99760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377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</a:pPr>
            <a:r>
              <a:rPr lang="en-US" sz="1200" dirty="0"/>
              <a:t>STAC API </a:t>
            </a:r>
            <a:br>
              <a:rPr lang="en-US" sz="1200" dirty="0"/>
            </a:br>
            <a:r>
              <a:rPr lang="en-US" sz="1200" dirty="0"/>
              <a:t>Filter Extension (CQL-Text)</a:t>
            </a:r>
          </a:p>
        </p:txBody>
      </p:sp>
    </p:spTree>
    <p:extLst>
      <p:ext uri="{BB962C8B-B14F-4D97-AF65-F5344CB8AC3E}">
        <p14:creationId xmlns:p14="http://schemas.microsoft.com/office/powerpoint/2010/main" val="352871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D6B775E-41A1-4C86-9C39-A127F566D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56" y="2047249"/>
            <a:ext cx="7042389" cy="43698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BDDBD0-480E-44D8-9AFB-FEF83B82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 API and STAC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ADF8D-7402-4CAE-A3CA-6B3A4AA46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STAC “item” representation exists.  </a:t>
            </a:r>
            <a:br>
              <a:rPr lang="en-US" dirty="0"/>
            </a:br>
            <a:r>
              <a:rPr lang="en-US" dirty="0"/>
              <a:t>OGC 19-020r1 used instead.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Excel “SW and Tools” converted to OGC metadata.</a:t>
            </a:r>
            <a:endParaRPr lang="en-BE" dirty="0"/>
          </a:p>
        </p:txBody>
      </p:sp>
      <p:sp>
        <p:nvSpPr>
          <p:cNvPr id="5" name="Oval Callout 6">
            <a:extLst>
              <a:ext uri="{FF2B5EF4-FFF2-40B4-BE49-F238E27FC236}">
                <a16:creationId xmlns:a16="http://schemas.microsoft.com/office/drawing/2014/main" id="{4C2097A8-8A58-4772-B0D9-57B4C6CA8FE6}"/>
              </a:ext>
            </a:extLst>
          </p:cNvPr>
          <p:cNvSpPr/>
          <p:nvPr/>
        </p:nvSpPr>
        <p:spPr bwMode="auto">
          <a:xfrm>
            <a:off x="8562975" y="4675142"/>
            <a:ext cx="2558196" cy="889687"/>
          </a:xfrm>
          <a:prstGeom prst="wedgeEllipseCallout">
            <a:avLst>
              <a:gd name="adj1" fmla="val -97467"/>
              <a:gd name="adj2" fmla="val 9992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377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</a:pPr>
            <a:r>
              <a:rPr lang="en-US" sz="1200" dirty="0"/>
              <a:t>OGC 19-020r1 </a:t>
            </a:r>
            <a:br>
              <a:rPr lang="en-US" sz="1200" dirty="0"/>
            </a:br>
            <a:r>
              <a:rPr lang="en-US" sz="1200" dirty="0"/>
              <a:t>representation of service/tool </a:t>
            </a:r>
            <a:br>
              <a:rPr lang="en-US" sz="1200" dirty="0"/>
            </a:br>
            <a:r>
              <a:rPr lang="en-US" sz="1200" dirty="0"/>
              <a:t>items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BC333D05-C313-4F5D-85E1-6CC9149C06DB}"/>
              </a:ext>
            </a:extLst>
          </p:cNvPr>
          <p:cNvSpPr/>
          <p:nvPr/>
        </p:nvSpPr>
        <p:spPr bwMode="auto">
          <a:xfrm>
            <a:off x="8994590" y="5636864"/>
            <a:ext cx="2558196" cy="889687"/>
          </a:xfrm>
          <a:prstGeom prst="wedgeEllipseCallout">
            <a:avLst>
              <a:gd name="adj1" fmla="val -170817"/>
              <a:gd name="adj2" fmla="val 26926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377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</a:pPr>
            <a:r>
              <a:rPr lang="en-US" sz="1200" dirty="0"/>
              <a:t>One of CEOS </a:t>
            </a:r>
            <a:br>
              <a:rPr lang="en-US" sz="1200" dirty="0"/>
            </a:br>
            <a:r>
              <a:rPr lang="en-US" sz="1200" dirty="0"/>
              <a:t>“SW and Tools Survey” items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CDF603-A7BF-42E6-89C7-04C296FEA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731" y="2282609"/>
            <a:ext cx="3990975" cy="476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0E5EE2-8F3B-47B5-BCF7-D890121FD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038" y="154800"/>
            <a:ext cx="6112668" cy="25182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064A33-7868-4057-9B7F-85D562B4C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2975" y="2874842"/>
            <a:ext cx="33432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79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0A2B5-D337-4710-A296-A6191968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Source SW and Tools Survey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1B847-CC45-45AA-A234-E304B0A94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8205600" cy="53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Excel import limitations: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Machine friendliness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US" dirty="0"/>
              <a:t>Rows inside individual cells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US" dirty="0"/>
              <a:t>Multiple date formats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US" dirty="0"/>
              <a:t>Non-structured contact point column etc.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US" dirty="0"/>
              <a:t>Instrument/mission/software categories names to be taken from thesaurus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US" dirty="0"/>
              <a:t>Vague license “open-source”…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CEOS Service Metadata and Discovery Best Practice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Coverage to be improved (See table)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CBB7EE-B280-440E-A241-F536B4CC28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2904" y="877478"/>
            <a:ext cx="5819765" cy="1862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9FB878-AE49-4078-96F3-8907F1883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909" y="803588"/>
            <a:ext cx="1892488" cy="26340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E5B5BD-2D0D-4A0D-9A8B-70D36637B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5200" y="724522"/>
            <a:ext cx="3559188" cy="564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47998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1D5F5E67-AB13-4111-9750-227349DF9C0E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CB5FC264-F170-4FD7-B1B7-AD228B5C627F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BAA92E9C-6AC9-4603-A52E-F067BCFA2092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74AF34BF-3A32-4DE4-AA6F-C6B9EC0D26DF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2022-03-17T23:00:00+00:00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http://schemas.microsoft.com/office/infopath/2007/PartnerControls"/>
    <ds:schemaRef ds:uri="http://schemas.microsoft.com/office/2006/documentManagement/types"/>
    <ds:schemaRef ds:uri="http://schemas.microsoft.com/sharepoint/v4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sharepoint/v3/fields"/>
    <ds:schemaRef ds:uri="ddc99d1b-0883-4f2c-a8e6-6d8ebaa0e5d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8727</TotalTime>
  <Words>935</Words>
  <Application>Microsoft Office PowerPoint</Application>
  <PresentationFormat>Custom</PresentationFormat>
  <Paragraphs>150</Paragraphs>
  <Slides>20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MS PGothic</vt:lpstr>
      <vt:lpstr>Arial</vt:lpstr>
      <vt:lpstr>Calibri</vt:lpstr>
      <vt:lpstr>Verdana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Outline</vt:lpstr>
      <vt:lpstr>Introduction</vt:lpstr>
      <vt:lpstr>FedEO RESTful API</vt:lpstr>
      <vt:lpstr>FedEO Evolution implementation</vt:lpstr>
      <vt:lpstr>FedEO Evolution implementation</vt:lpstr>
      <vt:lpstr>STAC API and STAC</vt:lpstr>
      <vt:lpstr>STAC API and STAC</vt:lpstr>
      <vt:lpstr>Open Source SW and Tools Survey</vt:lpstr>
      <vt:lpstr>Notebook discovery </vt:lpstr>
      <vt:lpstr>Notebook discovery </vt:lpstr>
      <vt:lpstr>Notebook discovery </vt:lpstr>
      <vt:lpstr>Notebook discovery </vt:lpstr>
      <vt:lpstr>FedEO API - Supported metadata formats</vt:lpstr>
      <vt:lpstr>FedEO API - Supported metadata formats</vt:lpstr>
      <vt:lpstr>FedEO API - SPARQL Prototype </vt:lpstr>
      <vt:lpstr>Next steps and future work</vt:lpstr>
      <vt:lpstr>Next steps and future work</vt:lpstr>
      <vt:lpstr>PowerPoint Presentation</vt:lpstr>
      <vt:lpstr>Spare slides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Fedeo Report</dc:title>
  <dc:subject>Fedeo Report</dc:subject>
  <dc:creator>Yves Coene</dc:creator>
  <cp:keywords/>
  <dc:description/>
  <cp:lastModifiedBy>Yves Coene</cp:lastModifiedBy>
  <cp:revision>254</cp:revision>
  <cp:lastPrinted>2008-08-26T16:26:23Z</cp:lastPrinted>
  <dcterms:created xsi:type="dcterms:W3CDTF">2022-03-18T14:00:45Z</dcterms:created>
  <dcterms:modified xsi:type="dcterms:W3CDTF">2023-04-16T08:40:28Z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Yves Coene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>ESA</vt:lpwstr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2022-03-17T23:00:00Z</vt:filetime>
  </property>
  <property fmtid="{D5CDD505-2E9C-101B-9397-08002B2CF9AE}" pid="30" name="Organisational_x0020_entity">
    <vt:lpwstr>ESA</vt:lpwstr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