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7023100" cy="9309100"/>
  <p:embeddedFontLst>
    <p:embeddedFont>
      <p:font typeface="Avenir" panose="02000503020000020003" pitchFamily="2" charset="0"/>
      <p:regular r:id="rId23"/>
      <p:italic r:id="rId24"/>
    </p:embeddedFont>
    <p:embeddedFont>
      <p:font typeface="Helvetica Neue" panose="02000503000000020004" pitchFamily="2"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Lato Light" panose="020F030202020403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Source Sans Pro" panose="020B0503030403020204" pitchFamily="34"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1" y="4421823"/>
            <a:ext cx="5618479" cy="418909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lastic.co/"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elastic.co/kibana/" TargetMode="External"/><Relationship Id="rId4" Type="http://schemas.openxmlformats.org/officeDocument/2006/relationships/hyperlink" Target="https://www.elastic.co/logstash/"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pentelemetry.io/"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dynatrace.com/company/trust-center/terms-of-us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arthdata.nasa.gov/eosdis/system-performance-and-metrics/esdis-metrics/eosdis-monthly-metrics#monthlymetrics-2023-tab-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arthdata.nasa.gov/eosdis/system-performance-and-metrics/esdis-metrics/eosdis-monthly-metrics#monthlymetrics-2023-tab-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arthdata.nasa.gov/eosdis/system-performance-and-metrics/esdis-metrics/eosdis-monthly-metrics#monthlymetrics-2023-tab-2"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702311" y="4421823"/>
            <a:ext cx="5618479" cy="418909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chemeClr val="dk1"/>
              </a:solidFill>
              <a:latin typeface="Arial"/>
              <a:ea typeface="Arial"/>
              <a:cs typeface="Arial"/>
              <a:sym typeface="Arial"/>
            </a:endParaRPr>
          </a:p>
        </p:txBody>
      </p:sp>
      <p:sp>
        <p:nvSpPr>
          <p:cNvPr id="41" name="Google Shape;41;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13c5b64131_0_42: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13c5b64131_0_42: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13c5b64131_0_4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13c5b64131_0_47: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Log, index, search visualize!</a:t>
            </a:r>
            <a:endParaRPr/>
          </a:p>
          <a:p>
            <a:pPr marL="0" lvl="0" indent="0" algn="l" rtl="0">
              <a:spcBef>
                <a:spcPts val="0"/>
              </a:spcBef>
              <a:spcAft>
                <a:spcPts val="0"/>
              </a:spcAft>
              <a:buNone/>
            </a:pPr>
            <a:r>
              <a:rPr lang="en-US" u="sng">
                <a:solidFill>
                  <a:schemeClr val="hlink"/>
                </a:solidFill>
                <a:hlinkClick r:id="rId3"/>
              </a:rPr>
              <a:t>https://www.elastic.co/</a:t>
            </a:r>
            <a:endParaRPr/>
          </a:p>
          <a:p>
            <a:pPr marL="0" lvl="0" indent="0" algn="l" rtl="0">
              <a:spcBef>
                <a:spcPts val="0"/>
              </a:spcBef>
              <a:spcAft>
                <a:spcPts val="0"/>
              </a:spcAft>
              <a:buNone/>
            </a:pPr>
            <a:r>
              <a:rPr lang="en-US" u="sng">
                <a:solidFill>
                  <a:schemeClr val="hlink"/>
                </a:solidFill>
                <a:hlinkClick r:id="rId4"/>
              </a:rPr>
              <a:t>https://www.elastic.co/logstash/</a:t>
            </a:r>
            <a:endParaRPr/>
          </a:p>
          <a:p>
            <a:pPr marL="0" lvl="0" indent="0" algn="l" rtl="0">
              <a:spcBef>
                <a:spcPts val="0"/>
              </a:spcBef>
              <a:spcAft>
                <a:spcPts val="0"/>
              </a:spcAft>
              <a:buNone/>
            </a:pPr>
            <a:r>
              <a:rPr lang="en-US" u="sng">
                <a:solidFill>
                  <a:schemeClr val="hlink"/>
                </a:solidFill>
                <a:hlinkClick r:id="rId5"/>
              </a:rPr>
              <a:t>https://www.elastic.co/kibana/</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13c5b64131_0_5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13c5b64131_0_51: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https://opentelemetry.io/</a:t>
            </a:r>
            <a:endParaRPr/>
          </a:p>
          <a:p>
            <a:pPr marL="0" lvl="0" indent="0" algn="l" rtl="0">
              <a:spcBef>
                <a:spcPts val="0"/>
              </a:spcBef>
              <a:spcAft>
                <a:spcPts val="0"/>
              </a:spcAft>
              <a:buNone/>
            </a:pPr>
            <a:r>
              <a:rPr lang="en-US" u="sng">
                <a:solidFill>
                  <a:schemeClr val="hlink"/>
                </a:solidFill>
                <a:hlinkClick r:id="rId4"/>
              </a:rPr>
              <a:t>https://www.dynatrace.com/company/trust-center/terms-of-use/</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13c5b64131_0_3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13c5b64131_0_3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EOSDIS - </a:t>
            </a:r>
            <a:r>
              <a:rPr lang="en-US" sz="1050">
                <a:highlight>
                  <a:srgbClr val="FFFFFF"/>
                </a:highlight>
                <a:latin typeface="Roboto"/>
                <a:ea typeface="Roboto"/>
                <a:cs typeface="Roboto"/>
                <a:sym typeface="Roboto"/>
              </a:rPr>
              <a:t>Earth Observing System Data</a:t>
            </a:r>
            <a:r>
              <a:rPr lang="en-US"/>
              <a:t> </a:t>
            </a:r>
            <a:r>
              <a:rPr lang="en-US" sz="1050">
                <a:highlight>
                  <a:srgbClr val="FFFFFF"/>
                </a:highlight>
                <a:latin typeface="Roboto"/>
                <a:ea typeface="Roboto"/>
                <a:cs typeface="Roboto"/>
                <a:sym typeface="Roboto"/>
              </a:rPr>
              <a:t>and Information System</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f608be99b4_0_49: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f608be99b4_0_49: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ESDIS - </a:t>
            </a:r>
            <a:r>
              <a:rPr lang="en-US" sz="1050">
                <a:highlight>
                  <a:srgbClr val="FFFFFF"/>
                </a:highlight>
                <a:latin typeface="Roboto"/>
                <a:ea typeface="Roboto"/>
                <a:cs typeface="Roboto"/>
                <a:sym typeface="Roboto"/>
              </a:rPr>
              <a:t>Earth Science Data and Information System</a:t>
            </a:r>
            <a:endParaRPr sz="1050">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800" u="sng">
                <a:solidFill>
                  <a:srgbClr val="2980B9"/>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https://www.earthdata.nasa.gov/eosdis/system-performance-and-metrics/esdis-metrics/eosdis-monthly-metrics#monthlymetrics-2023-tab-2</a:t>
            </a:r>
            <a:r>
              <a:rPr lang="en-US" sz="800">
                <a:latin typeface="Helvetica Neue"/>
                <a:ea typeface="Helvetica Neue"/>
                <a:cs typeface="Helvetica Neue"/>
                <a:sym typeface="Helvetica Neue"/>
              </a:rPr>
              <a:t> </a:t>
            </a:r>
            <a:endParaRPr sz="1050">
              <a:highlight>
                <a:srgbClr val="FFFFFF"/>
              </a:highlight>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18f3484350_0_1: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18f3484350_0_1: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800" u="sng">
                <a:solidFill>
                  <a:srgbClr val="2980B9"/>
                </a:solidFill>
                <a:hlinkClick r:id="rId3">
                  <a:extLst>
                    <a:ext uri="{A12FA001-AC4F-418D-AE19-62706E023703}">
                      <ahyp:hlinkClr xmlns:ahyp="http://schemas.microsoft.com/office/drawing/2018/hyperlinkcolor" val="tx"/>
                    </a:ext>
                  </a:extLst>
                </a:hlinkClick>
              </a:rPr>
              <a:t>https://www.earthdata.nasa.gov/eosdis/system-performance-and-metrics/esdis-metrics/eosdis-monthly-metrics#monthlymetrics-2023-tab-2</a:t>
            </a:r>
            <a:r>
              <a:rPr lang="en-US" sz="800"/>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18f3484350_0_6: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18f3484350_0_6: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800" u="sng">
                <a:solidFill>
                  <a:srgbClr val="2980B9"/>
                </a:solidFill>
                <a:hlinkClick r:id="rId3">
                  <a:extLst>
                    <a:ext uri="{A12FA001-AC4F-418D-AE19-62706E023703}">
                      <ahyp:hlinkClr xmlns:ahyp="http://schemas.microsoft.com/office/drawing/2018/hyperlinkcolor" val="tx"/>
                    </a:ext>
                  </a:extLst>
                </a:hlinkClick>
              </a:rPr>
              <a:t>https://www.earthdata.nasa.gov/eosdis/system-performance-and-metrics/esdis-metrics/eosdis-monthly-metrics#monthlymetrics-2023-tab-2</a:t>
            </a:r>
            <a:r>
              <a:rPr lang="en-US" sz="800"/>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f608be99b4_0_29: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f608be99b4_0_29: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https://monitoring.cloud.earthdata.nasa.gov/</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f608be99b4_0_44: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f608be99b4_0_44: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f608be99b4_0_58: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f608be99b4_0_58: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took a calculated risk on the cloud. Is it paying off?</a:t>
            </a:r>
            <a:endParaRPr/>
          </a:p>
          <a:p>
            <a:pPr marL="0" lvl="0" indent="0" algn="l" rtl="0">
              <a:spcBef>
                <a:spcPts val="0"/>
              </a:spcBef>
              <a:spcAft>
                <a:spcPts val="0"/>
              </a:spcAft>
              <a:buNone/>
            </a:pPr>
            <a:r>
              <a:rPr lang="en-US"/>
              <a:t>Are we adopting the right architectural decisions for data access?</a:t>
            </a:r>
            <a:endParaRPr/>
          </a:p>
          <a:p>
            <a:pPr marL="0" lvl="0" indent="0" algn="l" rtl="0">
              <a:spcBef>
                <a:spcPts val="0"/>
              </a:spcBef>
              <a:spcAft>
                <a:spcPts val="0"/>
              </a:spcAft>
              <a:buNone/>
            </a:pPr>
            <a:r>
              <a:rPr lang="en-US"/>
              <a:t>The usual suspects: </a:t>
            </a:r>
            <a:endParaRPr/>
          </a:p>
          <a:p>
            <a:pPr marL="457200" lvl="0" indent="-317500" algn="l" rtl="0">
              <a:spcBef>
                <a:spcPts val="0"/>
              </a:spcBef>
              <a:spcAft>
                <a:spcPts val="0"/>
              </a:spcAft>
              <a:buSzPts val="1400"/>
              <a:buChar char="-"/>
            </a:pPr>
            <a:r>
              <a:rPr lang="en-US"/>
              <a:t>Is our data being used?</a:t>
            </a:r>
            <a:endParaRPr/>
          </a:p>
          <a:p>
            <a:pPr marL="457200" lvl="0" indent="-317500" algn="l" rtl="0">
              <a:spcBef>
                <a:spcPts val="0"/>
              </a:spcBef>
              <a:spcAft>
                <a:spcPts val="0"/>
              </a:spcAft>
              <a:buSzPts val="1400"/>
              <a:buChar char="-"/>
            </a:pPr>
            <a:r>
              <a:rPr lang="en-US"/>
              <a:t>What are the most important options? Dataset, format, temporal, spatial,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19eaf9751f_0_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119eaf9751f_0_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52210f57b_0_1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52210f57b_0_1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167cbe3b78_0_1: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167cbe3b78_0_1: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52210f57b_0_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52210f57b_0_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13c5b64131_0_4: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13c5b64131_0_4: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HTTPS - HyperText Transfer Protocol (Secure)</a:t>
            </a:r>
            <a:endParaRPr/>
          </a:p>
          <a:p>
            <a:pPr marL="0" lvl="0" indent="0" algn="l" rtl="0">
              <a:lnSpc>
                <a:spcPct val="115000"/>
              </a:lnSpc>
              <a:spcBef>
                <a:spcPts val="0"/>
              </a:spcBef>
              <a:spcAft>
                <a:spcPts val="0"/>
              </a:spcAft>
              <a:buClr>
                <a:schemeClr val="dk1"/>
              </a:buClr>
              <a:buSzPts val="1100"/>
              <a:buFont typeface="Arial"/>
              <a:buNone/>
            </a:pPr>
            <a:r>
              <a:rPr lang="en-US"/>
              <a:t>Originally, access manifested itself as data download by File Transfer Protocol (FTP) and later HTTP and HTTPS.</a:t>
            </a:r>
            <a:endParaRPr/>
          </a:p>
          <a:p>
            <a:pPr marL="0" lvl="0" indent="0" algn="l" rtl="0">
              <a:lnSpc>
                <a:spcPct val="115000"/>
              </a:lnSpc>
              <a:spcBef>
                <a:spcPts val="0"/>
              </a:spcBef>
              <a:spcAft>
                <a:spcPts val="0"/>
              </a:spcAft>
              <a:buClr>
                <a:schemeClr val="dk1"/>
              </a:buClr>
              <a:buSzPts val="1100"/>
              <a:buFont typeface="Arial"/>
              <a:buNone/>
            </a:pPr>
            <a:r>
              <a:rPr lang="en-US"/>
              <a:t>How many accesses and the volume of the data accessed are the key measurements we make. This is augmented by considering the type of data distributed, segmented broadly by discipline or narrowly by collection/dataset.</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13c5b64131_0_1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13c5b64131_0_1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With the advent of secure HTTPS for distribution, organizations, such as NASA, were able to augment their data access metrics with user-specific dimensions by implementing an authentication mechanism in front of the data. This allowed organizations to associate user properties with data access and enable the collection of metrics in the dimensions of user discipline, organization, affiliation, country of origin, etc.</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13c5b64131_0_15: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13c5b64131_0_15: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Users can leverage value-added services that resulted in the download of data derived from archived data. The value-added features consisted of re-formatting, re-projection, subsetting etc. These services were added to lighten the burden of storage and data wrangling to the user in order to attempt to give them just the data they wanted (ie. related to a specific spatial or temporal area of interest or a specific measurement) in a format they could use immediately.</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The addition of services gave us a new measure of success. How useful were those services to the user community?</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To measure that success we could compare the relative numbers of requests of data download and service invocation for serviced data.</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13c5b64131_0_20: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13c5b64131_0_20: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As the size of our data archives grow exponentially and the processing power required to analyze that data grows in lock-step, we need to provide a means to perform that analysis without being bound by the limiting factor of a user’s local compute and storage.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The near-infinite amount of elastic, pay as you go, storage and compute afforded by cloud computing will help us solve that problem.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Analysis-in-place allows users to perform their workloads on compute adjacent to the data in the cloud. This requires the utilization of cloud vendor services such as AWS Simple Storage System (S3) for data access.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But cloud computing brings new challenges with respect to measuring the usage of our data.</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We need to establish if the above hypothesis is true. Will the user community favor in-place analysis over traditional local analysis as their workloads grow? How do we measure that?</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As data migrates to the cloud, we can evaluate the relative amount of data being requested from outside and inside the cloud environment.</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13c5b64131_0_25:notes"/>
          <p:cNvSpPr>
            <a:spLocks noGrp="1" noRot="1" noChangeAspect="1"/>
          </p:cNvSpPr>
          <p:nvPr>
            <p:ph type="sldImg" idx="2"/>
          </p:nvPr>
        </p:nvSpPr>
        <p:spPr>
          <a:xfrm>
            <a:off x="1184275" y="698500"/>
            <a:ext cx="4654500" cy="3490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13c5b64131_0_25:notes"/>
          <p:cNvSpPr txBox="1">
            <a:spLocks noGrp="1"/>
          </p:cNvSpPr>
          <p:nvPr>
            <p:ph type="body" idx="1"/>
          </p:nvPr>
        </p:nvSpPr>
        <p:spPr>
          <a:xfrm>
            <a:off x="702311" y="4421823"/>
            <a:ext cx="5618400" cy="4189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DMR - Dataset Metadata Response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We need to track additional modes of access to get a true picture of how our community is accessing data in the cloud and how that usage compares with on-premises access.</a:t>
            </a:r>
            <a:endParaRPr i="1"/>
          </a:p>
          <a:p>
            <a:pPr marL="0" lvl="0" indent="0" algn="l" rtl="0">
              <a:lnSpc>
                <a:spcPct val="115000"/>
              </a:lnSpc>
              <a:spcBef>
                <a:spcPts val="0"/>
              </a:spcBef>
              <a:spcAft>
                <a:spcPts val="0"/>
              </a:spcAft>
              <a:buClr>
                <a:schemeClr val="dk1"/>
              </a:buClr>
              <a:buSzPts val="1100"/>
              <a:buFont typeface="Arial"/>
              <a:buNone/>
            </a:pPr>
            <a:endParaRPr i="1"/>
          </a:p>
          <a:p>
            <a:pPr marL="0" lvl="0" indent="0" algn="l" rtl="0">
              <a:lnSpc>
                <a:spcPct val="115000"/>
              </a:lnSpc>
              <a:spcBef>
                <a:spcPts val="0"/>
              </a:spcBef>
              <a:spcAft>
                <a:spcPts val="0"/>
              </a:spcAft>
              <a:buClr>
                <a:schemeClr val="dk1"/>
              </a:buClr>
              <a:buSzPts val="1100"/>
              <a:buFont typeface="Arial"/>
              <a:buNone/>
            </a:pPr>
            <a:r>
              <a:rPr lang="en-US"/>
              <a:t>Cloud-optimized data formats may involve either the decomposition of the archive-oriented format’s large file structure into many smaller objects, or the partial access of larger data files.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Analysis that at one time involved the single download of an archive-formatted data file may now involve many smaller accesses via the use of HTTPS/S3 range get calls. In assessing the relative popularity of archival-format access and cloud-optimized access, the results may be skewed in favor of cloud-optimized formats if only considering the number of requests made. Conversely, if only considering volume the data access the results would be skewed in favor of archival format download.</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The ability to determine what a ‘single access’ maps to in terms of requests, a request session if you will, ’is of vital importance here. Traditionally, that would be the download of a single file but for an access of data from tooling such as X-array it may involve multiple, smaller requests for parts of files (Cloud-optimized GeoTIFF (Tag Image File Format)  or OPeNDAP(Open-source Project for a Network Data Access Protocol)) or multiple requests for smaller files (Zarr).</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4495E"/>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lt1"/>
              </a:buClr>
              <a:buSzPts val="4400"/>
              <a:buFont typeface="Avenir"/>
              <a:buNone/>
              <a:defRPr sz="4400" b="1" i="0" u="none" strike="noStrike" cap="none">
                <a:solidFill>
                  <a:schemeClr val="lt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685800" y="4009490"/>
            <a:ext cx="7086600" cy="1752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80"/>
              </a:spcBef>
              <a:spcAft>
                <a:spcPts val="0"/>
              </a:spcAft>
              <a:buClr>
                <a:srgbClr val="BFBFBF"/>
              </a:buClr>
              <a:buSzPts val="2400"/>
              <a:buFont typeface="Arial"/>
              <a:buNone/>
              <a:defRPr sz="2400" b="0" i="0" u="none" strike="noStrike" cap="none">
                <a:solidFill>
                  <a:srgbClr val="BFBFBF"/>
                </a:solidFill>
                <a:latin typeface="Helvetica Neue"/>
                <a:ea typeface="Helvetica Neue"/>
                <a:cs typeface="Helvetica Neue"/>
                <a:sym typeface="Helvetica Neue"/>
              </a:defRPr>
            </a:lvl1pPr>
            <a:lvl2pPr marR="0" lvl="1" algn="ctr" rtl="0">
              <a:lnSpc>
                <a:spcPct val="100000"/>
              </a:lnSpc>
              <a:spcBef>
                <a:spcPts val="560"/>
              </a:spcBef>
              <a:spcAft>
                <a:spcPts val="0"/>
              </a:spcAft>
              <a:buClr>
                <a:srgbClr val="898989"/>
              </a:buClr>
              <a:buSzPts val="2800"/>
              <a:buFont typeface="Arial"/>
              <a:buNone/>
              <a:defRPr sz="2800" b="0" i="0" u="none" strike="noStrike" cap="none">
                <a:solidFill>
                  <a:srgbClr val="898989"/>
                </a:solidFill>
                <a:latin typeface="Helvetica Neue"/>
                <a:ea typeface="Helvetica Neue"/>
                <a:cs typeface="Helvetica Neue"/>
                <a:sym typeface="Helvetica Neue"/>
              </a:defRPr>
            </a:lvl2pPr>
            <a:lvl3pPr marR="0" lvl="2" algn="ctr" rtl="0">
              <a:lnSpc>
                <a:spcPct val="100000"/>
              </a:lnSpc>
              <a:spcBef>
                <a:spcPts val="480"/>
              </a:spcBef>
              <a:spcAft>
                <a:spcPts val="0"/>
              </a:spcAft>
              <a:buClr>
                <a:srgbClr val="898989"/>
              </a:buClr>
              <a:buSzPts val="2400"/>
              <a:buFont typeface="Arial"/>
              <a:buNone/>
              <a:defRPr sz="2400" b="0" i="0" u="none" strike="noStrike" cap="none">
                <a:solidFill>
                  <a:srgbClr val="898989"/>
                </a:solidFill>
                <a:latin typeface="Helvetica Neue"/>
                <a:ea typeface="Helvetica Neue"/>
                <a:cs typeface="Helvetica Neue"/>
                <a:sym typeface="Helvetica Neue"/>
              </a:defRPr>
            </a:lvl3pPr>
            <a:lvl4pPr marR="0" lvl="3"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4pPr>
            <a:lvl5pPr marR="0" lvl="4"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Helvetica Neue"/>
                <a:ea typeface="Helvetica Neue"/>
                <a:cs typeface="Helvetica Neue"/>
                <a:sym typeface="Helvetica Neue"/>
              </a:defRPr>
            </a:lvl5pPr>
            <a:lvl6pPr marR="0" lvl="5"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6pPr>
            <a:lvl7pPr marR="0" lvl="6"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7pPr>
            <a:lvl8pPr marR="0" lvl="7"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8pPr>
            <a:lvl9pPr marR="0" lvl="8" algn="ctr" rtl="0">
              <a:lnSpc>
                <a:spcPct val="100000"/>
              </a:lnSpc>
              <a:spcBef>
                <a:spcPts val="400"/>
              </a:spcBef>
              <a:spcAft>
                <a:spcPts val="0"/>
              </a:spcAft>
              <a:buClr>
                <a:srgbClr val="898989"/>
              </a:buClr>
              <a:buSzPts val="2000"/>
              <a:buFont typeface="Arial"/>
              <a:buNone/>
              <a:defRPr sz="2000" b="0" i="0" u="none" strike="noStrike" cap="none">
                <a:solidFill>
                  <a:srgbClr val="898989"/>
                </a:solidFill>
                <a:latin typeface="Source Sans Pro"/>
                <a:ea typeface="Source Sans Pro"/>
                <a:cs typeface="Source Sans Pro"/>
                <a:sym typeface="Source Sans Pro"/>
              </a:defRPr>
            </a:lvl9pPr>
          </a:lstStyle>
          <a:p>
            <a:endParaRPr/>
          </a:p>
        </p:txBody>
      </p:sp>
      <p:pic>
        <p:nvPicPr>
          <p:cNvPr id="12" name="Google Shape;12;p2" descr="eosdis-logo-white.png"/>
          <p:cNvPicPr preferRelativeResize="0"/>
          <p:nvPr/>
        </p:nvPicPr>
        <p:blipFill rotWithShape="1">
          <a:blip r:embed="rId2">
            <a:alphaModFix/>
          </a:blip>
          <a:srcRect/>
          <a:stretch/>
        </p:blipFill>
        <p:spPr>
          <a:xfrm>
            <a:off x="685799" y="480830"/>
            <a:ext cx="4546863" cy="1282215"/>
          </a:xfrm>
          <a:prstGeom prst="rect">
            <a:avLst/>
          </a:prstGeom>
          <a:noFill/>
          <a:ln>
            <a:noFill/>
          </a:ln>
        </p:spPr>
      </p:pic>
      <p:sp>
        <p:nvSpPr>
          <p:cNvPr id="13" name="Google Shape;13;p2"/>
          <p:cNvSpPr txBox="1"/>
          <p:nvPr/>
        </p:nvSpPr>
        <p:spPr>
          <a:xfrm>
            <a:off x="8359537" y="6381547"/>
            <a:ext cx="5295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FFFFFF"/>
                </a:solidFill>
                <a:latin typeface="Verdana"/>
                <a:ea typeface="Verdana"/>
                <a:cs typeface="Verdana"/>
                <a:sym typeface="Verdana"/>
              </a:rPr>
              <a:t>‹#›</a:t>
            </a:fld>
            <a:endParaRPr sz="1200" b="0" i="0" u="none" strike="noStrike" cap="none">
              <a:solidFill>
                <a:srgbClr val="FFFFFF"/>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pic>
        <p:nvPicPr>
          <p:cNvPr id="15" name="Google Shape;15;p3" descr="eosdis-logo.png"/>
          <p:cNvPicPr preferRelativeResize="0"/>
          <p:nvPr/>
        </p:nvPicPr>
        <p:blipFill rotWithShape="1">
          <a:blip r:embed="rId2">
            <a:alphaModFix amt="50000"/>
          </a:blip>
          <a:srcRect/>
          <a:stretch/>
        </p:blipFill>
        <p:spPr>
          <a:xfrm>
            <a:off x="457200" y="6239927"/>
            <a:ext cx="1842603" cy="519043"/>
          </a:xfrm>
          <a:prstGeom prst="rect">
            <a:avLst/>
          </a:prstGeom>
          <a:noFill/>
          <a:ln>
            <a:noFill/>
          </a:ln>
        </p:spPr>
      </p:pic>
      <p:sp>
        <p:nvSpPr>
          <p:cNvPr id="16" name="Google Shape;16;p3"/>
          <p:cNvSpPr txBox="1"/>
          <p:nvPr/>
        </p:nvSpPr>
        <p:spPr>
          <a:xfrm>
            <a:off x="8359537" y="6381547"/>
            <a:ext cx="5293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a:t>
            </a:fld>
            <a:endParaRPr sz="1200" b="0" i="0" u="none" strike="noStrike" cap="none">
              <a:solidFill>
                <a:srgbClr val="000000"/>
              </a:solidFill>
              <a:latin typeface="Verdana"/>
              <a:ea typeface="Verdana"/>
              <a:cs typeface="Verdana"/>
              <a:sym typeface="Verdana"/>
            </a:endParaRPr>
          </a:p>
        </p:txBody>
      </p:sp>
      <p:sp>
        <p:nvSpPr>
          <p:cNvPr id="17" name="Google Shape;17;p3"/>
          <p:cNvSpPr txBox="1">
            <a:spLocks noGrp="1"/>
          </p:cNvSpPr>
          <p:nvPr>
            <p:ph type="body" idx="1"/>
          </p:nvPr>
        </p:nvSpPr>
        <p:spPr>
          <a:xfrm>
            <a:off x="457200" y="1284270"/>
            <a:ext cx="8229600" cy="4742516"/>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393939"/>
              </a:buClr>
              <a:buSzPts val="3200"/>
              <a:buFont typeface="Arial"/>
              <a:buChar char="•"/>
              <a:defRPr sz="3200" b="0" i="0" u="none" strike="noStrike" cap="none">
                <a:solidFill>
                  <a:srgbClr val="393939"/>
                </a:solidFill>
                <a:latin typeface="Helvetica Neue"/>
                <a:ea typeface="Helvetica Neue"/>
                <a:cs typeface="Helvetica Neue"/>
                <a:sym typeface="Helvetica Neue"/>
              </a:defRPr>
            </a:lvl1pPr>
            <a:lvl2pPr marL="914400" marR="0" lvl="1" indent="-406400" algn="l" rtl="0">
              <a:lnSpc>
                <a:spcPct val="100000"/>
              </a:lnSpc>
              <a:spcBef>
                <a:spcPts val="560"/>
              </a:spcBef>
              <a:spcAft>
                <a:spcPts val="0"/>
              </a:spcAft>
              <a:buClr>
                <a:srgbClr val="393939"/>
              </a:buClr>
              <a:buSzPts val="2800"/>
              <a:buFont typeface="Arial"/>
              <a:buChar char="–"/>
              <a:defRPr sz="2800" b="0" i="0" u="none" strike="noStrike" cap="none">
                <a:solidFill>
                  <a:srgbClr val="393939"/>
                </a:solidFill>
                <a:latin typeface="Helvetica Neue"/>
                <a:ea typeface="Helvetica Neue"/>
                <a:cs typeface="Helvetica Neue"/>
                <a:sym typeface="Helvetica Neue"/>
              </a:defRPr>
            </a:lvl2pPr>
            <a:lvl3pPr marL="1371600" marR="0" lvl="2" indent="-381000" algn="l" rtl="0">
              <a:lnSpc>
                <a:spcPct val="100000"/>
              </a:lnSpc>
              <a:spcBef>
                <a:spcPts val="480"/>
              </a:spcBef>
              <a:spcAft>
                <a:spcPts val="0"/>
              </a:spcAft>
              <a:buClr>
                <a:srgbClr val="8A8A8A"/>
              </a:buClr>
              <a:buSzPts val="2400"/>
              <a:buFont typeface="Arial"/>
              <a:buChar char="•"/>
              <a:defRPr sz="2400" b="0" i="0" u="none" strike="noStrike" cap="none">
                <a:solidFill>
                  <a:srgbClr val="8A8A8A"/>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8" name="Google Shape;18;p3"/>
          <p:cNvSpPr txBox="1">
            <a:spLocks noGrp="1"/>
          </p:cNvSpPr>
          <p:nvPr>
            <p:ph type="title"/>
          </p:nvPr>
        </p:nvSpPr>
        <p:spPr>
          <a:xfrm>
            <a:off x="457200" y="274638"/>
            <a:ext cx="8229600" cy="876068"/>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pic>
        <p:nvPicPr>
          <p:cNvPr id="20" name="Google Shape;20;p4" descr="eosdis-logo.png"/>
          <p:cNvPicPr preferRelativeResize="0"/>
          <p:nvPr/>
        </p:nvPicPr>
        <p:blipFill rotWithShape="1">
          <a:blip r:embed="rId2">
            <a:alphaModFix amt="50000"/>
          </a:blip>
          <a:srcRect/>
          <a:stretch/>
        </p:blipFill>
        <p:spPr>
          <a:xfrm>
            <a:off x="457200" y="6239927"/>
            <a:ext cx="1842603" cy="519043"/>
          </a:xfrm>
          <a:prstGeom prst="rect">
            <a:avLst/>
          </a:prstGeom>
          <a:noFill/>
          <a:ln>
            <a:noFill/>
          </a:ln>
        </p:spPr>
      </p:pic>
      <p:sp>
        <p:nvSpPr>
          <p:cNvPr id="21" name="Google Shape;21;p4"/>
          <p:cNvSpPr txBox="1"/>
          <p:nvPr/>
        </p:nvSpPr>
        <p:spPr>
          <a:xfrm>
            <a:off x="8359537" y="6381547"/>
            <a:ext cx="5293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a:t>
            </a:fld>
            <a:endParaRPr sz="1200" b="0" i="0" u="none" strike="noStrike" cap="none">
              <a:solidFill>
                <a:srgbClr val="000000"/>
              </a:solidFill>
              <a:latin typeface="Verdana"/>
              <a:ea typeface="Verdana"/>
              <a:cs typeface="Verdana"/>
              <a:sym typeface="Verdana"/>
            </a:endParaRPr>
          </a:p>
        </p:txBody>
      </p:sp>
      <p:sp>
        <p:nvSpPr>
          <p:cNvPr id="22" name="Google Shape;22;p4"/>
          <p:cNvSpPr txBox="1">
            <a:spLocks noGrp="1"/>
          </p:cNvSpPr>
          <p:nvPr>
            <p:ph type="title"/>
          </p:nvPr>
        </p:nvSpPr>
        <p:spPr>
          <a:xfrm>
            <a:off x="457200" y="274638"/>
            <a:ext cx="8229600" cy="876068"/>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34495E"/>
        </a:solid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4000"/>
              <a:buFont typeface="Avenir"/>
              <a:buNone/>
              <a:defRPr sz="4000" b="1" i="0" u="none" strike="noStrike" cap="none">
                <a:solidFill>
                  <a:schemeClr val="lt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400"/>
              </a:spcBef>
              <a:spcAft>
                <a:spcPts val="0"/>
              </a:spcAft>
              <a:buClr>
                <a:srgbClr val="BFBFBF"/>
              </a:buClr>
              <a:buSzPts val="2000"/>
              <a:buFont typeface="Arial"/>
              <a:buNone/>
              <a:defRPr sz="2000" b="0" i="0" u="none" strike="noStrike" cap="none">
                <a:solidFill>
                  <a:srgbClr val="BFBFBF"/>
                </a:solidFill>
                <a:latin typeface="Helvetica Neue"/>
                <a:ea typeface="Helvetica Neue"/>
                <a:cs typeface="Helvetica Neue"/>
                <a:sym typeface="Helvetica Neue"/>
              </a:defRPr>
            </a:lvl1pPr>
            <a:lvl2pPr marL="914400" marR="0" lvl="1" indent="-228600" algn="l" rtl="0">
              <a:lnSpc>
                <a:spcPct val="100000"/>
              </a:lnSpc>
              <a:spcBef>
                <a:spcPts val="360"/>
              </a:spcBef>
              <a:spcAft>
                <a:spcPts val="0"/>
              </a:spcAft>
              <a:buClr>
                <a:srgbClr val="898989"/>
              </a:buClr>
              <a:buSzPts val="1800"/>
              <a:buFont typeface="Arial"/>
              <a:buNone/>
              <a:defRPr sz="1800" b="0" i="0" u="none" strike="noStrike" cap="none">
                <a:solidFill>
                  <a:srgbClr val="898989"/>
                </a:solidFill>
                <a:latin typeface="Helvetica Neue"/>
                <a:ea typeface="Helvetica Neue"/>
                <a:cs typeface="Helvetica Neue"/>
                <a:sym typeface="Helvetica Neue"/>
              </a:defRPr>
            </a:lvl2pPr>
            <a:lvl3pPr marL="1371600" marR="0" lvl="2" indent="-228600" algn="l" rtl="0">
              <a:lnSpc>
                <a:spcPct val="100000"/>
              </a:lnSpc>
              <a:spcBef>
                <a:spcPts val="320"/>
              </a:spcBef>
              <a:spcAft>
                <a:spcPts val="0"/>
              </a:spcAft>
              <a:buClr>
                <a:srgbClr val="898989"/>
              </a:buClr>
              <a:buSzPts val="1600"/>
              <a:buFont typeface="Arial"/>
              <a:buNone/>
              <a:defRPr sz="1600" b="0" i="0" u="none" strike="noStrike" cap="none">
                <a:solidFill>
                  <a:srgbClr val="898989"/>
                </a:solidFill>
                <a:latin typeface="Helvetica Neue"/>
                <a:ea typeface="Helvetica Neue"/>
                <a:cs typeface="Helvetica Neue"/>
                <a:sym typeface="Helvetica Neue"/>
              </a:defRPr>
            </a:lvl3pPr>
            <a:lvl4pPr marL="1828800" marR="0" lvl="3" indent="-228600" algn="l" rtl="0">
              <a:lnSpc>
                <a:spcPct val="100000"/>
              </a:lnSpc>
              <a:spcBef>
                <a:spcPts val="28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4pPr>
            <a:lvl5pPr marL="2286000" marR="0" lvl="4" indent="-228600" algn="l" rtl="0">
              <a:lnSpc>
                <a:spcPct val="100000"/>
              </a:lnSpc>
              <a:spcBef>
                <a:spcPts val="280"/>
              </a:spcBef>
              <a:spcAft>
                <a:spcPts val="0"/>
              </a:spcAft>
              <a:buClr>
                <a:srgbClr val="898989"/>
              </a:buClr>
              <a:buSzPts val="1400"/>
              <a:buFont typeface="Arial"/>
              <a:buNone/>
              <a:defRPr sz="1400" b="0" i="0" u="none" strike="noStrike" cap="none">
                <a:solidFill>
                  <a:srgbClr val="898989"/>
                </a:solidFill>
                <a:latin typeface="Helvetica Neue"/>
                <a:ea typeface="Helvetica Neue"/>
                <a:cs typeface="Helvetica Neue"/>
                <a:sym typeface="Helvetica Neue"/>
              </a:defRPr>
            </a:lvl5pPr>
            <a:lvl6pPr marL="2743200" marR="0" lvl="5" indent="-228600" algn="l" rtl="0">
              <a:lnSpc>
                <a:spcPct val="100000"/>
              </a:lnSpc>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6pPr>
            <a:lvl7pPr marL="3200400" marR="0" lvl="6" indent="-228600" algn="l" rtl="0">
              <a:lnSpc>
                <a:spcPct val="100000"/>
              </a:lnSpc>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7pPr>
            <a:lvl8pPr marL="3657600" marR="0" lvl="7" indent="-228600" algn="l" rtl="0">
              <a:lnSpc>
                <a:spcPct val="100000"/>
              </a:lnSpc>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8pPr>
            <a:lvl9pPr marL="4114800" marR="0" lvl="8" indent="-228600" algn="l" rtl="0">
              <a:lnSpc>
                <a:spcPct val="100000"/>
              </a:lnSpc>
              <a:spcBef>
                <a:spcPts val="280"/>
              </a:spcBef>
              <a:spcAft>
                <a:spcPts val="0"/>
              </a:spcAft>
              <a:buClr>
                <a:srgbClr val="898989"/>
              </a:buClr>
              <a:buSzPts val="1400"/>
              <a:buFont typeface="Arial"/>
              <a:buNone/>
              <a:defRPr sz="1400" b="0" i="0" u="none" strike="noStrike" cap="none">
                <a:solidFill>
                  <a:srgbClr val="898989"/>
                </a:solidFill>
                <a:latin typeface="Source Sans Pro"/>
                <a:ea typeface="Source Sans Pro"/>
                <a:cs typeface="Source Sans Pro"/>
                <a:sym typeface="Source Sans Pro"/>
              </a:defRPr>
            </a:lvl9pPr>
          </a:lstStyle>
          <a:p>
            <a:endParaRPr/>
          </a:p>
        </p:txBody>
      </p:sp>
      <p:sp>
        <p:nvSpPr>
          <p:cNvPr id="26" name="Google Shape;26;p5"/>
          <p:cNvSpPr txBox="1"/>
          <p:nvPr/>
        </p:nvSpPr>
        <p:spPr>
          <a:xfrm>
            <a:off x="8359537" y="6381547"/>
            <a:ext cx="5295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FFFFFF"/>
                </a:solidFill>
                <a:latin typeface="Verdana"/>
                <a:ea typeface="Verdana"/>
                <a:cs typeface="Verdana"/>
                <a:sym typeface="Verdana"/>
              </a:rPr>
              <a:t>‹#›</a:t>
            </a:fld>
            <a:endParaRPr sz="1200" b="0" i="0" u="none" strike="noStrike" cap="none">
              <a:solidFill>
                <a:srgbClr val="FFFFFF"/>
              </a:solidFill>
              <a:latin typeface="Verdana"/>
              <a:ea typeface="Verdana"/>
              <a:cs typeface="Verdana"/>
              <a:sym typeface="Verdan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6"/>
          <p:cNvSpPr txBox="1">
            <a:spLocks noGrp="1"/>
          </p:cNvSpPr>
          <p:nvPr>
            <p:ph type="ftr" idx="11"/>
          </p:nvPr>
        </p:nvSpPr>
        <p:spPr>
          <a:xfrm>
            <a:off x="2727122" y="6356350"/>
            <a:ext cx="3687720" cy="365125"/>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29" name="Google Shape;29;p6" descr="eosdis-logo.png"/>
          <p:cNvPicPr preferRelativeResize="0"/>
          <p:nvPr/>
        </p:nvPicPr>
        <p:blipFill rotWithShape="1">
          <a:blip r:embed="rId2">
            <a:alphaModFix amt="50000"/>
          </a:blip>
          <a:srcRect/>
          <a:stretch/>
        </p:blipFill>
        <p:spPr>
          <a:xfrm>
            <a:off x="457200" y="6239927"/>
            <a:ext cx="1842603" cy="519043"/>
          </a:xfrm>
          <a:prstGeom prst="rect">
            <a:avLst/>
          </a:prstGeom>
          <a:noFill/>
          <a:ln>
            <a:noFill/>
          </a:ln>
        </p:spPr>
      </p:pic>
      <p:sp>
        <p:nvSpPr>
          <p:cNvPr id="30" name="Google Shape;30;p6"/>
          <p:cNvSpPr txBox="1"/>
          <p:nvPr/>
        </p:nvSpPr>
        <p:spPr>
          <a:xfrm>
            <a:off x="8359537" y="6381547"/>
            <a:ext cx="52939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Verdana"/>
              <a:buNone/>
            </a:pPr>
            <a:fld id="{00000000-1234-1234-1234-123412341234}" type="slidenum">
              <a:rPr lang="en-US" sz="1200" b="0" i="0" u="none" strike="noStrike" cap="none">
                <a:solidFill>
                  <a:srgbClr val="000000"/>
                </a:solidFill>
                <a:latin typeface="Verdana"/>
                <a:ea typeface="Verdana"/>
                <a:cs typeface="Verdana"/>
                <a:sym typeface="Verdana"/>
              </a:rPr>
              <a:t>‹#›</a:t>
            </a:fld>
            <a:endParaRPr sz="1200" b="0" i="0" u="none" strike="noStrike" cap="none">
              <a:solidFill>
                <a:srgbClr val="000000"/>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90250" y="651000"/>
            <a:ext cx="62271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33" name="Google Shape;33;p7"/>
          <p:cNvSpPr txBox="1">
            <a:spLocks noGrp="1"/>
          </p:cNvSpPr>
          <p:nvPr>
            <p:ph type="sldNum" idx="12"/>
          </p:nvPr>
        </p:nvSpPr>
        <p:spPr>
          <a:xfrm>
            <a:off x="8145291" y="6260831"/>
            <a:ext cx="548700" cy="524700"/>
          </a:xfrm>
          <a:prstGeom prst="rect">
            <a:avLst/>
          </a:prstGeom>
          <a:noFill/>
          <a:ln>
            <a:noFill/>
          </a:ln>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US"/>
              <a:t>‹#›</a:t>
            </a:fld>
            <a:endParaRPr/>
          </a:p>
        </p:txBody>
      </p:sp>
      <p:pic>
        <p:nvPicPr>
          <p:cNvPr id="34" name="Google Shape;34;p7"/>
          <p:cNvPicPr preferRelativeResize="0"/>
          <p:nvPr/>
        </p:nvPicPr>
        <p:blipFill>
          <a:blip r:embed="rId2">
            <a:alphaModFix/>
          </a:blip>
          <a:stretch>
            <a:fillRect/>
          </a:stretch>
        </p:blipFill>
        <p:spPr>
          <a:xfrm>
            <a:off x="457200" y="6370833"/>
            <a:ext cx="807720" cy="228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 Slide">
  <p:cSld name="Bullet Slide">
    <p:bg>
      <p:bgPr>
        <a:solidFill>
          <a:srgbClr val="FFFFFF"/>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352425" y="6334919"/>
            <a:ext cx="6823800" cy="152400"/>
          </a:xfrm>
          <a:prstGeom prst="rect">
            <a:avLst/>
          </a:prstGeom>
          <a:noFill/>
          <a:ln>
            <a:noFill/>
          </a:ln>
        </p:spPr>
        <p:txBody>
          <a:bodyPr spcFirstLastPara="1" wrap="square" lIns="34275" tIns="34275" rIns="34275" bIns="34275" anchor="t" anchorCtr="0">
            <a:noAutofit/>
          </a:bodyPr>
          <a:lstStyle>
            <a:lvl1pPr marL="457200" marR="0" lvl="0" indent="-228600" algn="l" rtl="0">
              <a:spcBef>
                <a:spcPts val="0"/>
              </a:spcBef>
              <a:spcAft>
                <a:spcPts val="0"/>
              </a:spcAft>
              <a:buClr>
                <a:srgbClr val="6DB948"/>
              </a:buClr>
              <a:buSzPts val="500"/>
              <a:buFont typeface="Lato"/>
              <a:buNone/>
              <a:defRPr sz="600" b="1" i="0" u="none" strike="noStrike" cap="none">
                <a:solidFill>
                  <a:srgbClr val="6DB948"/>
                </a:solidFill>
                <a:latin typeface="Lato"/>
                <a:ea typeface="Lato"/>
                <a:cs typeface="Lato"/>
                <a:sym typeface="Lato"/>
              </a:defRPr>
            </a:lvl1pPr>
            <a:lvl2pPr marL="914400" marR="0" lvl="1" indent="-323850" algn="l" rtl="0">
              <a:spcBef>
                <a:spcPts val="0"/>
              </a:spcBef>
              <a:spcAft>
                <a:spcPts val="0"/>
              </a:spcAft>
              <a:buClr>
                <a:srgbClr val="000000"/>
              </a:buClr>
              <a:buSzPts val="1500"/>
              <a:buFont typeface="Lato"/>
              <a:buChar char="•"/>
              <a:defRPr sz="2000" b="1" i="0" u="none" strike="noStrike" cap="none">
                <a:solidFill>
                  <a:srgbClr val="000000"/>
                </a:solidFill>
                <a:latin typeface="Lato"/>
                <a:ea typeface="Lato"/>
                <a:cs typeface="Lato"/>
                <a:sym typeface="Lato"/>
              </a:defRPr>
            </a:lvl2pPr>
            <a:lvl3pPr marL="1371600" marR="0" lvl="2" indent="-323850" algn="l" rtl="0">
              <a:spcBef>
                <a:spcPts val="0"/>
              </a:spcBef>
              <a:spcAft>
                <a:spcPts val="0"/>
              </a:spcAft>
              <a:buClr>
                <a:srgbClr val="000000"/>
              </a:buClr>
              <a:buSzPts val="1500"/>
              <a:buFont typeface="Lato"/>
              <a:buChar char="•"/>
              <a:defRPr sz="2000" b="1" i="0" u="none" strike="noStrike" cap="none">
                <a:solidFill>
                  <a:srgbClr val="000000"/>
                </a:solidFill>
                <a:latin typeface="Lato"/>
                <a:ea typeface="Lato"/>
                <a:cs typeface="Lato"/>
                <a:sym typeface="Lato"/>
              </a:defRPr>
            </a:lvl3pPr>
            <a:lvl4pPr marL="1828800" marR="0" lvl="3" indent="-323850" algn="l" rtl="0">
              <a:spcBef>
                <a:spcPts val="0"/>
              </a:spcBef>
              <a:spcAft>
                <a:spcPts val="0"/>
              </a:spcAft>
              <a:buClr>
                <a:srgbClr val="000000"/>
              </a:buClr>
              <a:buSzPts val="1500"/>
              <a:buFont typeface="Lato"/>
              <a:buChar char="•"/>
              <a:defRPr sz="2000" b="1" i="0" u="none" strike="noStrike" cap="none">
                <a:solidFill>
                  <a:srgbClr val="000000"/>
                </a:solidFill>
                <a:latin typeface="Lato"/>
                <a:ea typeface="Lato"/>
                <a:cs typeface="Lato"/>
                <a:sym typeface="Lato"/>
              </a:defRPr>
            </a:lvl4pPr>
            <a:lvl5pPr marL="2286000" marR="0" lvl="4" indent="-323850" algn="l" rtl="0">
              <a:spcBef>
                <a:spcPts val="0"/>
              </a:spcBef>
              <a:spcAft>
                <a:spcPts val="0"/>
              </a:spcAft>
              <a:buClr>
                <a:srgbClr val="000000"/>
              </a:buClr>
              <a:buSzPts val="1500"/>
              <a:buFont typeface="Lato"/>
              <a:buChar char="•"/>
              <a:defRPr sz="2000" b="1" i="0" u="none" strike="noStrike" cap="none">
                <a:solidFill>
                  <a:srgbClr val="000000"/>
                </a:solidFill>
                <a:latin typeface="Lato"/>
                <a:ea typeface="Lato"/>
                <a:cs typeface="Lato"/>
                <a:sym typeface="Lato"/>
              </a:defRPr>
            </a:lvl5pPr>
            <a:lvl6pPr marL="2743200" marR="0" lvl="5" indent="-273050" algn="l" rtl="0">
              <a:lnSpc>
                <a:spcPct val="90000"/>
              </a:lnSpc>
              <a:spcBef>
                <a:spcPts val="0"/>
              </a:spcBef>
              <a:spcAft>
                <a:spcPts val="0"/>
              </a:spcAft>
              <a:buClr>
                <a:schemeClr val="dk1"/>
              </a:buClr>
              <a:buSzPts val="700"/>
              <a:buFont typeface="Lato"/>
              <a:buChar char="•"/>
              <a:defRPr sz="700" b="1" i="0" u="none" strike="noStrike" cap="none">
                <a:solidFill>
                  <a:schemeClr val="dk1"/>
                </a:solidFill>
                <a:latin typeface="Lato"/>
                <a:ea typeface="Lato"/>
                <a:cs typeface="Lato"/>
                <a:sym typeface="Lato"/>
              </a:defRPr>
            </a:lvl6pPr>
            <a:lvl7pPr marL="3200400" marR="0" lvl="6" indent="-273050" algn="l" rtl="0">
              <a:lnSpc>
                <a:spcPct val="90000"/>
              </a:lnSpc>
              <a:spcBef>
                <a:spcPts val="0"/>
              </a:spcBef>
              <a:spcAft>
                <a:spcPts val="0"/>
              </a:spcAft>
              <a:buClr>
                <a:schemeClr val="dk1"/>
              </a:buClr>
              <a:buSzPts val="700"/>
              <a:buFont typeface="Lato"/>
              <a:buChar char="•"/>
              <a:defRPr sz="700" b="1" i="0" u="none" strike="noStrike" cap="none">
                <a:solidFill>
                  <a:schemeClr val="dk1"/>
                </a:solidFill>
                <a:latin typeface="Lato"/>
                <a:ea typeface="Lato"/>
                <a:cs typeface="Lato"/>
                <a:sym typeface="Lato"/>
              </a:defRPr>
            </a:lvl7pPr>
            <a:lvl8pPr marL="3657600" marR="0" lvl="7" indent="-273050" algn="l" rtl="0">
              <a:lnSpc>
                <a:spcPct val="90000"/>
              </a:lnSpc>
              <a:spcBef>
                <a:spcPts val="0"/>
              </a:spcBef>
              <a:spcAft>
                <a:spcPts val="0"/>
              </a:spcAft>
              <a:buClr>
                <a:schemeClr val="dk1"/>
              </a:buClr>
              <a:buSzPts val="700"/>
              <a:buFont typeface="Lato"/>
              <a:buChar char="•"/>
              <a:defRPr sz="700" b="1" i="0" u="none" strike="noStrike" cap="none">
                <a:solidFill>
                  <a:schemeClr val="dk1"/>
                </a:solidFill>
                <a:latin typeface="Lato"/>
                <a:ea typeface="Lato"/>
                <a:cs typeface="Lato"/>
                <a:sym typeface="Lato"/>
              </a:defRPr>
            </a:lvl8pPr>
            <a:lvl9pPr marL="4114800" marR="0" lvl="8" indent="-273050" algn="l" rtl="0">
              <a:lnSpc>
                <a:spcPct val="90000"/>
              </a:lnSpc>
              <a:spcBef>
                <a:spcPts val="0"/>
              </a:spcBef>
              <a:spcAft>
                <a:spcPts val="0"/>
              </a:spcAft>
              <a:buClr>
                <a:schemeClr val="dk1"/>
              </a:buClr>
              <a:buSzPts val="700"/>
              <a:buFont typeface="Lato"/>
              <a:buChar char="•"/>
              <a:defRPr sz="700" b="1" i="0" u="none" strike="noStrike" cap="none">
                <a:solidFill>
                  <a:schemeClr val="dk1"/>
                </a:solidFill>
                <a:latin typeface="Lato"/>
                <a:ea typeface="Lato"/>
                <a:cs typeface="Lato"/>
                <a:sym typeface="Lato"/>
              </a:defRPr>
            </a:lvl9pPr>
          </a:lstStyle>
          <a:p>
            <a:endParaRPr/>
          </a:p>
        </p:txBody>
      </p:sp>
      <p:sp>
        <p:nvSpPr>
          <p:cNvPr id="37" name="Google Shape;37;p8"/>
          <p:cNvSpPr txBox="1">
            <a:spLocks noGrp="1"/>
          </p:cNvSpPr>
          <p:nvPr>
            <p:ph type="body" idx="2"/>
          </p:nvPr>
        </p:nvSpPr>
        <p:spPr>
          <a:xfrm>
            <a:off x="352830" y="1257300"/>
            <a:ext cx="8438100" cy="4419600"/>
          </a:xfrm>
          <a:prstGeom prst="rect">
            <a:avLst/>
          </a:prstGeom>
          <a:noFill/>
          <a:ln>
            <a:noFill/>
          </a:ln>
        </p:spPr>
        <p:txBody>
          <a:bodyPr spcFirstLastPara="1" wrap="square" lIns="34275" tIns="34275" rIns="34275" bIns="34275" anchor="t" anchorCtr="0">
            <a:noAutofit/>
          </a:bodyPr>
          <a:lstStyle>
            <a:lvl1pPr marL="457200" marR="0" lvl="0" indent="-323850" algn="l" rtl="0">
              <a:spcBef>
                <a:spcPts val="2200"/>
              </a:spcBef>
              <a:spcAft>
                <a:spcPts val="0"/>
              </a:spcAft>
              <a:buClr>
                <a:srgbClr val="000000"/>
              </a:buClr>
              <a:buSzPts val="1500"/>
              <a:buFont typeface="Lato Light"/>
              <a:buChar char="•"/>
              <a:defRPr sz="2000" b="0" i="0" u="none" strike="noStrike" cap="none">
                <a:solidFill>
                  <a:srgbClr val="000000"/>
                </a:solidFill>
                <a:latin typeface="Lato Light"/>
                <a:ea typeface="Lato Light"/>
                <a:cs typeface="Lato Light"/>
                <a:sym typeface="Lato Light"/>
              </a:defRPr>
            </a:lvl1pPr>
            <a:lvl2pPr marL="914400" marR="0" lvl="1" indent="-323850" algn="l" rtl="0">
              <a:spcBef>
                <a:spcPts val="2200"/>
              </a:spcBef>
              <a:spcAft>
                <a:spcPts val="0"/>
              </a:spcAft>
              <a:buClr>
                <a:srgbClr val="000000"/>
              </a:buClr>
              <a:buSzPts val="1500"/>
              <a:buFont typeface="Lato Light"/>
              <a:buChar char="•"/>
              <a:defRPr sz="2000" b="0" i="0" u="none" strike="noStrike" cap="none">
                <a:solidFill>
                  <a:srgbClr val="000000"/>
                </a:solidFill>
                <a:latin typeface="Lato Light"/>
                <a:ea typeface="Lato Light"/>
                <a:cs typeface="Lato Light"/>
                <a:sym typeface="Lato Light"/>
              </a:defRPr>
            </a:lvl2pPr>
            <a:lvl3pPr marL="1371600" marR="0" lvl="2" indent="-323850" algn="l" rtl="0">
              <a:spcBef>
                <a:spcPts val="2200"/>
              </a:spcBef>
              <a:spcAft>
                <a:spcPts val="0"/>
              </a:spcAft>
              <a:buClr>
                <a:srgbClr val="000000"/>
              </a:buClr>
              <a:buSzPts val="1500"/>
              <a:buFont typeface="Lato Light"/>
              <a:buChar char="•"/>
              <a:defRPr sz="2000" b="0" i="0" u="none" strike="noStrike" cap="none">
                <a:solidFill>
                  <a:srgbClr val="000000"/>
                </a:solidFill>
                <a:latin typeface="Lato Light"/>
                <a:ea typeface="Lato Light"/>
                <a:cs typeface="Lato Light"/>
                <a:sym typeface="Lato Light"/>
              </a:defRPr>
            </a:lvl3pPr>
            <a:lvl4pPr marL="1828800" marR="0" lvl="3" indent="-323850" algn="l" rtl="0">
              <a:spcBef>
                <a:spcPts val="2200"/>
              </a:spcBef>
              <a:spcAft>
                <a:spcPts val="0"/>
              </a:spcAft>
              <a:buClr>
                <a:srgbClr val="000000"/>
              </a:buClr>
              <a:buSzPts val="1500"/>
              <a:buFont typeface="Lato Light"/>
              <a:buChar char="•"/>
              <a:defRPr sz="2000" b="0" i="0" u="none" strike="noStrike" cap="none">
                <a:solidFill>
                  <a:srgbClr val="000000"/>
                </a:solidFill>
                <a:latin typeface="Lato Light"/>
                <a:ea typeface="Lato Light"/>
                <a:cs typeface="Lato Light"/>
                <a:sym typeface="Lato Light"/>
              </a:defRPr>
            </a:lvl4pPr>
            <a:lvl5pPr marL="2286000" marR="0" lvl="4" indent="-323850" algn="l" rtl="0">
              <a:spcBef>
                <a:spcPts val="2200"/>
              </a:spcBef>
              <a:spcAft>
                <a:spcPts val="0"/>
              </a:spcAft>
              <a:buClr>
                <a:srgbClr val="000000"/>
              </a:buClr>
              <a:buSzPts val="1500"/>
              <a:buFont typeface="Lato Light"/>
              <a:buChar char="•"/>
              <a:defRPr sz="2000" b="0" i="0" u="none" strike="noStrike" cap="none">
                <a:solidFill>
                  <a:srgbClr val="000000"/>
                </a:solidFill>
                <a:latin typeface="Lato Light"/>
                <a:ea typeface="Lato Light"/>
                <a:cs typeface="Lato Light"/>
                <a:sym typeface="Lato Light"/>
              </a:defRPr>
            </a:lvl5pPr>
            <a:lvl6pPr marL="2743200" marR="0" lvl="5"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6pPr>
            <a:lvl7pPr marL="3200400" marR="0" lvl="6"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7pPr>
            <a:lvl8pPr marL="3657600" marR="0" lvl="7"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8pPr>
            <a:lvl9pPr marL="4114800" marR="0" lvl="8"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9pPr>
          </a:lstStyle>
          <a:p>
            <a:endParaRPr/>
          </a:p>
        </p:txBody>
      </p:sp>
      <p:sp>
        <p:nvSpPr>
          <p:cNvPr id="38" name="Google Shape;38;p8"/>
          <p:cNvSpPr txBox="1">
            <a:spLocks noGrp="1"/>
          </p:cNvSpPr>
          <p:nvPr>
            <p:ph type="body" idx="3"/>
          </p:nvPr>
        </p:nvSpPr>
        <p:spPr>
          <a:xfrm>
            <a:off x="352425" y="342900"/>
            <a:ext cx="8438100" cy="573900"/>
          </a:xfrm>
          <a:prstGeom prst="rect">
            <a:avLst/>
          </a:prstGeom>
          <a:noFill/>
          <a:ln>
            <a:noFill/>
          </a:ln>
        </p:spPr>
        <p:txBody>
          <a:bodyPr spcFirstLastPara="1" wrap="square" lIns="34275" tIns="34275" rIns="34275" bIns="34275" anchor="t" anchorCtr="0">
            <a:noAutofit/>
          </a:bodyPr>
          <a:lstStyle>
            <a:lvl1pPr marL="457200" marR="0" lvl="0" indent="-228600" algn="ctr" rtl="0">
              <a:spcBef>
                <a:spcPts val="2200"/>
              </a:spcBef>
              <a:spcAft>
                <a:spcPts val="0"/>
              </a:spcAft>
              <a:buClr>
                <a:srgbClr val="316FA4"/>
              </a:buClr>
              <a:buSzPts val="500"/>
              <a:buFont typeface="Lato"/>
              <a:buNone/>
              <a:defRPr sz="3000" b="1" i="0" u="none" strike="noStrike" cap="none">
                <a:solidFill>
                  <a:srgbClr val="316FA4"/>
                </a:solidFill>
                <a:latin typeface="Lato"/>
                <a:ea typeface="Lato"/>
                <a:cs typeface="Lato"/>
                <a:sym typeface="Lato"/>
              </a:defRPr>
            </a:lvl1pPr>
            <a:lvl2pPr marL="914400" marR="0" lvl="1" indent="-228600" algn="ctr" rtl="0">
              <a:spcBef>
                <a:spcPts val="2200"/>
              </a:spcBef>
              <a:spcAft>
                <a:spcPts val="0"/>
              </a:spcAft>
              <a:buClr>
                <a:srgbClr val="316FA4"/>
              </a:buClr>
              <a:buSzPts val="500"/>
              <a:buFont typeface="Lato"/>
              <a:buNone/>
              <a:defRPr sz="3000" b="1" i="0" u="none" strike="noStrike" cap="none">
                <a:solidFill>
                  <a:srgbClr val="316FA4"/>
                </a:solidFill>
                <a:latin typeface="Lato"/>
                <a:ea typeface="Lato"/>
                <a:cs typeface="Lato"/>
                <a:sym typeface="Lato"/>
              </a:defRPr>
            </a:lvl2pPr>
            <a:lvl3pPr marL="1371600" marR="0" lvl="2" indent="-228600" algn="ctr" rtl="0">
              <a:spcBef>
                <a:spcPts val="2200"/>
              </a:spcBef>
              <a:spcAft>
                <a:spcPts val="0"/>
              </a:spcAft>
              <a:buClr>
                <a:srgbClr val="316FA4"/>
              </a:buClr>
              <a:buSzPts val="500"/>
              <a:buFont typeface="Lato"/>
              <a:buNone/>
              <a:defRPr sz="3000" b="1" i="0" u="none" strike="noStrike" cap="none">
                <a:solidFill>
                  <a:srgbClr val="316FA4"/>
                </a:solidFill>
                <a:latin typeface="Lato"/>
                <a:ea typeface="Lato"/>
                <a:cs typeface="Lato"/>
                <a:sym typeface="Lato"/>
              </a:defRPr>
            </a:lvl3pPr>
            <a:lvl4pPr marL="1828800" marR="0" lvl="3" indent="-228600" algn="ctr" rtl="0">
              <a:spcBef>
                <a:spcPts val="2200"/>
              </a:spcBef>
              <a:spcAft>
                <a:spcPts val="0"/>
              </a:spcAft>
              <a:buClr>
                <a:srgbClr val="316FA4"/>
              </a:buClr>
              <a:buSzPts val="500"/>
              <a:buFont typeface="Lato"/>
              <a:buNone/>
              <a:defRPr sz="3000" b="1" i="0" u="none" strike="noStrike" cap="none">
                <a:solidFill>
                  <a:srgbClr val="316FA4"/>
                </a:solidFill>
                <a:latin typeface="Lato"/>
                <a:ea typeface="Lato"/>
                <a:cs typeface="Lato"/>
                <a:sym typeface="Lato"/>
              </a:defRPr>
            </a:lvl4pPr>
            <a:lvl5pPr marL="2286000" marR="0" lvl="4" indent="-228600" algn="ctr" rtl="0">
              <a:spcBef>
                <a:spcPts val="2200"/>
              </a:spcBef>
              <a:spcAft>
                <a:spcPts val="0"/>
              </a:spcAft>
              <a:buClr>
                <a:srgbClr val="316FA4"/>
              </a:buClr>
              <a:buSzPts val="500"/>
              <a:buFont typeface="Lato"/>
              <a:buNone/>
              <a:defRPr sz="3000" b="1" i="0" u="none" strike="noStrike" cap="none">
                <a:solidFill>
                  <a:srgbClr val="316FA4"/>
                </a:solidFill>
                <a:latin typeface="Lato"/>
                <a:ea typeface="Lato"/>
                <a:cs typeface="Lato"/>
                <a:sym typeface="Lato"/>
              </a:defRPr>
            </a:lvl5pPr>
            <a:lvl6pPr marL="2743200" marR="0" lvl="5"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6pPr>
            <a:lvl7pPr marL="3200400" marR="0" lvl="6"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7pPr>
            <a:lvl8pPr marL="3657600" marR="0" lvl="7"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8pPr>
            <a:lvl9pPr marL="4114800" marR="0" lvl="8" indent="-273050" algn="l" rtl="0">
              <a:lnSpc>
                <a:spcPct val="90000"/>
              </a:lnSpc>
              <a:spcBef>
                <a:spcPts val="200"/>
              </a:spcBef>
              <a:spcAft>
                <a:spcPts val="0"/>
              </a:spcAft>
              <a:buClr>
                <a:schemeClr val="dk1"/>
              </a:buClr>
              <a:buSzPts val="700"/>
              <a:buFont typeface="Arial"/>
              <a:buChar char="•"/>
              <a:defRPr sz="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876068"/>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34495E"/>
              </a:buClr>
              <a:buSzPts val="4400"/>
              <a:buFont typeface="Avenir"/>
              <a:buNone/>
              <a:defRPr sz="4400" b="0" i="0" u="none" strike="noStrike" cap="none">
                <a:solidFill>
                  <a:srgbClr val="34495E"/>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90406"/>
            <a:ext cx="8229600" cy="4835757"/>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393939"/>
              </a:buClr>
              <a:buSzPts val="3200"/>
              <a:buFont typeface="Arial"/>
              <a:buChar char="•"/>
              <a:defRPr sz="3200" b="0" i="0" u="none" strike="noStrike" cap="none">
                <a:solidFill>
                  <a:srgbClr val="393939"/>
                </a:solidFill>
                <a:latin typeface="Helvetica Neue"/>
                <a:ea typeface="Helvetica Neue"/>
                <a:cs typeface="Helvetica Neue"/>
                <a:sym typeface="Helvetica Neue"/>
              </a:defRPr>
            </a:lvl1pPr>
            <a:lvl2pPr marL="914400" marR="0" lvl="1" indent="-406400" algn="l" rtl="0">
              <a:lnSpc>
                <a:spcPct val="100000"/>
              </a:lnSpc>
              <a:spcBef>
                <a:spcPts val="560"/>
              </a:spcBef>
              <a:spcAft>
                <a:spcPts val="0"/>
              </a:spcAft>
              <a:buClr>
                <a:srgbClr val="393939"/>
              </a:buClr>
              <a:buSzPts val="2800"/>
              <a:buFont typeface="Arial"/>
              <a:buChar char="–"/>
              <a:defRPr sz="2800" b="0" i="0" u="none" strike="noStrike" cap="none">
                <a:solidFill>
                  <a:srgbClr val="393939"/>
                </a:solidFill>
                <a:latin typeface="Helvetica Neue"/>
                <a:ea typeface="Helvetica Neue"/>
                <a:cs typeface="Helvetica Neue"/>
                <a:sym typeface="Helvetica Neue"/>
              </a:defRPr>
            </a:lvl2pPr>
            <a:lvl3pPr marL="1371600" marR="0" lvl="2" indent="-381000" algn="l" rtl="0">
              <a:lnSpc>
                <a:spcPct val="100000"/>
              </a:lnSpc>
              <a:spcBef>
                <a:spcPts val="480"/>
              </a:spcBef>
              <a:spcAft>
                <a:spcPts val="0"/>
              </a:spcAft>
              <a:buClr>
                <a:srgbClr val="8A8A8A"/>
              </a:buClr>
              <a:buSzPts val="2400"/>
              <a:buFont typeface="Arial"/>
              <a:buChar char="•"/>
              <a:defRPr sz="2400" b="0" i="0" u="none" strike="noStrike" cap="none">
                <a:solidFill>
                  <a:srgbClr val="8A8A8A"/>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rgbClr val="8A8A8A"/>
              </a:buClr>
              <a:buSzPts val="2000"/>
              <a:buFont typeface="Arial"/>
              <a:buChar char="»"/>
              <a:defRPr sz="2000" b="0" i="0" u="none" strike="noStrike" cap="none">
                <a:solidFill>
                  <a:srgbClr val="8A8A8A"/>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p1"/>
          <p:cNvSpPr/>
          <p:nvPr/>
        </p:nvSpPr>
        <p:spPr>
          <a:xfrm>
            <a:off x="0" y="0"/>
            <a:ext cx="9147801" cy="134938"/>
          </a:xfrm>
          <a:prstGeom prst="rect">
            <a:avLst/>
          </a:prstGeom>
          <a:solidFill>
            <a:srgbClr val="34495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ouglas.j.newman@nas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in.m.wong@nasa.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elastic.c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elastic.co/kibana/" TargetMode="External"/><Relationship Id="rId4" Type="http://schemas.openxmlformats.org/officeDocument/2006/relationships/hyperlink" Target="https://www.elastic.co/logstash/"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pentelemetry.i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dynatrace.com/company/trust-center/terms-of-us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earthdata.nasa.gov/eosdis/system-performance-and-metrics/esdis-metrics/eosdis-monthly-metrics#monthlymetrics-2023-tab-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www.earthdata.nasa.gov/eosdis/system-performance-and-metrics/esdis-metrics/eosdis-monthly-metrics#monthlymetrics-2023-tab-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https://www.earthdata.nasa.gov/eosdis/system-performance-and-metrics/esdis-metrics/eosdis-monthly-metrics#monthlymetrics-2023-tab-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monitoring.cloud.earthdata.nasa.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9"/>
          <p:cNvSpPr txBox="1">
            <a:spLocks noGrp="1"/>
          </p:cNvSpPr>
          <p:nvPr>
            <p:ph type="ctrTitle"/>
          </p:nvPr>
        </p:nvSpPr>
        <p:spPr>
          <a:xfrm>
            <a:off x="685800" y="1989150"/>
            <a:ext cx="7772400" cy="1992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4400"/>
              <a:buFont typeface="Helvetica Neue"/>
              <a:buNone/>
            </a:pPr>
            <a:r>
              <a:rPr lang="en-US" sz="4100" b="0">
                <a:latin typeface="Helvetica Neue"/>
                <a:ea typeface="Helvetica Neue"/>
                <a:cs typeface="Helvetica Neue"/>
                <a:sym typeface="Helvetica Neue"/>
              </a:rPr>
              <a:t>WGISS-54-11: metrics for cloud-based data use</a:t>
            </a:r>
            <a:endParaRPr sz="4100" b="0" i="0" u="none" strike="noStrike" cap="none">
              <a:solidFill>
                <a:schemeClr val="lt1"/>
              </a:solidFill>
              <a:latin typeface="Helvetica Neue"/>
              <a:ea typeface="Helvetica Neue"/>
              <a:cs typeface="Helvetica Neue"/>
              <a:sym typeface="Helvetica Neue"/>
            </a:endParaRPr>
          </a:p>
        </p:txBody>
      </p:sp>
      <p:sp>
        <p:nvSpPr>
          <p:cNvPr id="44" name="Google Shape;44;p9"/>
          <p:cNvSpPr txBox="1">
            <a:spLocks noGrp="1"/>
          </p:cNvSpPr>
          <p:nvPr>
            <p:ph type="subTitle" idx="1"/>
          </p:nvPr>
        </p:nvSpPr>
        <p:spPr>
          <a:xfrm>
            <a:off x="685800" y="3610150"/>
            <a:ext cx="4906200" cy="73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BFBFBF"/>
              </a:buClr>
              <a:buSzPts val="2400"/>
              <a:buFont typeface="Arial"/>
              <a:buNone/>
            </a:pPr>
            <a:r>
              <a:rPr lang="en-US" sz="1400"/>
              <a:t>WGISS-55</a:t>
            </a:r>
            <a:endParaRPr sz="1400"/>
          </a:p>
          <a:p>
            <a:pPr marL="0" marR="0" lvl="0" indent="0" algn="l" rtl="0">
              <a:lnSpc>
                <a:spcPct val="100000"/>
              </a:lnSpc>
              <a:spcBef>
                <a:spcPts val="480"/>
              </a:spcBef>
              <a:spcAft>
                <a:spcPts val="0"/>
              </a:spcAft>
              <a:buClr>
                <a:srgbClr val="BFBFBF"/>
              </a:buClr>
              <a:buSzPts val="2400"/>
              <a:buFont typeface="Arial"/>
              <a:buNone/>
            </a:pPr>
            <a:r>
              <a:rPr lang="en-US" sz="1400"/>
              <a:t>April 18th - 20th, 2023</a:t>
            </a:r>
            <a:endParaRPr sz="1400"/>
          </a:p>
          <a:p>
            <a:pPr marL="0" marR="0" lvl="0" indent="0" algn="l" rtl="0">
              <a:lnSpc>
                <a:spcPct val="100000"/>
              </a:lnSpc>
              <a:spcBef>
                <a:spcPts val="480"/>
              </a:spcBef>
              <a:spcAft>
                <a:spcPts val="0"/>
              </a:spcAft>
              <a:buClr>
                <a:srgbClr val="BFBFBF"/>
              </a:buClr>
              <a:buSzPts val="2400"/>
              <a:buFont typeface="Arial"/>
              <a:buNone/>
            </a:pPr>
            <a:endParaRPr sz="1400"/>
          </a:p>
          <a:p>
            <a:pPr marL="0" marR="0" lvl="0" indent="0" algn="l" rtl="0">
              <a:lnSpc>
                <a:spcPct val="100000"/>
              </a:lnSpc>
              <a:spcBef>
                <a:spcPts val="480"/>
              </a:spcBef>
              <a:spcAft>
                <a:spcPts val="0"/>
              </a:spcAft>
              <a:buClr>
                <a:srgbClr val="BFBFBF"/>
              </a:buClr>
              <a:buSzPts val="2400"/>
              <a:buFont typeface="Arial"/>
              <a:buNone/>
            </a:pPr>
            <a:endParaRPr sz="1400" i="1"/>
          </a:p>
        </p:txBody>
      </p:sp>
      <p:sp>
        <p:nvSpPr>
          <p:cNvPr id="45" name="Google Shape;45;p9"/>
          <p:cNvSpPr txBox="1"/>
          <p:nvPr/>
        </p:nvSpPr>
        <p:spPr>
          <a:xfrm>
            <a:off x="685800" y="4703175"/>
            <a:ext cx="5152800" cy="954300"/>
          </a:xfrm>
          <a:prstGeom prst="rect">
            <a:avLst/>
          </a:prstGeom>
          <a:no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US">
                <a:solidFill>
                  <a:srgbClr val="BFBFBF"/>
                </a:solidFill>
                <a:latin typeface="Helvetica Neue"/>
                <a:ea typeface="Helvetica Neue"/>
                <a:cs typeface="Helvetica Neue"/>
                <a:sym typeface="Helvetica Neue"/>
              </a:rPr>
              <a:t>Doug Newman</a:t>
            </a:r>
            <a:endParaRPr>
              <a:solidFill>
                <a:srgbClr val="BFBFBF"/>
              </a:solidFill>
              <a:latin typeface="Helvetica Neue"/>
              <a:ea typeface="Helvetica Neue"/>
              <a:cs typeface="Helvetica Neue"/>
              <a:sym typeface="Helvetica Neue"/>
            </a:endParaRPr>
          </a:p>
          <a:p>
            <a:pPr marL="0" lvl="0" indent="0" algn="l" rtl="0">
              <a:spcBef>
                <a:spcPts val="480"/>
              </a:spcBef>
              <a:spcAft>
                <a:spcPts val="0"/>
              </a:spcAft>
              <a:buNone/>
            </a:pPr>
            <a:r>
              <a:rPr lang="en-US">
                <a:solidFill>
                  <a:srgbClr val="BFBFBF"/>
                </a:solidFill>
                <a:latin typeface="Helvetica Neue"/>
                <a:ea typeface="Helvetica Neue"/>
                <a:cs typeface="Helvetica Neue"/>
                <a:sym typeface="Helvetica Neue"/>
              </a:rPr>
              <a:t>NASA ESDIS Project, Goddard Space Flight Center</a:t>
            </a:r>
            <a:endParaRPr>
              <a:solidFill>
                <a:srgbClr val="BFBFBF"/>
              </a:solidFill>
              <a:latin typeface="Helvetica Neue"/>
              <a:ea typeface="Helvetica Neue"/>
              <a:cs typeface="Helvetica Neue"/>
              <a:sym typeface="Helvetica Neue"/>
            </a:endParaRPr>
          </a:p>
          <a:p>
            <a:pPr marL="0" lvl="0" indent="0" algn="l" rtl="0">
              <a:spcBef>
                <a:spcPts val="480"/>
              </a:spcBef>
              <a:spcAft>
                <a:spcPts val="0"/>
              </a:spcAft>
              <a:buNone/>
            </a:pPr>
            <a:r>
              <a:rPr lang="en-US" i="1" u="sng">
                <a:solidFill>
                  <a:schemeClr val="hlink"/>
                </a:solidFill>
                <a:latin typeface="Helvetica Neue"/>
                <a:ea typeface="Helvetica Neue"/>
                <a:cs typeface="Helvetica Neue"/>
                <a:sym typeface="Helvetica Neue"/>
                <a:hlinkClick r:id="rId3"/>
              </a:rPr>
              <a:t>douglas.j.newman@nasa.gov</a:t>
            </a:r>
            <a:endParaRPr>
              <a:solidFill>
                <a:srgbClr val="BFBFBF"/>
              </a:solidFill>
              <a:latin typeface="Helvetica Neue"/>
              <a:ea typeface="Helvetica Neue"/>
              <a:cs typeface="Helvetica Neue"/>
              <a:sym typeface="Helvetica Neue"/>
            </a:endParaRPr>
          </a:p>
        </p:txBody>
      </p:sp>
      <p:sp>
        <p:nvSpPr>
          <p:cNvPr id="46" name="Google Shape;46;p9"/>
          <p:cNvSpPr txBox="1"/>
          <p:nvPr/>
        </p:nvSpPr>
        <p:spPr>
          <a:xfrm>
            <a:off x="5017875" y="4703175"/>
            <a:ext cx="3000000" cy="1231500"/>
          </a:xfrm>
          <a:prstGeom prst="rect">
            <a:avLst/>
          </a:prstGeom>
          <a:no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US">
                <a:solidFill>
                  <a:srgbClr val="BFBFBF"/>
                </a:solidFill>
                <a:latin typeface="Helvetica Neue"/>
                <a:ea typeface="Helvetica Neue"/>
                <a:cs typeface="Helvetica Neue"/>
                <a:sym typeface="Helvetica Neue"/>
              </a:rPr>
              <a:t>Minnie Wong</a:t>
            </a:r>
            <a:endParaRPr>
              <a:solidFill>
                <a:srgbClr val="BFBFBF"/>
              </a:solidFill>
              <a:latin typeface="Helvetica Neue"/>
              <a:ea typeface="Helvetica Neue"/>
              <a:cs typeface="Helvetica Neue"/>
              <a:sym typeface="Helvetica Neue"/>
            </a:endParaRPr>
          </a:p>
          <a:p>
            <a:pPr marL="0" lvl="0" indent="0" algn="l" rtl="0">
              <a:spcBef>
                <a:spcPts val="480"/>
              </a:spcBef>
              <a:spcAft>
                <a:spcPts val="0"/>
              </a:spcAft>
              <a:buNone/>
            </a:pPr>
            <a:r>
              <a:rPr lang="en-US">
                <a:solidFill>
                  <a:srgbClr val="BFBFBF"/>
                </a:solidFill>
                <a:latin typeface="Helvetica Neue"/>
                <a:ea typeface="Helvetica Neue"/>
                <a:cs typeface="Helvetica Neue"/>
                <a:sym typeface="Helvetica Neue"/>
              </a:rPr>
              <a:t>NASA ESDIS</a:t>
            </a:r>
            <a:endParaRPr>
              <a:solidFill>
                <a:srgbClr val="BFBFBF"/>
              </a:solidFill>
              <a:latin typeface="Helvetica Neue"/>
              <a:ea typeface="Helvetica Neue"/>
              <a:cs typeface="Helvetica Neue"/>
              <a:sym typeface="Helvetica Neue"/>
            </a:endParaRPr>
          </a:p>
          <a:p>
            <a:pPr marL="0" lvl="0" indent="0" algn="l" rtl="0">
              <a:spcBef>
                <a:spcPts val="480"/>
              </a:spcBef>
              <a:spcAft>
                <a:spcPts val="0"/>
              </a:spcAft>
              <a:buNone/>
            </a:pPr>
            <a:r>
              <a:rPr lang="en-US" i="1" u="sng">
                <a:solidFill>
                  <a:schemeClr val="hlink"/>
                </a:solidFill>
                <a:latin typeface="Helvetica Neue"/>
                <a:ea typeface="Helvetica Neue"/>
                <a:cs typeface="Helvetica Neue"/>
                <a:sym typeface="Helvetica Neue"/>
                <a:hlinkClick r:id="rId4"/>
              </a:rPr>
              <a:t>min.m.wong@nasa.gov</a:t>
            </a:r>
            <a:endParaRPr i="1">
              <a:solidFill>
                <a:srgbClr val="BFBFBF"/>
              </a:solidFill>
              <a:latin typeface="Helvetica Neue"/>
              <a:ea typeface="Helvetica Neue"/>
              <a:cs typeface="Helvetica Neue"/>
              <a:sym typeface="Helvetica Neue"/>
            </a:endParaRPr>
          </a:p>
          <a:p>
            <a:pPr marL="0" lvl="0" indent="0" algn="l" rtl="0">
              <a:spcBef>
                <a:spcPts val="480"/>
              </a:spcBef>
              <a:spcAft>
                <a:spcPts val="0"/>
              </a:spcAft>
              <a:buNone/>
            </a:pPr>
            <a:endParaRPr i="1">
              <a:solidFill>
                <a:srgbClr val="BFBFB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722313" y="4406900"/>
            <a:ext cx="7772400" cy="13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Technologies</a:t>
            </a:r>
            <a:endParaRPr/>
          </a:p>
        </p:txBody>
      </p:sp>
      <p:sp>
        <p:nvSpPr>
          <p:cNvPr id="122" name="Google Shape;122;p18"/>
          <p:cNvSpPr txBox="1">
            <a:spLocks noGrp="1"/>
          </p:cNvSpPr>
          <p:nvPr>
            <p:ph type="body" idx="1"/>
          </p:nvPr>
        </p:nvSpPr>
        <p:spPr>
          <a:xfrm>
            <a:off x="722313" y="2906713"/>
            <a:ext cx="7772400" cy="15003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US"/>
              <a:t>Metrics for cloud-based data use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The ELK stack</a:t>
            </a:r>
            <a:endParaRPr sz="5000"/>
          </a:p>
        </p:txBody>
      </p:sp>
      <p:sp>
        <p:nvSpPr>
          <p:cNvPr id="130" name="Google Shape;130;p19"/>
          <p:cNvSpPr txBox="1"/>
          <p:nvPr/>
        </p:nvSpPr>
        <p:spPr>
          <a:xfrm>
            <a:off x="457200" y="1799150"/>
            <a:ext cx="83308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latin typeface="Helvetica Neue"/>
                <a:ea typeface="Helvetica Neue"/>
                <a:cs typeface="Helvetica Neue"/>
                <a:sym typeface="Helvetica Neue"/>
              </a:rPr>
              <a:t>E</a:t>
            </a:r>
            <a:r>
              <a:rPr lang="en-US" dirty="0">
                <a:latin typeface="Helvetica Neue"/>
                <a:ea typeface="Helvetica Neue"/>
                <a:cs typeface="Helvetica Neue"/>
                <a:sym typeface="Helvetica Neue"/>
              </a:rPr>
              <a:t>lasticsearch - </a:t>
            </a:r>
            <a:r>
              <a:rPr lang="en-US" u="sng" dirty="0">
                <a:solidFill>
                  <a:schemeClr val="hlink"/>
                </a:solidFill>
                <a:latin typeface="Helvetica Neue"/>
                <a:ea typeface="Helvetica Neue"/>
                <a:cs typeface="Helvetica Neue"/>
                <a:sym typeface="Helvetica Neue"/>
                <a:hlinkClick r:id="rId3"/>
              </a:rPr>
              <a:t>cloud-friendly, open source, indexing and searching of metrics</a:t>
            </a:r>
            <a:endParaRPr dirty="0">
              <a:latin typeface="Helvetica Neue"/>
              <a:ea typeface="Helvetica Neue"/>
              <a:cs typeface="Helvetica Neue"/>
              <a:sym typeface="Helvetica Neue"/>
            </a:endParaRPr>
          </a:p>
        </p:txBody>
      </p:sp>
      <p:sp>
        <p:nvSpPr>
          <p:cNvPr id="133" name="Google Shape;133;p19"/>
          <p:cNvSpPr txBox="1"/>
          <p:nvPr/>
        </p:nvSpPr>
        <p:spPr>
          <a:xfrm>
            <a:off x="457200" y="3196109"/>
            <a:ext cx="8229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latin typeface="Helvetica Neue"/>
                <a:ea typeface="Helvetica Neue"/>
                <a:cs typeface="Helvetica Neue"/>
                <a:sym typeface="Helvetica Neue"/>
              </a:rPr>
              <a:t>L</a:t>
            </a:r>
            <a:r>
              <a:rPr lang="en-US" dirty="0">
                <a:latin typeface="Helvetica Neue"/>
                <a:ea typeface="Helvetica Neue"/>
                <a:cs typeface="Helvetica Neue"/>
                <a:sym typeface="Helvetica Neue"/>
              </a:rPr>
              <a:t>ogstash - </a:t>
            </a:r>
            <a:r>
              <a:rPr lang="en-US" u="sng" dirty="0">
                <a:solidFill>
                  <a:schemeClr val="hlink"/>
                </a:solidFill>
                <a:latin typeface="Helvetica Neue"/>
                <a:ea typeface="Helvetica Neue"/>
                <a:cs typeface="Helvetica Neue"/>
                <a:sym typeface="Helvetica Neue"/>
                <a:hlinkClick r:id="rId4"/>
              </a:rPr>
              <a:t>cloud-friendly, open source, logging of metrics</a:t>
            </a:r>
            <a:endParaRPr dirty="0">
              <a:latin typeface="Helvetica Neue"/>
              <a:ea typeface="Helvetica Neue"/>
              <a:cs typeface="Helvetica Neue"/>
              <a:sym typeface="Helvetica Neue"/>
            </a:endParaRPr>
          </a:p>
        </p:txBody>
      </p:sp>
      <p:sp>
        <p:nvSpPr>
          <p:cNvPr id="136" name="Google Shape;136;p19"/>
          <p:cNvSpPr txBox="1"/>
          <p:nvPr/>
        </p:nvSpPr>
        <p:spPr>
          <a:xfrm>
            <a:off x="457200" y="4593200"/>
            <a:ext cx="79204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latin typeface="Helvetica Neue"/>
                <a:ea typeface="Helvetica Neue"/>
                <a:cs typeface="Helvetica Neue"/>
                <a:sym typeface="Helvetica Neue"/>
              </a:rPr>
              <a:t>K</a:t>
            </a:r>
            <a:r>
              <a:rPr lang="en-US" dirty="0">
                <a:latin typeface="Helvetica Neue"/>
                <a:ea typeface="Helvetica Neue"/>
                <a:cs typeface="Helvetica Neue"/>
                <a:sym typeface="Helvetica Neue"/>
              </a:rPr>
              <a:t>ibana - </a:t>
            </a:r>
            <a:r>
              <a:rPr lang="en-US" u="sng" dirty="0">
                <a:solidFill>
                  <a:schemeClr val="hlink"/>
                </a:solidFill>
                <a:latin typeface="Helvetica Neue"/>
                <a:ea typeface="Helvetica Neue"/>
                <a:cs typeface="Helvetica Neue"/>
                <a:sym typeface="Helvetica Neue"/>
                <a:hlinkClick r:id="rId5"/>
              </a:rPr>
              <a:t>cloud-friendly, open source, visualization of metrics from Elasticsearch</a:t>
            </a:r>
            <a:endParaRPr dirty="0">
              <a:latin typeface="Helvetica Neue"/>
              <a:ea typeface="Helvetica Neue"/>
              <a:cs typeface="Helvetica Neue"/>
              <a:sym typeface="Helvetica Neue"/>
            </a:endParaRPr>
          </a:p>
        </p:txBody>
      </p:sp>
      <p:sp>
        <p:nvSpPr>
          <p:cNvPr id="137" name="Google Shape;137;p19"/>
          <p:cNvSpPr txBox="1"/>
          <p:nvPr/>
        </p:nvSpPr>
        <p:spPr>
          <a:xfrm>
            <a:off x="3505825" y="5946300"/>
            <a:ext cx="5537100" cy="323135"/>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900" dirty="0">
                <a:solidFill>
                  <a:schemeClr val="dk1"/>
                </a:solidFill>
                <a:highlight>
                  <a:schemeClr val="lt1"/>
                </a:highlight>
              </a:rPr>
              <a:t>Elasticsearch is a trademark of Elasticsearch B.V., registered in the U.S. and in other countries.</a:t>
            </a:r>
            <a:endParaRPr sz="900" dirty="0">
              <a:solidFill>
                <a:schemeClr val="dk1"/>
              </a:solidFill>
              <a:highlight>
                <a:schemeClr val="lt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Open Telemetry</a:t>
            </a:r>
            <a:endParaRPr sz="5000"/>
          </a:p>
        </p:txBody>
      </p:sp>
      <p:sp>
        <p:nvSpPr>
          <p:cNvPr id="144" name="Google Shape;144;p20"/>
          <p:cNvSpPr txBox="1"/>
          <p:nvPr/>
        </p:nvSpPr>
        <p:spPr>
          <a:xfrm>
            <a:off x="457201" y="1902443"/>
            <a:ext cx="8229599" cy="30531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u="sng" dirty="0">
                <a:solidFill>
                  <a:schemeClr val="hlink"/>
                </a:solidFill>
                <a:highlight>
                  <a:srgbClr val="FFFFFF"/>
                </a:highlight>
                <a:latin typeface="Roboto"/>
                <a:ea typeface="Roboto"/>
                <a:cs typeface="Roboto"/>
                <a:sym typeface="Roboto"/>
                <a:hlinkClick r:id="rId3"/>
              </a:rPr>
              <a:t>A single, vendor-agnostic instrumentation library.</a:t>
            </a:r>
            <a:endParaRPr sz="2800" dirty="0">
              <a:solidFill>
                <a:srgbClr val="222222"/>
              </a:solidFill>
              <a:highlight>
                <a:srgbClr val="FFFFFF"/>
              </a:highlight>
              <a:latin typeface="Roboto"/>
              <a:ea typeface="Roboto"/>
              <a:cs typeface="Roboto"/>
              <a:sym typeface="Roboto"/>
            </a:endParaRPr>
          </a:p>
          <a:p>
            <a:pPr marL="0" lvl="0" indent="0" algn="l" rtl="0">
              <a:spcBef>
                <a:spcPts val="0"/>
              </a:spcBef>
              <a:spcAft>
                <a:spcPts val="0"/>
              </a:spcAft>
              <a:buNone/>
            </a:pPr>
            <a:endParaRPr sz="2800" dirty="0">
              <a:solidFill>
                <a:srgbClr val="222222"/>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r>
              <a:rPr lang="en-US" sz="2800" dirty="0">
                <a:solidFill>
                  <a:srgbClr val="222222"/>
                </a:solidFill>
                <a:highlight>
                  <a:srgbClr val="FFFFFF"/>
                </a:highlight>
                <a:latin typeface="Roboto"/>
                <a:ea typeface="Roboto"/>
                <a:cs typeface="Roboto"/>
                <a:sym typeface="Roboto"/>
              </a:rPr>
              <a:t>An end-to-end implementation to generate, emit, collect, process and export metrics data.</a:t>
            </a:r>
            <a:endParaRPr sz="2800" dirty="0">
              <a:solidFill>
                <a:srgbClr val="222222"/>
              </a:solidFill>
              <a:highlight>
                <a:srgbClr val="FFFFFF"/>
              </a:highlight>
              <a:latin typeface="Roboto"/>
              <a:ea typeface="Roboto"/>
              <a:cs typeface="Roboto"/>
              <a:sym typeface="Roboto"/>
            </a:endParaRPr>
          </a:p>
          <a:p>
            <a:pPr marL="0" lvl="0" indent="0" algn="l" rtl="0">
              <a:spcBef>
                <a:spcPts val="1200"/>
              </a:spcBef>
              <a:spcAft>
                <a:spcPts val="0"/>
              </a:spcAft>
              <a:buNone/>
            </a:pPr>
            <a:r>
              <a:rPr lang="en-US" sz="2800" b="1" dirty="0">
                <a:solidFill>
                  <a:srgbClr val="222222"/>
                </a:solidFill>
                <a:highlight>
                  <a:srgbClr val="FFFFFF"/>
                </a:highlight>
                <a:latin typeface="Roboto"/>
                <a:ea typeface="Roboto"/>
                <a:cs typeface="Roboto"/>
                <a:sym typeface="Roboto"/>
              </a:rPr>
              <a:t>A means to metric inter-dependent services at scale.</a:t>
            </a:r>
            <a:endParaRPr sz="2800" b="1" dirty="0">
              <a:solidFill>
                <a:srgbClr val="222222"/>
              </a:solidFill>
              <a:highlight>
                <a:srgbClr val="FFFFFF"/>
              </a:highlight>
              <a:latin typeface="Roboto"/>
              <a:ea typeface="Roboto"/>
              <a:cs typeface="Roboto"/>
              <a:sym typeface="Roboto"/>
            </a:endParaRPr>
          </a:p>
        </p:txBody>
      </p:sp>
      <p:sp>
        <p:nvSpPr>
          <p:cNvPr id="145" name="Google Shape;145;p20"/>
          <p:cNvSpPr txBox="1"/>
          <p:nvPr/>
        </p:nvSpPr>
        <p:spPr>
          <a:xfrm>
            <a:off x="2576400" y="5946475"/>
            <a:ext cx="6366300" cy="538579"/>
          </a:xfrm>
          <a:prstGeom prst="rect">
            <a:avLst/>
          </a:prstGeom>
          <a:noFill/>
          <a:ln>
            <a:noFill/>
          </a:ln>
        </p:spPr>
        <p:txBody>
          <a:bodyPr spcFirstLastPara="1" wrap="square" lIns="91425" tIns="91425" rIns="91425" bIns="91425" anchor="t" anchorCtr="0">
            <a:spAutoFit/>
          </a:bodyPr>
          <a:lstStyle/>
          <a:p>
            <a:pPr lvl="0" algn="r"/>
            <a:r>
              <a:rPr lang="en-US" sz="900" dirty="0" err="1">
                <a:solidFill>
                  <a:srgbClr val="0F1419"/>
                </a:solidFill>
                <a:highlight>
                  <a:srgbClr val="FFFFFF"/>
                </a:highlight>
              </a:rPr>
              <a:t>OpenTelemetry</a:t>
            </a:r>
            <a:r>
              <a:rPr lang="en-US" sz="900" dirty="0">
                <a:solidFill>
                  <a:srgbClr val="0F1419"/>
                </a:solidFill>
                <a:highlight>
                  <a:srgbClr val="FFFFFF"/>
                </a:highlight>
              </a:rPr>
              <a:t> is a registered trademarks of </a:t>
            </a:r>
            <a:r>
              <a:rPr lang="en-US" sz="900" u="sng" dirty="0">
                <a:solidFill>
                  <a:schemeClr val="hlink"/>
                </a:solidFill>
                <a:highlight>
                  <a:srgbClr val="FFFFFF"/>
                </a:highlight>
                <a:hlinkClick r:id="rId4"/>
              </a:rPr>
              <a:t>Dynatrace</a:t>
            </a:r>
            <a:endParaRPr sz="900" dirty="0"/>
          </a:p>
          <a:p>
            <a:pPr marL="0" lvl="0" indent="0" algn="r" rtl="0">
              <a:spcBef>
                <a:spcPts val="0"/>
              </a:spcBef>
              <a:spcAft>
                <a:spcPts val="0"/>
              </a:spcAft>
              <a:buNone/>
            </a:pPr>
            <a:endParaRPr dirty="0">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1"/>
          <p:cNvSpPr txBox="1">
            <a:spLocks noGrp="1"/>
          </p:cNvSpPr>
          <p:nvPr>
            <p:ph type="title"/>
          </p:nvPr>
        </p:nvSpPr>
        <p:spPr>
          <a:xfrm>
            <a:off x="722313" y="4406900"/>
            <a:ext cx="7772400" cy="13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How NASA EOSDIS does this</a:t>
            </a:r>
            <a:endParaRPr/>
          </a:p>
        </p:txBody>
      </p:sp>
      <p:sp>
        <p:nvSpPr>
          <p:cNvPr id="151" name="Google Shape;151;p21"/>
          <p:cNvSpPr txBox="1">
            <a:spLocks noGrp="1"/>
          </p:cNvSpPr>
          <p:nvPr>
            <p:ph type="body" idx="1"/>
          </p:nvPr>
        </p:nvSpPr>
        <p:spPr>
          <a:xfrm>
            <a:off x="722313" y="2906713"/>
            <a:ext cx="7772400" cy="15003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US"/>
              <a:t>Metrics for cloud-based data use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ESDIS Metrics System (EMS)</a:t>
            </a:r>
            <a:endParaRPr sz="4200"/>
          </a:p>
        </p:txBody>
      </p:sp>
      <p:sp>
        <p:nvSpPr>
          <p:cNvPr id="157" name="Google Shape;157;p22"/>
          <p:cNvSpPr txBox="1"/>
          <p:nvPr/>
        </p:nvSpPr>
        <p:spPr>
          <a:xfrm>
            <a:off x="802300" y="1940900"/>
            <a:ext cx="583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158" name="Google Shape;158;p22">
            <a:hlinkClick r:id="rId3"/>
          </p:cNvPr>
          <p:cNvPicPr preferRelativeResize="0"/>
          <p:nvPr/>
        </p:nvPicPr>
        <p:blipFill>
          <a:blip r:embed="rId4">
            <a:alphaModFix/>
          </a:blip>
          <a:stretch>
            <a:fillRect/>
          </a:stretch>
        </p:blipFill>
        <p:spPr>
          <a:xfrm>
            <a:off x="76200" y="1150641"/>
            <a:ext cx="8991599" cy="5112085"/>
          </a:xfrm>
          <a:prstGeom prst="rect">
            <a:avLst/>
          </a:prstGeom>
          <a:noFill/>
          <a:ln>
            <a:noFill/>
          </a:ln>
        </p:spPr>
      </p:pic>
      <p:sp>
        <p:nvSpPr>
          <p:cNvPr id="159" name="Google Shape;159;p22"/>
          <p:cNvSpPr txBox="1"/>
          <p:nvPr/>
        </p:nvSpPr>
        <p:spPr>
          <a:xfrm>
            <a:off x="4814500" y="6262725"/>
            <a:ext cx="3552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EMS</a:t>
            </a:r>
            <a:endParaRPr sz="4200"/>
          </a:p>
        </p:txBody>
      </p:sp>
      <p:sp>
        <p:nvSpPr>
          <p:cNvPr id="165" name="Google Shape;165;p23"/>
          <p:cNvSpPr txBox="1"/>
          <p:nvPr/>
        </p:nvSpPr>
        <p:spPr>
          <a:xfrm>
            <a:off x="802300" y="1940900"/>
            <a:ext cx="583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pic>
        <p:nvPicPr>
          <p:cNvPr id="166" name="Google Shape;166;p23">
            <a:hlinkClick r:id="rId3"/>
          </p:cNvPr>
          <p:cNvPicPr preferRelativeResize="0"/>
          <p:nvPr/>
        </p:nvPicPr>
        <p:blipFill>
          <a:blip r:embed="rId4">
            <a:alphaModFix/>
          </a:blip>
          <a:stretch>
            <a:fillRect/>
          </a:stretch>
        </p:blipFill>
        <p:spPr>
          <a:xfrm>
            <a:off x="665825" y="1046150"/>
            <a:ext cx="7812348" cy="5159224"/>
          </a:xfrm>
          <a:prstGeom prst="rect">
            <a:avLst/>
          </a:prstGeom>
          <a:noFill/>
          <a:ln>
            <a:noFill/>
          </a:ln>
        </p:spPr>
      </p:pic>
      <p:sp>
        <p:nvSpPr>
          <p:cNvPr id="167" name="Google Shape;167;p23"/>
          <p:cNvSpPr txBox="1"/>
          <p:nvPr/>
        </p:nvSpPr>
        <p:spPr>
          <a:xfrm>
            <a:off x="4750325" y="6280250"/>
            <a:ext cx="3513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EMS</a:t>
            </a:r>
            <a:endParaRPr sz="4200"/>
          </a:p>
        </p:txBody>
      </p:sp>
      <p:pic>
        <p:nvPicPr>
          <p:cNvPr id="173" name="Google Shape;173;p24">
            <a:hlinkClick r:id="rId3"/>
          </p:cNvPr>
          <p:cNvPicPr preferRelativeResize="0"/>
          <p:nvPr/>
        </p:nvPicPr>
        <p:blipFill>
          <a:blip r:embed="rId4">
            <a:alphaModFix/>
          </a:blip>
          <a:stretch>
            <a:fillRect/>
          </a:stretch>
        </p:blipFill>
        <p:spPr>
          <a:xfrm>
            <a:off x="756750" y="1070550"/>
            <a:ext cx="7743176" cy="5156226"/>
          </a:xfrm>
          <a:prstGeom prst="rect">
            <a:avLst/>
          </a:prstGeom>
          <a:noFill/>
          <a:ln>
            <a:noFill/>
          </a:ln>
        </p:spPr>
      </p:pic>
      <p:sp>
        <p:nvSpPr>
          <p:cNvPr id="174" name="Google Shape;174;p24"/>
          <p:cNvSpPr txBox="1"/>
          <p:nvPr/>
        </p:nvSpPr>
        <p:spPr>
          <a:xfrm>
            <a:off x="4761025" y="6302950"/>
            <a:ext cx="3502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NASA cloud monitoring</a:t>
            </a:r>
            <a:endParaRPr sz="5000"/>
          </a:p>
        </p:txBody>
      </p:sp>
      <p:pic>
        <p:nvPicPr>
          <p:cNvPr id="180" name="Google Shape;180;p25"/>
          <p:cNvPicPr preferRelativeResize="0"/>
          <p:nvPr/>
        </p:nvPicPr>
        <p:blipFill>
          <a:blip r:embed="rId3">
            <a:alphaModFix/>
          </a:blip>
          <a:stretch>
            <a:fillRect/>
          </a:stretch>
        </p:blipFill>
        <p:spPr>
          <a:xfrm>
            <a:off x="441813" y="1589775"/>
            <a:ext cx="8260383" cy="3678452"/>
          </a:xfrm>
          <a:prstGeom prst="rect">
            <a:avLst/>
          </a:prstGeom>
          <a:noFill/>
          <a:ln>
            <a:noFill/>
          </a:ln>
        </p:spPr>
      </p:pic>
      <p:sp>
        <p:nvSpPr>
          <p:cNvPr id="181" name="Google Shape;181;p25"/>
          <p:cNvSpPr txBox="1"/>
          <p:nvPr/>
        </p:nvSpPr>
        <p:spPr>
          <a:xfrm>
            <a:off x="457200" y="1104675"/>
            <a:ext cx="5913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Helvetica Neue"/>
                <a:ea typeface="Helvetica Neue"/>
                <a:cs typeface="Helvetica Neue"/>
                <a:sym typeface="Helvetica Neue"/>
              </a:rPr>
              <a:t>We use an ELK stack in AWS to metric our egress</a:t>
            </a:r>
            <a:endParaRPr>
              <a:latin typeface="Helvetica Neue"/>
              <a:ea typeface="Helvetica Neue"/>
              <a:cs typeface="Helvetica Neue"/>
              <a:sym typeface="Helvetica Neue"/>
            </a:endParaRPr>
          </a:p>
        </p:txBody>
      </p:sp>
      <p:pic>
        <p:nvPicPr>
          <p:cNvPr id="182" name="Google Shape;182;p25">
            <a:hlinkClick r:id="rId4"/>
          </p:cNvPr>
          <p:cNvPicPr preferRelativeResize="0"/>
          <p:nvPr/>
        </p:nvPicPr>
        <p:blipFill>
          <a:blip r:embed="rId5">
            <a:alphaModFix/>
          </a:blip>
          <a:stretch>
            <a:fillRect/>
          </a:stretch>
        </p:blipFill>
        <p:spPr>
          <a:xfrm>
            <a:off x="457200" y="1933750"/>
            <a:ext cx="8229602" cy="2990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1000"/>
                                        <p:tgtEl>
                                          <p:spTgt spid="1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Challenges</a:t>
            </a:r>
            <a:endParaRPr sz="4200"/>
          </a:p>
        </p:txBody>
      </p:sp>
      <p:sp>
        <p:nvSpPr>
          <p:cNvPr id="188" name="Google Shape;188;p26"/>
          <p:cNvSpPr txBox="1"/>
          <p:nvPr/>
        </p:nvSpPr>
        <p:spPr>
          <a:xfrm>
            <a:off x="457200" y="1951350"/>
            <a:ext cx="8229600" cy="1293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Avenir"/>
              <a:buChar char="●"/>
            </a:pPr>
            <a:r>
              <a:rPr lang="en-US" sz="2400">
                <a:latin typeface="Avenir"/>
                <a:ea typeface="Avenir"/>
                <a:cs typeface="Avenir"/>
                <a:sym typeface="Avenir"/>
              </a:rPr>
              <a:t>Understanding new access patterns</a:t>
            </a:r>
            <a:endParaRPr sz="240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a:latin typeface="Avenir"/>
                <a:ea typeface="Avenir"/>
                <a:cs typeface="Avenir"/>
                <a:sym typeface="Avenir"/>
              </a:rPr>
              <a:t>Comparing ‘apples to apples’ with respect to traditional versus cloud-optimized data access</a:t>
            </a:r>
            <a:endParaRPr sz="2400">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New measures of success</a:t>
            </a:r>
            <a:endParaRPr sz="4200"/>
          </a:p>
        </p:txBody>
      </p:sp>
      <p:sp>
        <p:nvSpPr>
          <p:cNvPr id="194" name="Google Shape;194;p27"/>
          <p:cNvSpPr txBox="1"/>
          <p:nvPr/>
        </p:nvSpPr>
        <p:spPr>
          <a:xfrm>
            <a:off x="457200" y="1951350"/>
            <a:ext cx="8229600" cy="20319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Avenir"/>
              <a:buChar char="●"/>
            </a:pPr>
            <a:r>
              <a:rPr lang="en-US" sz="2400">
                <a:latin typeface="Avenir"/>
                <a:ea typeface="Avenir"/>
                <a:cs typeface="Avenir"/>
                <a:sym typeface="Avenir"/>
              </a:rPr>
              <a:t>Analysis-in-place is a viable pattern for our community</a:t>
            </a:r>
            <a:endParaRPr sz="2400">
              <a:latin typeface="Avenir"/>
              <a:ea typeface="Avenir"/>
              <a:cs typeface="Avenir"/>
              <a:sym typeface="Avenir"/>
            </a:endParaRPr>
          </a:p>
          <a:p>
            <a:pPr marL="914400" lvl="1" indent="-381000" algn="l" rtl="0">
              <a:spcBef>
                <a:spcPts val="0"/>
              </a:spcBef>
              <a:spcAft>
                <a:spcPts val="0"/>
              </a:spcAft>
              <a:buSzPts val="2400"/>
              <a:buFont typeface="Avenir"/>
              <a:buChar char="○"/>
            </a:pPr>
            <a:r>
              <a:rPr lang="en-US" sz="2400">
                <a:latin typeface="Avenir"/>
                <a:ea typeface="Avenir"/>
                <a:cs typeface="Avenir"/>
                <a:sym typeface="Avenir"/>
              </a:rPr>
              <a:t>Data out of Amazon Web Service (AWS) via HTTPS vs ‘internal data access’</a:t>
            </a:r>
            <a:endParaRPr sz="2400">
              <a:latin typeface="Avenir"/>
              <a:ea typeface="Avenir"/>
              <a:cs typeface="Avenir"/>
              <a:sym typeface="Avenir"/>
            </a:endParaRPr>
          </a:p>
          <a:p>
            <a:pPr marL="457200" lvl="0" indent="-381000" algn="l" rtl="0">
              <a:spcBef>
                <a:spcPts val="0"/>
              </a:spcBef>
              <a:spcAft>
                <a:spcPts val="0"/>
              </a:spcAft>
              <a:buSzPts val="2400"/>
              <a:buFont typeface="Avenir"/>
              <a:buChar char="●"/>
            </a:pPr>
            <a:r>
              <a:rPr lang="en-US" sz="2400">
                <a:latin typeface="Avenir"/>
                <a:ea typeface="Avenir"/>
                <a:cs typeface="Avenir"/>
                <a:sym typeface="Avenir"/>
              </a:rPr>
              <a:t>Our cloud architecture is ‘cost-optimized’</a:t>
            </a:r>
            <a:endParaRPr sz="2400">
              <a:latin typeface="Avenir"/>
              <a:ea typeface="Avenir"/>
              <a:cs typeface="Avenir"/>
              <a:sym typeface="Avenir"/>
            </a:endParaRPr>
          </a:p>
          <a:p>
            <a:pPr marL="914400" lvl="1" indent="-381000" algn="l" rtl="0">
              <a:spcBef>
                <a:spcPts val="0"/>
              </a:spcBef>
              <a:spcAft>
                <a:spcPts val="0"/>
              </a:spcAft>
              <a:buSzPts val="2400"/>
              <a:buFont typeface="Avenir"/>
              <a:buChar char="○"/>
            </a:pPr>
            <a:r>
              <a:rPr lang="en-US" sz="2400">
                <a:latin typeface="Avenir"/>
                <a:ea typeface="Avenir"/>
                <a:cs typeface="Avenir"/>
                <a:sym typeface="Avenir"/>
              </a:rPr>
              <a:t>Usage patterns point to architectural changes </a:t>
            </a:r>
            <a:endParaRPr sz="2400">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Summary</a:t>
            </a:r>
            <a:endParaRPr sz="5000"/>
          </a:p>
        </p:txBody>
      </p:sp>
      <p:sp>
        <p:nvSpPr>
          <p:cNvPr id="52" name="Google Shape;52;p10"/>
          <p:cNvSpPr txBox="1"/>
          <p:nvPr/>
        </p:nvSpPr>
        <p:spPr>
          <a:xfrm>
            <a:off x="457200" y="1951350"/>
            <a:ext cx="82296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i="1">
                <a:latin typeface="Avenir"/>
                <a:ea typeface="Avenir"/>
                <a:cs typeface="Avenir"/>
                <a:sym typeface="Avenir"/>
              </a:rPr>
              <a:t>‘defining and obtaining useful and valid metrics of agency data use and access in the cloud that quantify measures of success’</a:t>
            </a:r>
            <a:endParaRPr sz="2400" i="1">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722313" y="4406900"/>
            <a:ext cx="7772400" cy="13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Discussion</a:t>
            </a:r>
            <a:endParaRPr/>
          </a:p>
        </p:txBody>
      </p:sp>
      <p:sp>
        <p:nvSpPr>
          <p:cNvPr id="200" name="Google Shape;200;p28"/>
          <p:cNvSpPr txBox="1">
            <a:spLocks noGrp="1"/>
          </p:cNvSpPr>
          <p:nvPr>
            <p:ph type="body" idx="1"/>
          </p:nvPr>
        </p:nvSpPr>
        <p:spPr>
          <a:xfrm>
            <a:off x="722313" y="2906713"/>
            <a:ext cx="7772400" cy="15003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US"/>
              <a:t>Metrics for cloud-based data use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Why data use (cloud) metrics?</a:t>
            </a:r>
            <a:endParaRPr sz="5000"/>
          </a:p>
        </p:txBody>
      </p:sp>
      <p:sp>
        <p:nvSpPr>
          <p:cNvPr id="58" name="Google Shape;58;p11"/>
          <p:cNvSpPr txBox="1"/>
          <p:nvPr/>
        </p:nvSpPr>
        <p:spPr>
          <a:xfrm>
            <a:off x="457200" y="1427775"/>
            <a:ext cx="82296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Avenir"/>
                <a:ea typeface="Avenir"/>
                <a:cs typeface="Avenir"/>
                <a:sym typeface="Avenir"/>
              </a:rPr>
              <a:t>Metrics provide a means to measure success.</a:t>
            </a:r>
            <a:endParaRPr sz="2400">
              <a:latin typeface="Avenir"/>
              <a:ea typeface="Avenir"/>
              <a:cs typeface="Avenir"/>
              <a:sym typeface="Avenir"/>
            </a:endParaRPr>
          </a:p>
          <a:p>
            <a:pPr marL="0" lvl="0" indent="0" algn="l" rtl="0">
              <a:spcBef>
                <a:spcPts val="0"/>
              </a:spcBef>
              <a:spcAft>
                <a:spcPts val="0"/>
              </a:spcAft>
              <a:buNone/>
            </a:pPr>
            <a:endParaRPr sz="2400">
              <a:latin typeface="Avenir"/>
              <a:ea typeface="Avenir"/>
              <a:cs typeface="Avenir"/>
              <a:sym typeface="Avenir"/>
            </a:endParaRPr>
          </a:p>
          <a:p>
            <a:pPr marL="0" lvl="0" indent="0" algn="l" rtl="0">
              <a:spcBef>
                <a:spcPts val="0"/>
              </a:spcBef>
              <a:spcAft>
                <a:spcPts val="0"/>
              </a:spcAft>
              <a:buNone/>
            </a:pPr>
            <a:r>
              <a:rPr lang="en-US" sz="2400">
                <a:latin typeface="Avenir"/>
                <a:ea typeface="Avenir"/>
                <a:cs typeface="Avenir"/>
                <a:sym typeface="Avenir"/>
              </a:rPr>
              <a:t>Our success is defined as ‘enabling the scientific community in their research endeavours through provision of earth science data and services’</a:t>
            </a:r>
            <a:endParaRPr sz="2400">
              <a:latin typeface="Avenir"/>
              <a:ea typeface="Avenir"/>
              <a:cs typeface="Avenir"/>
              <a:sym typeface="Avenir"/>
            </a:endParaRPr>
          </a:p>
          <a:p>
            <a:pPr marL="914400" lvl="1" indent="-381000" algn="l" rtl="0">
              <a:spcBef>
                <a:spcPts val="0"/>
              </a:spcBef>
              <a:spcAft>
                <a:spcPts val="0"/>
              </a:spcAft>
              <a:buSzPts val="2400"/>
              <a:buFont typeface="Avenir"/>
              <a:buChar char="○"/>
            </a:pPr>
            <a:r>
              <a:rPr lang="en-US" sz="2400">
                <a:latin typeface="Avenir"/>
                <a:ea typeface="Avenir"/>
                <a:cs typeface="Avenir"/>
                <a:sym typeface="Avenir"/>
              </a:rPr>
              <a:t>Measurement: volume of data accessed</a:t>
            </a:r>
            <a:endParaRPr sz="2400">
              <a:latin typeface="Avenir"/>
              <a:ea typeface="Avenir"/>
              <a:cs typeface="Avenir"/>
              <a:sym typeface="Avenir"/>
            </a:endParaRPr>
          </a:p>
          <a:p>
            <a:pPr marL="914400" lvl="1" indent="-381000" algn="l" rtl="0">
              <a:spcBef>
                <a:spcPts val="0"/>
              </a:spcBef>
              <a:spcAft>
                <a:spcPts val="0"/>
              </a:spcAft>
              <a:buSzPts val="2400"/>
              <a:buFont typeface="Avenir"/>
              <a:buChar char="○"/>
            </a:pPr>
            <a:r>
              <a:rPr lang="en-US" sz="2400">
                <a:latin typeface="Avenir"/>
                <a:ea typeface="Avenir"/>
                <a:cs typeface="Avenir"/>
                <a:sym typeface="Avenir"/>
              </a:rPr>
              <a:t>Measurement: number of data products accessed</a:t>
            </a:r>
            <a:endParaRPr sz="2400">
              <a:latin typeface="Avenir"/>
              <a:ea typeface="Avenir"/>
              <a:cs typeface="Avenir"/>
              <a:sym typeface="Avenir"/>
            </a:endParaRPr>
          </a:p>
          <a:p>
            <a:pPr marL="0" lvl="0" indent="0" algn="l" rtl="0">
              <a:spcBef>
                <a:spcPts val="0"/>
              </a:spcBef>
              <a:spcAft>
                <a:spcPts val="0"/>
              </a:spcAft>
              <a:buNone/>
            </a:pPr>
            <a:endParaRPr sz="2400">
              <a:latin typeface="Avenir"/>
              <a:ea typeface="Avenir"/>
              <a:cs typeface="Avenir"/>
              <a:sym typeface="Avenir"/>
            </a:endParaRPr>
          </a:p>
          <a:p>
            <a:pPr marL="0" lvl="0" indent="0" algn="l" rtl="0">
              <a:spcBef>
                <a:spcPts val="0"/>
              </a:spcBef>
              <a:spcAft>
                <a:spcPts val="0"/>
              </a:spcAft>
              <a:buNone/>
            </a:pPr>
            <a:r>
              <a:rPr lang="en-US" sz="2400">
                <a:latin typeface="Avenir"/>
                <a:ea typeface="Avenir"/>
                <a:cs typeface="Avenir"/>
                <a:sym typeface="Avenir"/>
              </a:rPr>
              <a:t>Cloud access patterns are evolving from traditional access patterns. This may create perceived discontinuities between traditional and cloud access metrics. We need to understand those before drawing conclusions. </a:t>
            </a:r>
            <a:endParaRPr sz="2400">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722313" y="4406900"/>
            <a:ext cx="7772400" cy="13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evolution of data access</a:t>
            </a:r>
            <a:endParaRPr/>
          </a:p>
        </p:txBody>
      </p:sp>
      <p:sp>
        <p:nvSpPr>
          <p:cNvPr id="64" name="Google Shape;64;p12"/>
          <p:cNvSpPr txBox="1">
            <a:spLocks noGrp="1"/>
          </p:cNvSpPr>
          <p:nvPr>
            <p:ph type="body" idx="1"/>
          </p:nvPr>
        </p:nvSpPr>
        <p:spPr>
          <a:xfrm>
            <a:off x="722313" y="2906713"/>
            <a:ext cx="7772400" cy="1500300"/>
          </a:xfrm>
          <a:prstGeom prst="rect">
            <a:avLst/>
          </a:prstGeom>
        </p:spPr>
        <p:txBody>
          <a:bodyPr spcFirstLastPara="1" wrap="square" lIns="91425" tIns="91425" rIns="91425" bIns="91425" anchor="b" anchorCtr="0">
            <a:noAutofit/>
          </a:bodyPr>
          <a:lstStyle/>
          <a:p>
            <a:pPr marL="0" lvl="0" indent="0" algn="l" rtl="0">
              <a:spcBef>
                <a:spcPts val="400"/>
              </a:spcBef>
              <a:spcAft>
                <a:spcPts val="0"/>
              </a:spcAft>
              <a:buNone/>
            </a:pPr>
            <a:r>
              <a:rPr lang="en-US"/>
              <a:t>Metrics for cloud-based data use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Archive format to local storage</a:t>
            </a:r>
            <a:endParaRPr sz="5000"/>
          </a:p>
        </p:txBody>
      </p:sp>
      <p:pic>
        <p:nvPicPr>
          <p:cNvPr id="70" name="Google Shape;70;p13"/>
          <p:cNvPicPr preferRelativeResize="0"/>
          <p:nvPr/>
        </p:nvPicPr>
        <p:blipFill>
          <a:blip r:embed="rId3">
            <a:alphaModFix/>
          </a:blip>
          <a:stretch>
            <a:fillRect/>
          </a:stretch>
        </p:blipFill>
        <p:spPr>
          <a:xfrm>
            <a:off x="457188" y="1321763"/>
            <a:ext cx="6448425" cy="4600575"/>
          </a:xfrm>
          <a:prstGeom prst="rect">
            <a:avLst/>
          </a:prstGeom>
          <a:noFill/>
          <a:ln>
            <a:noFill/>
          </a:ln>
        </p:spPr>
      </p:pic>
      <p:sp>
        <p:nvSpPr>
          <p:cNvPr id="71" name="Google Shape;71;p13"/>
          <p:cNvSpPr/>
          <p:nvPr/>
        </p:nvSpPr>
        <p:spPr>
          <a:xfrm>
            <a:off x="5678900" y="3575125"/>
            <a:ext cx="1509000" cy="899400"/>
          </a:xfrm>
          <a:prstGeom prst="verticalScroll">
            <a:avLst>
              <a:gd name="adj" fmla="val 1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Data Access!</a:t>
            </a:r>
            <a:endParaRPr/>
          </a:p>
        </p:txBody>
      </p:sp>
      <p:sp>
        <p:nvSpPr>
          <p:cNvPr id="72" name="Google Shape;72;p13"/>
          <p:cNvSpPr/>
          <p:nvPr/>
        </p:nvSpPr>
        <p:spPr>
          <a:xfrm>
            <a:off x="7347075" y="3205113"/>
            <a:ext cx="1592700" cy="591000"/>
          </a:xfrm>
          <a:prstGeom prst="wave">
            <a:avLst>
              <a:gd name="adj1" fmla="val 12500"/>
              <a:gd name="adj2" fmla="val 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Volume of data egress</a:t>
            </a:r>
            <a:endParaRPr sz="1000"/>
          </a:p>
        </p:txBody>
      </p:sp>
      <p:sp>
        <p:nvSpPr>
          <p:cNvPr id="73" name="Google Shape;73;p13"/>
          <p:cNvSpPr/>
          <p:nvPr/>
        </p:nvSpPr>
        <p:spPr>
          <a:xfrm>
            <a:off x="7347075" y="3716186"/>
            <a:ext cx="1592700" cy="591000"/>
          </a:xfrm>
          <a:prstGeom prst="wave">
            <a:avLst>
              <a:gd name="adj1" fmla="val 12500"/>
              <a:gd name="adj2" fmla="val 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Number of requests</a:t>
            </a:r>
            <a:endParaRPr sz="1000"/>
          </a:p>
        </p:txBody>
      </p:sp>
      <p:sp>
        <p:nvSpPr>
          <p:cNvPr id="74" name="Google Shape;74;p13"/>
          <p:cNvSpPr/>
          <p:nvPr/>
        </p:nvSpPr>
        <p:spPr>
          <a:xfrm>
            <a:off x="7347075" y="4253532"/>
            <a:ext cx="1592700" cy="591000"/>
          </a:xfrm>
          <a:prstGeom prst="wave">
            <a:avLst>
              <a:gd name="adj1" fmla="val 12500"/>
              <a:gd name="adj2" fmla="val 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Type of data</a:t>
            </a:r>
            <a:endParaRPr sz="1000"/>
          </a:p>
        </p:txBody>
      </p:sp>
      <p:sp>
        <p:nvSpPr>
          <p:cNvPr id="75" name="Google Shape;75;p13"/>
          <p:cNvSpPr txBox="1"/>
          <p:nvPr/>
        </p:nvSpPr>
        <p:spPr>
          <a:xfrm>
            <a:off x="457200" y="1105525"/>
            <a:ext cx="50067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i="1"/>
              <a:t>Get the whole file(s) into my local system, maybe use some of it.</a:t>
            </a:r>
            <a:endParaRPr sz="11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User-based metrics</a:t>
            </a:r>
            <a:endParaRPr sz="5000"/>
          </a:p>
        </p:txBody>
      </p:sp>
      <p:sp>
        <p:nvSpPr>
          <p:cNvPr id="81" name="Google Shape;81;p14"/>
          <p:cNvSpPr txBox="1"/>
          <p:nvPr/>
        </p:nvSpPr>
        <p:spPr>
          <a:xfrm>
            <a:off x="457200" y="1150650"/>
            <a:ext cx="51003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i="1"/>
              <a:t>Expansion of metrics beyond data volume into user dimensions</a:t>
            </a:r>
            <a:endParaRPr/>
          </a:p>
        </p:txBody>
      </p:sp>
      <p:pic>
        <p:nvPicPr>
          <p:cNvPr id="82" name="Google Shape;82;p14"/>
          <p:cNvPicPr preferRelativeResize="0"/>
          <p:nvPr/>
        </p:nvPicPr>
        <p:blipFill>
          <a:blip r:embed="rId3">
            <a:alphaModFix/>
          </a:blip>
          <a:stretch>
            <a:fillRect/>
          </a:stretch>
        </p:blipFill>
        <p:spPr>
          <a:xfrm>
            <a:off x="91800" y="1504650"/>
            <a:ext cx="6482626" cy="4752476"/>
          </a:xfrm>
          <a:prstGeom prst="rect">
            <a:avLst/>
          </a:prstGeom>
          <a:noFill/>
          <a:ln>
            <a:noFill/>
          </a:ln>
        </p:spPr>
      </p:pic>
      <p:sp>
        <p:nvSpPr>
          <p:cNvPr id="83" name="Google Shape;83;p14"/>
          <p:cNvSpPr/>
          <p:nvPr/>
        </p:nvSpPr>
        <p:spPr>
          <a:xfrm>
            <a:off x="5819425" y="4311263"/>
            <a:ext cx="1509000" cy="899400"/>
          </a:xfrm>
          <a:prstGeom prst="verticalScroll">
            <a:avLst>
              <a:gd name="adj" fmla="val 1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Data Access!</a:t>
            </a:r>
            <a:endParaRPr/>
          </a:p>
        </p:txBody>
      </p:sp>
      <p:sp>
        <p:nvSpPr>
          <p:cNvPr id="84" name="Google Shape;84;p14"/>
          <p:cNvSpPr/>
          <p:nvPr/>
        </p:nvSpPr>
        <p:spPr>
          <a:xfrm>
            <a:off x="7487625" y="3874463"/>
            <a:ext cx="1135500" cy="591000"/>
          </a:xfrm>
          <a:prstGeom prst="wave">
            <a:avLst>
              <a:gd name="adj1" fmla="val 12500"/>
              <a:gd name="adj2" fmla="val 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Doug’s study area </a:t>
            </a:r>
            <a:endParaRPr sz="1000"/>
          </a:p>
        </p:txBody>
      </p:sp>
      <p:sp>
        <p:nvSpPr>
          <p:cNvPr id="85" name="Google Shape;85;p14"/>
          <p:cNvSpPr/>
          <p:nvPr/>
        </p:nvSpPr>
        <p:spPr>
          <a:xfrm>
            <a:off x="7487625" y="4465463"/>
            <a:ext cx="1135500" cy="591000"/>
          </a:xfrm>
          <a:prstGeom prst="wave">
            <a:avLst>
              <a:gd name="adj1" fmla="val 12500"/>
              <a:gd name="adj2" fmla="val 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Doug’s country</a:t>
            </a:r>
            <a:endParaRPr sz="1000"/>
          </a:p>
        </p:txBody>
      </p:sp>
      <p:sp>
        <p:nvSpPr>
          <p:cNvPr id="86" name="Google Shape;86;p14"/>
          <p:cNvSpPr/>
          <p:nvPr/>
        </p:nvSpPr>
        <p:spPr>
          <a:xfrm>
            <a:off x="7487625" y="5056463"/>
            <a:ext cx="1135500" cy="591000"/>
          </a:xfrm>
          <a:prstGeom prst="wave">
            <a:avLst>
              <a:gd name="adj1" fmla="val 12500"/>
              <a:gd name="adj2" fmla="val 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Doug’s affiliation</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5"/>
          <p:cNvPicPr preferRelativeResize="0"/>
          <p:nvPr/>
        </p:nvPicPr>
        <p:blipFill>
          <a:blip r:embed="rId3">
            <a:alphaModFix/>
          </a:blip>
          <a:stretch>
            <a:fillRect/>
          </a:stretch>
        </p:blipFill>
        <p:spPr>
          <a:xfrm>
            <a:off x="114925" y="1319775"/>
            <a:ext cx="6959626" cy="5048550"/>
          </a:xfrm>
          <a:prstGeom prst="rect">
            <a:avLst/>
          </a:prstGeom>
          <a:noFill/>
          <a:ln>
            <a:noFill/>
          </a:ln>
        </p:spPr>
      </p:pic>
      <p:sp>
        <p:nvSpPr>
          <p:cNvPr id="92" name="Google Shape;92;p15"/>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800"/>
              <a:t>Re-packaged format to local storage</a:t>
            </a:r>
            <a:endParaRPr sz="4600"/>
          </a:p>
        </p:txBody>
      </p:sp>
      <p:sp>
        <p:nvSpPr>
          <p:cNvPr id="93" name="Google Shape;93;p15"/>
          <p:cNvSpPr txBox="1"/>
          <p:nvPr/>
        </p:nvSpPr>
        <p:spPr>
          <a:xfrm>
            <a:off x="457200" y="1150650"/>
            <a:ext cx="60465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i="1"/>
              <a:t>Get some of the file into my local system, use most of it.</a:t>
            </a:r>
            <a:endParaRPr sz="1100" i="1"/>
          </a:p>
        </p:txBody>
      </p:sp>
      <p:sp>
        <p:nvSpPr>
          <p:cNvPr id="94" name="Google Shape;94;p15"/>
          <p:cNvSpPr/>
          <p:nvPr/>
        </p:nvSpPr>
        <p:spPr>
          <a:xfrm>
            <a:off x="6287875" y="3187013"/>
            <a:ext cx="1509000" cy="899400"/>
          </a:xfrm>
          <a:prstGeom prst="verticalScroll">
            <a:avLst>
              <a:gd name="adj" fmla="val 1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Data Access?</a:t>
            </a:r>
            <a:endParaRPr/>
          </a:p>
        </p:txBody>
      </p:sp>
      <p:sp>
        <p:nvSpPr>
          <p:cNvPr id="95" name="Google Shape;95;p15"/>
          <p:cNvSpPr/>
          <p:nvPr/>
        </p:nvSpPr>
        <p:spPr>
          <a:xfrm>
            <a:off x="4435325" y="4679163"/>
            <a:ext cx="1509000" cy="899400"/>
          </a:xfrm>
          <a:prstGeom prst="verticalScroll">
            <a:avLst>
              <a:gd name="adj" fmla="val 1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Data Access?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900"/>
              <a:t>Analysis-in-place with archive format</a:t>
            </a:r>
            <a:endParaRPr sz="4700"/>
          </a:p>
        </p:txBody>
      </p:sp>
      <p:sp>
        <p:nvSpPr>
          <p:cNvPr id="101" name="Google Shape;101;p16"/>
          <p:cNvSpPr txBox="1"/>
          <p:nvPr/>
        </p:nvSpPr>
        <p:spPr>
          <a:xfrm>
            <a:off x="515300" y="1068025"/>
            <a:ext cx="52578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i="1"/>
              <a:t>Leveraging the cloud to provide necessary compute</a:t>
            </a:r>
            <a:endParaRPr/>
          </a:p>
        </p:txBody>
      </p:sp>
      <p:pic>
        <p:nvPicPr>
          <p:cNvPr id="102" name="Google Shape;102;p16"/>
          <p:cNvPicPr preferRelativeResize="0"/>
          <p:nvPr/>
        </p:nvPicPr>
        <p:blipFill>
          <a:blip r:embed="rId3">
            <a:alphaModFix/>
          </a:blip>
          <a:stretch>
            <a:fillRect/>
          </a:stretch>
        </p:blipFill>
        <p:spPr>
          <a:xfrm>
            <a:off x="152400" y="1574425"/>
            <a:ext cx="6448425" cy="4600575"/>
          </a:xfrm>
          <a:prstGeom prst="rect">
            <a:avLst/>
          </a:prstGeom>
          <a:noFill/>
          <a:ln>
            <a:noFill/>
          </a:ln>
        </p:spPr>
      </p:pic>
      <p:sp>
        <p:nvSpPr>
          <p:cNvPr id="103" name="Google Shape;103;p16"/>
          <p:cNvSpPr/>
          <p:nvPr/>
        </p:nvSpPr>
        <p:spPr>
          <a:xfrm>
            <a:off x="5436475" y="3888713"/>
            <a:ext cx="1509000" cy="899400"/>
          </a:xfrm>
          <a:prstGeom prst="verticalScroll">
            <a:avLst>
              <a:gd name="adj" fmla="val 1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Data Access!</a:t>
            </a:r>
            <a:endParaRPr/>
          </a:p>
        </p:txBody>
      </p:sp>
      <p:sp>
        <p:nvSpPr>
          <p:cNvPr id="104" name="Google Shape;104;p16"/>
          <p:cNvSpPr/>
          <p:nvPr/>
        </p:nvSpPr>
        <p:spPr>
          <a:xfrm>
            <a:off x="7149925" y="3787400"/>
            <a:ext cx="1818000" cy="591000"/>
          </a:xfrm>
          <a:prstGeom prst="wave">
            <a:avLst>
              <a:gd name="adj1" fmla="val 12500"/>
              <a:gd name="adj2" fmla="val 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Volume of S3 data egress</a:t>
            </a:r>
            <a:endParaRPr sz="1000"/>
          </a:p>
        </p:txBody>
      </p:sp>
      <p:sp>
        <p:nvSpPr>
          <p:cNvPr id="105" name="Google Shape;105;p16"/>
          <p:cNvSpPr/>
          <p:nvPr/>
        </p:nvSpPr>
        <p:spPr>
          <a:xfrm>
            <a:off x="7149850" y="4298450"/>
            <a:ext cx="1818000" cy="591000"/>
          </a:xfrm>
          <a:prstGeom prst="wave">
            <a:avLst>
              <a:gd name="adj1" fmla="val 12500"/>
              <a:gd name="adj2" fmla="val 0"/>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a:t>Number of S3 requests</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7"/>
          <p:cNvPicPr preferRelativeResize="0"/>
          <p:nvPr/>
        </p:nvPicPr>
        <p:blipFill>
          <a:blip r:embed="rId3">
            <a:alphaModFix/>
          </a:blip>
          <a:stretch>
            <a:fillRect/>
          </a:stretch>
        </p:blipFill>
        <p:spPr>
          <a:xfrm>
            <a:off x="166975" y="3724238"/>
            <a:ext cx="6906238" cy="2532287"/>
          </a:xfrm>
          <a:prstGeom prst="rect">
            <a:avLst/>
          </a:prstGeom>
          <a:noFill/>
          <a:ln>
            <a:noFill/>
          </a:ln>
        </p:spPr>
      </p:pic>
      <p:sp>
        <p:nvSpPr>
          <p:cNvPr id="111" name="Google Shape;111;p17"/>
          <p:cNvSpPr txBox="1">
            <a:spLocks noGrp="1"/>
          </p:cNvSpPr>
          <p:nvPr>
            <p:ph type="title"/>
          </p:nvPr>
        </p:nvSpPr>
        <p:spPr>
          <a:xfrm>
            <a:off x="457200" y="274638"/>
            <a:ext cx="8229600" cy="876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200"/>
              <a:t>AIP with cloud-optimized formats</a:t>
            </a:r>
            <a:endParaRPr sz="5000"/>
          </a:p>
        </p:txBody>
      </p:sp>
      <p:sp>
        <p:nvSpPr>
          <p:cNvPr id="112" name="Google Shape;112;p17"/>
          <p:cNvSpPr txBox="1"/>
          <p:nvPr/>
        </p:nvSpPr>
        <p:spPr>
          <a:xfrm>
            <a:off x="457200" y="1002475"/>
            <a:ext cx="63258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100" i="1"/>
              <a:t>Improving cloud-based data access user experience</a:t>
            </a:r>
            <a:endParaRPr/>
          </a:p>
        </p:txBody>
      </p:sp>
      <p:pic>
        <p:nvPicPr>
          <p:cNvPr id="113" name="Google Shape;113;p17"/>
          <p:cNvPicPr preferRelativeResize="0"/>
          <p:nvPr/>
        </p:nvPicPr>
        <p:blipFill>
          <a:blip r:embed="rId4">
            <a:alphaModFix/>
          </a:blip>
          <a:stretch>
            <a:fillRect/>
          </a:stretch>
        </p:blipFill>
        <p:spPr>
          <a:xfrm>
            <a:off x="0" y="1474563"/>
            <a:ext cx="8839200" cy="2131587"/>
          </a:xfrm>
          <a:prstGeom prst="rect">
            <a:avLst/>
          </a:prstGeom>
          <a:noFill/>
          <a:ln>
            <a:noFill/>
          </a:ln>
        </p:spPr>
      </p:pic>
      <p:sp>
        <p:nvSpPr>
          <p:cNvPr id="114" name="Google Shape;114;p17"/>
          <p:cNvSpPr/>
          <p:nvPr/>
        </p:nvSpPr>
        <p:spPr>
          <a:xfrm>
            <a:off x="7438650" y="3018588"/>
            <a:ext cx="1509000" cy="899400"/>
          </a:xfrm>
          <a:prstGeom prst="verticalScroll">
            <a:avLst>
              <a:gd name="adj" fmla="val 1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4 accesses to 2 files</a:t>
            </a:r>
            <a:endParaRPr/>
          </a:p>
        </p:txBody>
      </p:sp>
      <p:sp>
        <p:nvSpPr>
          <p:cNvPr id="115" name="Google Shape;115;p17"/>
          <p:cNvSpPr/>
          <p:nvPr/>
        </p:nvSpPr>
        <p:spPr>
          <a:xfrm>
            <a:off x="6783000" y="4540675"/>
            <a:ext cx="1509000" cy="899400"/>
          </a:xfrm>
          <a:prstGeom prst="verticalScroll">
            <a:avLst>
              <a:gd name="adj" fmla="val 1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4 accesses to 4 files</a:t>
            </a:r>
            <a:endParaRPr/>
          </a:p>
        </p:txBody>
      </p:sp>
      <p:sp>
        <p:nvSpPr>
          <p:cNvPr id="116" name="Google Shape;116;p17"/>
          <p:cNvSpPr txBox="1"/>
          <p:nvPr/>
        </p:nvSpPr>
        <p:spPr>
          <a:xfrm rot="-2700000">
            <a:off x="5063426" y="4192262"/>
            <a:ext cx="1139573" cy="40008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0000"/>
                </a:solidFill>
                <a:highlight>
                  <a:srgbClr val="F3F3F3"/>
                </a:highlight>
                <a:latin typeface="Helvetica Neue"/>
                <a:ea typeface="Helvetica Neue"/>
                <a:cs typeface="Helvetica Neue"/>
                <a:sym typeface="Helvetica Neue"/>
              </a:rPr>
              <a:t>Parallelize!</a:t>
            </a:r>
            <a:endParaRPr>
              <a:solidFill>
                <a:srgbClr val="FF0000"/>
              </a:solidFill>
              <a:highlight>
                <a:srgbClr val="F3F3F3"/>
              </a:highlight>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OSDIS-EED">
  <a:themeElements>
    <a:clrScheme name="EOSDIS">
      <a:dk1>
        <a:srgbClr val="171717"/>
      </a:dk1>
      <a:lt1>
        <a:srgbClr val="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1378</Words>
  <Application>Microsoft Macintosh PowerPoint</Application>
  <PresentationFormat>On-screen Show (4:3)</PresentationFormat>
  <Paragraphs>124</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Lato Light</vt:lpstr>
      <vt:lpstr>Avenir</vt:lpstr>
      <vt:lpstr>Helvetica Neue</vt:lpstr>
      <vt:lpstr>Lato</vt:lpstr>
      <vt:lpstr>Roboto</vt:lpstr>
      <vt:lpstr>Source Sans Pro</vt:lpstr>
      <vt:lpstr>Verdana</vt:lpstr>
      <vt:lpstr>EOSDIS-EED</vt:lpstr>
      <vt:lpstr>WGISS-54-11: metrics for cloud-based data use</vt:lpstr>
      <vt:lpstr>Summary</vt:lpstr>
      <vt:lpstr>Why data use (cloud) metrics?</vt:lpstr>
      <vt:lpstr>The evolution of data access</vt:lpstr>
      <vt:lpstr>Archive format to local storage</vt:lpstr>
      <vt:lpstr>User-based metrics</vt:lpstr>
      <vt:lpstr>Re-packaged format to local storage</vt:lpstr>
      <vt:lpstr>Analysis-in-place with archive format</vt:lpstr>
      <vt:lpstr>AIP with cloud-optimized formats</vt:lpstr>
      <vt:lpstr>Technologies</vt:lpstr>
      <vt:lpstr>The ELK stack</vt:lpstr>
      <vt:lpstr>Open Telemetry</vt:lpstr>
      <vt:lpstr>How NASA EOSDIS does this</vt:lpstr>
      <vt:lpstr>ESDIS Metrics System (EMS)</vt:lpstr>
      <vt:lpstr>EMS</vt:lpstr>
      <vt:lpstr>EMS</vt:lpstr>
      <vt:lpstr>NASA cloud monitoring</vt:lpstr>
      <vt:lpstr>Challenges</vt:lpstr>
      <vt:lpstr>New measures of success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WGISS-54-11: metrics for cloud-based data use</dc:title>
  <cp:lastModifiedBy>Newman, Douglas J. (GSFC-5860)</cp:lastModifiedBy>
  <cp:revision>1</cp:revision>
  <dcterms:modified xsi:type="dcterms:W3CDTF">2023-03-16T14:18:56Z</dcterms:modified>
</cp:coreProperties>
</file>