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1" r:id="rId6"/>
    <p:sldId id="266" r:id="rId7"/>
    <p:sldId id="260" r:id="rId8"/>
    <p:sldId id="262" r:id="rId9"/>
    <p:sldId id="263" r:id="rId10"/>
    <p:sldId id="264" r:id="rId11"/>
    <p:sldId id="265" r:id="rId12"/>
    <p:sldId id="268" r:id="rId13"/>
    <p:sldId id="267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Piepgrass" initials="MP" lastIdx="1" clrIdx="0">
    <p:extLst>
      <p:ext uri="{19B8F6BF-5375-455C-9EA6-DF929625EA0E}">
        <p15:presenceInfo xmlns:p15="http://schemas.microsoft.com/office/powerpoint/2012/main" userId="3eac496d5cc0b5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46" autoAdjust="0"/>
    <p:restoredTop sz="86510" autoAdjust="0"/>
  </p:normalViewPr>
  <p:slideViewPr>
    <p:cSldViewPr snapToGrid="0">
      <p:cViewPr varScale="1">
        <p:scale>
          <a:sx n="108" d="100"/>
          <a:sy n="108" d="100"/>
        </p:scale>
        <p:origin x="232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251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26640" y="173971"/>
            <a:ext cx="9865360" cy="6646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 userDrawn="1"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5018F-F1B9-339C-BA2E-1A6C1EA98484}"/>
              </a:ext>
            </a:extLst>
          </p:cNvPr>
          <p:cNvSpPr txBox="1"/>
          <p:nvPr userDrawn="1"/>
        </p:nvSpPr>
        <p:spPr>
          <a:xfrm>
            <a:off x="5566188" y="4899149"/>
            <a:ext cx="6309360" cy="1668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Liping Di, GMU, ISO TC211  &amp; OGC</a:t>
            </a:r>
            <a:endParaRPr lang="en-GB" sz="1400" dirty="0">
              <a:solidFill>
                <a:schemeClr val="bg1"/>
              </a:solidFill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Agenda ID: 2023.04.19_14.20</a:t>
            </a:r>
            <a:endParaRPr lang="en-GB" sz="1400" dirty="0">
              <a:solidFill>
                <a:schemeClr val="bg1"/>
              </a:solidFill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WGISS-55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Cordoba, Argentina (CONAE)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bg1"/>
                </a:solidFill>
              </a:rPr>
              <a:t>18-20 April 2023</a:t>
            </a:r>
            <a:endParaRPr lang="en-GB" sz="1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WGISS-55, 18-20 April, 2023</a:t>
            </a:r>
            <a:endParaRPr dirty="0"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4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0" y="1066892"/>
            <a:ext cx="9249307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 dirty="0"/>
              <a:t>ARD Standardization</a:t>
            </a:r>
            <a:br>
              <a:rPr lang="en-GB" sz="7500" dirty="0"/>
            </a:br>
            <a:r>
              <a:rPr lang="en-GB" sz="7500" dirty="0"/>
              <a:t>in ISO TC211 and </a:t>
            </a:r>
            <a:br>
              <a:rPr lang="en-GB" sz="7500" dirty="0"/>
            </a:br>
            <a:r>
              <a:rPr lang="en-GB" sz="7500" dirty="0"/>
              <a:t>OGC  </a:t>
            </a:r>
            <a:endParaRPr sz="7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2654B5-A205-BF0F-703D-0750F4C7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ARD activities at other OGC Initiatives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861AF4-301E-12B5-BD27-99E7F52BE096}"/>
              </a:ext>
            </a:extLst>
          </p:cNvPr>
          <p:cNvSpPr txBox="1"/>
          <p:nvPr/>
        </p:nvSpPr>
        <p:spPr>
          <a:xfrm>
            <a:off x="1294410" y="1934649"/>
            <a:ext cx="9725891" cy="2856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OGC Climate Resilience Pilot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and access ARD datasets for demo scenarios in </a:t>
            </a:r>
            <a:r>
              <a:rPr lang="en-US" sz="18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USA, Brazil, Turkmenistan, and Indonesia related to climate change resilience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OGC Disaster 2023 Pilot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     -- ARD use cases on drought in Canada and wildland fire in Western US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000" dirty="0">
                <a:ea typeface="ＭＳ Ｐゴシック" charset="0"/>
              </a:rPr>
              <a:t>OGC Testbed 19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    </a:t>
            </a:r>
            <a:r>
              <a:rPr lang="en-US" sz="2000" dirty="0">
                <a:ea typeface="ＭＳ Ｐゴシック" charset="0"/>
              </a:rPr>
              <a:t>-- Three ARD demo use cases on </a:t>
            </a:r>
            <a:r>
              <a:rPr lang="en-US" sz="2000" dirty="0" err="1">
                <a:ea typeface="ＭＳ Ｐゴシック" charset="0"/>
              </a:rPr>
              <a:t>landuse</a:t>
            </a:r>
            <a:r>
              <a:rPr lang="en-US" sz="2000" dirty="0">
                <a:ea typeface="ＭＳ Ｐゴシック" charset="0"/>
              </a:rPr>
              <a:t>/cover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lang="en-US" sz="2000" dirty="0">
                <a:ea typeface="ＭＳ Ｐゴシック" charset="0"/>
              </a:rPr>
              <a:t>     -- ARD Engineering Report  (ER)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2654B5-A205-BF0F-703D-0750F4C7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Setting up ISO ARD standard project 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14552-7B8C-2503-BCF6-D248C915F354}"/>
              </a:ext>
            </a:extLst>
          </p:cNvPr>
          <p:cNvSpPr txBox="1"/>
          <p:nvPr/>
        </p:nvSpPr>
        <p:spPr>
          <a:xfrm>
            <a:off x="308758" y="1851387"/>
            <a:ext cx="11340936" cy="4031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new work item proposal (NWIP) for starting the ISO ARD project was prepared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Proposed to start the development of part 1 of ISO Standard on ARD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name of the standard: Geographic information —Analysis Ready Data — Part 1: Framework and Fundamentals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NWIP was intensively reviewed by CEOS ARD experts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NWIP was submitted by OGC to ISO TC 211 in December 2022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TC 211 distributed the NWIP to its member counties and liaison organizations for 1-month comment period in January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comments received during the comment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4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2654B5-A205-BF0F-703D-0750F4C7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Setting up ISO ARD standard project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14552-7B8C-2503-BCF6-D248C915F354}"/>
              </a:ext>
            </a:extLst>
          </p:cNvPr>
          <p:cNvSpPr txBox="1"/>
          <p:nvPr/>
        </p:nvSpPr>
        <p:spPr>
          <a:xfrm>
            <a:off x="425532" y="1233870"/>
            <a:ext cx="11340936" cy="4926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Responses to the comments were discussed at the ARD SWG meeting in Frascati and finalized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Final responses and the modified proposal were sent to ISO TC 211 secretariat in February 2023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Three-month voting period will be ended in May 2023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Required to have majority of ISO TC 211 P-member countries to approve and no more than two “no” votes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Required to have at least 5</a:t>
            </a: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ISO TC 211 P-members nominating experts into the project team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We expect it has no problem for approving the NWIP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The first ISO ARD project team meeting will be held in South Korea on May 16, 2023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960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D9335F-94A4-3102-BBA6-CB9661AA7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ISO 19176-1 -- ARD framework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3C450F6-770E-D153-094F-6907DF2FDA11}"/>
              </a:ext>
            </a:extLst>
          </p:cNvPr>
          <p:cNvSpPr txBox="1">
            <a:spLocks/>
          </p:cNvSpPr>
          <p:nvPr/>
        </p:nvSpPr>
        <p:spPr>
          <a:xfrm>
            <a:off x="635000" y="990600"/>
            <a:ext cx="10907816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ISO has designed ARD series of standard to be ISO 19176</a:t>
            </a:r>
          </a:p>
          <a:p>
            <a:r>
              <a:rPr lang="en-US" sz="2400" dirty="0"/>
              <a:t>ISO 19176-1: Geographic information — Analysis Ready Data — Part 1: Framework and Fundamentals</a:t>
            </a:r>
          </a:p>
          <a:p>
            <a:r>
              <a:rPr lang="en-US" sz="2400" dirty="0"/>
              <a:t>Defining overall structure of ARD series, the common structure and metadata, common preprocess/format/</a:t>
            </a:r>
            <a:r>
              <a:rPr lang="en-US" sz="2400" dirty="0" err="1"/>
              <a:t>etc</a:t>
            </a:r>
            <a:r>
              <a:rPr lang="en-US" sz="2400" dirty="0"/>
              <a:t> requirements</a:t>
            </a:r>
          </a:p>
          <a:p>
            <a:pPr lvl="1"/>
            <a:r>
              <a:rPr lang="en-US" sz="2000" dirty="0"/>
              <a:t>Allows other parts to plug in</a:t>
            </a:r>
          </a:p>
          <a:p>
            <a:r>
              <a:rPr lang="en-US" sz="2400" dirty="0"/>
              <a:t>Using CEOS Analysis Ready Data Governance Framework as the basis</a:t>
            </a:r>
          </a:p>
          <a:p>
            <a:r>
              <a:rPr lang="en-US" sz="2400" dirty="0"/>
              <a:t>Two-year development period</a:t>
            </a:r>
          </a:p>
          <a:p>
            <a:pPr lvl="1"/>
            <a:r>
              <a:rPr lang="en-US" sz="2000" dirty="0"/>
              <a:t>Expected to be published as an ISO and OGC standard in June  2025</a:t>
            </a:r>
          </a:p>
          <a:p>
            <a:pPr lvl="1"/>
            <a:r>
              <a:rPr lang="en-US" sz="2000" dirty="0"/>
              <a:t>Part 2 work will start when part 1 working draft is ready for review (expected one year after part-1 project starts-2024)</a:t>
            </a:r>
          </a:p>
          <a:p>
            <a:pPr lvl="1"/>
            <a:r>
              <a:rPr lang="en-US" sz="2000" dirty="0"/>
              <a:t>Other parts of the standards can start simultaneously if resources allow.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85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3F03EC-2D7E-B16B-7522-05D63F021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233" y="1270661"/>
            <a:ext cx="11495400" cy="4950744"/>
          </a:xfrm>
        </p:spPr>
        <p:txBody>
          <a:bodyPr/>
          <a:lstStyle/>
          <a:p>
            <a:r>
              <a:rPr lang="en-US" dirty="0"/>
              <a:t>Preparing the initial working draft of ISO 19176-1</a:t>
            </a:r>
          </a:p>
          <a:p>
            <a:r>
              <a:rPr lang="en-US" dirty="0"/>
              <a:t>Preparing the responses to comments from ISO 19176-1 NWIP vote</a:t>
            </a:r>
          </a:p>
          <a:p>
            <a:r>
              <a:rPr lang="en-US" dirty="0"/>
              <a:t>Preparing the meeting materials for the ISO 19176-1 project team meeting at 9-10:30am KST on May 16 in </a:t>
            </a:r>
            <a:r>
              <a:rPr lang="en-US" dirty="0" err="1"/>
              <a:t>Jeonju</a:t>
            </a:r>
            <a:r>
              <a:rPr lang="en-US" dirty="0"/>
              <a:t>, South Korea during the week of 56</a:t>
            </a:r>
            <a:r>
              <a:rPr lang="en-US" baseline="30000" dirty="0"/>
              <a:t>th</a:t>
            </a:r>
            <a:r>
              <a:rPr lang="en-US" dirty="0"/>
              <a:t> ISO TC 211 Plenary and Working Group meetings</a:t>
            </a:r>
          </a:p>
          <a:p>
            <a:r>
              <a:rPr lang="en-US" dirty="0"/>
              <a:t>Preparing the meeting materials for OGC ARD SWG meeting at 3:00pm - 4:15pm on June 7 in Huntsville, Alabama during 126</a:t>
            </a:r>
            <a:r>
              <a:rPr lang="en-US" baseline="30000" dirty="0"/>
              <a:t>th</a:t>
            </a:r>
            <a:r>
              <a:rPr lang="en-US" dirty="0"/>
              <a:t> OGC member meetings</a:t>
            </a:r>
          </a:p>
          <a:p>
            <a:r>
              <a:rPr lang="en-US" dirty="0"/>
              <a:t>Issue: Funding support to key persons are needed. Since June 2022, no funding has been provided to project leaders on ISO/OGC ARD work despite oral commitment from multiple organizations.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21AF2C-E16A-FED3-A9AB-75333E2A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work and issue</a:t>
            </a:r>
          </a:p>
        </p:txBody>
      </p:sp>
    </p:spTree>
    <p:extLst>
      <p:ext uri="{BB962C8B-B14F-4D97-AF65-F5344CB8AC3E}">
        <p14:creationId xmlns:p14="http://schemas.microsoft.com/office/powerpoint/2010/main" val="81653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94020" y="103248"/>
            <a:ext cx="9287486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CEOS Analysis Ready Data (ARD)</a:t>
            </a:r>
            <a:endParaRPr lang="en-GB" dirty="0"/>
          </a:p>
        </p:txBody>
      </p:sp>
      <p:sp>
        <p:nvSpPr>
          <p:cNvPr id="80" name="Google Shape;80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B53B63-02A8-0BE6-2F49-581F7BC60332}"/>
              </a:ext>
            </a:extLst>
          </p:cNvPr>
          <p:cNvSpPr txBox="1"/>
          <p:nvPr/>
        </p:nvSpPr>
        <p:spPr>
          <a:xfrm>
            <a:off x="534389" y="1282535"/>
            <a:ext cx="10770919" cy="354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Definition of CEOS 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CEOS Analysis Ready Data (CEOS ARD) are satellite data that have been processed to a minimum set of requirements and organized into a form that allows immediate analysis with a minimum of additional user effort and interoperability both through time and with other datasets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ARD is a CEOS-wide initiative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CEOS has developed a number of ARD product family specifications (PFS)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Space agencies are producing CEOS ARD PFS compliant data products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CEOS ARD Oversight Group manages the CEOS ARD activities, including compliance certification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/>
        </p:nvSpPr>
        <p:spPr>
          <a:xfrm>
            <a:off x="94020" y="186373"/>
            <a:ext cx="951311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Standardization of ARD through OGC and ISO</a:t>
            </a:r>
            <a:endParaRPr sz="1050" dirty="0"/>
          </a:p>
        </p:txBody>
      </p:sp>
      <p:sp>
        <p:nvSpPr>
          <p:cNvPr id="87" name="Google Shape;87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2DCD21-AA51-7CD0-8D0E-B98633B98DCF}"/>
              </a:ext>
            </a:extLst>
          </p:cNvPr>
          <p:cNvSpPr txBox="1"/>
          <p:nvPr/>
        </p:nvSpPr>
        <p:spPr>
          <a:xfrm>
            <a:off x="771896" y="1382286"/>
            <a:ext cx="1110342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CEOS is not a recognized standardization organization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CEOS specifications are not considered as international standards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Difficult to incorporate the requirements on ARD compliance into government and organization procurement process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The needs to expand the ARD to cover other geospatial data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Maximization of the interoperability between EO and non-EO data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CEOS lacks expertise in non-EO area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CEOS ARD specifications needs a broader community conse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nsus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Expand the adaptation by non-CEOS members and private sectors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Maximize the interoperability of satellite remote sensing data from different sectors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ngXian" panose="02010600030101010101" pitchFamily="2" charset="-122"/>
              </a:rPr>
              <a:t>Maximize the interoperability between EO and non-EO data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GB" dirty="0"/>
              <a:t>Approach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F30D7-7F16-28C5-054B-CACADD4344B1}"/>
              </a:ext>
            </a:extLst>
          </p:cNvPr>
          <p:cNvSpPr txBox="1"/>
          <p:nvPr/>
        </p:nvSpPr>
        <p:spPr>
          <a:xfrm>
            <a:off x="451261" y="1538054"/>
            <a:ext cx="10854048" cy="4105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With CEOS support, OGC Disaster Pilot 2021 included an action item to develop a recommendation for ARD standardization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Recommended approach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Use CEOS ARD specs as the base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Build on existing OGC and ISO standards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Achieve broader community consensus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Be a joint ISO&amp;OGC standard development effort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Go through formal standard development process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Publish as ISO and OGC standards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CEOS ARD Oversight Group, CEOS WGISS, OGC, and ISO TC 211 have all agreed on the approach</a:t>
            </a:r>
            <a:endParaRPr kumimoji="0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GB" dirty="0"/>
              <a:t>Multi-part ISO/OGC ARD standard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0B3D4F-8ED4-B5CB-6A52-3B58AA318BB1}"/>
              </a:ext>
            </a:extLst>
          </p:cNvPr>
          <p:cNvSpPr txBox="1"/>
          <p:nvPr/>
        </p:nvSpPr>
        <p:spPr>
          <a:xfrm>
            <a:off x="736270" y="1533096"/>
            <a:ext cx="10580914" cy="3858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Envisioned that ARD standard will be a multi-part ISO &amp; OGC standard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Part 1 -- ARD framework and fundamentals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Part 2 – EO ARD for Land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Part 3 – EO ARD for Ocean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Part 4 – EO ARD for Atmosphere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Part 5 – Earth System Model 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Part 6 – Thematic Geospatial Data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Part 6 – Geospatial ARD service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More parts….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ISO/OGC project team will decide the division of each part</a:t>
            </a:r>
          </a:p>
        </p:txBody>
      </p:sp>
    </p:spTree>
    <p:extLst>
      <p:ext uri="{BB962C8B-B14F-4D97-AF65-F5344CB8AC3E}">
        <p14:creationId xmlns:p14="http://schemas.microsoft.com/office/powerpoint/2010/main" val="409054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2654B5-A205-BF0F-703D-0750F4C7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OGC ARD SWG and ISO TC 211 ARD project 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94F85-7008-43E4-9A60-80B9C7491058}"/>
              </a:ext>
            </a:extLst>
          </p:cNvPr>
          <p:cNvSpPr txBox="1"/>
          <p:nvPr/>
        </p:nvSpPr>
        <p:spPr>
          <a:xfrm>
            <a:off x="929552" y="1459636"/>
            <a:ext cx="8633360" cy="4536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Need to assemble the teams to undertake the task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lang="en-US" sz="2000" dirty="0">
                <a:ea typeface="ＭＳ Ｐゴシック" charset="0"/>
              </a:rPr>
              <a:t>ARD standard working group (ARD SWG) in OGC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ISO ARD project team in ISO TC 211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OGC ARD SWG and ISO TC 211 ARD project team will work together to develop ARD standards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Expect large overlaps between the ISO and OGC teams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OGC ARD SWG chair will also be ISO ARD project chair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Close collaboration with relevant CEOS committees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OGC ARD SWG is being set up through the SWG charter approval process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An ISO TC 211 ARD project team is being set up through the New Work Item Proposal (NWIP) process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The two teams will work together on Part 1 of the ARD standard first.</a:t>
            </a:r>
          </a:p>
        </p:txBody>
      </p:sp>
    </p:spTree>
    <p:extLst>
      <p:ext uri="{BB962C8B-B14F-4D97-AF65-F5344CB8AC3E}">
        <p14:creationId xmlns:p14="http://schemas.microsoft.com/office/powerpoint/2010/main" val="121438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2654B5-A205-BF0F-703D-0750F4C7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Progress on setting up OGC ARD SWG 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17F658-39D2-A395-9779-9EC9EA8C7FBF}"/>
              </a:ext>
            </a:extLst>
          </p:cNvPr>
          <p:cNvSpPr txBox="1"/>
          <p:nvPr/>
        </p:nvSpPr>
        <p:spPr>
          <a:xfrm>
            <a:off x="748145" y="1579263"/>
            <a:ext cx="1034340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ARD SWG Charter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Drafted in May 2022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Extensively reviewed by the CEOS ARD Oversight Group and OGC members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Draft charter presented at the 124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OGC member meeting in 10/2022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The revised charter was posted on OGC website for soliciting public comments in November 2022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No comments were received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The first ARD SWG meeting (Ad Hoc) was held on Feb. 21, 2023 at the 125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OGC member meeting in Frascati, Italy</a:t>
            </a:r>
          </a:p>
        </p:txBody>
      </p:sp>
    </p:spTree>
    <p:extLst>
      <p:ext uri="{BB962C8B-B14F-4D97-AF65-F5344CB8AC3E}">
        <p14:creationId xmlns:p14="http://schemas.microsoft.com/office/powerpoint/2010/main" val="397724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2654B5-A205-BF0F-703D-0750F4C7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Progress on setting up OGC ARD SWG (2)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17F658-39D2-A395-9779-9EC9EA8C7FBF}"/>
              </a:ext>
            </a:extLst>
          </p:cNvPr>
          <p:cNvSpPr txBox="1"/>
          <p:nvPr/>
        </p:nvSpPr>
        <p:spPr>
          <a:xfrm>
            <a:off x="748145" y="1579263"/>
            <a:ext cx="1034340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The final version of SWG charter was presented at the Plenary of 125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OGC member meeting in Frascati, Italy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    -- Unanimously approved to forward the Charter to P-members for voting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ea typeface="ＭＳ Ｐゴシック" charset="0"/>
              </a:rPr>
              <a:t>P-member voting will be ended on April 20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    -- expected to be approved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The OGC ARD SWG will have its next hybrid meeting at the 126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OGC member meeting in Huntsville, Alabama </a:t>
            </a:r>
            <a:r>
              <a:rPr lang="en-US" sz="2200" dirty="0">
                <a:ea typeface="ＭＳ Ｐゴシック" charset="0"/>
              </a:rPr>
              <a:t>in the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first week of June.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lang="en-US" sz="2200" dirty="0">
                <a:ea typeface="ＭＳ Ｐゴシック" charset="0"/>
              </a:rPr>
              <a:t>     -- Discuss the part-1 of ARD standard draft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4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2654B5-A205-BF0F-703D-0750F4C7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OGC ARD SWG Charter Members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76F5A-4ABA-F945-6950-070E9FB35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46418"/>
              </p:ext>
            </p:extLst>
          </p:nvPr>
        </p:nvGraphicFramePr>
        <p:xfrm>
          <a:off x="990599" y="1143000"/>
          <a:ext cx="9386863" cy="4769575"/>
        </p:xfrm>
        <a:graphic>
          <a:graphicData uri="http://schemas.openxmlformats.org/drawingml/2006/table">
            <a:tbl>
              <a:tblPr/>
              <a:tblGrid>
                <a:gridCol w="3610333">
                  <a:extLst>
                    <a:ext uri="{9D8B030D-6E8A-4147-A177-3AD203B41FA5}">
                      <a16:colId xmlns:a16="http://schemas.microsoft.com/office/drawing/2014/main" val="4263631855"/>
                    </a:ext>
                  </a:extLst>
                </a:gridCol>
                <a:gridCol w="5776530">
                  <a:extLst>
                    <a:ext uri="{9D8B030D-6E8A-4147-A177-3AD203B41FA5}">
                      <a16:colId xmlns:a16="http://schemas.microsoft.com/office/drawing/2014/main" val="3866115664"/>
                    </a:ext>
                  </a:extLst>
                </a:gridCol>
              </a:tblGrid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Name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Organization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47437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Liping Di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George Mason University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248991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Steven T Labahn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U.S. Geological Survey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167466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Ferran Gascon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European Space Agency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3012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David J. Meyer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NASA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122816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David E. Borges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NASA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55334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Tyler Christensen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NOAA Federal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593402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Rich Frazier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Federal Geographic Data Committee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033782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Liying Guo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George Mason University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163640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Yuqi Bai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Tsinghua University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100155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Joshua Lieberman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Open Geospatial Consortium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33129"/>
                  </a:ext>
                </a:extLst>
              </a:tr>
              <a:tr h="20202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Matthew Steventon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For GA, ESA, and USGS    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69219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Peter Strobl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EC-JRC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5254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Sumit Sen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IIT Bombay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960865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ADRIAN GUZMAN     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Mexican Space Agency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181583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Anna Wendleder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German Aerospace Center, DLR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498058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HariPriya S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NRSC, ISRO                                   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73747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Radhika T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NRSC, ISRO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28178"/>
                  </a:ext>
                </a:extLst>
              </a:tr>
              <a:tr h="33477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Christopher Barnes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KBR contractor to the U.S. Geological Survey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67332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Andreia Siqueira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Geoscience Australia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542356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David Moffat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Plymouth Marine Laboratory, UK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030185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Peter Baumann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rasdaman GmbH Bremen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14779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Eugene Yu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GMU and NASA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39342"/>
                  </a:ext>
                </a:extLst>
              </a:tr>
              <a:tr h="19239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Zhe Fang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-1270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Wuhan University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4290" marR="3429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0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63154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1344</Words>
  <Application>Microsoft Macintosh PowerPoint</Application>
  <PresentationFormat>Widescreen</PresentationFormat>
  <Paragraphs>159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Noto Sans Symbols</vt:lpstr>
      <vt:lpstr>Arial</vt:lpstr>
      <vt:lpstr>Calibri</vt:lpstr>
      <vt:lpstr>Courier New</vt:lpstr>
      <vt:lpstr>Times New Roman</vt:lpstr>
      <vt:lpstr>ceos</vt:lpstr>
      <vt:lpstr>ARD Standardization in ISO TC211 and  OGC  </vt:lpstr>
      <vt:lpstr>PowerPoint Presentation</vt:lpstr>
      <vt:lpstr>PowerPoint Presentation</vt:lpstr>
      <vt:lpstr>Approach</vt:lpstr>
      <vt:lpstr>Multi-part ISO/OGC ARD standard</vt:lpstr>
      <vt:lpstr>OGC ARD SWG and ISO TC 211 ARD project team</vt:lpstr>
      <vt:lpstr>Progress on setting up OGC ARD SWG (1)</vt:lpstr>
      <vt:lpstr>Progress on setting up OGC ARD SWG (2)</vt:lpstr>
      <vt:lpstr>OGC ARD SWG Charter Members</vt:lpstr>
      <vt:lpstr>ARD activities at other OGC Initiatives</vt:lpstr>
      <vt:lpstr>Setting up ISO ARD standard project (1)</vt:lpstr>
      <vt:lpstr>Setting up ISO ARD standard project (2)</vt:lpstr>
      <vt:lpstr>ISO 19176-1 -- ARD framework</vt:lpstr>
      <vt:lpstr>Current work and issue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WGISS-54 Presentation Template and Guidance</dc:title>
  <dc:creator>Michelle Piepgrass</dc:creator>
  <cp:lastModifiedBy>Liping Di</cp:lastModifiedBy>
  <cp:revision>21</cp:revision>
  <dcterms:modified xsi:type="dcterms:W3CDTF">2023-04-17T18:23:35Z</dcterms:modified>
</cp:coreProperties>
</file>