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3" r:id="rId1"/>
  </p:sldMasterIdLst>
  <p:notesMasterIdLst>
    <p:notesMasterId r:id="rId16"/>
  </p:notesMasterIdLst>
  <p:sldIdLst>
    <p:sldId id="256" r:id="rId2"/>
    <p:sldId id="258" r:id="rId3"/>
    <p:sldId id="259" r:id="rId4"/>
    <p:sldId id="257" r:id="rId5"/>
    <p:sldId id="261" r:id="rId6"/>
    <p:sldId id="266" r:id="rId7"/>
    <p:sldId id="260" r:id="rId8"/>
    <p:sldId id="262" r:id="rId9"/>
    <p:sldId id="263" r:id="rId10"/>
    <p:sldId id="264" r:id="rId11"/>
    <p:sldId id="265" r:id="rId12"/>
    <p:sldId id="268" r:id="rId13"/>
    <p:sldId id="267" r:id="rId14"/>
    <p:sldId id="269" r:id="rId15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helle Piepgrass" initials="MP" lastIdx="1" clrIdx="0">
    <p:extLst>
      <p:ext uri="{19B8F6BF-5375-455C-9EA6-DF929625EA0E}">
        <p15:presenceInfo xmlns:p15="http://schemas.microsoft.com/office/powerpoint/2012/main" userId="3eac496d5cc0b52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546" autoAdjust="0"/>
    <p:restoredTop sz="86510" autoAdjust="0"/>
  </p:normalViewPr>
  <p:slideViewPr>
    <p:cSldViewPr snapToGrid="0">
      <p:cViewPr varScale="1">
        <p:scale>
          <a:sx n="108" d="100"/>
          <a:sy n="108" d="100"/>
        </p:scale>
        <p:origin x="232" y="48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4" name="Google Shape;6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7" name="Google Shape;7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0" name="Google Shape;7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0" name="Google Shape;7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225132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.png"/><Relationship Id="rId5" Type="http://schemas.openxmlformats.org/officeDocument/2006/relationships/image" Target="../media/image6.png"/><Relationship Id="rId4" Type="http://schemas.openxmlformats.org/officeDocument/2006/relationships/image" Target="../media/image5.jp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326640" y="173971"/>
            <a:ext cx="9865360" cy="66460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3;p2"/>
          <p:cNvPicPr preferRelativeResize="0"/>
          <p:nvPr/>
        </p:nvPicPr>
        <p:blipFill rotWithShape="1">
          <a:blip r:embed="rId3">
            <a:alphaModFix/>
          </a:blip>
          <a:srcRect b="-113"/>
          <a:stretch/>
        </p:blipFill>
        <p:spPr>
          <a:xfrm rot="10800000" flipH="1">
            <a:off x="2824280" y="4824248"/>
            <a:ext cx="5391556" cy="2038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Google Shape;14;p2" descr="A picture containing nature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477344" y="-1"/>
            <a:ext cx="3714656" cy="2686815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2"/>
          <p:cNvSpPr/>
          <p:nvPr/>
        </p:nvSpPr>
        <p:spPr>
          <a:xfrm flipH="1">
            <a:off x="-4784" y="-14542"/>
            <a:ext cx="12199164" cy="6874921"/>
          </a:xfrm>
          <a:custGeom>
            <a:avLst/>
            <a:gdLst/>
            <a:ahLst/>
            <a:cxnLst/>
            <a:rect l="l" t="t" r="r" b="b"/>
            <a:pathLst>
              <a:path w="14761910" h="6836301" extrusionOk="0">
                <a:moveTo>
                  <a:pt x="11356917" y="6833935"/>
                </a:moveTo>
                <a:lnTo>
                  <a:pt x="0" y="12611"/>
                </a:lnTo>
                <a:lnTo>
                  <a:pt x="14761631" y="0"/>
                </a:lnTo>
                <a:cubicBezTo>
                  <a:pt x="14763636" y="1138989"/>
                  <a:pt x="14754117" y="2277978"/>
                  <a:pt x="14756122" y="3416967"/>
                </a:cubicBezTo>
                <a:cubicBezTo>
                  <a:pt x="14754955" y="4555956"/>
                  <a:pt x="14759552" y="5697312"/>
                  <a:pt x="14758385" y="6836301"/>
                </a:cubicBezTo>
                <a:lnTo>
                  <a:pt x="11356917" y="683393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0800" dist="38100" dir="2700000" algn="t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" name="Google Shape;17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38431" y="5311498"/>
            <a:ext cx="2738896" cy="1508514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18" name="Google Shape;18;p2"/>
          <p:cNvPicPr preferRelativeResize="0"/>
          <p:nvPr userDrawn="1"/>
        </p:nvPicPr>
        <p:blipFill rotWithShape="1">
          <a:blip r:embed="rId6">
            <a:alphaModFix amt="34000"/>
          </a:blip>
          <a:srcRect l="32582" t="2399" r="8554" b="-8773"/>
          <a:stretch/>
        </p:blipFill>
        <p:spPr>
          <a:xfrm rot="5400000">
            <a:off x="5734286" y="-1016167"/>
            <a:ext cx="5455273" cy="7480884"/>
          </a:xfrm>
          <a:prstGeom prst="rtTriangle">
            <a:avLst/>
          </a:prstGeom>
          <a:noFill/>
          <a:ln>
            <a:noFill/>
          </a:ln>
        </p:spPr>
      </p:pic>
      <p:pic>
        <p:nvPicPr>
          <p:cNvPr id="19" name="Google Shape;19;p2"/>
          <p:cNvPicPr preferRelativeResize="0"/>
          <p:nvPr/>
        </p:nvPicPr>
        <p:blipFill rotWithShape="1">
          <a:blip r:embed="rId6">
            <a:alphaModFix amt="34000"/>
          </a:blip>
          <a:srcRect l="54016" t="36081" r="11355" b="673"/>
          <a:stretch/>
        </p:blipFill>
        <p:spPr>
          <a:xfrm rot="-5400000">
            <a:off x="5792642" y="4819952"/>
            <a:ext cx="1719709" cy="2366806"/>
          </a:xfrm>
          <a:prstGeom prst="rtTriangle">
            <a:avLst/>
          </a:prstGeom>
          <a:noFill/>
          <a:ln>
            <a:noFill/>
          </a:ln>
        </p:spPr>
      </p:pic>
      <p:sp>
        <p:nvSpPr>
          <p:cNvPr id="20" name="Google Shape;20;p2"/>
          <p:cNvSpPr txBox="1">
            <a:spLocks noGrp="1"/>
          </p:cNvSpPr>
          <p:nvPr>
            <p:ph type="title"/>
          </p:nvPr>
        </p:nvSpPr>
        <p:spPr>
          <a:xfrm>
            <a:off x="176047" y="175938"/>
            <a:ext cx="6157185" cy="39726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Arial"/>
              <a:buNone/>
              <a:defRPr sz="8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185018F-F1B9-339C-BA2E-1A6C1EA98484}"/>
              </a:ext>
            </a:extLst>
          </p:cNvPr>
          <p:cNvSpPr txBox="1"/>
          <p:nvPr userDrawn="1"/>
        </p:nvSpPr>
        <p:spPr>
          <a:xfrm>
            <a:off x="5566188" y="4899149"/>
            <a:ext cx="6309360" cy="16682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i="0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Liping Di, GMU, ISO TC211  &amp; OGC</a:t>
            </a:r>
            <a:endParaRPr lang="en-GB" sz="1400" dirty="0">
              <a:solidFill>
                <a:schemeClr val="bg1"/>
              </a:solidFill>
            </a:endParaRPr>
          </a:p>
          <a:p>
            <a:pPr marL="0" marR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i="0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Agenda ID: 2023.04.19_14.20</a:t>
            </a:r>
            <a:endParaRPr lang="en-GB" sz="1400" dirty="0">
              <a:solidFill>
                <a:schemeClr val="bg1"/>
              </a:solidFill>
            </a:endParaRPr>
          </a:p>
          <a:p>
            <a:pPr marL="0" marR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i="0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WGISS-55</a:t>
            </a:r>
          </a:p>
          <a:p>
            <a:pPr marL="0" marR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i="0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Cordoba, Argentina (CONAE)</a:t>
            </a:r>
          </a:p>
          <a:p>
            <a:pPr marL="0" marR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>
                <a:solidFill>
                  <a:schemeClr val="bg1"/>
                </a:solidFill>
              </a:rPr>
              <a:t>18-20 April 2023</a:t>
            </a:r>
            <a:endParaRPr lang="en-GB" sz="1400" b="1" i="0" u="none" strike="noStrike" cap="none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/>
          <p:nvPr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3" name="Google Shape;23;p3"/>
          <p:cNvPicPr preferRelativeResize="0"/>
          <p:nvPr/>
        </p:nvPicPr>
        <p:blipFill rotWithShape="1">
          <a:blip r:embed="rId2">
            <a:alphaModFix amt="34000"/>
          </a:blip>
          <a:srcRect l="51339" t="39269" r="-2839" b="3541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oogle Shape;24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25" name="Google Shape;25;p3"/>
          <p:cNvSpPr/>
          <p:nvPr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6;p3"/>
          <p:cNvSpPr/>
          <p:nvPr/>
        </p:nvSpPr>
        <p:spPr>
          <a:xfrm rot="10800000" flipH="1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Google Shape;27;p3"/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lang="en-GB" sz="14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400" b="1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3"/>
          <p:cNvSpPr txBox="1"/>
          <p:nvPr userDrawn="1"/>
        </p:nvSpPr>
        <p:spPr>
          <a:xfrm>
            <a:off x="-24384" y="6562799"/>
            <a:ext cx="4925568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WGISS-55, 18-20 April, 2023</a:t>
            </a:r>
            <a:endParaRPr dirty="0"/>
          </a:p>
        </p:txBody>
      </p:sp>
      <p:sp>
        <p:nvSpPr>
          <p:cNvPr id="29" name="Google Shape;29;p3"/>
          <p:cNvSpPr txBox="1">
            <a:spLocks noGrp="1"/>
          </p:cNvSpPr>
          <p:nvPr>
            <p:ph type="body" idx="1"/>
          </p:nvPr>
        </p:nvSpPr>
        <p:spPr>
          <a:xfrm>
            <a:off x="324233" y="1558533"/>
            <a:ext cx="11495400" cy="46628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❖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Char char="o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30" name="Google Shape;30;p3"/>
          <p:cNvSpPr txBox="1">
            <a:spLocks noGrp="1"/>
          </p:cNvSpPr>
          <p:nvPr>
            <p:ph type="title"/>
          </p:nvPr>
        </p:nvSpPr>
        <p:spPr>
          <a:xfrm>
            <a:off x="176048" y="175939"/>
            <a:ext cx="9386864" cy="7790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" name="Google Shape;7;p1"/>
          <p:cNvPicPr preferRelativeResize="0"/>
          <p:nvPr/>
        </p:nvPicPr>
        <p:blipFill rotWithShape="1">
          <a:blip r:embed="rId4">
            <a:alphaModFix amt="34000"/>
          </a:blip>
          <a:srcRect l="51339" t="39269" r="-2839" b="3541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8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9" name="Google Shape;9;p1"/>
          <p:cNvSpPr/>
          <p:nvPr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Google Shape;10;p1"/>
          <p:cNvSpPr/>
          <p:nvPr/>
        </p:nvSpPr>
        <p:spPr>
          <a:xfrm rot="10800000" flipH="1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</p:sldLayoutIdLst>
  <p:hf sldNum="0"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7"/>
          <p:cNvSpPr txBox="1">
            <a:spLocks noGrp="1"/>
          </p:cNvSpPr>
          <p:nvPr>
            <p:ph type="title"/>
          </p:nvPr>
        </p:nvSpPr>
        <p:spPr>
          <a:xfrm>
            <a:off x="0" y="1066892"/>
            <a:ext cx="9249307" cy="39726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Arial"/>
              <a:buNone/>
            </a:pPr>
            <a:r>
              <a:rPr lang="en-GB" sz="7500" dirty="0"/>
              <a:t>ARD Standardization</a:t>
            </a:r>
            <a:br>
              <a:rPr lang="en-GB" sz="7500" dirty="0"/>
            </a:br>
            <a:r>
              <a:rPr lang="en-GB" sz="7500" dirty="0"/>
              <a:t>in ISO TC211 and </a:t>
            </a:r>
            <a:br>
              <a:rPr lang="en-GB" sz="7500" dirty="0"/>
            </a:br>
            <a:r>
              <a:rPr lang="en-GB" sz="7500" dirty="0"/>
              <a:t>OGC  </a:t>
            </a:r>
            <a:endParaRPr sz="75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42654B5-A205-BF0F-703D-0750F4C71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ARD activities at other OGC Initiatives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861AF4-301E-12B5-BD27-99E7F52BE096}"/>
              </a:ext>
            </a:extLst>
          </p:cNvPr>
          <p:cNvSpPr txBox="1"/>
          <p:nvPr/>
        </p:nvSpPr>
        <p:spPr>
          <a:xfrm>
            <a:off x="1294410" y="1934649"/>
            <a:ext cx="9725891" cy="28561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0"/>
              </a:rPr>
              <a:t>OGC Climate Resilience Pilot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Char char="–"/>
              <a:tabLst/>
              <a:defRPr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Discover and access ARD datasets for demo scenarios in </a:t>
            </a:r>
            <a:r>
              <a:rPr lang="en-US" sz="1800" b="0" i="0" u="none" strike="noStrike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USA, Brazil, Turkmenistan, and Indonesia related to climate change resilience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0"/>
              </a:rPr>
              <a:t>OGC Disaster 2023 Pilot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0"/>
              </a:rPr>
              <a:t>      -- ARD use cases on drought in Canada and wildland fire in Western US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Char char="•"/>
              <a:tabLst/>
              <a:defRPr/>
            </a:pPr>
            <a:r>
              <a:rPr lang="en-US" sz="2000" dirty="0">
                <a:ea typeface="ＭＳ Ｐゴシック" charset="0"/>
              </a:rPr>
              <a:t>OGC Testbed 19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0"/>
              </a:rPr>
              <a:t>     </a:t>
            </a:r>
            <a:r>
              <a:rPr lang="en-US" sz="2000" dirty="0">
                <a:ea typeface="ＭＳ Ｐゴシック" charset="0"/>
              </a:rPr>
              <a:t>-- Three ARD demo use cases on </a:t>
            </a:r>
            <a:r>
              <a:rPr lang="en-US" sz="2000" dirty="0" err="1">
                <a:ea typeface="ＭＳ Ｐゴシック" charset="0"/>
              </a:rPr>
              <a:t>landuse</a:t>
            </a:r>
            <a:r>
              <a:rPr lang="en-US" sz="2000" dirty="0">
                <a:ea typeface="ＭＳ Ｐゴシック" charset="0"/>
              </a:rPr>
              <a:t>/cover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tabLst/>
              <a:defRPr/>
            </a:pPr>
            <a:r>
              <a:rPr lang="en-US" sz="2000" dirty="0">
                <a:ea typeface="ＭＳ Ｐゴシック" charset="0"/>
              </a:rPr>
              <a:t>     -- ARD Engineering Report  (ER) 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166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42654B5-A205-BF0F-703D-0750F4C71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Setting up ISO ARD standard project (1)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8414552-7B8C-2503-BCF6-D248C915F354}"/>
              </a:ext>
            </a:extLst>
          </p:cNvPr>
          <p:cNvSpPr txBox="1"/>
          <p:nvPr/>
        </p:nvSpPr>
        <p:spPr>
          <a:xfrm>
            <a:off x="308758" y="1851387"/>
            <a:ext cx="11340936" cy="40313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 new work item proposal (NWIP) for starting the ISO ARD project was prepared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Proposed to start the development of part 1 of ISO Standard on ARD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name of the standard: Geographic information —Analysis Ready Data — Part 1: Framework and Fundamentals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NWIP was intensively reviewed by CEOS ARD experts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NWIP was submitted by OGC to ISO TC 211 in December 2022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ISO TC 211 distributed the NWIP to its member counties and liaison organizations for 1-month comment period in January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 comments received during the comment period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56411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42654B5-A205-BF0F-703D-0750F4C71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Setting up ISO ARD standard project (2)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8414552-7B8C-2503-BCF6-D248C915F354}"/>
              </a:ext>
            </a:extLst>
          </p:cNvPr>
          <p:cNvSpPr txBox="1"/>
          <p:nvPr/>
        </p:nvSpPr>
        <p:spPr>
          <a:xfrm>
            <a:off x="425532" y="1233870"/>
            <a:ext cx="11340936" cy="49264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Responses to the comments were discussed at the ARD SWG meeting in Frascati and finalized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800" kern="12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Final responses and the modified proposal were sent to ISO TC 211 secretariat in February 2023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Three-month voting period will be ended in May 2023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kern="12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Required to have majority of ISO TC 211 P-member countries to approve and no more than two “no” votes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Required to have at least 5</a:t>
            </a:r>
            <a:r>
              <a:rPr lang="en-US" sz="2400" kern="12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 ISO TC 211 P-members nominating experts into the project team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kern="12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We expect it has no problem for approving the NWIP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800" kern="12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The first ISO ARD project team meeting will be held in South Korea on May 16, 2023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69602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6D9335F-94A4-3102-BBA6-CB9661AA7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ISO 19176-1 -- ARD framework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3C450F6-770E-D153-094F-6907DF2FDA11}"/>
              </a:ext>
            </a:extLst>
          </p:cNvPr>
          <p:cNvSpPr txBox="1">
            <a:spLocks/>
          </p:cNvSpPr>
          <p:nvPr/>
        </p:nvSpPr>
        <p:spPr>
          <a:xfrm>
            <a:off x="635000" y="990600"/>
            <a:ext cx="10907816" cy="51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❖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Char char="o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400" dirty="0"/>
              <a:t>ISO has designed ARD series of standard to be ISO 19176</a:t>
            </a:r>
          </a:p>
          <a:p>
            <a:r>
              <a:rPr lang="en-US" sz="2400" dirty="0"/>
              <a:t>ISO 19176-1: Geographic information — Analysis Ready Data — Part 1: Framework and Fundamentals</a:t>
            </a:r>
          </a:p>
          <a:p>
            <a:r>
              <a:rPr lang="en-US" sz="2400" dirty="0"/>
              <a:t>Defining overall structure of ARD series, the common structure and metadata, common preprocess/format/</a:t>
            </a:r>
            <a:r>
              <a:rPr lang="en-US" sz="2400" dirty="0" err="1"/>
              <a:t>etc</a:t>
            </a:r>
            <a:r>
              <a:rPr lang="en-US" sz="2400" dirty="0"/>
              <a:t> requirements</a:t>
            </a:r>
          </a:p>
          <a:p>
            <a:pPr lvl="1"/>
            <a:r>
              <a:rPr lang="en-US" sz="2000" dirty="0"/>
              <a:t>Allows other parts to plug in</a:t>
            </a:r>
          </a:p>
          <a:p>
            <a:r>
              <a:rPr lang="en-US" sz="2400" dirty="0"/>
              <a:t>Using CEOS Analysis Ready Data Governance Framework as the basis</a:t>
            </a:r>
          </a:p>
          <a:p>
            <a:r>
              <a:rPr lang="en-US" sz="2400" dirty="0"/>
              <a:t>Two-year development period</a:t>
            </a:r>
          </a:p>
          <a:p>
            <a:pPr lvl="1"/>
            <a:r>
              <a:rPr lang="en-US" sz="2000" dirty="0"/>
              <a:t>Expected to be published as an ISO and OGC standard in June  2025</a:t>
            </a:r>
          </a:p>
          <a:p>
            <a:pPr lvl="1"/>
            <a:r>
              <a:rPr lang="en-US" sz="2000" dirty="0"/>
              <a:t>Part 2 work will start when part 1 working draft is ready for review (expected one year after part-1 project starts-2024)</a:t>
            </a:r>
          </a:p>
          <a:p>
            <a:pPr lvl="1"/>
            <a:r>
              <a:rPr lang="en-US" sz="2000" dirty="0"/>
              <a:t>Other parts of the standards can start simultaneously if resources allow. </a:t>
            </a:r>
            <a:endParaRPr lang="en-US" sz="24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45854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D3F03EC-2D7E-B16B-7522-05D63F0219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4233" y="1270661"/>
            <a:ext cx="11495400" cy="4950744"/>
          </a:xfrm>
        </p:spPr>
        <p:txBody>
          <a:bodyPr/>
          <a:lstStyle/>
          <a:p>
            <a:r>
              <a:rPr lang="en-US" dirty="0"/>
              <a:t>Preparing the initial working draft of ISO 19176-1</a:t>
            </a:r>
          </a:p>
          <a:p>
            <a:r>
              <a:rPr lang="en-US" dirty="0"/>
              <a:t>Preparing the responses to comments from ISO 19176-1 NWIP vote</a:t>
            </a:r>
          </a:p>
          <a:p>
            <a:r>
              <a:rPr lang="en-US" dirty="0"/>
              <a:t>Preparing the meeting materials for the ISO 19176-1 project team meeting at 9-10:30am KST on May 16 in </a:t>
            </a:r>
            <a:r>
              <a:rPr lang="en-US" dirty="0" err="1"/>
              <a:t>Jeonju</a:t>
            </a:r>
            <a:r>
              <a:rPr lang="en-US" dirty="0"/>
              <a:t>, South Korea during the week of 56</a:t>
            </a:r>
            <a:r>
              <a:rPr lang="en-US" baseline="30000" dirty="0"/>
              <a:t>th</a:t>
            </a:r>
            <a:r>
              <a:rPr lang="en-US" dirty="0"/>
              <a:t> ISO TC 211 Plenary and Working Group meetings</a:t>
            </a:r>
          </a:p>
          <a:p>
            <a:r>
              <a:rPr lang="en-US" dirty="0"/>
              <a:t>Preparing the meeting materials for OGC ARD SWG meeting at 3:00pm - 4:15pm on June 7 in Huntsville, Alabama during 126</a:t>
            </a:r>
            <a:r>
              <a:rPr lang="en-US" baseline="30000" dirty="0"/>
              <a:t>th</a:t>
            </a:r>
            <a:r>
              <a:rPr lang="en-US" dirty="0"/>
              <a:t> OGC member meetings</a:t>
            </a:r>
          </a:p>
          <a:p>
            <a:r>
              <a:rPr lang="en-US" dirty="0"/>
              <a:t>Issue: Funding support to key persons are needed. Since June 2022, no funding has been provided to project leaders on ISO/OGC ARD work despite oral commitment from multiple organizations.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421AF2C-E16A-FED3-A9AB-75333E2A0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work and issue</a:t>
            </a:r>
          </a:p>
        </p:txBody>
      </p:sp>
    </p:spTree>
    <p:extLst>
      <p:ext uri="{BB962C8B-B14F-4D97-AF65-F5344CB8AC3E}">
        <p14:creationId xmlns:p14="http://schemas.microsoft.com/office/powerpoint/2010/main" val="816531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9"/>
          <p:cNvSpPr txBox="1"/>
          <p:nvPr/>
        </p:nvSpPr>
        <p:spPr>
          <a:xfrm>
            <a:off x="94020" y="103248"/>
            <a:ext cx="9287486" cy="76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4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CEOS Analysis Ready Data (ARD)</a:t>
            </a:r>
            <a:endParaRPr lang="en-GB" dirty="0"/>
          </a:p>
        </p:txBody>
      </p:sp>
      <p:sp>
        <p:nvSpPr>
          <p:cNvPr id="80" name="Google Shape;80;p9"/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lang="en-GB" sz="14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2</a:t>
            </a:fld>
            <a:endParaRPr sz="1400" b="1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9B53B63-02A8-0BE6-2F49-581F7BC60332}"/>
              </a:ext>
            </a:extLst>
          </p:cNvPr>
          <p:cNvSpPr txBox="1"/>
          <p:nvPr/>
        </p:nvSpPr>
        <p:spPr>
          <a:xfrm>
            <a:off x="534389" y="1282535"/>
            <a:ext cx="10770919" cy="35455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Char char="•"/>
              <a:tabLst/>
              <a:defRPr/>
            </a:pPr>
            <a:r>
              <a:rPr kumimoji="0" lang="en-US" alt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panose="020B0600070205080204" pitchFamily="34" charset="-128"/>
              </a:rPr>
              <a:t>Definition of CEOS ARD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0"/>
              </a:rPr>
              <a:t>CEOS Analysis Ready Data (CEOS ARD) are satellite data that have been processed to a minimum set of requirements and organized into a form that allows immediate analysis with a minimum of additional user effort and interoperability both through time and with other datasets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Char char="•"/>
              <a:tabLst/>
              <a:defRPr/>
            </a:pP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0"/>
              </a:rPr>
              <a:t>ARD is a CEOS-wide initiative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0"/>
              </a:rPr>
              <a:t>CEOS has developed a number of ARD product family specifications (PFS)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0"/>
              </a:rPr>
              <a:t>Space agencies are producing CEOS ARD PFS compliant data products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0"/>
              </a:rPr>
              <a:t>CEOS ARD Oversight Group manages the CEOS ARD activities, including compliance certification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0"/>
          <p:cNvSpPr txBox="1"/>
          <p:nvPr/>
        </p:nvSpPr>
        <p:spPr>
          <a:xfrm>
            <a:off x="94020" y="186373"/>
            <a:ext cx="9513118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2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Standardization of ARD through OGC and ISO</a:t>
            </a:r>
            <a:endParaRPr sz="1050" dirty="0"/>
          </a:p>
        </p:txBody>
      </p:sp>
      <p:sp>
        <p:nvSpPr>
          <p:cNvPr id="87" name="Google Shape;87;p10"/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lang="en-GB" sz="14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3</a:t>
            </a:fld>
            <a:endParaRPr sz="1400" b="1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32DCD21-AA51-7CD0-8D0E-B98633B98DCF}"/>
              </a:ext>
            </a:extLst>
          </p:cNvPr>
          <p:cNvSpPr txBox="1"/>
          <p:nvPr/>
        </p:nvSpPr>
        <p:spPr>
          <a:xfrm>
            <a:off x="771896" y="1382286"/>
            <a:ext cx="11103429" cy="4093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DengXian" panose="02010600030101010101" pitchFamily="2" charset="-122"/>
              </a:rPr>
              <a:t>CEOS is not a recognized standardization organization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Char char="–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DengXian" panose="02010600030101010101" pitchFamily="2" charset="-122"/>
              </a:rPr>
              <a:t>CEOS specifications are not considered as international standards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Char char="–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DengXian" panose="02010600030101010101" pitchFamily="2" charset="-122"/>
              </a:rPr>
              <a:t>Difficult to incorporate the requirements on ARD compliance into government and organization procurement process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0"/>
              </a:rPr>
              <a:t> 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DengXian" panose="02010600030101010101" pitchFamily="2" charset="-12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DengXian" panose="02010600030101010101" pitchFamily="2" charset="-122"/>
              </a:rPr>
              <a:t>The needs to expand the ARD to cover other geospatial data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Char char="–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DengXian" panose="02010600030101010101" pitchFamily="2" charset="-122"/>
              </a:rPr>
              <a:t>Maximization of the interoperability between EO and non-EO data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Char char="–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DengXian" panose="02010600030101010101" pitchFamily="2" charset="-122"/>
              </a:rPr>
              <a:t>CEOS lacks expertise in non-EO area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DengXian" panose="02010600030101010101" pitchFamily="2" charset="-122"/>
              </a:rPr>
              <a:t>CEOS ARD specifications needs a broader community conse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DengXian" panose="02010600030101010101" pitchFamily="2" charset="-122"/>
              </a:rPr>
              <a:t>nsus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DengXian" panose="02010600030101010101" pitchFamily="2" charset="-122"/>
              </a:rPr>
              <a:t>Expand the adaptation by non-CEOS members and private sectors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DengXian" panose="02010600030101010101" pitchFamily="2" charset="-122"/>
              </a:rPr>
              <a:t>Maximize the interoperability of satellite remote sensing data from different sectors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DengXian" panose="02010600030101010101" pitchFamily="2" charset="-122"/>
              </a:rPr>
              <a:t>Maximize the interoperability between EO and non-EO data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8"/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lang="en-GB" sz="14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4</a:t>
            </a:fld>
            <a:endParaRPr sz="1400" b="1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8"/>
          <p:cNvSpPr txBox="1">
            <a:spLocks noGrp="1"/>
          </p:cNvSpPr>
          <p:nvPr>
            <p:ph type="title"/>
          </p:nvPr>
        </p:nvSpPr>
        <p:spPr>
          <a:xfrm>
            <a:off x="176048" y="175939"/>
            <a:ext cx="9386864" cy="7790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en-GB" dirty="0"/>
              <a:t>Approach</a:t>
            </a:r>
            <a:endParaRPr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77F30D7-7F16-28C5-054B-CACADD4344B1}"/>
              </a:ext>
            </a:extLst>
          </p:cNvPr>
          <p:cNvSpPr txBox="1"/>
          <p:nvPr/>
        </p:nvSpPr>
        <p:spPr>
          <a:xfrm>
            <a:off x="451261" y="1538054"/>
            <a:ext cx="10854048" cy="41057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Char char="•"/>
              <a:tabLst/>
              <a:defRPr/>
            </a:pPr>
            <a:r>
              <a:rPr kumimoji="0" lang="en-US" alt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panose="020B0600070205080204" pitchFamily="34" charset="-128"/>
              </a:rPr>
              <a:t>With CEOS support, OGC Disaster Pilot 2021 included an action item to develop a recommendation for ARD standardization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Char char="•"/>
              <a:tabLst/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Recommended approach</a:t>
            </a:r>
            <a:r>
              <a:rPr kumimoji="0" lang="en-US" alt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panose="020B0600070205080204" pitchFamily="34" charset="-128"/>
              </a:rPr>
              <a:t>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Char char="–"/>
              <a:tabLst/>
              <a:defRPr/>
            </a:pPr>
            <a:r>
              <a:rPr kumimoji="0" lang="en-US" alt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panose="020B0600070205080204" pitchFamily="34" charset="-128"/>
              </a:rPr>
              <a:t>Use CEOS ARD specs as the base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0"/>
              </a:rPr>
              <a:t>Build on existing OGC and ISO standards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Char char="–"/>
              <a:tabLst/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Achieve broader community consensus</a:t>
            </a:r>
            <a:endParaRPr kumimoji="0" lang="en-US" alt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 panose="020B0600070205080204" pitchFamily="34" charset="-128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Char char="–"/>
              <a:tabLst/>
              <a:defRPr/>
            </a:pPr>
            <a:r>
              <a:rPr kumimoji="0" lang="en-US" alt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panose="020B0600070205080204" pitchFamily="34" charset="-128"/>
              </a:rPr>
              <a:t>Be a joint ISO&amp;OGC standard development effort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Char char="–"/>
              <a:tabLst/>
              <a:defRPr/>
            </a:pPr>
            <a:r>
              <a:rPr kumimoji="0" lang="en-US" alt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panose="020B0600070205080204" pitchFamily="34" charset="-128"/>
              </a:rPr>
              <a:t>Go through formal standard development process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Char char="–"/>
              <a:tabLst/>
              <a:defRPr/>
            </a:pPr>
            <a:r>
              <a:rPr kumimoji="0" lang="en-US" alt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panose="020B0600070205080204" pitchFamily="34" charset="-128"/>
              </a:rPr>
              <a:t>Publish as ISO and OGC standards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Char char="•"/>
              <a:tabLst/>
              <a:defRPr/>
            </a:pPr>
            <a: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panose="020B0600070205080204" pitchFamily="34" charset="-128"/>
              </a:rPr>
              <a:t>CEOS ARD Oversight Group, CEOS WGISS, OGC, and ISO TC 211 have all agreed on the approach</a:t>
            </a:r>
            <a:endParaRPr kumimoji="0" lang="en-US" altLang="en-US" sz="2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8"/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lang="en-GB" sz="14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5</a:t>
            </a:fld>
            <a:endParaRPr sz="1400" b="1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8"/>
          <p:cNvSpPr txBox="1">
            <a:spLocks noGrp="1"/>
          </p:cNvSpPr>
          <p:nvPr>
            <p:ph type="title"/>
          </p:nvPr>
        </p:nvSpPr>
        <p:spPr>
          <a:xfrm>
            <a:off x="176048" y="175939"/>
            <a:ext cx="9386864" cy="7790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en-GB" dirty="0"/>
              <a:t>Multi-part ISO/OGC ARD standard</a:t>
            </a:r>
            <a:endParaRPr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00B3D4F-8ED4-B5CB-6A52-3B58AA318BB1}"/>
              </a:ext>
            </a:extLst>
          </p:cNvPr>
          <p:cNvSpPr txBox="1"/>
          <p:nvPr/>
        </p:nvSpPr>
        <p:spPr>
          <a:xfrm>
            <a:off x="736270" y="1533096"/>
            <a:ext cx="10580914" cy="38583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Char char="•"/>
              <a:tabLst/>
              <a:defRPr/>
            </a:pP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0"/>
              </a:rPr>
              <a:t>Envisioned that ARD standard will be a multi-part ISO &amp; OGC standard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0"/>
              </a:rPr>
              <a:t>Part 1 -- ARD framework and fundamentals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0"/>
              </a:rPr>
              <a:t>Part 2 – EO ARD for Land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0"/>
              </a:rPr>
              <a:t>Part 3 – EO ARD for Ocean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0"/>
              </a:rPr>
              <a:t>Part 4 – EO ARD for Atmosphere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0"/>
              </a:rPr>
              <a:t>Part 5 – Earth System Model ARD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0"/>
              </a:rPr>
              <a:t>Part 6 – Thematic Geospatial Data 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0"/>
              </a:rPr>
              <a:t>Part 6 – Geospatial ARD service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0"/>
              </a:rPr>
              <a:t>More parts….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Char char="•"/>
              <a:tabLst/>
              <a:defRPr/>
            </a:pP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0"/>
              </a:rPr>
              <a:t>ISO/OGC project team will decide the division of each part</a:t>
            </a:r>
          </a:p>
        </p:txBody>
      </p:sp>
    </p:spTree>
    <p:extLst>
      <p:ext uri="{BB962C8B-B14F-4D97-AF65-F5344CB8AC3E}">
        <p14:creationId xmlns:p14="http://schemas.microsoft.com/office/powerpoint/2010/main" val="4090545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42654B5-A205-BF0F-703D-0750F4C71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OGC ARD SWG and ISO TC 211 ARD project team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7494F85-7008-43E4-9A60-80B9C7491058}"/>
              </a:ext>
            </a:extLst>
          </p:cNvPr>
          <p:cNvSpPr txBox="1"/>
          <p:nvPr/>
        </p:nvSpPr>
        <p:spPr>
          <a:xfrm>
            <a:off x="929552" y="1459636"/>
            <a:ext cx="8633360" cy="45366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0"/>
              </a:rPr>
              <a:t>Need to assemble the teams to undertake the task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Char char="–"/>
              <a:tabLst/>
              <a:defRPr/>
            </a:pPr>
            <a:r>
              <a:rPr lang="en-US" sz="2000" dirty="0">
                <a:ea typeface="ＭＳ Ｐゴシック" charset="0"/>
              </a:rPr>
              <a:t>ARD standard working group (ARD SWG) in OGC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 charset="0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0"/>
              </a:rPr>
              <a:t>ISO ARD project team in ISO TC 211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0"/>
              </a:rPr>
              <a:t>OGC ARD SWG and ISO TC 211 ARD project team will work together to develop ARD standards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Char char="–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0"/>
              </a:rPr>
              <a:t>Expect large overlaps between the ISO and OGC teams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Char char="–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0"/>
              </a:rPr>
              <a:t>OGC ARD SWG chair will also be ISO ARD project chair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Char char="–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0"/>
              </a:rPr>
              <a:t>Close collaboration with relevant CEOS committees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0"/>
              </a:rPr>
              <a:t>OGC ARD SWG is being set up through the SWG charter approval process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0"/>
              </a:rPr>
              <a:t>An ISO TC 211 ARD project team is being set up through the New Work Item Proposal (NWIP) process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0"/>
              </a:rPr>
              <a:t>The two teams will work together on Part 1 of the ARD standard first.</a:t>
            </a:r>
          </a:p>
        </p:txBody>
      </p:sp>
    </p:spTree>
    <p:extLst>
      <p:ext uri="{BB962C8B-B14F-4D97-AF65-F5344CB8AC3E}">
        <p14:creationId xmlns:p14="http://schemas.microsoft.com/office/powerpoint/2010/main" val="12143819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42654B5-A205-BF0F-703D-0750F4C71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Progress on setting up OGC ARD SWG (1)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E17F658-39D2-A395-9779-9EC9EA8C7FBF}"/>
              </a:ext>
            </a:extLst>
          </p:cNvPr>
          <p:cNvSpPr txBox="1"/>
          <p:nvPr/>
        </p:nvSpPr>
        <p:spPr>
          <a:xfrm>
            <a:off x="748145" y="1579263"/>
            <a:ext cx="10343408" cy="32932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Char char="•"/>
              <a:tabLst/>
              <a:defRPr/>
            </a:pP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0"/>
              </a:rPr>
              <a:t>ARD SWG Charter 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0"/>
              </a:rPr>
              <a:t>Drafted in May 2022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0"/>
              </a:rPr>
              <a:t>Extensively reviewed by the CEOS ARD Oversight Group and OGC members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0"/>
              </a:rPr>
              <a:t>Draft charter presented at the 124</a:t>
            </a:r>
            <a:r>
              <a:rPr kumimoji="0" lang="en-US" sz="2000" b="0" i="0" u="none" strike="noStrike" kern="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0"/>
              </a:rPr>
              <a:t>th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0"/>
              </a:rPr>
              <a:t> OGC member meeting in 10/2022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0"/>
              </a:rPr>
              <a:t>The revised charter was posted on OGC website for soliciting public comments in November 2022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0"/>
              </a:rPr>
              <a:t>No comments were received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Char char="•"/>
              <a:tabLst/>
              <a:defRPr/>
            </a:pP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0"/>
              </a:rPr>
              <a:t>The first ARD SWG meeting (Ad Hoc) was held on Feb. 21, 2023 at the 125</a:t>
            </a:r>
            <a:r>
              <a:rPr kumimoji="0" lang="en-US" sz="2200" b="0" i="0" u="none" strike="noStrike" kern="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0"/>
              </a:rPr>
              <a:t>th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0"/>
              </a:rPr>
              <a:t> OGC member meeting in Frascati, Italy</a:t>
            </a:r>
          </a:p>
        </p:txBody>
      </p:sp>
    </p:spTree>
    <p:extLst>
      <p:ext uri="{BB962C8B-B14F-4D97-AF65-F5344CB8AC3E}">
        <p14:creationId xmlns:p14="http://schemas.microsoft.com/office/powerpoint/2010/main" val="39772452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42654B5-A205-BF0F-703D-0750F4C71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Progress on setting up OGC ARD SWG (2)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E17F658-39D2-A395-9779-9EC9EA8C7FBF}"/>
              </a:ext>
            </a:extLst>
          </p:cNvPr>
          <p:cNvSpPr txBox="1"/>
          <p:nvPr/>
        </p:nvSpPr>
        <p:spPr>
          <a:xfrm>
            <a:off x="748145" y="1579263"/>
            <a:ext cx="10343408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Char char="•"/>
              <a:tabLst/>
              <a:defRPr/>
            </a:pP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0"/>
              </a:rPr>
              <a:t>The final version of SWG charter was presented at the Plenary of 125</a:t>
            </a:r>
            <a:r>
              <a:rPr kumimoji="0" lang="en-US" sz="2200" b="0" i="0" u="none" strike="noStrike" kern="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0"/>
              </a:rPr>
              <a:t>th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0"/>
              </a:rPr>
              <a:t> OGC member meeting in Frascati, Italy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tabLst/>
              <a:defRPr/>
            </a:pP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0"/>
              </a:rPr>
              <a:t>     -- Unanimously approved to forward the Charter to P-members for voting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sz="2200" dirty="0">
                <a:ea typeface="ＭＳ Ｐゴシック" charset="0"/>
              </a:rPr>
              <a:t>P-member voting will be ended on April 20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tabLst/>
              <a:defRPr/>
            </a:pP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0"/>
              </a:rPr>
              <a:t>     -- expected to be approved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Char char="•"/>
              <a:tabLst/>
              <a:defRPr/>
            </a:pP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0"/>
              </a:rPr>
              <a:t>The OGC ARD SWG will have its next hybrid meeting at the 126</a:t>
            </a:r>
            <a:r>
              <a:rPr kumimoji="0" lang="en-US" sz="2200" b="0" i="0" u="none" strike="noStrike" kern="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0"/>
              </a:rPr>
              <a:t>th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0"/>
              </a:rPr>
              <a:t> OGC member meeting in Huntsville, Alabama </a:t>
            </a:r>
            <a:r>
              <a:rPr lang="en-US" sz="2200" dirty="0">
                <a:ea typeface="ＭＳ Ｐゴシック" charset="0"/>
              </a:rPr>
              <a:t>in the 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0"/>
              </a:rPr>
              <a:t>first week of June.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tabLst/>
              <a:defRPr/>
            </a:pPr>
            <a:r>
              <a:rPr lang="en-US" sz="2200" dirty="0">
                <a:ea typeface="ＭＳ Ｐゴシック" charset="0"/>
              </a:rPr>
              <a:t>     -- Discuss the part-1 of ARD standard draft</a:t>
            </a:r>
            <a:endParaRPr kumimoji="0" lang="en-US" sz="2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48444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42654B5-A205-BF0F-703D-0750F4C71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OGC ARD SWG Charter Members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A576F5A-4ABA-F945-6950-070E9FB358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6146418"/>
              </p:ext>
            </p:extLst>
          </p:nvPr>
        </p:nvGraphicFramePr>
        <p:xfrm>
          <a:off x="990599" y="1143000"/>
          <a:ext cx="9386863" cy="4769575"/>
        </p:xfrm>
        <a:graphic>
          <a:graphicData uri="http://schemas.openxmlformats.org/drawingml/2006/table">
            <a:tbl>
              <a:tblPr/>
              <a:tblGrid>
                <a:gridCol w="3610333">
                  <a:extLst>
                    <a:ext uri="{9D8B030D-6E8A-4147-A177-3AD203B41FA5}">
                      <a16:colId xmlns:a16="http://schemas.microsoft.com/office/drawing/2014/main" val="4263631855"/>
                    </a:ext>
                  </a:extLst>
                </a:gridCol>
                <a:gridCol w="5776530">
                  <a:extLst>
                    <a:ext uri="{9D8B030D-6E8A-4147-A177-3AD203B41FA5}">
                      <a16:colId xmlns:a16="http://schemas.microsoft.com/office/drawing/2014/main" val="3866115664"/>
                    </a:ext>
                  </a:extLst>
                </a:gridCol>
              </a:tblGrid>
              <a:tr h="192399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0" marR="0" indent="-127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800">
                          <a:effectLst/>
                        </a:rPr>
                        <a:t>Name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290" marR="34290" marT="0" marB="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0" marR="0" indent="-127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800">
                          <a:effectLst/>
                        </a:rPr>
                        <a:t>Organization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290" marR="34290" marT="0" marB="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447437"/>
                  </a:ext>
                </a:extLst>
              </a:tr>
              <a:tr h="192399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0" marR="0" indent="-127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800">
                          <a:effectLst/>
                        </a:rPr>
                        <a:t>Liping Di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290" marR="34290" marT="0" marB="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0" marR="0" indent="-127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800">
                          <a:effectLst/>
                        </a:rPr>
                        <a:t>George Mason University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290" marR="34290" marT="0" marB="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3248991"/>
                  </a:ext>
                </a:extLst>
              </a:tr>
              <a:tr h="192399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0" marR="0" indent="-127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800">
                          <a:effectLst/>
                        </a:rPr>
                        <a:t>Steven T Labahn 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290" marR="34290" marT="0" marB="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0" marR="0" indent="-1270">
                        <a:lnSpc>
                          <a:spcPct val="8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800">
                          <a:effectLst/>
                        </a:rPr>
                        <a:t>U.S. Geological Survey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290" marR="34290" marT="0" marB="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8167466"/>
                  </a:ext>
                </a:extLst>
              </a:tr>
              <a:tr h="192399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0" marR="0" indent="-127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800">
                          <a:effectLst/>
                        </a:rPr>
                        <a:t>Ferran Gascon 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290" marR="34290" marT="0" marB="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0" marR="0" indent="-127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800">
                          <a:effectLst/>
                        </a:rPr>
                        <a:t>European Space Agency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290" marR="34290" marT="0" marB="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983012"/>
                  </a:ext>
                </a:extLst>
              </a:tr>
              <a:tr h="192399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0" marR="0" indent="-127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800">
                          <a:effectLst/>
                        </a:rPr>
                        <a:t>David J. Meyer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290" marR="34290" marT="0" marB="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0" marR="0" indent="-127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800">
                          <a:effectLst/>
                        </a:rPr>
                        <a:t>NASA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290" marR="34290" marT="0" marB="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8122816"/>
                  </a:ext>
                </a:extLst>
              </a:tr>
              <a:tr h="192399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0" marR="0" indent="-127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800">
                          <a:effectLst/>
                        </a:rPr>
                        <a:t>David E. Borges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290" marR="34290" marT="0" marB="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0" marR="0" indent="-127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800">
                          <a:effectLst/>
                        </a:rPr>
                        <a:t>NASA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290" marR="34290" marT="0" marB="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7355334"/>
                  </a:ext>
                </a:extLst>
              </a:tr>
              <a:tr h="192399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0" marR="0" indent="-127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800">
                          <a:effectLst/>
                        </a:rPr>
                        <a:t>Tyler Christensen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290" marR="34290" marT="0" marB="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0" marR="0" indent="-127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800">
                          <a:effectLst/>
                        </a:rPr>
                        <a:t>NOAA Federal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290" marR="34290" marT="0" marB="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0593402"/>
                  </a:ext>
                </a:extLst>
              </a:tr>
              <a:tr h="192399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0" marR="0" indent="-127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800" dirty="0">
                          <a:effectLst/>
                        </a:rPr>
                        <a:t>Rich Frazier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290" marR="34290" marT="0" marB="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0" marR="0" indent="-127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800">
                          <a:effectLst/>
                        </a:rPr>
                        <a:t>Federal Geographic Data Committee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290" marR="34290" marT="0" marB="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5033782"/>
                  </a:ext>
                </a:extLst>
              </a:tr>
              <a:tr h="192399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0" marR="0" indent="-127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800">
                          <a:effectLst/>
                        </a:rPr>
                        <a:t>Liying Guo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290" marR="34290" marT="0" marB="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0" marR="0" indent="-127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800">
                          <a:effectLst/>
                        </a:rPr>
                        <a:t>George Mason University 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290" marR="34290" marT="0" marB="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0163640"/>
                  </a:ext>
                </a:extLst>
              </a:tr>
              <a:tr h="192399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0" marR="0" indent="-127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800">
                          <a:effectLst/>
                        </a:rPr>
                        <a:t>Yuqi Bai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290" marR="34290" marT="0" marB="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0" marR="0" indent="-127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800">
                          <a:effectLst/>
                        </a:rPr>
                        <a:t>Tsinghua University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290" marR="34290" marT="0" marB="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7100155"/>
                  </a:ext>
                </a:extLst>
              </a:tr>
              <a:tr h="192399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0" marR="0" indent="-127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800">
                          <a:effectLst/>
                        </a:rPr>
                        <a:t>Joshua Lieberman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290" marR="34290" marT="0" marB="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0" marR="0" indent="-127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800">
                          <a:effectLst/>
                        </a:rPr>
                        <a:t>Open Geospatial Consortium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290" marR="34290" marT="0" marB="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2033129"/>
                  </a:ext>
                </a:extLst>
              </a:tr>
              <a:tr h="202021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0" marR="0" indent="-127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800">
                          <a:effectLst/>
                        </a:rPr>
                        <a:t>Matthew Steventon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290" marR="34290" marT="0" marB="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0" marR="0" indent="-127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800">
                          <a:effectLst/>
                        </a:rPr>
                        <a:t>For GA, ESA, and USGS     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290" marR="34290" marT="0" marB="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0869219"/>
                  </a:ext>
                </a:extLst>
              </a:tr>
              <a:tr h="192399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0" marR="0" indent="-127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800">
                          <a:effectLst/>
                        </a:rPr>
                        <a:t>Peter Strobl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290" marR="34290" marT="0" marB="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0" marR="0" indent="-127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800">
                          <a:effectLst/>
                        </a:rPr>
                        <a:t>EC-JRC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290" marR="34290" marT="0" marB="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905254"/>
                  </a:ext>
                </a:extLst>
              </a:tr>
              <a:tr h="192399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0" marR="0" indent="-127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800">
                          <a:effectLst/>
                        </a:rPr>
                        <a:t>Sumit Sen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290" marR="34290" marT="0" marB="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0" marR="0" indent="-127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800">
                          <a:effectLst/>
                        </a:rPr>
                        <a:t>IIT Bombay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290" marR="34290" marT="0" marB="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3960865"/>
                  </a:ext>
                </a:extLst>
              </a:tr>
              <a:tr h="192399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0" marR="0" indent="-127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800">
                          <a:effectLst/>
                        </a:rPr>
                        <a:t>ADRIAN GUZMAN      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290" marR="34290" marT="0" marB="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0" marR="0" indent="-127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800">
                          <a:effectLst/>
                        </a:rPr>
                        <a:t>Mexican Space Agency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290" marR="34290" marT="0" marB="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9181583"/>
                  </a:ext>
                </a:extLst>
              </a:tr>
              <a:tr h="192399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0" marR="0" indent="-127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800">
                          <a:effectLst/>
                        </a:rPr>
                        <a:t>Anna Wendleder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290" marR="34290" marT="0" marB="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0" marR="0" indent="-127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800">
                          <a:effectLst/>
                        </a:rPr>
                        <a:t>German Aerospace Center, DLR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290" marR="34290" marT="0" marB="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2498058"/>
                  </a:ext>
                </a:extLst>
              </a:tr>
              <a:tr h="192399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0" marR="0" indent="-127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800">
                          <a:effectLst/>
                        </a:rPr>
                        <a:t>HariPriya S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290" marR="34290" marT="0" marB="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0" marR="0" indent="-127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800">
                          <a:effectLst/>
                        </a:rPr>
                        <a:t>NRSC, ISRO                                    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290" marR="34290" marT="0" marB="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5873747"/>
                  </a:ext>
                </a:extLst>
              </a:tr>
              <a:tr h="192399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0" marR="0" indent="-127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800">
                          <a:effectLst/>
                        </a:rPr>
                        <a:t>Radhika T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290" marR="34290" marT="0" marB="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0" marR="0" indent="-127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800">
                          <a:effectLst/>
                        </a:rPr>
                        <a:t>NRSC, ISRO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290" marR="34290" marT="0" marB="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8228178"/>
                  </a:ext>
                </a:extLst>
              </a:tr>
              <a:tr h="334776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0" marR="0" indent="-127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800">
                          <a:effectLst/>
                        </a:rPr>
                        <a:t>Christopher Barnes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290" marR="34290" marT="0" marB="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0" marR="0" indent="-1270">
                        <a:lnSpc>
                          <a:spcPct val="8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800">
                          <a:effectLst/>
                        </a:rPr>
                        <a:t>KBR contractor to the U.S. Geological Survey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290" marR="34290" marT="0" marB="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5667332"/>
                  </a:ext>
                </a:extLst>
              </a:tr>
              <a:tr h="192399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0" marR="0" indent="-127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800">
                          <a:effectLst/>
                        </a:rPr>
                        <a:t>Andreia Siqueira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290" marR="34290" marT="0" marB="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0" marR="0" indent="-1270">
                        <a:lnSpc>
                          <a:spcPct val="8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800">
                          <a:effectLst/>
                        </a:rPr>
                        <a:t>Geoscience Australia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290" marR="34290" marT="0" marB="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5542356"/>
                  </a:ext>
                </a:extLst>
              </a:tr>
              <a:tr h="192399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0" marR="0" indent="-127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800">
                          <a:effectLst/>
                        </a:rPr>
                        <a:t>David Moffat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290" marR="34290" marT="0" marB="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0" marR="0" indent="-1270">
                        <a:lnSpc>
                          <a:spcPct val="8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800">
                          <a:effectLst/>
                        </a:rPr>
                        <a:t>Plymouth Marine Laboratory, UK 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290" marR="34290" marT="0" marB="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8030185"/>
                  </a:ext>
                </a:extLst>
              </a:tr>
              <a:tr h="192399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0" marR="0" indent="-127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800">
                          <a:effectLst/>
                        </a:rPr>
                        <a:t>Peter Baumann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290" marR="34290" marT="0" marB="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0" marR="0" indent="-1270">
                        <a:lnSpc>
                          <a:spcPct val="8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800">
                          <a:effectLst/>
                        </a:rPr>
                        <a:t>rasdaman GmbH Bremen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290" marR="34290" marT="0" marB="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2014779"/>
                  </a:ext>
                </a:extLst>
              </a:tr>
              <a:tr h="192399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0" marR="0" indent="-127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800">
                          <a:effectLst/>
                        </a:rPr>
                        <a:t>Eugene Yu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290" marR="34290" marT="0" marB="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0" marR="0" indent="-1270">
                        <a:lnSpc>
                          <a:spcPct val="8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800">
                          <a:effectLst/>
                        </a:rPr>
                        <a:t>GMU and NASA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290" marR="34290" marT="0" marB="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9939342"/>
                  </a:ext>
                </a:extLst>
              </a:tr>
              <a:tr h="192399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0" marR="0" indent="-127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800">
                          <a:effectLst/>
                        </a:rPr>
                        <a:t>Zhe Fang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290" marR="34290" marT="0" marB="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0" marR="0" indent="-1270">
                        <a:lnSpc>
                          <a:spcPct val="8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800" dirty="0">
                          <a:effectLst/>
                        </a:rPr>
                        <a:t>Wuhan University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290" marR="34290" marT="0" marB="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21096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563154"/>
      </p:ext>
    </p:extLst>
  </p:cSld>
  <p:clrMapOvr>
    <a:masterClrMapping/>
  </p:clrMapOvr>
</p:sld>
</file>

<file path=ppt/theme/theme1.xml><?xml version="1.0" encoding="utf-8"?>
<a:theme xmlns:a="http://schemas.openxmlformats.org/drawingml/2006/main" name="ceos">
  <a:themeElements>
    <a:clrScheme name="Custom 2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33445F"/>
      </a:accent1>
      <a:accent2>
        <a:srgbClr val="A3CB34"/>
      </a:accent2>
      <a:accent3>
        <a:srgbClr val="C1666B"/>
      </a:accent3>
      <a:accent4>
        <a:srgbClr val="DDDDDD"/>
      </a:accent4>
      <a:accent5>
        <a:srgbClr val="7BC0D7"/>
      </a:accent5>
      <a:accent6>
        <a:srgbClr val="D1462F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2141</TotalTime>
  <Words>1344</Words>
  <Application>Microsoft Macintosh PowerPoint</Application>
  <PresentationFormat>Widescreen</PresentationFormat>
  <Paragraphs>159</Paragraphs>
  <Slides>14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Noto Sans Symbols</vt:lpstr>
      <vt:lpstr>Arial</vt:lpstr>
      <vt:lpstr>Calibri</vt:lpstr>
      <vt:lpstr>Courier New</vt:lpstr>
      <vt:lpstr>Times New Roman</vt:lpstr>
      <vt:lpstr>ceos</vt:lpstr>
      <vt:lpstr>ARD Standardization in ISO TC211 and  OGC  </vt:lpstr>
      <vt:lpstr>PowerPoint Presentation</vt:lpstr>
      <vt:lpstr>PowerPoint Presentation</vt:lpstr>
      <vt:lpstr>Approach</vt:lpstr>
      <vt:lpstr>Multi-part ISO/OGC ARD standard</vt:lpstr>
      <vt:lpstr>OGC ARD SWG and ISO TC 211 ARD project team</vt:lpstr>
      <vt:lpstr>Progress on setting up OGC ARD SWG (1)</vt:lpstr>
      <vt:lpstr>Progress on setting up OGC ARD SWG (2)</vt:lpstr>
      <vt:lpstr>OGC ARD SWG Charter Members</vt:lpstr>
      <vt:lpstr>ARD activities at other OGC Initiatives</vt:lpstr>
      <vt:lpstr>Setting up ISO ARD standard project (1)</vt:lpstr>
      <vt:lpstr>Setting up ISO ARD standard project (2)</vt:lpstr>
      <vt:lpstr>ISO 19176-1 -- ARD framework</vt:lpstr>
      <vt:lpstr>Current work and issue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WGISS-54 Presentation Template and Guidance</dc:title>
  <dc:creator>Michelle Piepgrass</dc:creator>
  <cp:lastModifiedBy>Liping Di</cp:lastModifiedBy>
  <cp:revision>21</cp:revision>
  <dcterms:modified xsi:type="dcterms:W3CDTF">2023-04-17T18:23:35Z</dcterms:modified>
</cp:coreProperties>
</file>