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1" r:id="rId3"/>
    <p:sldId id="262" r:id="rId4"/>
    <p:sldId id="908" r:id="rId5"/>
    <p:sldId id="264" r:id="rId6"/>
    <p:sldId id="909" r:id="rId7"/>
    <p:sldId id="910" r:id="rId8"/>
    <p:sldId id="911" r:id="rId9"/>
    <p:sldId id="263" r:id="rId10"/>
    <p:sldId id="913" r:id="rId11"/>
    <p:sldId id="914" r:id="rId12"/>
    <p:sldId id="916" r:id="rId13"/>
    <p:sldId id="915" r:id="rId14"/>
    <p:sldId id="918" r:id="rId15"/>
    <p:sldId id="917" r:id="rId16"/>
    <p:sldId id="919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Piepgrass" initials="MP" lastIdx="1" clrIdx="0">
    <p:extLst>
      <p:ext uri="{19B8F6BF-5375-455C-9EA6-DF929625EA0E}">
        <p15:presenceInfo xmlns:p15="http://schemas.microsoft.com/office/powerpoint/2012/main" userId="3eac496d5cc0b5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58" autoAdjust="0"/>
  </p:normalViewPr>
  <p:slideViewPr>
    <p:cSldViewPr snapToGrid="0">
      <p:cViewPr varScale="1">
        <p:scale>
          <a:sx n="86" d="100"/>
          <a:sy n="86" d="100"/>
        </p:scale>
        <p:origin x="108" y="7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1A594A-D776-4763-8A3B-B512B818D7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2F757E-3130-4A4C-87A0-F84BE078CF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7F042-300F-4102-BAD3-0CBFD0360B2D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0E9C0-9566-441C-9FA1-2BBE48C961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4C34A8-488D-404F-B561-F38531C5E3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4B4DD-B06D-4B20-8E8C-029BD2478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057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175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568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905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762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119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311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217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97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209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835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076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039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89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155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15875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9983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26640" y="173971"/>
            <a:ext cx="9865360" cy="664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 userDrawn="1"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85018F-F1B9-339C-BA2E-1A6C1EA98484}"/>
              </a:ext>
            </a:extLst>
          </p:cNvPr>
          <p:cNvSpPr txBox="1"/>
          <p:nvPr userDrawn="1"/>
        </p:nvSpPr>
        <p:spPr>
          <a:xfrm>
            <a:off x="5566188" y="4899149"/>
            <a:ext cx="6309360" cy="1668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Christophe Noël, Spacebel for ESA / Brianna </a:t>
            </a:r>
            <a:r>
              <a:rPr lang="en-GB" sz="1400" b="1" dirty="0">
                <a:solidFill>
                  <a:schemeClr val="bg1"/>
                </a:solidFill>
              </a:rPr>
              <a:t>Pagán, NASA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Agenda ID: 2023.04.19_14.00</a:t>
            </a:r>
            <a:endParaRPr lang="en-GB" sz="1400" dirty="0">
              <a:solidFill>
                <a:schemeClr val="bg1"/>
              </a:solidFill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WGISS-55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Cordoba, Argentina (CONAE)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bg1"/>
                </a:solidFill>
              </a:rPr>
              <a:t>18-20 April 2023</a:t>
            </a:r>
            <a:endParaRPr lang="en-GB"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WGISS-55, 18-20 April, 2023</a:t>
            </a:r>
            <a:endParaRPr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4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ophe.noel@Spacebel.b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ophe.noel@Spacebel.b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10" Type="http://schemas.openxmlformats.org/officeDocument/2006/relationships/image" Target="../media/image14.png"/><Relationship Id="rId4" Type="http://schemas.openxmlformats.org/officeDocument/2006/relationships/image" Target="../media/image21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/>
              <a:t>WGISS-55 GeoZarr SWG</a:t>
            </a:r>
            <a:endParaRPr sz="7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EDEFEE-E6DE-4BDA-A2B8-46607376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GeoZarr SWG - Members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A14D51-94C8-49E3-BAEE-77C7A69A9092}"/>
              </a:ext>
            </a:extLst>
          </p:cNvPr>
          <p:cNvSpPr/>
          <p:nvPr/>
        </p:nvSpPr>
        <p:spPr>
          <a:xfrm>
            <a:off x="4530900" y="1202077"/>
            <a:ext cx="3071973" cy="2137024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2400" b="1" dirty="0"/>
              <a:t>Brianna Pagán</a:t>
            </a:r>
          </a:p>
          <a:p>
            <a:pPr algn="ctr"/>
            <a:r>
              <a:rPr lang="en-GB" sz="2000" dirty="0"/>
              <a:t>Aaron Friesz</a:t>
            </a:r>
          </a:p>
          <a:p>
            <a:pPr algn="ctr"/>
            <a:r>
              <a:rPr lang="en-GB" sz="2000" dirty="0"/>
              <a:t>Alexey Shiklomanov </a:t>
            </a:r>
          </a:p>
        </p:txBody>
      </p:sp>
      <p:pic>
        <p:nvPicPr>
          <p:cNvPr id="1026" name="Picture 2" descr="Symbols of NASA | NASA">
            <a:extLst>
              <a:ext uri="{FF2B5EF4-FFF2-40B4-BE49-F238E27FC236}">
                <a16:creationId xmlns:a16="http://schemas.microsoft.com/office/drawing/2014/main" id="{B3E2F81C-F985-48DB-90FD-93A3582B4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102" y="1280846"/>
            <a:ext cx="1907567" cy="95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E13FFFF-3E40-44A5-9C53-5B72A04D61CE}"/>
              </a:ext>
            </a:extLst>
          </p:cNvPr>
          <p:cNvSpPr/>
          <p:nvPr/>
        </p:nvSpPr>
        <p:spPr>
          <a:xfrm>
            <a:off x="1043929" y="1621606"/>
            <a:ext cx="3071973" cy="1563384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2000" dirty="0"/>
              <a:t>Christophe Noël</a:t>
            </a:r>
          </a:p>
          <a:p>
            <a:pPr algn="ctr"/>
            <a:r>
              <a:rPr lang="en-GB" sz="2000" dirty="0"/>
              <a:t>Yves Coene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E9F2F2-2BB1-472F-9155-3CAE5320E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256" y="1877610"/>
            <a:ext cx="1259442" cy="459008"/>
          </a:xfrm>
          <a:prstGeom prst="rect">
            <a:avLst/>
          </a:prstGeom>
        </p:spPr>
      </p:pic>
      <p:pic>
        <p:nvPicPr>
          <p:cNvPr id="1032" name="Picture 8" descr="https://spb-hlt-shrpnt/Communication/Graphic%20Chart/SPACEBEL%20logo%20-%20black%20on%20transparent.png">
            <a:extLst>
              <a:ext uri="{FF2B5EF4-FFF2-40B4-BE49-F238E27FC236}">
                <a16:creationId xmlns:a16="http://schemas.microsoft.com/office/drawing/2014/main" id="{5CD7035C-DC03-45CF-BA7F-F4D0FA0C8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489" y="1868547"/>
            <a:ext cx="1347413" cy="45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1FF9EC-40BE-4B05-BB58-6FAE6CA0CF85}"/>
              </a:ext>
            </a:extLst>
          </p:cNvPr>
          <p:cNvSpPr/>
          <p:nvPr/>
        </p:nvSpPr>
        <p:spPr>
          <a:xfrm>
            <a:off x="8015551" y="1621606"/>
            <a:ext cx="3071973" cy="1563384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2000" dirty="0"/>
              <a:t>Ryan Abernathey</a:t>
            </a:r>
          </a:p>
        </p:txBody>
      </p:sp>
      <p:pic>
        <p:nvPicPr>
          <p:cNvPr id="1034" name="Picture 10" descr="Logo de Earthmover">
            <a:extLst>
              <a:ext uri="{FF2B5EF4-FFF2-40B4-BE49-F238E27FC236}">
                <a16:creationId xmlns:a16="http://schemas.microsoft.com/office/drawing/2014/main" id="{74377DC1-D142-409C-9E25-75FF9C4A2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628" y="1803117"/>
            <a:ext cx="720068" cy="72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olumbia University logo transparent PNG - StickPNG">
            <a:extLst>
              <a:ext uri="{FF2B5EF4-FFF2-40B4-BE49-F238E27FC236}">
                <a16:creationId xmlns:a16="http://schemas.microsoft.com/office/drawing/2014/main" id="{59C0E159-74C7-4D20-A5DA-C839F9EF0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613" y="1621606"/>
            <a:ext cx="1120953" cy="112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C1B560-90B8-4198-AFBD-CD372CA403BF}"/>
              </a:ext>
            </a:extLst>
          </p:cNvPr>
          <p:cNvSpPr/>
          <p:nvPr/>
        </p:nvSpPr>
        <p:spPr>
          <a:xfrm>
            <a:off x="1043929" y="3327430"/>
            <a:ext cx="3071973" cy="1308243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/>
              <a:t>David </a:t>
            </a:r>
            <a:r>
              <a:rPr lang="en-US" sz="2000" dirty="0" err="1"/>
              <a:t>Blodgegtt</a:t>
            </a:r>
            <a:endParaRPr lang="en-GB" sz="2000" dirty="0"/>
          </a:p>
        </p:txBody>
      </p:sp>
      <p:pic>
        <p:nvPicPr>
          <p:cNvPr id="1042" name="Picture 18" descr="U.S. Geological Survey - Organizations - data.doi.gov">
            <a:extLst>
              <a:ext uri="{FF2B5EF4-FFF2-40B4-BE49-F238E27FC236}">
                <a16:creationId xmlns:a16="http://schemas.microsoft.com/office/drawing/2014/main" id="{A7339222-3A6A-4B2F-BA2A-0896A616B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609" y="3578520"/>
            <a:ext cx="1411751" cy="5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5D6E233-B322-4B7B-85F1-DF5832858D96}"/>
              </a:ext>
            </a:extLst>
          </p:cNvPr>
          <p:cNvSpPr/>
          <p:nvPr/>
        </p:nvSpPr>
        <p:spPr>
          <a:xfrm>
            <a:off x="4530898" y="3639848"/>
            <a:ext cx="3071973" cy="1642153"/>
          </a:xfrm>
          <a:prstGeom prst="roundRect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en-US" sz="2000" dirty="0"/>
              <a:t>Chris Holmes</a:t>
            </a:r>
            <a:endParaRPr lang="en-GB" sz="2000" dirty="0"/>
          </a:p>
          <a:p>
            <a:pPr algn="ctr"/>
            <a:r>
              <a:rPr lang="en-GB" sz="2000" dirty="0"/>
              <a:t>Amit Kapadia </a:t>
            </a:r>
          </a:p>
        </p:txBody>
      </p:sp>
      <p:pic>
        <p:nvPicPr>
          <p:cNvPr id="1044" name="Picture 20" descr="Fichier:Planet Labs logo.svg — Wikipédia">
            <a:extLst>
              <a:ext uri="{FF2B5EF4-FFF2-40B4-BE49-F238E27FC236}">
                <a16:creationId xmlns:a16="http://schemas.microsoft.com/office/drawing/2014/main" id="{1258F49A-9320-4FE2-9625-2140B1025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362" y="3804333"/>
            <a:ext cx="1413439" cy="70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286FF873-35E4-4E22-803E-0024C5D2BBA4}"/>
              </a:ext>
            </a:extLst>
          </p:cNvPr>
          <p:cNvSpPr/>
          <p:nvPr/>
        </p:nvSpPr>
        <p:spPr>
          <a:xfrm>
            <a:off x="6802452" y="1711767"/>
            <a:ext cx="1120953" cy="390418"/>
          </a:xfrm>
          <a:prstGeom prst="wedgeRectCallout">
            <a:avLst>
              <a:gd name="adj1" fmla="val -34288"/>
              <a:gd name="adj2" fmla="val 77278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WG lead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4D3ECB6F-6810-40E9-9071-A9D49F5E3765}"/>
              </a:ext>
            </a:extLst>
          </p:cNvPr>
          <p:cNvSpPr/>
          <p:nvPr/>
        </p:nvSpPr>
        <p:spPr>
          <a:xfrm>
            <a:off x="10837758" y="2536859"/>
            <a:ext cx="1120953" cy="390418"/>
          </a:xfrm>
          <a:prstGeom prst="wedgeRectCallout">
            <a:avLst>
              <a:gd name="adj1" fmla="val -65451"/>
              <a:gd name="adj2" fmla="val 5885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Zarr OGC community</a:t>
            </a: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718E1AB9-0826-4D44-8748-F83EC00FA530}"/>
              </a:ext>
            </a:extLst>
          </p:cNvPr>
          <p:cNvSpPr/>
          <p:nvPr/>
        </p:nvSpPr>
        <p:spPr>
          <a:xfrm>
            <a:off x="268548" y="2794572"/>
            <a:ext cx="1120953" cy="390418"/>
          </a:xfrm>
          <a:prstGeom prst="wedgeRectCallout">
            <a:avLst>
              <a:gd name="adj1" fmla="val 64700"/>
              <a:gd name="adj2" fmla="val -46406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GeoZarr first draft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472D5DE7-5473-404F-99A2-313AB159D09A}"/>
              </a:ext>
            </a:extLst>
          </p:cNvPr>
          <p:cNvSpPr/>
          <p:nvPr/>
        </p:nvSpPr>
        <p:spPr>
          <a:xfrm>
            <a:off x="70639" y="4515296"/>
            <a:ext cx="1530849" cy="502975"/>
          </a:xfrm>
          <a:prstGeom prst="wedgeRectCallout">
            <a:avLst>
              <a:gd name="adj1" fmla="val 64700"/>
              <a:gd name="adj2" fmla="val -46406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OGC WaterML2, </a:t>
            </a:r>
            <a:r>
              <a:rPr lang="en-GB" dirty="0" err="1"/>
              <a:t>Hygrology</a:t>
            </a:r>
            <a:endParaRPr lang="en-GB" dirty="0"/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F67B6D0E-EA56-4B52-A3C2-F853D2784F17}"/>
              </a:ext>
            </a:extLst>
          </p:cNvPr>
          <p:cNvSpPr/>
          <p:nvPr/>
        </p:nvSpPr>
        <p:spPr>
          <a:xfrm>
            <a:off x="3765473" y="5187964"/>
            <a:ext cx="1530849" cy="502975"/>
          </a:xfrm>
          <a:prstGeom prst="wedgeRectCallout">
            <a:avLst>
              <a:gd name="adj1" fmla="val 31814"/>
              <a:gd name="adj2" fmla="val -81131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STAC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C56FC62-B463-4D17-AD7F-4D2E8CE050A0}"/>
              </a:ext>
            </a:extLst>
          </p:cNvPr>
          <p:cNvSpPr/>
          <p:nvPr/>
        </p:nvSpPr>
        <p:spPr>
          <a:xfrm>
            <a:off x="8015550" y="3327430"/>
            <a:ext cx="3071973" cy="1308243"/>
          </a:xfrm>
          <a:prstGeom prst="roundRect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/>
              <a:t>Sean Harkins</a:t>
            </a:r>
            <a:endParaRPr lang="en-GB" sz="2000" dirty="0"/>
          </a:p>
        </p:txBody>
      </p:sp>
      <p:pic>
        <p:nvPicPr>
          <p:cNvPr id="1046" name="Picture 22" descr="AIAIA Docs">
            <a:extLst>
              <a:ext uri="{FF2B5EF4-FFF2-40B4-BE49-F238E27FC236}">
                <a16:creationId xmlns:a16="http://schemas.microsoft.com/office/drawing/2014/main" id="{3F1C448E-4346-47E7-9B15-7409D4B4F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613" y="3484637"/>
            <a:ext cx="2314308" cy="4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74E1B2F-1BD4-49A0-B64C-3F1E2B427954}"/>
              </a:ext>
            </a:extLst>
          </p:cNvPr>
          <p:cNvSpPr/>
          <p:nvPr/>
        </p:nvSpPr>
        <p:spPr>
          <a:xfrm>
            <a:off x="8015549" y="4776504"/>
            <a:ext cx="3071973" cy="1308243"/>
          </a:xfrm>
          <a:prstGeom prst="round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/>
              <a:t>Matthew Hanson</a:t>
            </a:r>
            <a:endParaRPr lang="en-GB" sz="2000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BDE193A-ED1D-4816-9CF6-7C37054D6C00}"/>
              </a:ext>
            </a:extLst>
          </p:cNvPr>
          <p:cNvSpPr/>
          <p:nvPr/>
        </p:nvSpPr>
        <p:spPr>
          <a:xfrm>
            <a:off x="1047965" y="4789673"/>
            <a:ext cx="3071973" cy="1308243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/>
              <a:t>Anderson </a:t>
            </a:r>
            <a:r>
              <a:rPr lang="en-US" sz="2000" dirty="0" err="1"/>
              <a:t>Banihirwe</a:t>
            </a:r>
            <a:endParaRPr lang="en-GB" sz="2000" dirty="0"/>
          </a:p>
        </p:txBody>
      </p:sp>
      <p:pic>
        <p:nvPicPr>
          <p:cNvPr id="1048" name="Picture 24" descr="CarbonPlan">
            <a:extLst>
              <a:ext uri="{FF2B5EF4-FFF2-40B4-BE49-F238E27FC236}">
                <a16:creationId xmlns:a16="http://schemas.microsoft.com/office/drawing/2014/main" id="{87371E57-0107-409E-9D8B-99A9BD831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548" y="4952809"/>
            <a:ext cx="1065082" cy="5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Element 84, Inc. Senior DevOps Engineer (remote) | SmartRecruiters">
            <a:extLst>
              <a:ext uri="{FF2B5EF4-FFF2-40B4-BE49-F238E27FC236}">
                <a16:creationId xmlns:a16="http://schemas.microsoft.com/office/drawing/2014/main" id="{B3E3AA81-A05A-4D70-A978-9CE65DF0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33" y="4952809"/>
            <a:ext cx="1618957" cy="4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604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092587-08D3-40CC-B3B9-30119FE125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 January 2023: Kick-off</a:t>
            </a:r>
          </a:p>
          <a:p>
            <a:r>
              <a:rPr lang="en-US" dirty="0"/>
              <a:t>1 February 2023: Brainstorming on high-level objectives</a:t>
            </a:r>
          </a:p>
          <a:p>
            <a:r>
              <a:rPr lang="en-US" dirty="0"/>
              <a:t>15 February 2023: OGC standardization processes (Scott Simons)</a:t>
            </a:r>
          </a:p>
          <a:p>
            <a:r>
              <a:rPr lang="en-US" dirty="0"/>
              <a:t>1 March 2023: Examples of Zarr stores</a:t>
            </a:r>
          </a:p>
          <a:p>
            <a:r>
              <a:rPr lang="en-US" dirty="0"/>
              <a:t>29 March 2023: Spec extension vs Conventions</a:t>
            </a:r>
          </a:p>
          <a:p>
            <a:r>
              <a:rPr lang="en-GB" dirty="0"/>
              <a:t>12 April 2023: SWG creation debate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FB52A5-BAAE-4E9C-97C3-C41ECF90F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GeoZarr SWG - Meetings</a:t>
            </a:r>
          </a:p>
        </p:txBody>
      </p:sp>
    </p:spTree>
    <p:extLst>
      <p:ext uri="{BB962C8B-B14F-4D97-AF65-F5344CB8AC3E}">
        <p14:creationId xmlns:p14="http://schemas.microsoft.com/office/powerpoint/2010/main" val="2130610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7E7477-F1F4-4DEA-9CDC-89208790DA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Conventions to store geospatial data in Zarr</a:t>
            </a:r>
          </a:p>
          <a:p>
            <a:pPr lvl="1"/>
            <a:r>
              <a:rPr lang="en-US" dirty="0"/>
              <a:t>ZEP-4 </a:t>
            </a:r>
          </a:p>
          <a:p>
            <a:r>
              <a:rPr lang="en-US" dirty="0"/>
              <a:t>Improve CF conventions</a:t>
            </a:r>
          </a:p>
          <a:p>
            <a:pPr lvl="1"/>
            <a:r>
              <a:rPr lang="en-US" dirty="0"/>
              <a:t>CRS</a:t>
            </a:r>
          </a:p>
          <a:p>
            <a:r>
              <a:rPr lang="en-US" dirty="0"/>
              <a:t>Leverage </a:t>
            </a:r>
            <a:r>
              <a:rPr lang="en-US" dirty="0" err="1"/>
              <a:t>zarr</a:t>
            </a:r>
            <a:r>
              <a:rPr lang="en-US" dirty="0"/>
              <a:t> v3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009675-E2D0-42C6-ADFE-F8BB16060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GeoZarr SWG - Objectives</a:t>
            </a:r>
          </a:p>
        </p:txBody>
      </p:sp>
    </p:spTree>
    <p:extLst>
      <p:ext uri="{BB962C8B-B14F-4D97-AF65-F5344CB8AC3E}">
        <p14:creationId xmlns:p14="http://schemas.microsoft.com/office/powerpoint/2010/main" val="1665575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7ED71F-6642-4BE1-854D-9BF352F726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Incertitude due to unprecise objectives</a:t>
            </a:r>
          </a:p>
          <a:p>
            <a:r>
              <a:rPr lang="en-US" dirty="0"/>
              <a:t>Concerns about OGC process (Slow ? Bureaucratic ?)</a:t>
            </a:r>
          </a:p>
          <a:p>
            <a:pPr lvl="1"/>
            <a:r>
              <a:rPr lang="en-US" dirty="0"/>
              <a:t>Assessing working aside (ratification as OGC community standard)</a:t>
            </a:r>
          </a:p>
          <a:p>
            <a:r>
              <a:rPr lang="en-US" dirty="0"/>
              <a:t>Actions taken:</a:t>
            </a:r>
          </a:p>
          <a:p>
            <a:pPr lvl="1"/>
            <a:r>
              <a:rPr lang="en-US" dirty="0"/>
              <a:t>Introduction to OGC Process</a:t>
            </a:r>
          </a:p>
          <a:p>
            <a:pPr lvl="1"/>
            <a:r>
              <a:rPr lang="en-US" dirty="0"/>
              <a:t>Refinement of objectives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C93BBF-F570-4056-8E4D-EFE1EE805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GeoZarr SWG – OGC</a:t>
            </a:r>
          </a:p>
        </p:txBody>
      </p:sp>
    </p:spTree>
    <p:extLst>
      <p:ext uri="{BB962C8B-B14F-4D97-AF65-F5344CB8AC3E}">
        <p14:creationId xmlns:p14="http://schemas.microsoft.com/office/powerpoint/2010/main" val="3152961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B711E2-0BE6-4983-B0C2-BEA02A9E99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GeoZarr convention will follow ZEP-0004 approach</a:t>
            </a:r>
          </a:p>
          <a:p>
            <a:r>
              <a:rPr lang="en-US" dirty="0"/>
              <a:t>ZEP-0004 </a:t>
            </a:r>
          </a:p>
          <a:p>
            <a:pPr lvl="1"/>
            <a:r>
              <a:rPr lang="en-US" dirty="0"/>
              <a:t>Proposed enhancement of Zarr (not yet validated)</a:t>
            </a:r>
          </a:p>
          <a:p>
            <a:pPr lvl="1"/>
            <a:r>
              <a:rPr lang="en-US" dirty="0"/>
              <a:t>Formalize concept of </a:t>
            </a:r>
            <a:r>
              <a:rPr lang="en-US" b="1" dirty="0"/>
              <a:t>Zarr convention</a:t>
            </a:r>
          </a:p>
          <a:p>
            <a:pPr lvl="1"/>
            <a:r>
              <a:rPr lang="en-US" dirty="0"/>
              <a:t>Support communities standardizing </a:t>
            </a:r>
            <a:r>
              <a:rPr lang="en-US" b="1" dirty="0"/>
              <a:t>domain-specific data model </a:t>
            </a:r>
            <a:r>
              <a:rPr lang="en-US" dirty="0"/>
              <a:t>(in Zarr)</a:t>
            </a:r>
          </a:p>
          <a:p>
            <a:pPr lvl="1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B983CE-90C1-4472-9036-E59A4BA62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ZEP-4</a:t>
            </a:r>
          </a:p>
        </p:txBody>
      </p:sp>
    </p:spTree>
    <p:extLst>
      <p:ext uri="{BB962C8B-B14F-4D97-AF65-F5344CB8AC3E}">
        <p14:creationId xmlns:p14="http://schemas.microsoft.com/office/powerpoint/2010/main" val="3987712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D7696F-C0D3-4CC8-9379-A49838AB1C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Hot Topics:</a:t>
            </a:r>
          </a:p>
          <a:p>
            <a:pPr lvl="1"/>
            <a:r>
              <a:rPr lang="en-US" dirty="0"/>
              <a:t>Governance &amp; goals</a:t>
            </a:r>
          </a:p>
          <a:p>
            <a:pPr lvl="1"/>
            <a:r>
              <a:rPr lang="en-US" dirty="0"/>
              <a:t>Use cases and tool chains</a:t>
            </a:r>
          </a:p>
          <a:p>
            <a:pPr lvl="1"/>
            <a:r>
              <a:rPr lang="en-US" dirty="0"/>
              <a:t>Core coordinates set (e.g. XYZTBW)</a:t>
            </a:r>
          </a:p>
          <a:p>
            <a:pPr lvl="1"/>
            <a:r>
              <a:rPr lang="en-US" dirty="0"/>
              <a:t>Spatial coordinates “condensed” encoding (2D + vectors + origin/offset)</a:t>
            </a:r>
          </a:p>
          <a:p>
            <a:pPr lvl="1"/>
            <a:r>
              <a:rPr lang="en-US" dirty="0"/>
              <a:t>Differences between GDAL and </a:t>
            </a:r>
            <a:r>
              <a:rPr lang="en-US" dirty="0" err="1"/>
              <a:t>Xarray</a:t>
            </a:r>
            <a:r>
              <a:rPr lang="en-US" dirty="0"/>
              <a:t> encodings</a:t>
            </a:r>
          </a:p>
          <a:p>
            <a:r>
              <a:rPr lang="en-GB" dirty="0"/>
              <a:t>Next Steps:</a:t>
            </a:r>
          </a:p>
          <a:p>
            <a:pPr lvl="1"/>
            <a:r>
              <a:rPr lang="en-GB" dirty="0"/>
              <a:t>OGC SWG ?</a:t>
            </a:r>
          </a:p>
          <a:p>
            <a:pPr lvl="1"/>
            <a:r>
              <a:rPr lang="en-GB" dirty="0"/>
              <a:t>Contacts with CF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55DD96-DB55-4241-91DB-7DCADEA16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GeoZarr SWG – Current Status</a:t>
            </a:r>
          </a:p>
        </p:txBody>
      </p:sp>
    </p:spTree>
    <p:extLst>
      <p:ext uri="{BB962C8B-B14F-4D97-AF65-F5344CB8AC3E}">
        <p14:creationId xmlns:p14="http://schemas.microsoft.com/office/powerpoint/2010/main" val="1713406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455CA3-C4E1-4244-9241-D66ED095E7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Interest to join us ?</a:t>
            </a:r>
          </a:p>
          <a:p>
            <a:pPr lvl="1"/>
            <a:r>
              <a:rPr lang="en-GB" dirty="0"/>
              <a:t>Contact: </a:t>
            </a:r>
            <a:r>
              <a:rPr lang="en-GB" dirty="0">
                <a:hlinkClick r:id="rId3"/>
              </a:rPr>
              <a:t>Christophe.noel@Spacebel.be</a:t>
            </a:r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CD8FE0-13D1-40BD-B29D-640B5C826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64927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A7FBA9-7969-4306-9E27-3A1B715951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GeoZarr SWG </a:t>
            </a:r>
            <a:r>
              <a:rPr lang="en-US" dirty="0"/>
              <a:t>was created in January 2023</a:t>
            </a:r>
          </a:p>
          <a:p>
            <a:r>
              <a:rPr lang="en-GB" dirty="0"/>
              <a:t>Objective is to develop conventions for storing geospatial data in Zarr, a cloud-native, multidimensional data format. </a:t>
            </a:r>
          </a:p>
          <a:p>
            <a:r>
              <a:rPr lang="en-GB" dirty="0"/>
              <a:t>The project emerged from outcomes of the ESA GSTP Hyperspectral Data Store &amp; Access (HDSA) initiative</a:t>
            </a:r>
          </a:p>
          <a:p>
            <a:r>
              <a:rPr lang="en-GB" dirty="0"/>
              <a:t>Interested ?</a:t>
            </a:r>
          </a:p>
          <a:p>
            <a:pPr lvl="1"/>
            <a:r>
              <a:rPr lang="en-GB" dirty="0"/>
              <a:t>Contact: </a:t>
            </a:r>
            <a:r>
              <a:rPr lang="en-GB" dirty="0">
                <a:hlinkClick r:id="rId3"/>
              </a:rPr>
              <a:t>Christophe.noel@Spacebel.be</a:t>
            </a:r>
            <a:r>
              <a:rPr lang="en-GB" dirty="0"/>
              <a:t> </a:t>
            </a:r>
          </a:p>
          <a:p>
            <a:pPr marL="5080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ABA065-DE79-47CB-9436-23412FB0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Executive Summary</a:t>
            </a:r>
          </a:p>
        </p:txBody>
      </p:sp>
    </p:spTree>
    <p:extLst>
      <p:ext uri="{BB962C8B-B14F-4D97-AF65-F5344CB8AC3E}">
        <p14:creationId xmlns:p14="http://schemas.microsoft.com/office/powerpoint/2010/main" val="3826312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52A4A4-6A44-4EB9-98B5-24FDC20CC0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GeoZarr Starting Point</a:t>
            </a:r>
          </a:p>
          <a:p>
            <a:pPr lvl="1"/>
            <a:r>
              <a:rPr lang="en-US" dirty="0"/>
              <a:t>HDSA Project</a:t>
            </a:r>
          </a:p>
          <a:p>
            <a:pPr lvl="1"/>
            <a:r>
              <a:rPr lang="en-US" dirty="0"/>
              <a:t>GeoZarr Extension</a:t>
            </a:r>
          </a:p>
          <a:p>
            <a:r>
              <a:rPr lang="en-US" dirty="0"/>
              <a:t>GeoZarr SWG</a:t>
            </a:r>
          </a:p>
          <a:p>
            <a:pPr lvl="1"/>
            <a:r>
              <a:rPr lang="en-US" dirty="0"/>
              <a:t>History</a:t>
            </a:r>
          </a:p>
          <a:p>
            <a:pPr lvl="1"/>
            <a:r>
              <a:rPr lang="en-US" dirty="0"/>
              <a:t>Members</a:t>
            </a:r>
          </a:p>
          <a:p>
            <a:pPr lvl="1"/>
            <a:r>
              <a:rPr lang="en-US" dirty="0"/>
              <a:t>OGC Process</a:t>
            </a:r>
          </a:p>
          <a:p>
            <a:r>
              <a:rPr lang="en-US" dirty="0"/>
              <a:t>Current status and next steps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CB28E3-14EE-4A2E-BD24-664FC1888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30992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1558B2-DCA7-40B2-9228-5B0722AC5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GSTP Project: Hyperspectral Data Store &amp; Access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Objectives:</a:t>
            </a:r>
          </a:p>
          <a:p>
            <a:pPr lvl="1"/>
            <a:r>
              <a:rPr lang="en-GB" dirty="0"/>
              <a:t>Cloud-Native Store</a:t>
            </a:r>
          </a:p>
          <a:p>
            <a:pPr lvl="1"/>
            <a:r>
              <a:rPr lang="en-GB" dirty="0"/>
              <a:t>Multidimensional data (wavelength, time, …)</a:t>
            </a:r>
          </a:p>
          <a:p>
            <a:pPr lvl="1"/>
            <a:r>
              <a:rPr lang="en-GB" dirty="0"/>
              <a:t>Serverless subsetting/time series API (“pixel-based access”)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D13DAD-9C7A-4F39-9D01-8E3D50E3E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Starting 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32420A-C013-450E-9A07-B1018BE42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5" y="2164514"/>
            <a:ext cx="5057775" cy="7529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63709D-0EBA-4127-AFF5-7E1A1B2B2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165" y="5134171"/>
            <a:ext cx="7356385" cy="113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35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9CC90F-5609-4D30-9B8E-1D1CA01CB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3915408"/>
            <a:ext cx="11495400" cy="2305996"/>
          </a:xfrm>
        </p:spPr>
        <p:txBody>
          <a:bodyPr/>
          <a:lstStyle/>
          <a:p>
            <a:pPr marL="50800" indent="0">
              <a:buNone/>
            </a:pPr>
            <a:r>
              <a:rPr lang="en-US" dirty="0"/>
              <a:t>COG is widely recognized as a leading cloud-native data format due to its scalability and efficiency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25E9B1-7AFC-43CA-9F12-78B970160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Benefits of Using Cloud-Native Data Formats</a:t>
            </a:r>
            <a:endParaRPr lang="en-GB" sz="3600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C308099A-1035-4483-8147-2E7F14AF367F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05" y="1217394"/>
            <a:ext cx="3490244" cy="174701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5E8F935-CA7B-4AB0-84F6-DBF4876EC32F}"/>
              </a:ext>
            </a:extLst>
          </p:cNvPr>
          <p:cNvGrpSpPr/>
          <p:nvPr/>
        </p:nvGrpSpPr>
        <p:grpSpPr>
          <a:xfrm>
            <a:off x="8511494" y="1181404"/>
            <a:ext cx="2556182" cy="1669606"/>
            <a:chOff x="783771" y="6573041"/>
            <a:chExt cx="5427024" cy="354473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80F03B3-A522-480D-9960-1AA6095CF844}"/>
                </a:ext>
              </a:extLst>
            </p:cNvPr>
            <p:cNvSpPr/>
            <p:nvPr/>
          </p:nvSpPr>
          <p:spPr>
            <a:xfrm>
              <a:off x="783771" y="6573041"/>
              <a:ext cx="5427024" cy="3544736"/>
            </a:xfrm>
            <a:prstGeom prst="round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GB" sz="1396"/>
            </a:p>
          </p:txBody>
        </p:sp>
        <p:pic>
          <p:nvPicPr>
            <p:cNvPr id="7" name="Content Placeholder 6">
              <a:extLst>
                <a:ext uri="{FF2B5EF4-FFF2-40B4-BE49-F238E27FC236}">
                  <a16:creationId xmlns:a16="http://schemas.microsoft.com/office/drawing/2014/main" id="{A5D34852-1C36-456A-9798-4705D53BF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57974" y="7095524"/>
              <a:ext cx="1669617" cy="71447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CCF57DC-E6E7-4106-921C-C83C944F2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99869" y="6955558"/>
              <a:ext cx="1524213" cy="85737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1B0E19E-12D3-498D-B309-23E5758D6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824" y="6920788"/>
              <a:ext cx="1669616" cy="85737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EFB8303-6358-4420-A765-C90F36B2B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7490" y="9069276"/>
              <a:ext cx="1669617" cy="70937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5A2C4CC-96E7-48B4-8C75-20B96BCD9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50389" y="8040138"/>
              <a:ext cx="855949" cy="102913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49B4C9-BB47-4B4B-8C40-72215E475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5719" y="8311205"/>
              <a:ext cx="1354150" cy="385589"/>
            </a:xfrm>
            <a:prstGeom prst="rect">
              <a:avLst/>
            </a:prstGeom>
          </p:spPr>
        </p:pic>
        <p:pic>
          <p:nvPicPr>
            <p:cNvPr id="13" name="Picture 4" descr="Operations on COO and GCXS arrays — sparse 0.13.0+6.gd9c848e.dirty  documentation">
              <a:extLst>
                <a:ext uri="{FF2B5EF4-FFF2-40B4-BE49-F238E27FC236}">
                  <a16:creationId xmlns:a16="http://schemas.microsoft.com/office/drawing/2014/main" id="{09321344-5962-4A01-AD00-5951F77E7E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5592" y="8971460"/>
              <a:ext cx="905001" cy="90500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90BF644-35E1-411F-B238-4835EDC99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clrChange>
                <a:clrFrom>
                  <a:srgbClr val="96B4C5"/>
                </a:clrFrom>
                <a:clrTo>
                  <a:srgbClr val="96B4C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57974" y="8184951"/>
              <a:ext cx="1360239" cy="369001"/>
            </a:xfrm>
            <a:prstGeom prst="rect">
              <a:avLst/>
            </a:prstGeom>
          </p:spPr>
        </p:pic>
        <p:pic>
          <p:nvPicPr>
            <p:cNvPr id="15" name="Picture 4" descr="logo">
              <a:extLst>
                <a:ext uri="{FF2B5EF4-FFF2-40B4-BE49-F238E27FC236}">
                  <a16:creationId xmlns:a16="http://schemas.microsoft.com/office/drawing/2014/main" id="{CEC30056-2D4B-49D9-86A9-BC53237C4F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389" y="9249264"/>
              <a:ext cx="823171" cy="418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4B01F18-D807-474C-8640-AD8BC74E5E5D}"/>
              </a:ext>
            </a:extLst>
          </p:cNvPr>
          <p:cNvSpPr txBox="1"/>
          <p:nvPr/>
        </p:nvSpPr>
        <p:spPr>
          <a:xfrm>
            <a:off x="0" y="2951089"/>
            <a:ext cx="3608151" cy="665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2" dirty="0">
                <a:solidFill>
                  <a:srgbClr val="2E6CA4"/>
                </a:solidFill>
              </a:rPr>
              <a:t>Independent chunks</a:t>
            </a:r>
            <a:br>
              <a:rPr lang="en-US" sz="1862" dirty="0">
                <a:solidFill>
                  <a:srgbClr val="2E6CA4"/>
                </a:solidFill>
              </a:rPr>
            </a:br>
            <a:r>
              <a:rPr lang="en-US" sz="1862" dirty="0">
                <a:solidFill>
                  <a:srgbClr val="2E6CA4"/>
                </a:solidFill>
                <a:sym typeface="Wingdings" panose="05000000000000000000" pitchFamily="2" charset="2"/>
              </a:rPr>
              <a:t> fast &amp; concurrent access</a:t>
            </a:r>
            <a:endParaRPr lang="en-US" sz="1862" dirty="0">
              <a:solidFill>
                <a:srgbClr val="2E6CA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78AD55-3706-45B3-8E92-17D9FA119349}"/>
              </a:ext>
            </a:extLst>
          </p:cNvPr>
          <p:cNvSpPr txBox="1"/>
          <p:nvPr/>
        </p:nvSpPr>
        <p:spPr>
          <a:xfrm>
            <a:off x="8334490" y="2921534"/>
            <a:ext cx="3142492" cy="665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862" dirty="0">
                <a:solidFill>
                  <a:srgbClr val="7030A0"/>
                </a:solidFill>
              </a:rPr>
              <a:t>Native Access</a:t>
            </a:r>
            <a:br>
              <a:rPr lang="fr-BE" sz="1862" dirty="0">
                <a:solidFill>
                  <a:srgbClr val="7030A0"/>
                </a:solidFill>
              </a:rPr>
            </a:br>
            <a:r>
              <a:rPr lang="fr-BE" sz="1862" dirty="0">
                <a:solidFill>
                  <a:srgbClr val="7030A0"/>
                </a:solidFill>
                <a:sym typeface="Wingdings" panose="05000000000000000000" pitchFamily="2" charset="2"/>
              </a:rPr>
              <a:t> No API (HTTP </a:t>
            </a:r>
            <a:r>
              <a:rPr lang="fr-BE" sz="1862" dirty="0" err="1">
                <a:solidFill>
                  <a:srgbClr val="7030A0"/>
                </a:solidFill>
                <a:sym typeface="Wingdings" panose="05000000000000000000" pitchFamily="2" charset="2"/>
              </a:rPr>
              <a:t>only</a:t>
            </a:r>
            <a:r>
              <a:rPr lang="fr-BE" sz="1862" dirty="0">
                <a:solidFill>
                  <a:srgbClr val="7030A0"/>
                </a:solidFill>
                <a:sym typeface="Wingdings" panose="05000000000000000000" pitchFamily="2" charset="2"/>
              </a:rPr>
              <a:t>)</a:t>
            </a:r>
            <a:endParaRPr lang="en-GB" sz="1862" dirty="0">
              <a:solidFill>
                <a:srgbClr val="7030A0"/>
              </a:solidFill>
            </a:endParaRPr>
          </a:p>
        </p:txBody>
      </p:sp>
      <p:pic>
        <p:nvPicPr>
          <p:cNvPr id="18" name="Picture 2" descr="https://zachgoll.github.io/blog/2019/file-object-block-storage/object-storage.png">
            <a:extLst>
              <a:ext uri="{FF2B5EF4-FFF2-40B4-BE49-F238E27FC236}">
                <a16:creationId xmlns:a16="http://schemas.microsoft.com/office/drawing/2014/main" id="{82B4BCBE-DDC6-486A-9465-4DB4F5B78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4618" y="1181404"/>
            <a:ext cx="3486678" cy="191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loud Optimized GeoTIFF">
            <a:extLst>
              <a:ext uri="{FF2B5EF4-FFF2-40B4-BE49-F238E27FC236}">
                <a16:creationId xmlns:a16="http://schemas.microsoft.com/office/drawing/2014/main" id="{3C3FF5D7-B86E-42BE-8E1F-6A675C272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480" y="4902632"/>
            <a:ext cx="1890522" cy="135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264F16C-EF1C-49A0-827A-6057A3B6FB31}"/>
              </a:ext>
            </a:extLst>
          </p:cNvPr>
          <p:cNvSpPr txBox="1"/>
          <p:nvPr/>
        </p:nvSpPr>
        <p:spPr>
          <a:xfrm>
            <a:off x="3741802" y="2951517"/>
            <a:ext cx="4416242" cy="665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2" dirty="0">
                <a:solidFill>
                  <a:schemeClr val="accent2">
                    <a:lumMod val="75000"/>
                  </a:schemeClr>
                </a:solidFill>
              </a:rPr>
              <a:t>S3 friendly</a:t>
            </a:r>
          </a:p>
          <a:p>
            <a:pPr algn="ctr"/>
            <a:r>
              <a:rPr lang="en-US" sz="1862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1862" dirty="0">
                <a:solidFill>
                  <a:schemeClr val="accent2">
                    <a:lumMod val="75000"/>
                  </a:schemeClr>
                </a:solidFill>
              </a:rPr>
              <a:t> Affordable &amp; scalable</a:t>
            </a:r>
          </a:p>
        </p:txBody>
      </p:sp>
    </p:spTree>
    <p:extLst>
      <p:ext uri="{BB962C8B-B14F-4D97-AF65-F5344CB8AC3E}">
        <p14:creationId xmlns:p14="http://schemas.microsoft.com/office/powerpoint/2010/main" val="367366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756F35-FF11-411A-A26A-71B072EF9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Why We Chose Zarr Over Other Formats</a:t>
            </a:r>
            <a:endParaRPr lang="en-GB" sz="3600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8078F696-5050-4F28-BB13-B36CA7623270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05" y="1217394"/>
            <a:ext cx="3490244" cy="1747019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83408F2-BEDB-4352-843D-E8455C94A5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62053" y="3782216"/>
            <a:ext cx="2291869" cy="198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71AB639-8195-41D4-899A-3AD33D4F91A0}"/>
              </a:ext>
            </a:extLst>
          </p:cNvPr>
          <p:cNvGrpSpPr/>
          <p:nvPr/>
        </p:nvGrpSpPr>
        <p:grpSpPr>
          <a:xfrm>
            <a:off x="8511494" y="1181404"/>
            <a:ext cx="2556182" cy="1669606"/>
            <a:chOff x="783771" y="6573041"/>
            <a:chExt cx="5427024" cy="354473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8D4D658-128D-451C-9FA1-A8CEC02D95D4}"/>
                </a:ext>
              </a:extLst>
            </p:cNvPr>
            <p:cNvSpPr/>
            <p:nvPr/>
          </p:nvSpPr>
          <p:spPr>
            <a:xfrm>
              <a:off x="783771" y="6573041"/>
              <a:ext cx="5427024" cy="3544736"/>
            </a:xfrm>
            <a:prstGeom prst="round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GB" sz="1396"/>
            </a:p>
          </p:txBody>
        </p:sp>
        <p:pic>
          <p:nvPicPr>
            <p:cNvPr id="8" name="Content Placeholder 6">
              <a:extLst>
                <a:ext uri="{FF2B5EF4-FFF2-40B4-BE49-F238E27FC236}">
                  <a16:creationId xmlns:a16="http://schemas.microsoft.com/office/drawing/2014/main" id="{EA949E20-496F-4464-BCF2-88E5B44DA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57974" y="7095524"/>
              <a:ext cx="1669617" cy="71447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E23E36-4C0E-476C-8135-694006409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99869" y="6955558"/>
              <a:ext cx="1524213" cy="85737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9BC291-6DE6-47FF-B3EB-C8895C036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824" y="6920788"/>
              <a:ext cx="1669616" cy="85737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C459CA-8D0B-4012-A304-EBA37F93A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7490" y="9069276"/>
              <a:ext cx="1669617" cy="70937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D26B938-A01A-4CAC-8EB7-3C8A5F7A4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50389" y="8040138"/>
              <a:ext cx="855949" cy="102913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1D03F42-C482-4466-BBDB-7E5429F52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5719" y="8311205"/>
              <a:ext cx="1354150" cy="385589"/>
            </a:xfrm>
            <a:prstGeom prst="rect">
              <a:avLst/>
            </a:prstGeom>
          </p:spPr>
        </p:pic>
        <p:pic>
          <p:nvPicPr>
            <p:cNvPr id="14" name="Picture 4" descr="Operations on COO and GCXS arrays — sparse 0.13.0+6.gd9c848e.dirty  documentation">
              <a:extLst>
                <a:ext uri="{FF2B5EF4-FFF2-40B4-BE49-F238E27FC236}">
                  <a16:creationId xmlns:a16="http://schemas.microsoft.com/office/drawing/2014/main" id="{6CF0CD1A-DC9F-4451-894A-2DF4EF4F4C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5592" y="8971460"/>
              <a:ext cx="905001" cy="90500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5F0FBD6-08BE-4D03-AA10-FEA5810D3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clrChange>
                <a:clrFrom>
                  <a:srgbClr val="96B4C5"/>
                </a:clrFrom>
                <a:clrTo>
                  <a:srgbClr val="96B4C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57974" y="8184951"/>
              <a:ext cx="1360239" cy="369001"/>
            </a:xfrm>
            <a:prstGeom prst="rect">
              <a:avLst/>
            </a:prstGeom>
          </p:spPr>
        </p:pic>
        <p:pic>
          <p:nvPicPr>
            <p:cNvPr id="16" name="Picture 4" descr="logo">
              <a:extLst>
                <a:ext uri="{FF2B5EF4-FFF2-40B4-BE49-F238E27FC236}">
                  <a16:creationId xmlns:a16="http://schemas.microsoft.com/office/drawing/2014/main" id="{B5CBAD0C-4607-4081-BE19-933914467C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389" y="9249264"/>
              <a:ext cx="823171" cy="418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B5C7991-0A2B-4E79-B3C5-6E70D26F374D}"/>
              </a:ext>
            </a:extLst>
          </p:cNvPr>
          <p:cNvSpPr txBox="1"/>
          <p:nvPr/>
        </p:nvSpPr>
        <p:spPr>
          <a:xfrm>
            <a:off x="0" y="2951089"/>
            <a:ext cx="3608151" cy="665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2" dirty="0">
                <a:solidFill>
                  <a:srgbClr val="2E6CA4"/>
                </a:solidFill>
              </a:rPr>
              <a:t>Independent chunks</a:t>
            </a:r>
            <a:br>
              <a:rPr lang="en-US" sz="1862" dirty="0">
                <a:solidFill>
                  <a:srgbClr val="2E6CA4"/>
                </a:solidFill>
              </a:rPr>
            </a:br>
            <a:r>
              <a:rPr lang="en-US" sz="1862" dirty="0">
                <a:solidFill>
                  <a:srgbClr val="2E6CA4"/>
                </a:solidFill>
                <a:sym typeface="Wingdings" panose="05000000000000000000" pitchFamily="2" charset="2"/>
              </a:rPr>
              <a:t> fast &amp; concurrent access</a:t>
            </a:r>
            <a:endParaRPr lang="en-US" sz="1862" dirty="0">
              <a:solidFill>
                <a:srgbClr val="2E6CA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BA7A47-EF22-49DD-B02E-746EC4A36E21}"/>
              </a:ext>
            </a:extLst>
          </p:cNvPr>
          <p:cNvSpPr txBox="1"/>
          <p:nvPr/>
        </p:nvSpPr>
        <p:spPr>
          <a:xfrm>
            <a:off x="540617" y="5640605"/>
            <a:ext cx="5775439" cy="378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2" dirty="0">
                <a:solidFill>
                  <a:schemeClr val="accent5">
                    <a:lumMod val="50000"/>
                  </a:schemeClr>
                </a:solidFill>
              </a:rPr>
              <a:t>Multidimensional Array</a:t>
            </a:r>
          </a:p>
        </p:txBody>
      </p:sp>
      <p:pic>
        <p:nvPicPr>
          <p:cNvPr id="19" name="Content Placeholder 10">
            <a:extLst>
              <a:ext uri="{FF2B5EF4-FFF2-40B4-BE49-F238E27FC236}">
                <a16:creationId xmlns:a16="http://schemas.microsoft.com/office/drawing/2014/main" id="{AF27D1D8-A1FE-4B8A-91AC-4B49985031D2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18" y="4149157"/>
            <a:ext cx="4103450" cy="15360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DA07A58-57A1-48A6-943C-A1C9C15067CE}"/>
              </a:ext>
            </a:extLst>
          </p:cNvPr>
          <p:cNvSpPr txBox="1"/>
          <p:nvPr/>
        </p:nvSpPr>
        <p:spPr>
          <a:xfrm>
            <a:off x="8334490" y="2921534"/>
            <a:ext cx="3142492" cy="665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862" dirty="0">
                <a:solidFill>
                  <a:srgbClr val="7030A0"/>
                </a:solidFill>
              </a:rPr>
              <a:t>Native Access</a:t>
            </a:r>
            <a:br>
              <a:rPr lang="fr-BE" sz="1862" dirty="0">
                <a:solidFill>
                  <a:srgbClr val="7030A0"/>
                </a:solidFill>
              </a:rPr>
            </a:br>
            <a:r>
              <a:rPr lang="fr-BE" sz="1862" dirty="0">
                <a:solidFill>
                  <a:srgbClr val="7030A0"/>
                </a:solidFill>
                <a:sym typeface="Wingdings" panose="05000000000000000000" pitchFamily="2" charset="2"/>
              </a:rPr>
              <a:t> No API (HTTP </a:t>
            </a:r>
            <a:r>
              <a:rPr lang="fr-BE" sz="1862" dirty="0" err="1">
                <a:solidFill>
                  <a:srgbClr val="7030A0"/>
                </a:solidFill>
                <a:sym typeface="Wingdings" panose="05000000000000000000" pitchFamily="2" charset="2"/>
              </a:rPr>
              <a:t>only</a:t>
            </a:r>
            <a:r>
              <a:rPr lang="fr-BE" sz="1862" dirty="0">
                <a:solidFill>
                  <a:srgbClr val="7030A0"/>
                </a:solidFill>
                <a:sym typeface="Wingdings" panose="05000000000000000000" pitchFamily="2" charset="2"/>
              </a:rPr>
              <a:t>)</a:t>
            </a:r>
            <a:endParaRPr lang="en-GB" sz="1862" dirty="0">
              <a:solidFill>
                <a:srgbClr val="7030A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86C7D5-0A76-4B0E-AC60-62582A0A1571}"/>
              </a:ext>
            </a:extLst>
          </p:cNvPr>
          <p:cNvSpPr txBox="1"/>
          <p:nvPr/>
        </p:nvSpPr>
        <p:spPr>
          <a:xfrm>
            <a:off x="8560669" y="5685193"/>
            <a:ext cx="3142492" cy="378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862" dirty="0">
                <a:solidFill>
                  <a:schemeClr val="accent4">
                    <a:lumMod val="75000"/>
                  </a:schemeClr>
                </a:solidFill>
              </a:rPr>
              <a:t>Extension-</a:t>
            </a:r>
            <a:r>
              <a:rPr lang="fr-BE" sz="1862" dirty="0" err="1">
                <a:solidFill>
                  <a:schemeClr val="accent4">
                    <a:lumMod val="75000"/>
                  </a:schemeClr>
                </a:solidFill>
              </a:rPr>
              <a:t>friendly</a:t>
            </a:r>
            <a:endParaRPr lang="en-GB" sz="1862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4874B7F-0A05-473D-8007-141F7CFEC520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5191" y="4628672"/>
            <a:ext cx="1585593" cy="780563"/>
          </a:xfrm>
          <a:prstGeom prst="rect">
            <a:avLst/>
          </a:prstGeom>
        </p:spPr>
      </p:pic>
      <p:pic>
        <p:nvPicPr>
          <p:cNvPr id="23" name="Picture 2" descr="https://zachgoll.github.io/blog/2019/file-object-block-storage/object-storage.png">
            <a:extLst>
              <a:ext uri="{FF2B5EF4-FFF2-40B4-BE49-F238E27FC236}">
                <a16:creationId xmlns:a16="http://schemas.microsoft.com/office/drawing/2014/main" id="{2FCD1A2A-5F63-4D3A-B69C-11AA5649B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4618" y="1181404"/>
            <a:ext cx="3486678" cy="191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01AE39D-AD38-4AFA-834F-D1E158831C57}"/>
              </a:ext>
            </a:extLst>
          </p:cNvPr>
          <p:cNvSpPr txBox="1"/>
          <p:nvPr/>
        </p:nvSpPr>
        <p:spPr>
          <a:xfrm>
            <a:off x="3741802" y="2951517"/>
            <a:ext cx="4416242" cy="665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2" dirty="0">
                <a:solidFill>
                  <a:schemeClr val="accent2">
                    <a:lumMod val="75000"/>
                  </a:schemeClr>
                </a:solidFill>
              </a:rPr>
              <a:t>S3 friendly</a:t>
            </a:r>
          </a:p>
          <a:p>
            <a:pPr algn="ctr"/>
            <a:r>
              <a:rPr lang="en-US" sz="1862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1862" dirty="0">
                <a:solidFill>
                  <a:schemeClr val="accent2">
                    <a:lumMod val="75000"/>
                  </a:schemeClr>
                </a:solidFill>
              </a:rPr>
              <a:t> Affordable &amp; scalable</a:t>
            </a:r>
          </a:p>
        </p:txBody>
      </p:sp>
      <p:pic>
        <p:nvPicPr>
          <p:cNvPr id="25" name="Picture 2" descr="GitHub - zarr-developers/zarr-python: An implementation of ...">
            <a:extLst>
              <a:ext uri="{FF2B5EF4-FFF2-40B4-BE49-F238E27FC236}">
                <a16:creationId xmlns:a16="http://schemas.microsoft.com/office/drawing/2014/main" id="{44FBB0CF-F199-46B9-97F5-F9E2BC046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62" y="3283668"/>
            <a:ext cx="3183173" cy="318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180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0CBCDD-1E23-492D-B4F6-DA87568F6E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0215" y="2247299"/>
            <a:ext cx="3845045" cy="312056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8D6FFD-4C44-4863-9CF4-080A25FF19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Conventions to discover variables and coordinates</a:t>
            </a:r>
          </a:p>
          <a:p>
            <a:r>
              <a:rPr lang="en-US" sz="2400" dirty="0"/>
              <a:t>Geospatial semantics (mostly based on CF Conventions)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Map viewer friendly (multiscales, symbology)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042655-D6DE-4E95-A627-DB5E8E4D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GeoZarr for a Geospatial Extension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77349E-6AE0-4000-9976-7FD089BC73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981" y="2593264"/>
            <a:ext cx="4458269" cy="726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1B727C-09C7-4D8A-B632-276D51209F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25" y="2593264"/>
            <a:ext cx="1616727" cy="7958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EF795D-0670-4B64-A817-76970704C35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50" y="4042018"/>
            <a:ext cx="4458269" cy="2324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CCE9A558-8948-4951-A4FF-F19C15E0D6D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297" y="4169486"/>
            <a:ext cx="2535338" cy="219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89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541F47-DCB3-49CA-95D5-8EFC6E291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GeoZarr support in FedEO &amp; STAC browser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372B1-7A15-455A-93F9-6C8610BBE4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12" y="1909156"/>
            <a:ext cx="8751965" cy="4573189"/>
          </a:xfrm>
          <a:prstGeom prst="rect">
            <a:avLst/>
          </a:prstGeom>
        </p:spPr>
      </p:pic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1577EACF-5060-44E4-9FA6-B662624FE8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209" y="901050"/>
            <a:ext cx="6878792" cy="3705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2A2E5E5-27BF-4B73-BCB9-B41207711083}"/>
              </a:ext>
            </a:extLst>
          </p:cNvPr>
          <p:cNvGrpSpPr/>
          <p:nvPr/>
        </p:nvGrpSpPr>
        <p:grpSpPr>
          <a:xfrm>
            <a:off x="167323" y="5383040"/>
            <a:ext cx="2206274" cy="1440327"/>
            <a:chOff x="255242" y="7982562"/>
            <a:chExt cx="3318460" cy="21663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C6815C9-3203-46EF-ABC7-7A4E249AF1AA}"/>
                </a:ext>
              </a:extLst>
            </p:cNvPr>
            <p:cNvSpPr/>
            <p:nvPr/>
          </p:nvSpPr>
          <p:spPr>
            <a:xfrm>
              <a:off x="255242" y="7982562"/>
              <a:ext cx="857941" cy="816884"/>
            </a:xfrm>
            <a:prstGeom prst="ellipse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96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0DC715E-91C3-4E85-8444-B1AEC1CBFA13}"/>
                </a:ext>
              </a:extLst>
            </p:cNvPr>
            <p:cNvCxnSpPr>
              <a:cxnSpLocks/>
              <a:stCxn id="7" idx="4"/>
            </p:cNvCxnSpPr>
            <p:nvPr/>
          </p:nvCxnSpPr>
          <p:spPr>
            <a:xfrm>
              <a:off x="684213" y="8799446"/>
              <a:ext cx="1017068" cy="801825"/>
            </a:xfrm>
            <a:prstGeom prst="straightConnector1">
              <a:avLst/>
            </a:prstGeom>
            <a:ln w="381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AF97B6-5E0A-425E-99F2-A7B2F2FC3F97}"/>
                </a:ext>
              </a:extLst>
            </p:cNvPr>
            <p:cNvSpPr/>
            <p:nvPr/>
          </p:nvSpPr>
          <p:spPr>
            <a:xfrm>
              <a:off x="546497" y="9601272"/>
              <a:ext cx="3027205" cy="547687"/>
            </a:xfrm>
            <a:prstGeom prst="rect">
              <a:avLst/>
            </a:prstGeom>
            <a:solidFill>
              <a:schemeClr val="accent2">
                <a:lumMod val="75000"/>
                <a:alpha val="69804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39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Zarr Quicklook</a:t>
              </a:r>
              <a:endParaRPr lang="en-GB" sz="13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609521-1525-45E9-BBF7-AAE98D04C549}"/>
              </a:ext>
            </a:extLst>
          </p:cNvPr>
          <p:cNvGrpSpPr/>
          <p:nvPr/>
        </p:nvGrpSpPr>
        <p:grpSpPr>
          <a:xfrm>
            <a:off x="4361799" y="4212050"/>
            <a:ext cx="1356832" cy="1033789"/>
            <a:chOff x="6535585" y="6321287"/>
            <a:chExt cx="2040813" cy="1554924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DCC7709-2861-449C-A13A-6BCF2314D6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74226" y="6321287"/>
              <a:ext cx="1" cy="1020417"/>
            </a:xfrm>
            <a:prstGeom prst="straightConnector1">
              <a:avLst/>
            </a:prstGeom>
            <a:ln w="381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8911B0-5F2B-4104-93BD-14A216D22C0A}"/>
                </a:ext>
              </a:extLst>
            </p:cNvPr>
            <p:cNvSpPr/>
            <p:nvPr/>
          </p:nvSpPr>
          <p:spPr>
            <a:xfrm>
              <a:off x="6535585" y="7328523"/>
              <a:ext cx="2040813" cy="547688"/>
            </a:xfrm>
            <a:prstGeom prst="rect">
              <a:avLst/>
            </a:prstGeom>
            <a:solidFill>
              <a:srgbClr val="E8181D">
                <a:alpha val="69804"/>
              </a:srgb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596" dirty="0"/>
                <a:t>Zarr Display</a:t>
              </a:r>
              <a:endParaRPr lang="en-GB" sz="1596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C988054-6DE5-42A0-8F68-7134DD6B0763}"/>
              </a:ext>
            </a:extLst>
          </p:cNvPr>
          <p:cNvSpPr/>
          <p:nvPr/>
        </p:nvSpPr>
        <p:spPr>
          <a:xfrm>
            <a:off x="2575368" y="1285327"/>
            <a:ext cx="1979227" cy="4863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96" dirty="0"/>
              <a:t>FEDEO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EA2691-7E86-4B18-9474-5882FD8211BC}"/>
              </a:ext>
            </a:extLst>
          </p:cNvPr>
          <p:cNvSpPr/>
          <p:nvPr/>
        </p:nvSpPr>
        <p:spPr>
          <a:xfrm>
            <a:off x="9103020" y="4703535"/>
            <a:ext cx="1979227" cy="4863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96" dirty="0"/>
              <a:t>STAC</a:t>
            </a:r>
          </a:p>
        </p:txBody>
      </p:sp>
    </p:spTree>
    <p:extLst>
      <p:ext uri="{BB962C8B-B14F-4D97-AF65-F5344CB8AC3E}">
        <p14:creationId xmlns:p14="http://schemas.microsoft.com/office/powerpoint/2010/main" val="246139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A0C601-D40E-4367-A52E-A19FCF4B37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December 2015: Zarr Community Project (1</a:t>
            </a:r>
            <a:r>
              <a:rPr lang="en-GB" baseline="30000" dirty="0"/>
              <a:t>st</a:t>
            </a:r>
            <a:r>
              <a:rPr lang="en-GB" dirty="0"/>
              <a:t> complete release)</a:t>
            </a:r>
          </a:p>
          <a:p>
            <a:r>
              <a:rPr lang="en-GB" dirty="0"/>
              <a:t>January 2022: </a:t>
            </a:r>
            <a:r>
              <a:rPr lang="en-GB" dirty="0" err="1"/>
              <a:t>Geozarr</a:t>
            </a:r>
            <a:r>
              <a:rPr lang="en-GB" dirty="0"/>
              <a:t> draft proposed by ESA HDSA project </a:t>
            </a: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Presented at WGISS-53</a:t>
            </a:r>
          </a:p>
          <a:p>
            <a:r>
              <a:rPr lang="en-GB" dirty="0"/>
              <a:t>June 2022 – Zarr 2.0 adopted as OGC Community Standard</a:t>
            </a:r>
          </a:p>
          <a:p>
            <a:r>
              <a:rPr lang="en-GB" dirty="0"/>
              <a:t>January 2023: </a:t>
            </a:r>
            <a:r>
              <a:rPr lang="en-GB" b="1" dirty="0" err="1"/>
              <a:t>Geozarr</a:t>
            </a:r>
            <a:r>
              <a:rPr lang="en-GB" b="1" dirty="0"/>
              <a:t> SWG </a:t>
            </a:r>
            <a:r>
              <a:rPr lang="en-GB" dirty="0"/>
              <a:t>team creation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F6FC5C-EB86-4C93-9785-7F568D3A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GeoZarr SWG - History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50F3F7-93F4-48C8-BE89-ADDFAFCB5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76575" y="4383787"/>
            <a:ext cx="4962224" cy="196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080857210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</TotalTime>
  <Words>529</Words>
  <Application>Microsoft Office PowerPoint</Application>
  <PresentationFormat>Widescreen</PresentationFormat>
  <Paragraphs>111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Courier New</vt:lpstr>
      <vt:lpstr>Noto Sans Symbols</vt:lpstr>
      <vt:lpstr>Wingdings</vt:lpstr>
      <vt:lpstr>ceos</vt:lpstr>
      <vt:lpstr>WGISS-55 GeoZarr SWG</vt:lpstr>
      <vt:lpstr>Executive Summary</vt:lpstr>
      <vt:lpstr>Agenda</vt:lpstr>
      <vt:lpstr>Starting Point</vt:lpstr>
      <vt:lpstr>Benefits of Using Cloud-Native Data Formats</vt:lpstr>
      <vt:lpstr>Why We Chose Zarr Over Other Formats</vt:lpstr>
      <vt:lpstr>GeoZarr for a Geospatial Extension</vt:lpstr>
      <vt:lpstr>GeoZarr support in FedEO &amp; STAC browser</vt:lpstr>
      <vt:lpstr>GeoZarr SWG - History</vt:lpstr>
      <vt:lpstr>GeoZarr SWG - Members</vt:lpstr>
      <vt:lpstr>GeoZarr SWG - Meetings</vt:lpstr>
      <vt:lpstr>GeoZarr SWG - Objectives</vt:lpstr>
      <vt:lpstr>GeoZarr SWG – OGC</vt:lpstr>
      <vt:lpstr>ZEP-4</vt:lpstr>
      <vt:lpstr>GeoZarr SWG – Current Status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WGISS-54 GeoZarr SWG</dc:title>
  <dc:creator>Christophe Noël</dc:creator>
  <cp:lastModifiedBy>Christophe Noel</cp:lastModifiedBy>
  <cp:revision>47</cp:revision>
  <dcterms:modified xsi:type="dcterms:W3CDTF">2023-04-19T08:42:25Z</dcterms:modified>
</cp:coreProperties>
</file>