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89" r:id="rId3"/>
    <p:sldId id="291" r:id="rId4"/>
    <p:sldId id="292" r:id="rId5"/>
    <p:sldId id="293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4454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2" autoAdjust="0"/>
    <p:restoredTop sz="81614" autoAdjust="0"/>
  </p:normalViewPr>
  <p:slideViewPr>
    <p:cSldViewPr snapToGrid="0">
      <p:cViewPr varScale="1">
        <p:scale>
          <a:sx n="34" d="100"/>
          <a:sy n="34" d="100"/>
        </p:scale>
        <p:origin x="113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E7C7B2-7889-4AC4-9762-EDFEB8200BFD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BB10D8-8089-4E36-900D-7F3D8F1D6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182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WGISS = Working Group on Information Systems and Services		</a:t>
            </a:r>
          </a:p>
          <a:p>
            <a:r>
              <a:rPr lang="en-US" sz="1200" dirty="0"/>
              <a:t>CEOS = Committee on Earth Observing Satellites	</a:t>
            </a:r>
          </a:p>
          <a:p>
            <a:r>
              <a:rPr lang="en-US" sz="1200" dirty="0"/>
              <a:t>EOSDIS =  Earth Observing System Data and Information System 		</a:t>
            </a:r>
          </a:p>
          <a:p>
            <a:r>
              <a:rPr lang="en-US" sz="1200" dirty="0"/>
              <a:t>NASA = National Aeronautics and Space Administration</a:t>
            </a:r>
          </a:p>
          <a:p>
            <a:r>
              <a:rPr lang="en-US" sz="1200" dirty="0"/>
              <a:t>CONAE = </a:t>
            </a:r>
            <a:r>
              <a:rPr lang="es-ES" dirty="0"/>
              <a:t>Comisión Nacional de Actividades Espaciales </a:t>
            </a:r>
          </a:p>
          <a:p>
            <a:r>
              <a:rPr lang="es-ES" sz="1200" dirty="0"/>
              <a:t>MFA = Multi-Factor </a:t>
            </a:r>
            <a:r>
              <a:rPr lang="es-ES" sz="1200" dirty="0" err="1"/>
              <a:t>Authentication</a:t>
            </a:r>
            <a:r>
              <a:rPr lang="en-US" sz="1200" dirty="0"/>
              <a:t>		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BB10D8-8089-4E36-900D-7F3D8F1D61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762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AWS = Amazon Web Services</a:t>
            </a:r>
          </a:p>
          <a:p>
            <a:r>
              <a:rPr lang="en-US" dirty="0"/>
              <a:t>CSDA = Commercial </a:t>
            </a:r>
            <a:r>
              <a:rPr lang="en-US" dirty="0" err="1"/>
              <a:t>Smallsat</a:t>
            </a:r>
            <a:r>
              <a:rPr lang="en-US" dirty="0"/>
              <a:t> Data Acquisition</a:t>
            </a:r>
          </a:p>
          <a:p>
            <a:r>
              <a:rPr lang="en-US" dirty="0"/>
              <a:t>EDL = </a:t>
            </a:r>
            <a:r>
              <a:rPr lang="en-US" dirty="0" err="1"/>
              <a:t>Earthdata</a:t>
            </a:r>
            <a:r>
              <a:rPr lang="en-US" dirty="0"/>
              <a:t> Login</a:t>
            </a:r>
          </a:p>
          <a:p>
            <a:r>
              <a:rPr lang="en-US" dirty="0"/>
              <a:t>MAAP = Multi-mission Algorithm &amp; Analysis Platform</a:t>
            </a:r>
          </a:p>
          <a:p>
            <a:r>
              <a:rPr lang="es-ES" sz="1200" dirty="0"/>
              <a:t>MFA = Multi-Factor </a:t>
            </a:r>
            <a:r>
              <a:rPr lang="en-US" dirty="0"/>
              <a:t>Authentication</a:t>
            </a:r>
            <a:endParaRPr lang="es-ES" sz="1200" dirty="0"/>
          </a:p>
          <a:p>
            <a:r>
              <a:rPr lang="en-US" dirty="0"/>
              <a:t>PIV = Personal Identity Verification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BB10D8-8089-4E36-900D-7F3D8F1D619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527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API = </a:t>
            </a:r>
            <a:r>
              <a:rPr lang="en-US" b="0" dirty="0"/>
              <a:t>Application Programming Interface</a:t>
            </a:r>
          </a:p>
          <a:p>
            <a:r>
              <a:rPr lang="en-US" dirty="0"/>
              <a:t>EDL = </a:t>
            </a:r>
            <a:r>
              <a:rPr lang="en-US" dirty="0" err="1"/>
              <a:t>Earthdata</a:t>
            </a:r>
            <a:r>
              <a:rPr lang="en-US" dirty="0"/>
              <a:t> Login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EOSDIS =  Earth Observing System Data and Information System 		</a:t>
            </a:r>
          </a:p>
          <a:p>
            <a:r>
              <a:rPr lang="es-ES" sz="1200" dirty="0"/>
              <a:t>MFA = Multi-Factor </a:t>
            </a:r>
            <a:r>
              <a:rPr lang="en-US" dirty="0"/>
              <a:t>Authentication</a:t>
            </a:r>
          </a:p>
          <a:p>
            <a:r>
              <a:rPr lang="en-US" sz="1200" dirty="0"/>
              <a:t>PII = Personal Identifiable Information</a:t>
            </a:r>
            <a:endParaRPr lang="es-ES" sz="1200" dirty="0"/>
          </a:p>
          <a:p>
            <a:r>
              <a:rPr lang="en-US" dirty="0"/>
              <a:t>PIV = Personal Identity Verification</a:t>
            </a:r>
          </a:p>
          <a:p>
            <a:r>
              <a:rPr lang="en-US" dirty="0"/>
              <a:t>SMS = Short Message Service</a:t>
            </a:r>
          </a:p>
          <a:p>
            <a:r>
              <a:rPr lang="en-US" dirty="0"/>
              <a:t>SSN = Social Security Number</a:t>
            </a:r>
          </a:p>
          <a:p>
            <a:r>
              <a:rPr lang="en-US" dirty="0"/>
              <a:t>TBD = To Be Determined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BB10D8-8089-4E36-900D-7F3D8F1D619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28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1200" dirty="0"/>
              <a:t>MFA = Multi-Factor </a:t>
            </a:r>
            <a:r>
              <a:rPr lang="en-US" dirty="0"/>
              <a:t>Authentication</a:t>
            </a:r>
          </a:p>
          <a:p>
            <a:r>
              <a:rPr lang="en-US" dirty="0"/>
              <a:t>SMS = Short Message Service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BB10D8-8089-4E36-900D-7F3D8F1D619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425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API = </a:t>
            </a:r>
            <a:r>
              <a:rPr lang="en-US" b="0" dirty="0"/>
              <a:t>Application Programming Interface</a:t>
            </a:r>
          </a:p>
          <a:p>
            <a:r>
              <a:rPr lang="en-US" dirty="0"/>
              <a:t>ATO = Authority To Operate </a:t>
            </a:r>
          </a:p>
          <a:p>
            <a:r>
              <a:rPr lang="en-US" dirty="0"/>
              <a:t>CMR = Common Metadata Repository</a:t>
            </a:r>
            <a:r>
              <a:rPr lang="en-US" sz="1200" dirty="0"/>
              <a:t> 		</a:t>
            </a:r>
          </a:p>
          <a:p>
            <a:r>
              <a:rPr lang="es-ES" sz="1200" dirty="0"/>
              <a:t>IDN = </a:t>
            </a:r>
            <a:r>
              <a:rPr lang="en-US" dirty="0"/>
              <a:t>International Directory Network</a:t>
            </a:r>
          </a:p>
          <a:p>
            <a:r>
              <a:rPr lang="es-ES" sz="1200" dirty="0"/>
              <a:t>MFA = Multi-Factor </a:t>
            </a:r>
            <a:r>
              <a:rPr lang="en-US" dirty="0"/>
              <a:t>Authentication</a:t>
            </a:r>
          </a:p>
          <a:p>
            <a:r>
              <a:rPr lang="en-US" sz="1200" dirty="0"/>
              <a:t>MMT = Metadata Management Tool</a:t>
            </a:r>
          </a:p>
          <a:p>
            <a:r>
              <a:rPr lang="en-US" sz="1200" dirty="0"/>
              <a:t>WGISS = Working Group on Information Systems and Services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BB10D8-8089-4E36-900D-7F3D8F1D619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08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BB10D8-8089-4E36-900D-7F3D8F1D619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9C47D-956A-4AA0-9291-5344030A5426}" type="datetime1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9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4FFF-7286-4A64-B7D0-275BB25CAF87}" type="datetime1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6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C2687-0508-42FF-8A9E-B36F2FE05483}" type="datetime1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46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E44F1-9B40-4EB4-B983-E4E05A9B5EC2}" type="datetime1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95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B98B-4384-4BB4-A36A-71F6D9EBFA17}" type="datetime1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91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62E6-2654-4AE1-A8CF-B5DE87212926}" type="datetime1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609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FB25B-F03D-4CBD-A8A9-F1D67A9605C9}" type="datetime1">
              <a:rPr lang="en-US" smtClean="0"/>
              <a:t>4/19/2023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83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791E8-CE23-43C4-A2B0-45035B3DC248}" type="datetime1">
              <a:rPr lang="en-US" smtClean="0"/>
              <a:t>4/19/2023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0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981CF-C8C0-4226-BF54-A002E65B5B7F}" type="datetime1">
              <a:rPr lang="en-US" smtClean="0"/>
              <a:t>4/19/2023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944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3C389-C814-4E52-9D98-94AAD2734CA1}" type="datetime1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36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8159-DEE3-4AE1-A077-87893D77969C}" type="datetime1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225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56139-C257-4A1D-82DB-23FBB2B62D69}" type="datetime1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A5303-686C-402B-AC8D-29523D5AF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8957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valerie.dixon@nasa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8538" y="2784825"/>
            <a:ext cx="7326923" cy="1590517"/>
          </a:xfrm>
        </p:spPr>
        <p:txBody>
          <a:bodyPr>
            <a:noAutofit/>
          </a:bodyPr>
          <a:lstStyle/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CEOS WGISS-55</a:t>
            </a:r>
            <a:b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Cordoba, Argentina</a:t>
            </a:r>
            <a:b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April 18-20, 2023</a:t>
            </a:r>
            <a:b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Hosted by CONAE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2339" y="1117601"/>
            <a:ext cx="7479322" cy="1655762"/>
          </a:xfrm>
        </p:spPr>
        <p:txBody>
          <a:bodyPr>
            <a:normAutofit/>
          </a:bodyPr>
          <a:lstStyle/>
          <a:p>
            <a:r>
              <a:rPr lang="en-US" sz="4200" dirty="0">
                <a:latin typeface="Arial" panose="020B0604020202020204" pitchFamily="34" charset="0"/>
                <a:cs typeface="Arial" panose="020B0604020202020204" pitchFamily="34" charset="0"/>
              </a:rPr>
              <a:t>Multi-Factor Authentication </a:t>
            </a:r>
          </a:p>
          <a:p>
            <a:r>
              <a:rPr lang="en-US" sz="4200" dirty="0">
                <a:latin typeface="Arial" panose="020B0604020202020204" pitchFamily="34" charset="0"/>
                <a:cs typeface="Arial" panose="020B0604020202020204" pitchFamily="34" charset="0"/>
              </a:rPr>
              <a:t>- Under Analysis 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1</a:t>
            </a:fld>
            <a:endParaRPr lang="en-US" dirty="0"/>
          </a:p>
        </p:txBody>
      </p:sp>
      <p:pic>
        <p:nvPicPr>
          <p:cNvPr id="6" name="Picture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23" y="105933"/>
            <a:ext cx="846206" cy="707992"/>
          </a:xfrm>
          <a:prstGeom prst="rect">
            <a:avLst/>
          </a:prstGeom>
        </p:spPr>
      </p:pic>
      <p:sp>
        <p:nvSpPr>
          <p:cNvPr id="12" name="Subtitle 2"/>
          <p:cNvSpPr txBox="1">
            <a:spLocks/>
          </p:cNvSpPr>
          <p:nvPr/>
        </p:nvSpPr>
        <p:spPr>
          <a:xfrm>
            <a:off x="1176453" y="4732801"/>
            <a:ext cx="6858000" cy="94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Valerie Dixon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NASA ESDIS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Valerie.dixon@nasa.gov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206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43A55-4F2F-4A3F-BB3A-8F59A4B52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524" y="365126"/>
            <a:ext cx="8408476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NASA must use Multi-Factor Authentication to modify data to our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ED471-4C53-408D-BA83-B5140BDAA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7993575" cy="453072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Approved MFA methods are still somewhat limited. </a:t>
            </a:r>
          </a:p>
          <a:p>
            <a:pPr marL="0" indent="0">
              <a:buNone/>
            </a:pPr>
            <a:r>
              <a:rPr lang="en-US" dirty="0"/>
              <a:t>In the Earth Observing System Data and Information System (EOSDIS) ecosystem, we have:</a:t>
            </a:r>
          </a:p>
          <a:p>
            <a:r>
              <a:rPr lang="en-US" dirty="0"/>
              <a:t>Launchpad Authentication</a:t>
            </a:r>
          </a:p>
          <a:p>
            <a:pPr lvl="1"/>
            <a:r>
              <a:rPr lang="en-US" dirty="0"/>
              <a:t>Tokens or Personal Identity Verification (PIV) badges</a:t>
            </a:r>
          </a:p>
          <a:p>
            <a:pPr lvl="2"/>
            <a:r>
              <a:rPr lang="en-US" dirty="0"/>
              <a:t>Only available to US Federal employees and contractors</a:t>
            </a:r>
          </a:p>
          <a:p>
            <a:r>
              <a:rPr lang="en-US" dirty="0"/>
              <a:t>AWS Cognito, on a case-be-case basis</a:t>
            </a:r>
          </a:p>
          <a:p>
            <a:pPr lvl="1"/>
            <a:r>
              <a:rPr lang="en-US" dirty="0"/>
              <a:t>ESDIS’ Commercial </a:t>
            </a:r>
            <a:r>
              <a:rPr lang="en-US" dirty="0" err="1"/>
              <a:t>Smallsat</a:t>
            </a:r>
            <a:r>
              <a:rPr lang="en-US" dirty="0"/>
              <a:t> Data Acquisition (CSDA) program</a:t>
            </a:r>
          </a:p>
          <a:p>
            <a:pPr lvl="2"/>
            <a:r>
              <a:rPr lang="en-US" dirty="0"/>
              <a:t>Using MFA with authentication app (e.g. google, </a:t>
            </a:r>
            <a:r>
              <a:rPr lang="en-US" dirty="0" err="1"/>
              <a:t>facebook</a:t>
            </a:r>
            <a:r>
              <a:rPr lang="en-US" dirty="0"/>
              <a:t>, etc.)</a:t>
            </a:r>
          </a:p>
          <a:p>
            <a:pPr lvl="1"/>
            <a:r>
              <a:rPr lang="en-US" dirty="0"/>
              <a:t>Broader usage pending analysis and approval process</a:t>
            </a:r>
          </a:p>
          <a:p>
            <a:r>
              <a:rPr lang="en-US" dirty="0" err="1"/>
              <a:t>Earthdata</a:t>
            </a:r>
            <a:r>
              <a:rPr lang="en-US" dirty="0"/>
              <a:t> Login (EDL)</a:t>
            </a:r>
          </a:p>
          <a:p>
            <a:pPr lvl="1"/>
            <a:r>
              <a:rPr lang="en-US" dirty="0"/>
              <a:t>Identity management only</a:t>
            </a:r>
          </a:p>
          <a:p>
            <a:pPr lvl="1"/>
            <a:r>
              <a:rPr lang="en-US" i="1" dirty="0"/>
              <a:t>NOT</a:t>
            </a:r>
            <a:r>
              <a:rPr lang="en-US" dirty="0"/>
              <a:t> authentication, </a:t>
            </a:r>
            <a:r>
              <a:rPr lang="en-US" i="1" dirty="0"/>
              <a:t>NOT</a:t>
            </a:r>
            <a:r>
              <a:rPr lang="en-US" dirty="0"/>
              <a:t> an MFA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869FD2-7461-4E3E-8E34-BAAFD222F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19525A-5BE0-4F9A-9FA8-AA084B949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23" y="105933"/>
            <a:ext cx="846206" cy="70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491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43A55-4F2F-4A3F-BB3A-8F59A4B52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525" y="365126"/>
            <a:ext cx="7886700" cy="1325563"/>
          </a:xfrm>
        </p:spPr>
        <p:txBody>
          <a:bodyPr/>
          <a:lstStyle/>
          <a:p>
            <a:r>
              <a:rPr lang="en-US" dirty="0"/>
              <a:t>MFA Trade Study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ED471-4C53-408D-BA83-B5140BDAA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1938"/>
            <a:ext cx="8230342" cy="528710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Support remote identity verification</a:t>
            </a:r>
          </a:p>
          <a:p>
            <a:pPr lvl="1"/>
            <a:r>
              <a:rPr lang="en-US" dirty="0"/>
              <a:t>Verified online through Real name, email validation, validated address, other identifier such as SSN, Certificate of Birth, or Passport number</a:t>
            </a:r>
          </a:p>
          <a:p>
            <a:pPr lvl="1"/>
            <a:r>
              <a:rPr lang="en-US" dirty="0"/>
              <a:t>Doesn’t need EOSDIS to store any Personal Identifiable Information (PII) or passwords</a:t>
            </a:r>
          </a:p>
          <a:p>
            <a:r>
              <a:rPr lang="en-US" dirty="0"/>
              <a:t>Support at least 2-factor authentication</a:t>
            </a:r>
          </a:p>
          <a:p>
            <a:pPr lvl="1"/>
            <a:r>
              <a:rPr lang="en-US" dirty="0"/>
              <a:t>Acceptable: “Authenticator” Apps  · SMS text · Email</a:t>
            </a:r>
          </a:p>
          <a:p>
            <a:r>
              <a:rPr lang="en-US" dirty="0"/>
              <a:t>Supports machine to machine (API) integration in addition to human login</a:t>
            </a:r>
          </a:p>
          <a:p>
            <a:r>
              <a:rPr lang="en-US" dirty="0"/>
              <a:t>Supports our program’s needs</a:t>
            </a:r>
          </a:p>
          <a:p>
            <a:pPr lvl="1"/>
            <a:r>
              <a:rPr lang="en-US" dirty="0"/>
              <a:t>Supports &gt; 3-5 million users </a:t>
            </a:r>
          </a:p>
          <a:p>
            <a:pPr lvl="1"/>
            <a:r>
              <a:rPr lang="en-US" dirty="0"/>
              <a:t>Allows for current EDL profile fields to be managed by EOSDIS (especially </a:t>
            </a:r>
            <a:r>
              <a:rPr lang="en-US" dirty="0" err="1"/>
              <a:t>userID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Allows for generation of end of year EOSDIS metrics as we do today (or as close as possible)</a:t>
            </a:r>
          </a:p>
          <a:p>
            <a:r>
              <a:rPr lang="en-US" dirty="0"/>
              <a:t>Available for use by foreign nationals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Additional considerations</a:t>
            </a:r>
          </a:p>
          <a:p>
            <a:pPr lvl="1"/>
            <a:r>
              <a:rPr lang="en-US" dirty="0"/>
              <a:t>Cost</a:t>
            </a:r>
          </a:p>
          <a:p>
            <a:pPr lvl="1"/>
            <a:r>
              <a:rPr lang="en-US" dirty="0"/>
              <a:t>Time for identity verification approval</a:t>
            </a:r>
          </a:p>
          <a:p>
            <a:pPr lvl="1"/>
            <a:r>
              <a:rPr lang="en-US" dirty="0"/>
              <a:t>Ease/complexity in migrating EDL-enabled applications</a:t>
            </a:r>
          </a:p>
          <a:p>
            <a:pPr lvl="1"/>
            <a:r>
              <a:rPr lang="en-US" dirty="0"/>
              <a:t>Compatibility with in-region cloud access and community tools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869FD2-7461-4E3E-8E34-BAAFD222F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19525A-5BE0-4F9A-9FA8-AA084B949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23" y="105933"/>
            <a:ext cx="846206" cy="70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830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43A55-4F2F-4A3F-BB3A-8F59A4B52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525" y="365126"/>
            <a:ext cx="7886700" cy="1325563"/>
          </a:xfrm>
        </p:spPr>
        <p:txBody>
          <a:bodyPr/>
          <a:lstStyle/>
          <a:p>
            <a:r>
              <a:rPr lang="en-US" dirty="0"/>
              <a:t>MFA Tools Under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ED471-4C53-408D-BA83-B5140BDAA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8"/>
            <a:ext cx="8230342" cy="488824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i="1" dirty="0"/>
              <a:t>PLEASE NOTE THAT ANALYSIS IS NOT YET COMPLETED</a:t>
            </a:r>
          </a:p>
          <a:p>
            <a:r>
              <a:rPr lang="en-US" dirty="0"/>
              <a:t>Login.gov</a:t>
            </a:r>
          </a:p>
          <a:p>
            <a:pPr lvl="1"/>
            <a:r>
              <a:rPr lang="en-US" dirty="0"/>
              <a:t>https://login.gov/</a:t>
            </a:r>
          </a:p>
          <a:p>
            <a:r>
              <a:rPr lang="en-US" dirty="0"/>
              <a:t>Cognito</a:t>
            </a:r>
          </a:p>
          <a:p>
            <a:pPr lvl="1"/>
            <a:r>
              <a:rPr lang="en-US" dirty="0"/>
              <a:t>With human and automated validation</a:t>
            </a:r>
          </a:p>
          <a:p>
            <a:r>
              <a:rPr lang="en-US" dirty="0" err="1"/>
              <a:t>InCommon</a:t>
            </a:r>
            <a:endParaRPr lang="en-US" dirty="0"/>
          </a:p>
          <a:p>
            <a:pPr lvl="1"/>
            <a:r>
              <a:rPr lang="en-US" dirty="0"/>
              <a:t>https://incommon.org/</a:t>
            </a:r>
          </a:p>
          <a:p>
            <a:r>
              <a:rPr lang="en-US" dirty="0"/>
              <a:t>Max.gov</a:t>
            </a:r>
          </a:p>
          <a:p>
            <a:pPr lvl="1"/>
            <a:r>
              <a:rPr lang="en-US" dirty="0"/>
              <a:t>https://portal.max.gov/portal/home</a:t>
            </a:r>
          </a:p>
          <a:p>
            <a:r>
              <a:rPr lang="en-US" dirty="0" err="1"/>
              <a:t>OrcID</a:t>
            </a:r>
            <a:endParaRPr lang="en-US" dirty="0"/>
          </a:p>
          <a:p>
            <a:pPr lvl="1"/>
            <a:r>
              <a:rPr lang="en-US" dirty="0"/>
              <a:t>https://orcid.org/register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869FD2-7461-4E3E-8E34-BAAFD222F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19525A-5BE0-4F9A-9FA8-AA084B949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23" y="105933"/>
            <a:ext cx="846206" cy="70799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401EF30-F922-4290-9EEC-56038A7CFB14}"/>
              </a:ext>
            </a:extLst>
          </p:cNvPr>
          <p:cNvSpPr txBox="1"/>
          <p:nvPr/>
        </p:nvSpPr>
        <p:spPr>
          <a:xfrm>
            <a:off x="831274" y="5450775"/>
            <a:ext cx="66075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FFFF00"/>
                </a:solidFill>
              </a:rPr>
              <a:t>-----------                 Not Currently Compatible with MFA   </a:t>
            </a:r>
          </a:p>
          <a:p>
            <a:r>
              <a:rPr lang="en-US" sz="2200" b="1" dirty="0">
                <a:solidFill>
                  <a:srgbClr val="FFFF00"/>
                </a:solidFill>
              </a:rPr>
              <a:t>   -----------------------------------------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D08757-FF37-4388-880A-CEC0D5937C12}"/>
              </a:ext>
            </a:extLst>
          </p:cNvPr>
          <p:cNvSpPr txBox="1"/>
          <p:nvPr/>
        </p:nvSpPr>
        <p:spPr>
          <a:xfrm>
            <a:off x="831273" y="4621511"/>
            <a:ext cx="84060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FFFF00"/>
                </a:solidFill>
              </a:rPr>
              <a:t>----------------          Retiring at end of 2023, recommending Login.gov   </a:t>
            </a:r>
          </a:p>
          <a:p>
            <a:r>
              <a:rPr lang="en-US" sz="2200" b="1" dirty="0">
                <a:solidFill>
                  <a:srgbClr val="FFFF00"/>
                </a:solidFill>
              </a:rPr>
              <a:t>   ---------------------------------------------------------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0676B5-4C57-4B21-8AAA-A0B30989A068}"/>
              </a:ext>
            </a:extLst>
          </p:cNvPr>
          <p:cNvSpPr txBox="1"/>
          <p:nvPr/>
        </p:nvSpPr>
        <p:spPr>
          <a:xfrm>
            <a:off x="2837149" y="3799742"/>
            <a:ext cx="57687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FFFF00"/>
                </a:solidFill>
              </a:rPr>
              <a:t>Requires deployment in their platform, still TBD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F74639-1269-45F1-8456-87BB2119EB41}"/>
              </a:ext>
            </a:extLst>
          </p:cNvPr>
          <p:cNvSpPr txBox="1"/>
          <p:nvPr/>
        </p:nvSpPr>
        <p:spPr>
          <a:xfrm>
            <a:off x="2809575" y="2136565"/>
            <a:ext cx="471097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FFFF00"/>
                </a:solidFill>
              </a:rPr>
              <a:t>Supports 2-Factor via SMS, email, apps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74E5A09-3AA2-441A-8F8F-01C185AAD6CB}"/>
              </a:ext>
            </a:extLst>
          </p:cNvPr>
          <p:cNvSpPr txBox="1"/>
          <p:nvPr/>
        </p:nvSpPr>
        <p:spPr>
          <a:xfrm>
            <a:off x="2821450" y="2941355"/>
            <a:ext cx="45329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FFFF00"/>
                </a:solidFill>
              </a:rPr>
              <a:t>Supports 2-Factor authenticator apps</a:t>
            </a:r>
          </a:p>
        </p:txBody>
      </p:sp>
    </p:spTree>
    <p:extLst>
      <p:ext uri="{BB962C8B-B14F-4D97-AF65-F5344CB8AC3E}">
        <p14:creationId xmlns:p14="http://schemas.microsoft.com/office/powerpoint/2010/main" val="35373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43A55-4F2F-4A3F-BB3A-8F59A4B52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525" y="365126"/>
            <a:ext cx="7886700" cy="1325563"/>
          </a:xfrm>
        </p:spPr>
        <p:txBody>
          <a:bodyPr/>
          <a:lstStyle/>
          <a:p>
            <a:r>
              <a:rPr lang="en-US" dirty="0"/>
              <a:t>So, for WGISS-</a:t>
            </a:r>
            <a:r>
              <a:rPr lang="en-US" i="1" dirty="0"/>
              <a:t>56</a:t>
            </a:r>
            <a:r>
              <a:rPr lang="en-US" dirty="0"/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ED471-4C53-408D-BA83-B5140BDAA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8"/>
            <a:ext cx="8372846" cy="4888241"/>
          </a:xfrm>
        </p:spPr>
        <p:txBody>
          <a:bodyPr>
            <a:normAutofit/>
          </a:bodyPr>
          <a:lstStyle/>
          <a:p>
            <a:r>
              <a:rPr lang="en-US" dirty="0"/>
              <a:t>Expect to have completed our analysis &amp; approvals</a:t>
            </a:r>
          </a:p>
          <a:p>
            <a:pPr lvl="1"/>
            <a:r>
              <a:rPr lang="en-US" dirty="0"/>
              <a:t>Can discuss results: the what and the why and in detail</a:t>
            </a:r>
          </a:p>
          <a:p>
            <a:r>
              <a:rPr lang="en-US" dirty="0"/>
              <a:t>What I hope this will mean for IDN Providers:</a:t>
            </a:r>
          </a:p>
          <a:p>
            <a:pPr lvl="1"/>
            <a:r>
              <a:rPr lang="en-US" i="1" dirty="0"/>
              <a:t>Once we get approval &amp; implement an alternate MFA</a:t>
            </a:r>
          </a:p>
          <a:p>
            <a:pPr lvl="1"/>
            <a:r>
              <a:rPr lang="en-US" dirty="0" err="1"/>
              <a:t>draftMMT</a:t>
            </a:r>
            <a:r>
              <a:rPr lang="en-US" dirty="0"/>
              <a:t> and MMT can merge into one application</a:t>
            </a:r>
          </a:p>
          <a:p>
            <a:pPr lvl="2"/>
            <a:r>
              <a:rPr lang="en-US" dirty="0"/>
              <a:t>Dual-login</a:t>
            </a:r>
          </a:p>
          <a:p>
            <a:pPr lvl="3"/>
            <a:r>
              <a:rPr lang="en-US" dirty="0"/>
              <a:t>Launchpad for Standard Products and provider management features </a:t>
            </a:r>
          </a:p>
          <a:p>
            <a:pPr lvl="3"/>
            <a:r>
              <a:rPr lang="en-US" dirty="0"/>
              <a:t>Approved MFA method for all other users</a:t>
            </a:r>
          </a:p>
          <a:p>
            <a:pPr lvl="2"/>
            <a:r>
              <a:rPr lang="en-US" dirty="0"/>
              <a:t>Parity in functionality!</a:t>
            </a:r>
          </a:p>
          <a:p>
            <a:pPr lvl="3"/>
            <a:r>
              <a:rPr lang="en-US" dirty="0"/>
              <a:t>Direct Collection, Tool, Service record and association management!</a:t>
            </a:r>
          </a:p>
          <a:p>
            <a:pPr lvl="2"/>
            <a:r>
              <a:rPr lang="en-US" dirty="0"/>
              <a:t>Reduce our maintenance overhead, freeing up our developers </a:t>
            </a:r>
          </a:p>
          <a:p>
            <a:pPr lvl="1"/>
            <a:r>
              <a:rPr lang="en-US" dirty="0"/>
              <a:t>Direct API connectivity to CMR</a:t>
            </a:r>
          </a:p>
          <a:p>
            <a:pPr lvl="2"/>
            <a:r>
              <a:rPr lang="en-US" dirty="0"/>
              <a:t>Automated authentication &amp; ingest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19525A-5BE0-4F9A-9FA8-AA084B949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23" y="105933"/>
            <a:ext cx="846206" cy="70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597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2887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Special thanks to the EOSDIS Platform Train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6</a:t>
            </a:fld>
            <a:endParaRPr lang="en-US"/>
          </a:p>
        </p:txBody>
      </p:sp>
      <p:pic>
        <p:nvPicPr>
          <p:cNvPr id="9" name="Pictur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23" y="105933"/>
            <a:ext cx="846206" cy="70799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15408" y="2782669"/>
            <a:ext cx="8113183" cy="12926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</a:rPr>
              <a:t>Thank you!</a:t>
            </a:r>
          </a:p>
          <a:p>
            <a:pPr algn="ctr"/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</a:rPr>
              <a:t>If you have any questions or suggestions, please reach out:</a:t>
            </a:r>
          </a:p>
          <a:p>
            <a:pPr algn="ctr"/>
            <a:r>
              <a:rPr lang="en-US" sz="2600" i="1" dirty="0"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valerie.dixon@nasa.gov</a:t>
            </a:r>
            <a:endParaRPr lang="en-US" sz="2600" i="1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960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46313</TotalTime>
  <Words>711</Words>
  <Application>Microsoft Office PowerPoint</Application>
  <PresentationFormat>On-screen Show (4:3)</PresentationFormat>
  <Paragraphs>114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CEOS WGISS-55 Cordoba, Argentina April 18-20, 2023 Hosted by CONAE </vt:lpstr>
      <vt:lpstr>NASA must use Multi-Factor Authentication to modify data to our systems</vt:lpstr>
      <vt:lpstr>MFA Trade Study Considerations</vt:lpstr>
      <vt:lpstr>MFA Tools Under Evaluation</vt:lpstr>
      <vt:lpstr>So, for WGISS-56…</vt:lpstr>
      <vt:lpstr>Special thanks to the EOSDIS Platform Train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Group on Information Systems and Services-47</dc:title>
  <dc:creator>Dixon, Valerie W. (GSFC-5860)</dc:creator>
  <cp:lastModifiedBy>Dixon, Valerie W. (GSFC-5860)</cp:lastModifiedBy>
  <cp:revision>107</cp:revision>
  <dcterms:created xsi:type="dcterms:W3CDTF">2019-03-22T15:35:17Z</dcterms:created>
  <dcterms:modified xsi:type="dcterms:W3CDTF">2023-04-19T13:15:27Z</dcterms:modified>
</cp:coreProperties>
</file>