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56" r:id="rId2"/>
    <p:sldId id="271" r:id="rId3"/>
    <p:sldId id="270" r:id="rId4"/>
    <p:sldId id="285" r:id="rId5"/>
    <p:sldId id="446" r:id="rId6"/>
    <p:sldId id="445" r:id="rId7"/>
    <p:sldId id="431" r:id="rId8"/>
    <p:sldId id="449" r:id="rId9"/>
    <p:sldId id="517" r:id="rId10"/>
    <p:sldId id="274" r:id="rId11"/>
    <p:sldId id="418" r:id="rId12"/>
    <p:sldId id="419" r:id="rId13"/>
    <p:sldId id="416" r:id="rId14"/>
  </p:sldIdLst>
  <p:sldSz cx="12192000" cy="6858000"/>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9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731"/>
  </p:normalViewPr>
  <p:slideViewPr>
    <p:cSldViewPr>
      <p:cViewPr varScale="1">
        <p:scale>
          <a:sx n="57" d="100"/>
          <a:sy n="57" d="100"/>
        </p:scale>
        <p:origin x="102" y="9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271B663-C695-421F-8EAF-1B97D31089F0}" type="slidenum">
              <a:rPr lang="ru-RU" smtClean="0"/>
              <a:pPr/>
              <a:t>9</a:t>
            </a:fld>
            <a:endParaRPr lang="ru-RU"/>
          </a:p>
        </p:txBody>
      </p:sp>
    </p:spTree>
    <p:extLst>
      <p:ext uri="{BB962C8B-B14F-4D97-AF65-F5344CB8AC3E}">
        <p14:creationId xmlns:p14="http://schemas.microsoft.com/office/powerpoint/2010/main" val="30101594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11684000" y="6629401"/>
            <a:ext cx="4064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ru-RU" smtClean="0"/>
              <a:pPr defTabSz="914400"/>
              <a:t>‹#›</a:t>
            </a:fld>
            <a:endParaRPr lang="ru-RU" dirty="0"/>
          </a:p>
        </p:txBody>
      </p:sp>
      <p:sp>
        <p:nvSpPr>
          <p:cNvPr id="3" name="Content Placeholder 2"/>
          <p:cNvSpPr>
            <a:spLocks noGrp="1"/>
          </p:cNvSpPr>
          <p:nvPr>
            <p:ph sz="quarter" idx="10"/>
          </p:nvPr>
        </p:nvSpPr>
        <p:spPr>
          <a:xfrm>
            <a:off x="609600" y="1600200"/>
            <a:ext cx="108712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
          <p:cNvSpPr/>
          <p:nvPr userDrawn="1"/>
        </p:nvSpPr>
        <p:spPr>
          <a:xfrm>
            <a:off x="101600" y="6629401"/>
            <a:ext cx="3149600" cy="187285"/>
          </a:xfrm>
          <a:prstGeom prst="roundRect">
            <a:avLst/>
          </a:prstGeom>
          <a:solidFill>
            <a:schemeClr val="lt1">
              <a:alpha val="49000"/>
            </a:schemeClr>
          </a:solidFill>
          <a:ln>
            <a:solidFill>
              <a:schemeClr val="tx2">
                <a:alpha val="60000"/>
              </a:schemeClr>
            </a:solidFill>
          </a:ln>
          <a:extLst>
            <a:ext uri="{C572A759-6A51-4108-AA02-DFA0A04FC94B}">
              <ma14:wrappingTextBoxFlag xmlns=""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CEOS</a:t>
            </a:r>
            <a:r>
              <a:rPr lang="en-AU" sz="1100" i="1" baseline="0" dirty="0">
                <a:solidFill>
                  <a:schemeClr val="tx2"/>
                </a:solidFill>
                <a:latin typeface="+mj-ea"/>
                <a:ea typeface="+mj-ea"/>
                <a:cs typeface="Proxima Nova Regular"/>
                <a:sym typeface="Proxima Nova Regular"/>
              </a:rPr>
              <a:t> Plenary 20</a:t>
            </a:r>
            <a:r>
              <a:rPr lang="en-AU" sz="1100" i="1" dirty="0">
                <a:solidFill>
                  <a:schemeClr val="tx2"/>
                </a:solidFill>
                <a:latin typeface="+mj-ea"/>
                <a:ea typeface="+mj-ea"/>
                <a:cs typeface="Proxima Nova Regular"/>
                <a:sym typeface="Proxima Nova Regular"/>
              </a:rPr>
              <a:t>18, 17-18 October</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743200" y="304800"/>
            <a:ext cx="6604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a:t>Title TBA</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20.03.2023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9652000" y="6546851"/>
            <a:ext cx="2540000" cy="246221"/>
          </a:xfrm>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658379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Титульный слайд">
    <p:spTree>
      <p:nvGrpSpPr>
        <p:cNvPr id="1" name=""/>
        <p:cNvGrpSpPr/>
        <p:nvPr/>
      </p:nvGrpSpPr>
      <p:grpSpPr>
        <a:xfrm>
          <a:off x="0" y="0"/>
          <a:ext cx="0" cy="0"/>
          <a:chOff x="0" y="0"/>
          <a:chExt cx="0" cy="0"/>
        </a:xfrm>
      </p:grpSpPr>
      <p:sp>
        <p:nvSpPr>
          <p:cNvPr id="4" name="Дата 3"/>
          <p:cNvSpPr>
            <a:spLocks noGrp="1"/>
          </p:cNvSpPr>
          <p:nvPr>
            <p:ph type="dt" sz="half" idx="10"/>
          </p:nvPr>
        </p:nvSpPr>
        <p:spPr>
          <a:xfrm>
            <a:off x="609600" y="6356360"/>
            <a:ext cx="2844800" cy="365125"/>
          </a:xfrm>
          <a:prstGeom prst="rect">
            <a:avLst/>
          </a:prstGeom>
        </p:spPr>
        <p:txBody>
          <a:bodyPr/>
          <a:lstStyle/>
          <a:p>
            <a:fld id="{BB1717D4-6976-4768-9601-94F952983719}" type="datetimeFigureOut">
              <a:rPr lang="ru-RU" smtClean="0"/>
              <a:t>20.03.2023</a:t>
            </a:fld>
            <a:endParaRPr lang="ru-RU"/>
          </a:p>
        </p:txBody>
      </p:sp>
      <p:sp>
        <p:nvSpPr>
          <p:cNvPr id="5" name="Нижний колонтитул 4"/>
          <p:cNvSpPr>
            <a:spLocks noGrp="1"/>
          </p:cNvSpPr>
          <p:nvPr>
            <p:ph type="ftr" sz="quarter" idx="11"/>
          </p:nvPr>
        </p:nvSpPr>
        <p:spPr>
          <a:xfrm>
            <a:off x="4165600" y="6356360"/>
            <a:ext cx="38608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9652000" y="6546851"/>
            <a:ext cx="2540000" cy="246221"/>
          </a:xfrm>
        </p:spPr>
        <p:txBody>
          <a:bodyPr/>
          <a:lstStyle/>
          <a:p>
            <a:fld id="{DB826A48-9141-4D0F-A3D8-D14E8A6A9063}" type="slidenum">
              <a:rPr lang="ru-RU" smtClean="0"/>
              <a:t>‹#›</a:t>
            </a:fld>
            <a:endParaRPr lang="ru-RU"/>
          </a:p>
        </p:txBody>
      </p:sp>
    </p:spTree>
    <p:extLst>
      <p:ext uri="{BB962C8B-B14F-4D97-AF65-F5344CB8AC3E}">
        <p14:creationId xmlns:p14="http://schemas.microsoft.com/office/powerpoint/2010/main" val="34109532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9652000" y="6546850"/>
            <a:ext cx="2540000" cy="246221"/>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4.xml"/><Relationship Id="rId4" Type="http://schemas.openxmlformats.org/officeDocument/2006/relationships/image" Target="../media/image6.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5.jpe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jpeg"/><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hyperlink" Target="https://next.gptl.ru/"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762000" y="1611635"/>
            <a:ext cx="7911611" cy="9931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2400" dirty="0">
                <a:solidFill>
                  <a:schemeClr val="bg1"/>
                </a:solidFill>
                <a:latin typeface="Times New Roman" panose="02020603050405020304" pitchFamily="18" charset="0"/>
                <a:cs typeface="Times New Roman" panose="02020603050405020304" pitchFamily="18" charset="0"/>
              </a:rPr>
              <a:t>COOPERATION OF THE RUSSIAN FEDERATION WITH INTERNATIONAL ORGANIZATIONS</a:t>
            </a:r>
            <a:br>
              <a:rPr lang="ru-RU" sz="2400" dirty="0">
                <a:solidFill>
                  <a:schemeClr val="bg1"/>
                </a:solidFill>
                <a:latin typeface="Times New Roman" panose="02020603050405020304" pitchFamily="18" charset="0"/>
                <a:cs typeface="Times New Roman" panose="02020603050405020304" pitchFamily="18" charset="0"/>
              </a:rPr>
            </a:br>
            <a:br>
              <a:rPr lang="en-US" sz="2400" dirty="0">
                <a:solidFill>
                  <a:schemeClr val="bg1"/>
                </a:solidFill>
                <a:latin typeface="Times New Roman" panose="02020603050405020304" pitchFamily="18" charset="0"/>
                <a:cs typeface="Times New Roman" panose="02020603050405020304" pitchFamily="18" charset="0"/>
              </a:rPr>
            </a:br>
            <a:r>
              <a:rPr lang="en-US" sz="2400" dirty="0">
                <a:solidFill>
                  <a:schemeClr val="bg1"/>
                </a:solidFill>
                <a:latin typeface="Times New Roman" panose="02020603050405020304" pitchFamily="18" charset="0"/>
                <a:cs typeface="Times New Roman" panose="02020603050405020304" pitchFamily="18" charset="0"/>
              </a:rPr>
              <a:t>USAGE OF RUSSIAN EO SYSTEMS FOR DISASTERS MONITORING</a:t>
            </a:r>
            <a:endParaRPr sz="2400" dirty="0">
              <a:latin typeface="Times New Roman" panose="02020603050405020304" pitchFamily="18" charset="0"/>
              <a:cs typeface="Times New Roman" panose="02020603050405020304" pitchFamily="18" charset="0"/>
            </a:endParaRPr>
          </a:p>
        </p:txBody>
      </p:sp>
      <p:sp>
        <p:nvSpPr>
          <p:cNvPr id="11" name="Shape 11"/>
          <p:cNvSpPr/>
          <p:nvPr/>
        </p:nvSpPr>
        <p:spPr>
          <a:xfrm>
            <a:off x="762000" y="3975570"/>
            <a:ext cx="4810858" cy="25415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defTabSz="914400">
              <a:lnSpc>
                <a:spcPct val="150000"/>
              </a:lnSpc>
              <a:defRPr>
                <a:solidFill>
                  <a:srgbClr val="000000"/>
                </a:solidFill>
              </a:defRPr>
            </a:pPr>
            <a:r>
              <a:rPr lang="en-US" dirty="0">
                <a:solidFill>
                  <a:srgbClr val="FFFFFF"/>
                </a:solidFill>
                <a:latin typeface="Times New Roman" panose="02020603050405020304" pitchFamily="18" charset="0"/>
                <a:ea typeface="Arial Bold"/>
                <a:cs typeface="Times New Roman" panose="02020603050405020304" pitchFamily="18" charset="0"/>
                <a:sym typeface="Arial Bold"/>
              </a:rPr>
              <a:t>State Space Corporation ‘</a:t>
            </a:r>
            <a:r>
              <a:rPr lang="en-US" dirty="0" err="1">
                <a:solidFill>
                  <a:srgbClr val="FFFFFF"/>
                </a:solidFill>
                <a:latin typeface="Times New Roman" panose="02020603050405020304" pitchFamily="18" charset="0"/>
                <a:ea typeface="Arial Bold"/>
                <a:cs typeface="Times New Roman" panose="02020603050405020304" pitchFamily="18" charset="0"/>
                <a:sym typeface="Arial Bold"/>
              </a:rPr>
              <a:t>Roscosmos</a:t>
            </a:r>
            <a:r>
              <a:rPr lang="en-US" dirty="0">
                <a:solidFill>
                  <a:srgbClr val="FFFFFF"/>
                </a:solidFill>
                <a:latin typeface="Times New Roman" panose="02020603050405020304" pitchFamily="18" charset="0"/>
                <a:ea typeface="Arial Bold"/>
                <a:cs typeface="Times New Roman" panose="02020603050405020304" pitchFamily="18" charset="0"/>
                <a:sym typeface="Arial Bold"/>
              </a:rPr>
              <a:t>’</a:t>
            </a:r>
            <a:endParaRPr dirty="0">
              <a:solidFill>
                <a:srgbClr val="FFFFFF"/>
              </a:solidFill>
              <a:latin typeface="Times New Roman" panose="02020603050405020304" pitchFamily="18" charset="0"/>
              <a:ea typeface="Arial Bold"/>
              <a:cs typeface="Times New Roman" panose="02020603050405020304" pitchFamily="18" charset="0"/>
              <a:sym typeface="Arial Bold"/>
            </a:endParaRPr>
          </a:p>
          <a:p>
            <a:pPr defTabSz="914400">
              <a:lnSpc>
                <a:spcPct val="150000"/>
              </a:lnSpc>
              <a:defRPr>
                <a:solidFill>
                  <a:srgbClr val="000000"/>
                </a:solidFill>
              </a:defRPr>
            </a:pPr>
            <a:r>
              <a:rPr lang="en-AU" dirty="0">
                <a:solidFill>
                  <a:srgbClr val="FFFFFF"/>
                </a:solidFill>
                <a:latin typeface="Times New Roman" panose="02020603050405020304" pitchFamily="18" charset="0"/>
                <a:ea typeface="Arial Bold"/>
                <a:cs typeface="Times New Roman" panose="02020603050405020304" pitchFamily="18" charset="0"/>
                <a:sym typeface="Arial Bold"/>
              </a:rPr>
              <a:t>CEOS WGDisasters-19 Meeting</a:t>
            </a:r>
          </a:p>
          <a:p>
            <a:pPr defTabSz="914400">
              <a:lnSpc>
                <a:spcPct val="150000"/>
              </a:lnSpc>
              <a:defRPr>
                <a:solidFill>
                  <a:srgbClr val="000000"/>
                </a:solidFill>
              </a:defRPr>
            </a:pPr>
            <a:r>
              <a:rPr lang="en-US" dirty="0">
                <a:solidFill>
                  <a:srgbClr val="FFFFFF"/>
                </a:solidFill>
                <a:latin typeface="Times New Roman" panose="02020603050405020304" pitchFamily="18" charset="0"/>
                <a:ea typeface="Arial Bold"/>
                <a:cs typeface="Times New Roman" panose="02020603050405020304" pitchFamily="18" charset="0"/>
                <a:sym typeface="Arial Bold"/>
              </a:rPr>
              <a:t>Cordoba, Argentina</a:t>
            </a:r>
            <a:endParaRPr dirty="0">
              <a:solidFill>
                <a:srgbClr val="FFFFFF"/>
              </a:solidFill>
              <a:latin typeface="Times New Roman" panose="02020603050405020304" pitchFamily="18" charset="0"/>
              <a:ea typeface="Arial Bold"/>
              <a:cs typeface="Times New Roman" panose="02020603050405020304" pitchFamily="18" charset="0"/>
              <a:sym typeface="Arial Bold"/>
            </a:endParaRPr>
          </a:p>
          <a:p>
            <a:pPr defTabSz="914400">
              <a:lnSpc>
                <a:spcPct val="150000"/>
              </a:lnSpc>
              <a:defRPr>
                <a:solidFill>
                  <a:srgbClr val="000000"/>
                </a:solidFill>
              </a:defRPr>
            </a:pPr>
            <a:r>
              <a:rPr lang="en-AU" dirty="0">
                <a:solidFill>
                  <a:srgbClr val="FFFFFF"/>
                </a:solidFill>
                <a:latin typeface="Times New Roman" panose="02020603050405020304" pitchFamily="18" charset="0"/>
                <a:ea typeface="Arial Bold"/>
                <a:cs typeface="Times New Roman" panose="02020603050405020304" pitchFamily="18" charset="0"/>
                <a:sym typeface="Arial Bold"/>
              </a:rPr>
              <a:t>April 1</a:t>
            </a:r>
            <a:r>
              <a:rPr lang="ru-RU" dirty="0">
                <a:solidFill>
                  <a:srgbClr val="FFFFFF"/>
                </a:solidFill>
                <a:latin typeface="Times New Roman" panose="02020603050405020304" pitchFamily="18" charset="0"/>
                <a:ea typeface="Arial Bold"/>
                <a:cs typeface="Times New Roman" panose="02020603050405020304" pitchFamily="18" charset="0"/>
                <a:sym typeface="Arial Bold"/>
              </a:rPr>
              <a:t>8</a:t>
            </a:r>
            <a:r>
              <a:rPr lang="en-AU" dirty="0">
                <a:solidFill>
                  <a:srgbClr val="FFFFFF"/>
                </a:solidFill>
                <a:latin typeface="Times New Roman" panose="02020603050405020304" pitchFamily="18" charset="0"/>
                <a:ea typeface="Arial Bold"/>
                <a:cs typeface="Times New Roman" panose="02020603050405020304" pitchFamily="18" charset="0"/>
                <a:sym typeface="Arial Bold"/>
              </a:rPr>
              <a:t> – </a:t>
            </a:r>
            <a:r>
              <a:rPr lang="ru-RU" dirty="0">
                <a:solidFill>
                  <a:srgbClr val="FFFFFF"/>
                </a:solidFill>
                <a:latin typeface="Times New Roman" panose="02020603050405020304" pitchFamily="18" charset="0"/>
                <a:ea typeface="Arial Bold"/>
                <a:cs typeface="Times New Roman" panose="02020603050405020304" pitchFamily="18" charset="0"/>
                <a:sym typeface="Arial Bold"/>
              </a:rPr>
              <a:t>20</a:t>
            </a:r>
            <a:r>
              <a:rPr lang="en-US" dirty="0">
                <a:solidFill>
                  <a:srgbClr val="FFFFFF"/>
                </a:solidFill>
                <a:latin typeface="Times New Roman" panose="02020603050405020304" pitchFamily="18" charset="0"/>
                <a:ea typeface="Arial Bold"/>
                <a:cs typeface="Times New Roman" panose="02020603050405020304" pitchFamily="18" charset="0"/>
                <a:sym typeface="Arial Bold"/>
              </a:rPr>
              <a:t>,</a:t>
            </a:r>
            <a:r>
              <a:rPr lang="en-AU" dirty="0">
                <a:solidFill>
                  <a:srgbClr val="FFFFFF"/>
                </a:solidFill>
                <a:latin typeface="Times New Roman" panose="02020603050405020304" pitchFamily="18" charset="0"/>
                <a:ea typeface="Arial Bold"/>
                <a:cs typeface="Times New Roman" panose="02020603050405020304" pitchFamily="18" charset="0"/>
                <a:sym typeface="Arial Bold"/>
              </a:rPr>
              <a:t> 20</a:t>
            </a:r>
            <a:r>
              <a:rPr lang="ru-RU" dirty="0">
                <a:solidFill>
                  <a:srgbClr val="FFFFFF"/>
                </a:solidFill>
                <a:latin typeface="Times New Roman" panose="02020603050405020304" pitchFamily="18" charset="0"/>
                <a:ea typeface="Arial Bold"/>
                <a:cs typeface="Times New Roman" panose="02020603050405020304" pitchFamily="18" charset="0"/>
                <a:sym typeface="Arial Bold"/>
              </a:rPr>
              <a:t>23</a:t>
            </a:r>
            <a:endParaRPr dirty="0">
              <a:solidFill>
                <a:srgbClr val="FFFFFF"/>
              </a:solidFill>
              <a:latin typeface="Times New Roman" panose="02020603050405020304" pitchFamily="18" charset="0"/>
              <a:ea typeface="Arial Bold"/>
              <a:cs typeface="Times New Roman" panose="02020603050405020304" pitchFamily="18" charset="0"/>
              <a:sym typeface="Arial Bold"/>
            </a:endParaRPr>
          </a:p>
        </p:txBody>
      </p:sp>
      <p:pic>
        <p:nvPicPr>
          <p:cNvPr id="12" name="ceos_logo.png"/>
          <p:cNvPicPr/>
          <p:nvPr/>
        </p:nvPicPr>
        <p:blipFill>
          <a:blip r:embed="rId2"/>
          <a:stretch>
            <a:fillRect/>
          </a:stretch>
        </p:blipFill>
        <p:spPr>
          <a:xfrm>
            <a:off x="762000" y="457200"/>
            <a:ext cx="2507906" cy="993132"/>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2"/>
          </p:nvPr>
        </p:nvSpPr>
        <p:spPr/>
        <p:txBody>
          <a:bodyPr/>
          <a:lstStyle/>
          <a:p>
            <a:pPr defTabSz="914400"/>
            <a:fld id="{86CB4B4D-7CA3-9044-876B-883B54F8677D}" type="slidenum">
              <a:rPr lang="uk-UA" smtClean="0"/>
              <a:pPr defTabSz="914400"/>
              <a:t>10</a:t>
            </a:fld>
            <a:endParaRPr lang="uk-UA" dirty="0"/>
          </a:p>
        </p:txBody>
      </p:sp>
      <p:sp>
        <p:nvSpPr>
          <p:cNvPr id="4" name="Объект 3"/>
          <p:cNvSpPr>
            <a:spLocks noGrp="1"/>
          </p:cNvSpPr>
          <p:nvPr>
            <p:ph sz="quarter" idx="11"/>
          </p:nvPr>
        </p:nvSpPr>
        <p:spPr>
          <a:xfrm>
            <a:off x="3202240" y="76200"/>
            <a:ext cx="6094160" cy="533400"/>
          </a:xfrm>
        </p:spPr>
        <p:txBody>
          <a:bodyPr/>
          <a:lstStyle/>
          <a:p>
            <a:pPr algn="ctr"/>
            <a:r>
              <a:rPr lang="en-US" sz="1800" b="1" dirty="0">
                <a:latin typeface="Times New Roman" panose="02020603050405020304" pitchFamily="18" charset="0"/>
                <a:cs typeface="Times New Roman" panose="02020603050405020304" pitchFamily="18" charset="0"/>
              </a:rPr>
              <a:t>COOPERATION OF ROSCOSMOS WITH THE INTERNATIONAL</a:t>
            </a:r>
            <a:br>
              <a:rPr lang="en-US" sz="1800" b="1" dirty="0">
                <a:latin typeface="Times New Roman" panose="02020603050405020304" pitchFamily="18" charset="0"/>
                <a:cs typeface="Times New Roman" panose="02020603050405020304" pitchFamily="18" charset="0"/>
              </a:rPr>
            </a:br>
            <a:r>
              <a:rPr lang="en-US" sz="1800" b="1" dirty="0">
                <a:latin typeface="Times New Roman" panose="02020603050405020304" pitchFamily="18" charset="0"/>
                <a:cs typeface="Times New Roman" panose="02020603050405020304" pitchFamily="18" charset="0"/>
              </a:rPr>
              <a:t>CHARTER ON SPACE AND MAJOR DISASTERS</a:t>
            </a:r>
          </a:p>
        </p:txBody>
      </p:sp>
      <p:pic>
        <p:nvPicPr>
          <p:cNvPr id="5" name="Рисунок 4" descr="http://spaceinimages.esa.int/var/esa/storage/images/esa_multimedia/images/2011/11/charter_logo/9931541-2-eng-GB/Charter_logo_node_full_image.jpg"/>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0100733" y="4915216"/>
            <a:ext cx="1784627" cy="1714185"/>
          </a:xfrm>
          <a:prstGeom prst="ellipse">
            <a:avLst/>
          </a:prstGeom>
          <a:ln>
            <a:noFill/>
          </a:ln>
          <a:effectLst>
            <a:softEdge rad="112500"/>
          </a:effectLst>
        </p:spPr>
      </p:pic>
      <p:sp>
        <p:nvSpPr>
          <p:cNvPr id="6" name="TextBox 5"/>
          <p:cNvSpPr txBox="1"/>
          <p:nvPr/>
        </p:nvSpPr>
        <p:spPr>
          <a:xfrm>
            <a:off x="184536" y="5289067"/>
            <a:ext cx="7130664" cy="1243284"/>
          </a:xfrm>
          <a:prstGeom prst="roundRect">
            <a:avLst>
              <a:gd name="adj" fmla="val 9669"/>
            </a:avLst>
          </a:prstGeom>
          <a:solidFill>
            <a:schemeClr val="accent1">
              <a:lumMod val="50000"/>
            </a:schemeClr>
          </a:solidFill>
          <a:ln w="12700" cmpd="sng">
            <a:solidFill>
              <a:schemeClr val="tx2">
                <a:lumMod val="75000"/>
              </a:schemeClr>
            </a:solidFill>
            <a:miter lim="800000"/>
            <a:headEnd/>
            <a:tailEnd/>
          </a:ln>
          <a:effectLst>
            <a:outerShdw blurRad="50800" dist="38100" dir="2700000" algn="tl" rotWithShape="0">
              <a:prstClr val="black">
                <a:alpha val="40000"/>
              </a:prstClr>
            </a:outerShdw>
          </a:effectLst>
        </p:spPr>
        <p:txBody>
          <a:bodyPr lIns="0" tIns="38958" rIns="0" bIns="38958" anchor="ctr"/>
          <a:lstStyle>
            <a:defPPr>
              <a:defRPr lang="ru-RU"/>
            </a:defPPr>
            <a:lvl1pPr marL="85725" indent="182563" eaLnBrk="0" hangingPunct="0">
              <a:lnSpc>
                <a:spcPts val="1600"/>
              </a:lnSpc>
              <a:spcAft>
                <a:spcPts val="700"/>
              </a:spcAft>
              <a:defRPr sz="1600" b="1" u="sng">
                <a:solidFill>
                  <a:schemeClr val="accent2">
                    <a:lumMod val="50000"/>
                  </a:schemeClr>
                </a:solidFill>
                <a:latin typeface="Arial" pitchFamily="34" charset="0"/>
                <a:cs typeface="Arial"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indent="0">
              <a:lnSpc>
                <a:spcPct val="100000"/>
              </a:lnSpc>
              <a:spcAft>
                <a:spcPts val="682"/>
              </a:spcAft>
              <a:defRPr/>
            </a:pPr>
            <a:r>
              <a:rPr lang="en-US" sz="1800" b="0" u="none"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activation of the International Charter on Space and Major Disaster mechanism enables the implementation of international resources of multi-purpose space facilities (more than 40 satellites) in crisis and emergency situations including usage for the benefit of member nations.</a:t>
            </a:r>
          </a:p>
        </p:txBody>
      </p:sp>
      <p:sp>
        <p:nvSpPr>
          <p:cNvPr id="7" name="Заголовок 1"/>
          <p:cNvSpPr txBox="1">
            <a:spLocks/>
          </p:cNvSpPr>
          <p:nvPr/>
        </p:nvSpPr>
        <p:spPr bwMode="auto">
          <a:xfrm>
            <a:off x="6553200" y="1331869"/>
            <a:ext cx="5332160" cy="3396062"/>
          </a:xfrm>
          <a:prstGeom prst="roundRect">
            <a:avLst>
              <a:gd name="adj" fmla="val 3859"/>
            </a:avLst>
          </a:prstGeom>
          <a:solidFill>
            <a:srgbClr val="E7F6FF"/>
          </a:solidFill>
          <a:ln w="12700" cmpd="sng">
            <a:solidFill>
              <a:schemeClr val="tx2">
                <a:lumMod val="75000"/>
              </a:schemeClr>
            </a:solidFill>
            <a:miter lim="800000"/>
            <a:headEnd/>
            <a:tailEnd/>
          </a:ln>
          <a:effectLst>
            <a:outerShdw blurRad="50800" dist="38100" dir="2700000" algn="tl" rotWithShape="0">
              <a:prstClr val="black">
                <a:alpha val="40000"/>
              </a:prstClr>
            </a:outerShdw>
          </a:effectLst>
        </p:spPr>
        <p:txBody>
          <a:bodyPr lIns="0" tIns="38958" rIns="0" bIns="38958" anchor="ctr"/>
          <a:lstStyle/>
          <a:p>
            <a:pPr marL="73055" eaLnBrk="0" hangingPunct="0">
              <a:spcAft>
                <a:spcPts val="597"/>
              </a:spcAft>
              <a:defRPr/>
            </a:pPr>
            <a:r>
              <a:rPr lang="en-US" b="1" dirty="0">
                <a:solidFill>
                  <a:schemeClr val="accent2"/>
                </a:solidFill>
                <a:latin typeface="Times New Roman" panose="02020603050405020304" pitchFamily="18" charset="0"/>
                <a:cs typeface="Times New Roman" panose="02020603050405020304" pitchFamily="18" charset="0"/>
              </a:rPr>
              <a:t>On August</a:t>
            </a:r>
            <a:r>
              <a:rPr lang="ru-RU" b="1" dirty="0">
                <a:solidFill>
                  <a:schemeClr val="accent2"/>
                </a:solidFill>
                <a:latin typeface="Times New Roman" panose="02020603050405020304" pitchFamily="18" charset="0"/>
                <a:cs typeface="Times New Roman" panose="02020603050405020304" pitchFamily="18" charset="0"/>
              </a:rPr>
              <a:t> 28</a:t>
            </a:r>
            <a:r>
              <a:rPr lang="en-US" b="1" dirty="0">
                <a:solidFill>
                  <a:schemeClr val="accent2"/>
                </a:solidFill>
                <a:latin typeface="Times New Roman" panose="02020603050405020304" pitchFamily="18" charset="0"/>
                <a:cs typeface="Times New Roman" panose="02020603050405020304" pitchFamily="18" charset="0"/>
              </a:rPr>
              <a:t>, </a:t>
            </a:r>
            <a:r>
              <a:rPr lang="ru-RU" b="1" dirty="0">
                <a:solidFill>
                  <a:schemeClr val="accent2"/>
                </a:solidFill>
                <a:latin typeface="Times New Roman" panose="02020603050405020304" pitchFamily="18" charset="0"/>
                <a:cs typeface="Times New Roman" panose="02020603050405020304" pitchFamily="18" charset="0"/>
              </a:rPr>
              <a:t>2013</a:t>
            </a:r>
            <a:r>
              <a:rPr lang="ru-RU" dirty="0">
                <a:solidFill>
                  <a:schemeClr val="accent2"/>
                </a:solidFill>
                <a:latin typeface="Times New Roman" panose="02020603050405020304" pitchFamily="18" charset="0"/>
                <a:cs typeface="Times New Roman" panose="02020603050405020304" pitchFamily="18" charset="0"/>
              </a:rPr>
              <a:t> </a:t>
            </a:r>
            <a:endParaRPr lang="en-US" dirty="0">
              <a:solidFill>
                <a:schemeClr val="accent2"/>
              </a:solidFill>
              <a:latin typeface="Times New Roman" panose="02020603050405020304" pitchFamily="18" charset="0"/>
              <a:cs typeface="Times New Roman" panose="02020603050405020304" pitchFamily="18" charset="0"/>
            </a:endParaRPr>
          </a:p>
          <a:p>
            <a:pPr marL="73055" eaLnBrk="0" hangingPunct="0">
              <a:spcAft>
                <a:spcPts val="597"/>
              </a:spcAft>
              <a:defRPr/>
            </a:pPr>
            <a:r>
              <a:rPr lang="en-US" dirty="0">
                <a:solidFill>
                  <a:schemeClr val="tx2"/>
                </a:solidFill>
                <a:latin typeface="Times New Roman" panose="02020603050405020304" pitchFamily="18" charset="0"/>
                <a:cs typeface="Times New Roman" panose="02020603050405020304" pitchFamily="18" charset="0"/>
              </a:rPr>
              <a:t>ROSCOSMOS joined the International Charter on Space and </a:t>
            </a:r>
            <a:br>
              <a:rPr lang="en-US" dirty="0">
                <a:solidFill>
                  <a:schemeClr val="tx2"/>
                </a:solidFill>
                <a:latin typeface="Times New Roman" panose="02020603050405020304" pitchFamily="18" charset="0"/>
                <a:cs typeface="Times New Roman" panose="02020603050405020304" pitchFamily="18" charset="0"/>
              </a:rPr>
            </a:br>
            <a:r>
              <a:rPr lang="en-US" dirty="0">
                <a:solidFill>
                  <a:schemeClr val="tx2"/>
                </a:solidFill>
                <a:latin typeface="Times New Roman" panose="02020603050405020304" pitchFamily="18" charset="0"/>
                <a:cs typeface="Times New Roman" panose="02020603050405020304" pitchFamily="18" charset="0"/>
              </a:rPr>
              <a:t>Major Disasters</a:t>
            </a:r>
            <a:r>
              <a:rPr lang="ru-RU" dirty="0">
                <a:solidFill>
                  <a:schemeClr val="tx2"/>
                </a:solidFill>
                <a:latin typeface="Times New Roman" panose="02020603050405020304" pitchFamily="18" charset="0"/>
                <a:cs typeface="Times New Roman" panose="02020603050405020304" pitchFamily="18" charset="0"/>
              </a:rPr>
              <a:t>. </a:t>
            </a:r>
          </a:p>
          <a:p>
            <a:pPr marL="73055" eaLnBrk="0" hangingPunct="0">
              <a:spcAft>
                <a:spcPts val="597"/>
              </a:spcAft>
              <a:defRPr/>
            </a:pPr>
            <a:r>
              <a:rPr lang="en-US" dirty="0">
                <a:solidFill>
                  <a:schemeClr val="tx2"/>
                </a:solidFill>
                <a:latin typeface="Times New Roman" panose="02020603050405020304" pitchFamily="18" charset="0"/>
                <a:cs typeface="Times New Roman" panose="02020603050405020304" pitchFamily="18" charset="0"/>
              </a:rPr>
              <a:t>Research Center for Earth Operative Monitoring was assigned as the ROSCOSMOS’ Operator in the Charter</a:t>
            </a:r>
            <a:r>
              <a:rPr lang="ru-RU" dirty="0">
                <a:solidFill>
                  <a:schemeClr val="tx2"/>
                </a:solidFill>
                <a:latin typeface="Times New Roman" panose="02020603050405020304" pitchFamily="18" charset="0"/>
                <a:cs typeface="Times New Roman" panose="02020603050405020304" pitchFamily="18" charset="0"/>
              </a:rPr>
              <a:t>. </a:t>
            </a:r>
          </a:p>
          <a:p>
            <a:pPr marL="73055" eaLnBrk="0" hangingPunct="0">
              <a:spcAft>
                <a:spcPts val="597"/>
              </a:spcAft>
              <a:defRPr/>
            </a:pPr>
            <a:r>
              <a:rPr lang="en-US" dirty="0">
                <a:solidFill>
                  <a:schemeClr val="tx2"/>
                </a:solidFill>
                <a:latin typeface="Times New Roman" panose="02020603050405020304" pitchFamily="18" charset="0"/>
                <a:cs typeface="Times New Roman" panose="02020603050405020304" pitchFamily="18" charset="0"/>
              </a:rPr>
              <a:t>A specialized hard- and software system was deployed and a division responsible for the Charter activity support in Russia was established at the basis of Research Center for Earth Operative Monitoring.</a:t>
            </a:r>
            <a:endParaRPr lang="ru-RU" dirty="0">
              <a:solidFill>
                <a:schemeClr val="tx2"/>
              </a:solidFill>
              <a:latin typeface="Times New Roman" panose="02020603050405020304" pitchFamily="18" charset="0"/>
              <a:cs typeface="Times New Roman" panose="02020603050405020304" pitchFamily="18" charset="0"/>
            </a:endParaRPr>
          </a:p>
        </p:txBody>
      </p:sp>
      <p:pic>
        <p:nvPicPr>
          <p:cNvPr id="8" name="Рисунок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03" y="1331869"/>
            <a:ext cx="5928397" cy="372400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2D3C4CF8-329B-DEBE-7AAE-EA4AADF1D400}"/>
              </a:ext>
            </a:extLst>
          </p:cNvPr>
          <p:cNvSpPr txBox="1"/>
          <p:nvPr/>
        </p:nvSpPr>
        <p:spPr>
          <a:xfrm>
            <a:off x="0" y="6584545"/>
            <a:ext cx="3352800" cy="276997"/>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rtl="0" latinLnBrk="1" hangingPunct="0"/>
            <a:r>
              <a:rPr lang="en-US" sz="1200" i="1" dirty="0"/>
              <a:t>CEOS WGDisasters-19, April 18-20, 2023</a:t>
            </a:r>
            <a:endParaRPr lang="ru-RU" sz="1200" i="1" dirty="0"/>
          </a:p>
        </p:txBody>
      </p:sp>
    </p:spTree>
    <p:extLst>
      <p:ext uri="{BB962C8B-B14F-4D97-AF65-F5344CB8AC3E}">
        <p14:creationId xmlns:p14="http://schemas.microsoft.com/office/powerpoint/2010/main" val="118232605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2"/>
          </p:nvPr>
        </p:nvSpPr>
        <p:spPr/>
        <p:txBody>
          <a:bodyPr/>
          <a:lstStyle/>
          <a:p>
            <a:pPr defTabSz="914400"/>
            <a:fld id="{86CB4B4D-7CA3-9044-876B-883B54F8677D}" type="slidenum">
              <a:rPr lang="uk-UA" smtClean="0"/>
              <a:pPr defTabSz="914400"/>
              <a:t>11</a:t>
            </a:fld>
            <a:endParaRPr lang="uk-UA" dirty="0"/>
          </a:p>
        </p:txBody>
      </p:sp>
      <p:sp>
        <p:nvSpPr>
          <p:cNvPr id="4" name="Объект 3"/>
          <p:cNvSpPr>
            <a:spLocks noGrp="1"/>
          </p:cNvSpPr>
          <p:nvPr>
            <p:ph sz="quarter" idx="11"/>
          </p:nvPr>
        </p:nvSpPr>
        <p:spPr>
          <a:xfrm>
            <a:off x="3581400" y="76200"/>
            <a:ext cx="4953000" cy="533400"/>
          </a:xfrm>
        </p:spPr>
        <p:txBody>
          <a:bodyPr/>
          <a:lstStyle/>
          <a:p>
            <a:pPr algn="ctr"/>
            <a:r>
              <a:rPr lang="en-US" sz="1800" b="1" dirty="0">
                <a:latin typeface="Times New Roman" panose="02020603050405020304" pitchFamily="18" charset="0"/>
                <a:cs typeface="Times New Roman" panose="02020603050405020304" pitchFamily="18" charset="0"/>
              </a:rPr>
              <a:t>COOPERATION OF</a:t>
            </a:r>
            <a:r>
              <a:rPr lang="ru-RU" sz="1800" b="1"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CEOS</a:t>
            </a:r>
            <a:r>
              <a:rPr lang="ru-RU" sz="1800" b="1"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WGDISASTERS AND INTERNATIONAL CHARTER ON SPACE AND MAJOR DISASTERS</a:t>
            </a:r>
          </a:p>
          <a:p>
            <a:endParaRPr lang="ru-RU" sz="18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04800" y="1524000"/>
            <a:ext cx="11582400" cy="4724400"/>
          </a:xfrm>
          <a:prstGeom prst="roundRect">
            <a:avLst>
              <a:gd name="adj" fmla="val 9669"/>
            </a:avLst>
          </a:prstGeom>
          <a:solidFill>
            <a:schemeClr val="accent1">
              <a:lumMod val="50000"/>
            </a:schemeClr>
          </a:solidFill>
          <a:ln w="12700" cmpd="sng">
            <a:solidFill>
              <a:schemeClr val="tx2">
                <a:lumMod val="75000"/>
              </a:schemeClr>
            </a:solidFill>
            <a:miter lim="800000"/>
            <a:headEnd/>
            <a:tailEnd/>
          </a:ln>
          <a:effectLst>
            <a:outerShdw blurRad="50800" dist="38100" dir="2700000" algn="tl" rotWithShape="0">
              <a:prstClr val="black">
                <a:alpha val="40000"/>
              </a:prstClr>
            </a:outerShdw>
          </a:effectLst>
        </p:spPr>
        <p:txBody>
          <a:bodyPr lIns="0" tIns="38958" rIns="0" bIns="38958" anchor="ctr"/>
          <a:lstStyle>
            <a:defPPr>
              <a:defRPr lang="ru-RU"/>
            </a:defPPr>
            <a:lvl1pPr marL="85725" indent="182563" eaLnBrk="0" hangingPunct="0">
              <a:lnSpc>
                <a:spcPts val="1600"/>
              </a:lnSpc>
              <a:spcAft>
                <a:spcPts val="700"/>
              </a:spcAft>
              <a:defRPr sz="1600" b="1" u="sng">
                <a:solidFill>
                  <a:schemeClr val="accent2">
                    <a:lumMod val="50000"/>
                  </a:schemeClr>
                </a:solidFill>
                <a:latin typeface="Arial" pitchFamily="34" charset="0"/>
                <a:cs typeface="Arial"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indent="0">
              <a:lnSpc>
                <a:spcPct val="100000"/>
              </a:lnSpc>
              <a:spcAft>
                <a:spcPts val="682"/>
              </a:spcAft>
              <a:defRPr/>
            </a:pPr>
            <a:r>
              <a:rPr lang="en-US" b="0" u="none"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Working group CEOS </a:t>
            </a:r>
            <a:r>
              <a:rPr lang="en-US" b="0" u="none"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WGDisasters</a:t>
            </a:r>
            <a:r>
              <a:rPr lang="en-US" b="0" u="none"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proactively cooperates with the International Charter on Space and Major Disasters to access the EO data from the Charter members’ spacecraft over the areas of natural and manmade disasters under the cooperation procedures established between the two organizations:</a:t>
            </a:r>
          </a:p>
          <a:p>
            <a:pPr indent="0">
              <a:lnSpc>
                <a:spcPct val="100000"/>
              </a:lnSpc>
              <a:spcAft>
                <a:spcPts val="682"/>
              </a:spcAft>
              <a:defRPr/>
            </a:pPr>
            <a:endParaRPr lang="en-US" b="0" u="none"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71475" indent="-285750">
              <a:lnSpc>
                <a:spcPct val="100000"/>
              </a:lnSpc>
              <a:spcAft>
                <a:spcPts val="682"/>
              </a:spcAft>
              <a:buFont typeface="Arial" panose="020B0604020202020204" pitchFamily="34" charset="0"/>
              <a:buChar char="•"/>
              <a:defRPr/>
            </a:pPr>
            <a:r>
              <a:rPr lang="en-US" b="0" u="none"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CEOS </a:t>
            </a:r>
            <a:r>
              <a:rPr lang="en-US" b="0" u="none"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WGDisasters</a:t>
            </a:r>
            <a:r>
              <a:rPr lang="en-US" b="0" u="none"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activity leads can request Charter data during Charter activations for different purposes of their pilots and demonstrator projects.</a:t>
            </a:r>
          </a:p>
          <a:p>
            <a:pPr marL="371475" indent="-285750">
              <a:lnSpc>
                <a:spcPct val="100000"/>
              </a:lnSpc>
              <a:spcAft>
                <a:spcPts val="682"/>
              </a:spcAft>
              <a:buFont typeface="Arial" panose="020B0604020202020204" pitchFamily="34" charset="0"/>
              <a:buChar char="•"/>
              <a:defRPr/>
            </a:pPr>
            <a:r>
              <a:rPr lang="en-US" b="0" u="none"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CEOS partner organizations can offer support (e.g., science products or VA services) to the participants of Charter activations . </a:t>
            </a:r>
          </a:p>
          <a:p>
            <a:pPr marL="371475" indent="-285750">
              <a:lnSpc>
                <a:spcPct val="100000"/>
              </a:lnSpc>
              <a:spcAft>
                <a:spcPts val="682"/>
              </a:spcAft>
              <a:buFont typeface="Arial" panose="020B0604020202020204" pitchFamily="34" charset="0"/>
              <a:buChar char="•"/>
              <a:defRPr/>
            </a:pPr>
            <a:r>
              <a:rPr lang="en-US" b="0" u="none"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WGDisasters</a:t>
            </a:r>
            <a:r>
              <a:rPr lang="en-US" b="0" u="none"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activity leads have ‘observer’ status during Charter activations in its operational system – COS2.</a:t>
            </a:r>
          </a:p>
        </p:txBody>
      </p:sp>
      <p:sp>
        <p:nvSpPr>
          <p:cNvPr id="7" name="TextBox 6">
            <a:extLst>
              <a:ext uri="{FF2B5EF4-FFF2-40B4-BE49-F238E27FC236}">
                <a16:creationId xmlns:a16="http://schemas.microsoft.com/office/drawing/2014/main" id="{7FC270BA-41F7-BF93-EF22-EAE43573EB38}"/>
              </a:ext>
            </a:extLst>
          </p:cNvPr>
          <p:cNvSpPr txBox="1"/>
          <p:nvPr/>
        </p:nvSpPr>
        <p:spPr>
          <a:xfrm>
            <a:off x="0" y="6584545"/>
            <a:ext cx="3352800" cy="276997"/>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rtl="0" latinLnBrk="1" hangingPunct="0"/>
            <a:r>
              <a:rPr lang="en-US" sz="1200" i="1" dirty="0"/>
              <a:t>CEOS WGDisasters-19, April 18-20, 2023</a:t>
            </a:r>
            <a:endParaRPr lang="ru-RU" sz="1200" i="1" dirty="0"/>
          </a:p>
        </p:txBody>
      </p:sp>
    </p:spTree>
    <p:extLst>
      <p:ext uri="{BB962C8B-B14F-4D97-AF65-F5344CB8AC3E}">
        <p14:creationId xmlns:p14="http://schemas.microsoft.com/office/powerpoint/2010/main" val="153796968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2"/>
          </p:nvPr>
        </p:nvSpPr>
        <p:spPr/>
        <p:txBody>
          <a:bodyPr/>
          <a:lstStyle/>
          <a:p>
            <a:pPr defTabSz="914400"/>
            <a:fld id="{86CB4B4D-7CA3-9044-876B-883B54F8677D}" type="slidenum">
              <a:rPr lang="uk-UA" smtClean="0"/>
              <a:pPr defTabSz="914400"/>
              <a:t>12</a:t>
            </a:fld>
            <a:endParaRPr lang="uk-UA" dirty="0"/>
          </a:p>
        </p:txBody>
      </p:sp>
      <p:sp>
        <p:nvSpPr>
          <p:cNvPr id="4" name="Объект 3"/>
          <p:cNvSpPr>
            <a:spLocks noGrp="1"/>
          </p:cNvSpPr>
          <p:nvPr>
            <p:ph sz="quarter" idx="11"/>
          </p:nvPr>
        </p:nvSpPr>
        <p:spPr>
          <a:xfrm>
            <a:off x="3619500" y="342900"/>
            <a:ext cx="4953000" cy="533400"/>
          </a:xfrm>
        </p:spPr>
        <p:txBody>
          <a:bodyPr/>
          <a:lstStyle/>
          <a:p>
            <a:pPr algn="ctr"/>
            <a:r>
              <a:rPr lang="en-US" sz="1800" b="1" dirty="0">
                <a:latin typeface="Times New Roman" panose="02020603050405020304" pitchFamily="18" charset="0"/>
                <a:cs typeface="Times New Roman" panose="02020603050405020304" pitchFamily="18" charset="0"/>
              </a:rPr>
              <a:t>DISASTERS MONITORING</a:t>
            </a:r>
          </a:p>
        </p:txBody>
      </p:sp>
      <p:sp>
        <p:nvSpPr>
          <p:cNvPr id="6" name="TextBox 5"/>
          <p:cNvSpPr txBox="1"/>
          <p:nvPr/>
        </p:nvSpPr>
        <p:spPr>
          <a:xfrm>
            <a:off x="381000" y="1297804"/>
            <a:ext cx="11709400" cy="1216797"/>
          </a:xfrm>
          <a:prstGeom prst="roundRect">
            <a:avLst>
              <a:gd name="adj" fmla="val 9669"/>
            </a:avLst>
          </a:prstGeom>
          <a:solidFill>
            <a:schemeClr val="accent1">
              <a:lumMod val="50000"/>
            </a:schemeClr>
          </a:solidFill>
          <a:ln w="12700" cmpd="sng">
            <a:solidFill>
              <a:schemeClr val="tx2">
                <a:lumMod val="75000"/>
              </a:schemeClr>
            </a:solidFill>
            <a:miter lim="800000"/>
            <a:headEnd/>
            <a:tailEnd/>
          </a:ln>
          <a:effectLst>
            <a:outerShdw blurRad="50800" dist="38100" dir="2700000" algn="tl" rotWithShape="0">
              <a:prstClr val="black">
                <a:alpha val="40000"/>
              </a:prstClr>
            </a:outerShdw>
          </a:effectLst>
        </p:spPr>
        <p:txBody>
          <a:bodyPr lIns="0" tIns="38958" rIns="0" bIns="38958" anchor="ctr"/>
          <a:lstStyle>
            <a:defPPr>
              <a:defRPr lang="ru-RU"/>
            </a:defPPr>
            <a:lvl1pPr marL="85725" indent="182563" eaLnBrk="0" hangingPunct="0">
              <a:lnSpc>
                <a:spcPts val="1600"/>
              </a:lnSpc>
              <a:spcAft>
                <a:spcPts val="700"/>
              </a:spcAft>
              <a:defRPr sz="1600" b="1" u="sng">
                <a:solidFill>
                  <a:schemeClr val="accent2">
                    <a:lumMod val="50000"/>
                  </a:schemeClr>
                </a:solidFill>
                <a:latin typeface="Arial" pitchFamily="34" charset="0"/>
                <a:cs typeface="Arial"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indent="0">
              <a:lnSpc>
                <a:spcPct val="100000"/>
              </a:lnSpc>
              <a:spcAft>
                <a:spcPts val="682"/>
              </a:spcAft>
              <a:defRPr/>
            </a:pPr>
            <a:r>
              <a:rPr lang="en-US" b="0" u="none"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Since its accession to the Charter </a:t>
            </a:r>
            <a:r>
              <a:rPr lang="en-US" b="0" u="none"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Roscosmos</a:t>
            </a:r>
            <a:r>
              <a:rPr lang="en-US" b="0" u="none"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has been continuously participating in the Charter operational activities by providing Russian EO data to the countries impacted by natural and manmade disasters. In the period of 2013-2022 </a:t>
            </a:r>
            <a:r>
              <a:rPr lang="en-US" b="0" u="none"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Roscosmos</a:t>
            </a:r>
            <a:r>
              <a:rPr lang="en-US" b="0" u="none"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took part in </a:t>
            </a:r>
            <a:r>
              <a:rPr lang="en-US"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361 Charter activations</a:t>
            </a:r>
            <a:r>
              <a:rPr lang="en-US" b="0" u="none"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provided to its members and authorized users more than </a:t>
            </a:r>
            <a:r>
              <a:rPr lang="en-US"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100 million sq. km</a:t>
            </a:r>
            <a:r>
              <a:rPr lang="en-US" b="0" u="none"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of</a:t>
            </a:r>
            <a:r>
              <a:rPr lang="ru-RU" b="0" u="none"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0" u="none"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Russian EO data (</a:t>
            </a:r>
            <a:r>
              <a:rPr lang="en-US"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more than 4 400 scenes</a:t>
            </a:r>
            <a:r>
              <a:rPr lang="en-US" b="0" u="none"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801EA5C6-11BE-7465-E841-28D62CD16098}"/>
              </a:ext>
            </a:extLst>
          </p:cNvPr>
          <p:cNvSpPr txBox="1"/>
          <p:nvPr/>
        </p:nvSpPr>
        <p:spPr>
          <a:xfrm>
            <a:off x="381000" y="4885511"/>
            <a:ext cx="11709400" cy="1621122"/>
          </a:xfrm>
          <a:prstGeom prst="roundRect">
            <a:avLst>
              <a:gd name="adj" fmla="val 9669"/>
            </a:avLst>
          </a:prstGeom>
          <a:solidFill>
            <a:schemeClr val="accent1">
              <a:lumMod val="50000"/>
            </a:schemeClr>
          </a:solidFill>
          <a:ln w="12700" cmpd="sng">
            <a:solidFill>
              <a:schemeClr val="tx2">
                <a:lumMod val="75000"/>
              </a:schemeClr>
            </a:solidFill>
            <a:miter lim="800000"/>
            <a:headEnd/>
            <a:tailEnd/>
          </a:ln>
          <a:effectLst>
            <a:outerShdw blurRad="50800" dist="38100" dir="2700000" algn="tl" rotWithShape="0">
              <a:prstClr val="black">
                <a:alpha val="40000"/>
              </a:prstClr>
            </a:outerShdw>
          </a:effectLst>
        </p:spPr>
        <p:txBody>
          <a:bodyPr lIns="0" tIns="38958" rIns="0" bIns="38958" anchor="ctr"/>
          <a:lstStyle>
            <a:defPPr>
              <a:defRPr lang="ru-RU"/>
            </a:defPPr>
            <a:lvl1pPr marL="85725" indent="182563" eaLnBrk="0" hangingPunct="0">
              <a:lnSpc>
                <a:spcPts val="1600"/>
              </a:lnSpc>
              <a:spcAft>
                <a:spcPts val="700"/>
              </a:spcAft>
              <a:defRPr sz="1600" b="1" u="sng">
                <a:solidFill>
                  <a:schemeClr val="accent2">
                    <a:lumMod val="50000"/>
                  </a:schemeClr>
                </a:solidFill>
                <a:latin typeface="Arial" pitchFamily="34" charset="0"/>
                <a:cs typeface="Arial"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indent="0">
              <a:lnSpc>
                <a:spcPct val="100000"/>
              </a:lnSpc>
              <a:spcAft>
                <a:spcPts val="682"/>
              </a:spcAft>
              <a:defRPr/>
            </a:pPr>
            <a:r>
              <a:rPr lang="en-US" b="0" u="none"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addition, </a:t>
            </a:r>
            <a:r>
              <a:rPr lang="en-US" b="0" u="none"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Roscosmos</a:t>
            </a:r>
            <a:r>
              <a:rPr lang="en-US" b="0" u="none"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also provides its EO data to the EMERCOM of Russian and ensures the provision of foreign EO data of Charter members and Cooperating Bodies within the frame of major natural and manmade disasters monitoring over the territory of the Russian Federation and other countries. Within the period of 2013-2022 </a:t>
            </a:r>
            <a:r>
              <a:rPr lang="en-US"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30 Charter activations</a:t>
            </a:r>
            <a:r>
              <a:rPr lang="en-US" b="0" u="none"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were requested by EMERCOM, </a:t>
            </a:r>
            <a:r>
              <a:rPr lang="en-US"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more than 384 million sq. km, (more than 7 000 scenes)</a:t>
            </a:r>
            <a:r>
              <a:rPr lang="en-US" b="0" u="none"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of data provided.</a:t>
            </a:r>
          </a:p>
        </p:txBody>
      </p:sp>
      <p:pic>
        <p:nvPicPr>
          <p:cNvPr id="7" name="Picture 5">
            <a:extLst>
              <a:ext uri="{FF2B5EF4-FFF2-40B4-BE49-F238E27FC236}">
                <a16:creationId xmlns:a16="http://schemas.microsoft.com/office/drawing/2014/main" id="{5F1455A1-AFC5-C68A-1E75-27B9F5F4526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770839"/>
            <a:ext cx="3576808" cy="1991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a:extLst>
              <a:ext uri="{FF2B5EF4-FFF2-40B4-BE49-F238E27FC236}">
                <a16:creationId xmlns:a16="http://schemas.microsoft.com/office/drawing/2014/main" id="{1314A0CA-229B-05EC-2BA4-33F0C67DB19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1647" y="2785882"/>
            <a:ext cx="3768891" cy="1986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МЧС нашло способ ликвидировать последствия утечки топлива в Норильске ::  Общество :: РБК">
            <a:extLst>
              <a:ext uri="{FF2B5EF4-FFF2-40B4-BE49-F238E27FC236}">
                <a16:creationId xmlns:a16="http://schemas.microsoft.com/office/drawing/2014/main" id="{0D68BD2A-3B58-B54C-F4B9-DCAD3081D06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5185" y="2770839"/>
            <a:ext cx="3639084" cy="199190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30D9BAE-9234-6623-92CE-F87CB0BAEB78}"/>
              </a:ext>
            </a:extLst>
          </p:cNvPr>
          <p:cNvSpPr txBox="1"/>
          <p:nvPr/>
        </p:nvSpPr>
        <p:spPr>
          <a:xfrm>
            <a:off x="0" y="6584545"/>
            <a:ext cx="3352800" cy="276997"/>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rtl="0" latinLnBrk="1" hangingPunct="0"/>
            <a:r>
              <a:rPr lang="en-US" sz="1200" i="1" dirty="0"/>
              <a:t>CEOS WGDisasters-19, April 18-20, 2023</a:t>
            </a:r>
            <a:endParaRPr lang="ru-RU" sz="1200" i="1" dirty="0"/>
          </a:p>
        </p:txBody>
      </p:sp>
    </p:spTree>
    <p:extLst>
      <p:ext uri="{BB962C8B-B14F-4D97-AF65-F5344CB8AC3E}">
        <p14:creationId xmlns:p14="http://schemas.microsoft.com/office/powerpoint/2010/main" val="87354644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2146790" y="2514601"/>
            <a:ext cx="7911611"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br>
              <a:rPr lang="ru-RU" sz="2400" dirty="0">
                <a:solidFill>
                  <a:schemeClr val="bg1"/>
                </a:solidFill>
                <a:latin typeface="Times New Roman" panose="02020603050405020304" pitchFamily="18" charset="0"/>
                <a:cs typeface="Times New Roman" panose="02020603050405020304" pitchFamily="18" charset="0"/>
              </a:rPr>
            </a:br>
            <a:br>
              <a:rPr lang="ru-RU" sz="2400" dirty="0">
                <a:solidFill>
                  <a:schemeClr val="bg1"/>
                </a:solidFill>
                <a:latin typeface="Times New Roman" panose="02020603050405020304" pitchFamily="18" charset="0"/>
                <a:cs typeface="Times New Roman" panose="02020603050405020304" pitchFamily="18" charset="0"/>
              </a:rPr>
            </a:br>
            <a:r>
              <a:rPr lang="en-US" sz="2400" dirty="0">
                <a:solidFill>
                  <a:schemeClr val="bg1"/>
                </a:solidFill>
                <a:latin typeface="Times New Roman" panose="02020603050405020304" pitchFamily="18" charset="0"/>
                <a:cs typeface="Times New Roman" panose="02020603050405020304" pitchFamily="18" charset="0"/>
              </a:rPr>
              <a:t>THANK YOU</a:t>
            </a:r>
            <a:r>
              <a:rPr lang="ru-RU" sz="2400" dirty="0">
                <a:solidFill>
                  <a:schemeClr val="bg1"/>
                </a:solidFill>
                <a:latin typeface="Times New Roman" panose="02020603050405020304" pitchFamily="18" charset="0"/>
                <a:cs typeface="Times New Roman" panose="02020603050405020304" pitchFamily="18" charset="0"/>
              </a:rPr>
              <a:t>!</a:t>
            </a:r>
            <a:endParaRPr sz="2400" dirty="0">
              <a:latin typeface="Times New Roman" panose="02020603050405020304" pitchFamily="18" charset="0"/>
              <a:cs typeface="Times New Roman" panose="02020603050405020304" pitchFamily="18" charset="0"/>
            </a:endParaRPr>
          </a:p>
        </p:txBody>
      </p:sp>
      <p:pic>
        <p:nvPicPr>
          <p:cNvPr id="12" name="ceos_logo.png"/>
          <p:cNvPicPr/>
          <p:nvPr/>
        </p:nvPicPr>
        <p:blipFill>
          <a:blip r:embed="rId2"/>
          <a:stretch>
            <a:fillRect/>
          </a:stretch>
        </p:blipFill>
        <p:spPr>
          <a:xfrm>
            <a:off x="2146789" y="1217405"/>
            <a:ext cx="2507906" cy="993132"/>
          </a:xfrm>
          <a:prstGeom prst="rect">
            <a:avLst/>
          </a:prstGeom>
          <a:ln w="12700">
            <a:miter lim="400000"/>
          </a:ln>
        </p:spPr>
      </p:pic>
      <p:sp>
        <p:nvSpPr>
          <p:cNvPr id="5" name="Shape 10"/>
          <p:cNvSpPr txBox="1">
            <a:spLocks/>
          </p:cNvSpPr>
          <p:nvPr/>
        </p:nvSpPr>
        <p:spPr>
          <a:xfrm>
            <a:off x="2146790" y="2246635"/>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Tree>
    <p:extLst>
      <p:ext uri="{BB962C8B-B14F-4D97-AF65-F5344CB8AC3E}">
        <p14:creationId xmlns:p14="http://schemas.microsoft.com/office/powerpoint/2010/main" val="399299465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2"/>
          </p:nvPr>
        </p:nvSpPr>
        <p:spPr/>
        <p:txBody>
          <a:bodyPr/>
          <a:lstStyle/>
          <a:p>
            <a:pPr defTabSz="914400"/>
            <a:fld id="{86CB4B4D-7CA3-9044-876B-883B54F8677D}" type="slidenum">
              <a:rPr lang="uk-UA" smtClean="0"/>
              <a:pPr defTabSz="914400"/>
              <a:t>2</a:t>
            </a:fld>
            <a:endParaRPr lang="uk-UA" dirty="0"/>
          </a:p>
        </p:txBody>
      </p:sp>
      <p:sp>
        <p:nvSpPr>
          <p:cNvPr id="4" name="Объект 3"/>
          <p:cNvSpPr>
            <a:spLocks noGrp="1"/>
          </p:cNvSpPr>
          <p:nvPr>
            <p:ph sz="quarter" idx="11"/>
          </p:nvPr>
        </p:nvSpPr>
        <p:spPr>
          <a:xfrm>
            <a:off x="2438400" y="76200"/>
            <a:ext cx="7620000" cy="533400"/>
          </a:xfrm>
        </p:spPr>
        <p:txBody>
          <a:bodyPr/>
          <a:lstStyle/>
          <a:p>
            <a:pPr algn="ctr"/>
            <a:r>
              <a:rPr lang="en-US" sz="2000" b="1" dirty="0">
                <a:latin typeface="Times New Roman" panose="02020603050405020304" pitchFamily="18" charset="0"/>
                <a:cs typeface="Times New Roman" panose="02020603050405020304" pitchFamily="18" charset="0"/>
              </a:rPr>
              <a:t>PARTICIPATION OF ROSCOSMOS IN CEOS </a:t>
            </a:r>
          </a:p>
          <a:p>
            <a:pPr algn="ctr"/>
            <a:r>
              <a:rPr lang="en-US" sz="2000" b="1" dirty="0">
                <a:latin typeface="Times New Roman" panose="02020603050405020304" pitchFamily="18" charset="0"/>
                <a:cs typeface="Times New Roman" panose="02020603050405020304" pitchFamily="18" charset="0"/>
              </a:rPr>
              <a:t>AND OTHER INTERNATIONAL ORGANIZATIONS</a:t>
            </a:r>
            <a:endParaRPr lang="ru-RU" sz="2000" dirty="0"/>
          </a:p>
        </p:txBody>
      </p:sp>
      <p:sp>
        <p:nvSpPr>
          <p:cNvPr id="5" name="Прямоугольник 4"/>
          <p:cNvSpPr/>
          <p:nvPr/>
        </p:nvSpPr>
        <p:spPr>
          <a:xfrm>
            <a:off x="304800" y="1295400"/>
            <a:ext cx="11658600" cy="4490140"/>
          </a:xfrm>
          <a:prstGeom prst="rect">
            <a:avLst/>
          </a:prstGeom>
        </p:spPr>
        <p:txBody>
          <a:bodyPr wrap="square">
            <a:spAutoFit/>
          </a:bodyPr>
          <a:lstStyle/>
          <a:p>
            <a:pPr algn="just">
              <a:lnSpc>
                <a:spcPct val="120000"/>
              </a:lnSpc>
            </a:pPr>
            <a:r>
              <a:rPr lang="en-US" sz="1550" b="1" dirty="0">
                <a:solidFill>
                  <a:schemeClr val="accent1">
                    <a:lumMod val="50000"/>
                  </a:schemeClr>
                </a:solidFill>
                <a:latin typeface="Times New Roman" panose="02020603050405020304" pitchFamily="18" charset="0"/>
                <a:cs typeface="Times New Roman" panose="02020603050405020304" pitchFamily="18" charset="0"/>
              </a:rPr>
              <a:t>State Space Corporation ‘</a:t>
            </a:r>
            <a:r>
              <a:rPr lang="en-US" sz="1550" b="1" dirty="0" err="1">
                <a:solidFill>
                  <a:schemeClr val="accent1">
                    <a:lumMod val="50000"/>
                  </a:schemeClr>
                </a:solidFill>
                <a:latin typeface="Times New Roman" panose="02020603050405020304" pitchFamily="18" charset="0"/>
                <a:cs typeface="Times New Roman" panose="02020603050405020304" pitchFamily="18" charset="0"/>
              </a:rPr>
              <a:t>Roscosmos</a:t>
            </a:r>
            <a:r>
              <a:rPr lang="en-US" sz="1550" b="1" dirty="0">
                <a:solidFill>
                  <a:schemeClr val="accent1">
                    <a:lumMod val="50000"/>
                  </a:schemeClr>
                </a:solidFill>
                <a:latin typeface="Times New Roman" panose="02020603050405020304" pitchFamily="18" charset="0"/>
                <a:cs typeface="Times New Roman" panose="02020603050405020304" pitchFamily="18" charset="0"/>
              </a:rPr>
              <a:t>’</a:t>
            </a:r>
            <a:r>
              <a:rPr lang="ru-RU" sz="1550" b="1" dirty="0">
                <a:solidFill>
                  <a:schemeClr val="accent1">
                    <a:lumMod val="50000"/>
                  </a:schemeClr>
                </a:solidFill>
                <a:latin typeface="Times New Roman" panose="02020603050405020304" pitchFamily="18" charset="0"/>
                <a:cs typeface="Times New Roman" panose="02020603050405020304" pitchFamily="18" charset="0"/>
              </a:rPr>
              <a:t>:</a:t>
            </a:r>
          </a:p>
          <a:p>
            <a:pPr marL="292219" indent="-292219" algn="just">
              <a:lnSpc>
                <a:spcPct val="120000"/>
              </a:lnSpc>
              <a:buFont typeface="Wingdings" panose="05000000000000000000" pitchFamily="2" charset="2"/>
              <a:buChar char="v"/>
            </a:pPr>
            <a:r>
              <a:rPr lang="en-US" sz="1550" b="1" dirty="0">
                <a:solidFill>
                  <a:schemeClr val="accent1">
                    <a:lumMod val="50000"/>
                  </a:schemeClr>
                </a:solidFill>
                <a:latin typeface="Times New Roman" panose="02020603050405020304" pitchFamily="18" charset="0"/>
                <a:cs typeface="Times New Roman" panose="02020603050405020304" pitchFamily="18" charset="0"/>
              </a:rPr>
              <a:t>is a member of WGCV, WGISS and WG Disasters</a:t>
            </a:r>
          </a:p>
          <a:p>
            <a:pPr marL="292219" indent="-292219" algn="just">
              <a:lnSpc>
                <a:spcPct val="120000"/>
              </a:lnSpc>
              <a:buFont typeface="Wingdings" panose="05000000000000000000" pitchFamily="2" charset="2"/>
              <a:buChar char="v"/>
            </a:pPr>
            <a:r>
              <a:rPr lang="en-US" sz="1550" b="1" dirty="0">
                <a:solidFill>
                  <a:schemeClr val="accent1">
                    <a:lumMod val="50000"/>
                  </a:schemeClr>
                </a:solidFill>
                <a:latin typeface="Times New Roman" panose="02020603050405020304" pitchFamily="18" charset="0"/>
                <a:cs typeface="Times New Roman" panose="02020603050405020304" pitchFamily="18" charset="0"/>
              </a:rPr>
              <a:t>provides the latest information on Russian satellites to update the CEOS MIM Database</a:t>
            </a:r>
          </a:p>
          <a:p>
            <a:pPr marL="292219" indent="-292219" algn="just">
              <a:lnSpc>
                <a:spcPct val="120000"/>
              </a:lnSpc>
              <a:buFont typeface="Wingdings" panose="05000000000000000000" pitchFamily="2" charset="2"/>
              <a:buChar char="v"/>
            </a:pPr>
            <a:r>
              <a:rPr lang="en-US" sz="1550" b="1" dirty="0">
                <a:solidFill>
                  <a:schemeClr val="accent1">
                    <a:lumMod val="50000"/>
                  </a:schemeClr>
                </a:solidFill>
                <a:latin typeface="Times New Roman" panose="02020603050405020304" pitchFamily="18" charset="0"/>
                <a:cs typeface="Times New Roman" panose="02020603050405020304" pitchFamily="18" charset="0"/>
              </a:rPr>
              <a:t>hosted the following international events:</a:t>
            </a:r>
          </a:p>
          <a:p>
            <a:pPr marL="292219" indent="-292219" algn="just">
              <a:lnSpc>
                <a:spcPct val="120000"/>
              </a:lnSpc>
              <a:buFont typeface="Wingdings" panose="05000000000000000000" pitchFamily="2" charset="2"/>
              <a:buChar char="v"/>
            </a:pPr>
            <a:endParaRPr lang="en-US" sz="700" dirty="0">
              <a:solidFill>
                <a:schemeClr val="accent1">
                  <a:lumMod val="50000"/>
                </a:schemeClr>
              </a:solidFill>
              <a:latin typeface="Times New Roman" panose="02020603050405020304" pitchFamily="18" charset="0"/>
              <a:cs typeface="Times New Roman" panose="02020603050405020304" pitchFamily="18" charset="0"/>
            </a:endParaRPr>
          </a:p>
          <a:p>
            <a:pPr algn="just">
              <a:lnSpc>
                <a:spcPct val="120000"/>
              </a:lnSpc>
            </a:pPr>
            <a:r>
              <a:rPr lang="en-US" sz="1550" b="1" u="sng" dirty="0">
                <a:solidFill>
                  <a:schemeClr val="accent1">
                    <a:lumMod val="50000"/>
                  </a:schemeClr>
                </a:solidFill>
                <a:latin typeface="Times New Roman" panose="02020603050405020304" pitchFamily="18" charset="0"/>
                <a:cs typeface="Times New Roman" panose="02020603050405020304" pitchFamily="18" charset="0"/>
              </a:rPr>
              <a:t>CEOS Meetings:</a:t>
            </a:r>
          </a:p>
          <a:p>
            <a:pPr marL="285750" indent="-285750" algn="just">
              <a:lnSpc>
                <a:spcPct val="120000"/>
              </a:lnSpc>
              <a:buFontTx/>
              <a:buChar char="-"/>
            </a:pPr>
            <a:r>
              <a:rPr lang="en-US" sz="1550" dirty="0">
                <a:solidFill>
                  <a:schemeClr val="accent1">
                    <a:lumMod val="50000"/>
                  </a:schemeClr>
                </a:solidFill>
                <a:latin typeface="Times New Roman" panose="02020603050405020304" pitchFamily="18" charset="0"/>
                <a:cs typeface="Times New Roman" panose="02020603050405020304" pitchFamily="18" charset="0"/>
              </a:rPr>
              <a:t>WGCV-33, Moscow, May 2011</a:t>
            </a:r>
          </a:p>
          <a:p>
            <a:pPr marL="285750" indent="-285750" algn="just">
              <a:lnSpc>
                <a:spcPct val="120000"/>
              </a:lnSpc>
              <a:buFontTx/>
              <a:buChar char="-"/>
            </a:pPr>
            <a:r>
              <a:rPr lang="en-US" sz="1550" dirty="0">
                <a:solidFill>
                  <a:schemeClr val="accent1">
                    <a:lumMod val="50000"/>
                  </a:schemeClr>
                </a:solidFill>
                <a:latin typeface="Times New Roman" panose="02020603050405020304" pitchFamily="18" charset="0"/>
                <a:cs typeface="Times New Roman" panose="02020603050405020304" pitchFamily="18" charset="0"/>
              </a:rPr>
              <a:t>WGISS-38, Moscow, September 2014</a:t>
            </a:r>
          </a:p>
          <a:p>
            <a:pPr algn="just">
              <a:lnSpc>
                <a:spcPct val="120000"/>
              </a:lnSpc>
            </a:pPr>
            <a:endParaRPr lang="en-US" sz="1550" dirty="0">
              <a:solidFill>
                <a:schemeClr val="accent1">
                  <a:lumMod val="50000"/>
                </a:schemeClr>
              </a:solidFill>
              <a:latin typeface="Times New Roman" panose="02020603050405020304" pitchFamily="18" charset="0"/>
              <a:cs typeface="Times New Roman" panose="02020603050405020304" pitchFamily="18" charset="0"/>
            </a:endParaRPr>
          </a:p>
          <a:p>
            <a:pPr algn="just">
              <a:lnSpc>
                <a:spcPct val="120000"/>
              </a:lnSpc>
            </a:pPr>
            <a:r>
              <a:rPr lang="en-US" sz="1550" b="1" u="sng" dirty="0">
                <a:solidFill>
                  <a:schemeClr val="accent1">
                    <a:lumMod val="50000"/>
                  </a:schemeClr>
                </a:solidFill>
                <a:latin typeface="Times New Roman" panose="02020603050405020304" pitchFamily="18" charset="0"/>
                <a:cs typeface="Times New Roman" panose="02020603050405020304" pitchFamily="18" charset="0"/>
              </a:rPr>
              <a:t>Other events</a:t>
            </a:r>
            <a:r>
              <a:rPr lang="en-US" sz="1550" u="sng" dirty="0">
                <a:solidFill>
                  <a:schemeClr val="accent1">
                    <a:lumMod val="50000"/>
                  </a:schemeClr>
                </a:solidFill>
                <a:latin typeface="Times New Roman" panose="02020603050405020304" pitchFamily="18" charset="0"/>
                <a:cs typeface="Times New Roman" panose="02020603050405020304" pitchFamily="18" charset="0"/>
              </a:rPr>
              <a:t>:</a:t>
            </a:r>
          </a:p>
          <a:p>
            <a:pPr marL="285750" indent="-285750" algn="just">
              <a:lnSpc>
                <a:spcPct val="120000"/>
              </a:lnSpc>
              <a:buFontTx/>
              <a:buChar char="-"/>
            </a:pPr>
            <a:r>
              <a:rPr lang="en-US" sz="1550" dirty="0">
                <a:solidFill>
                  <a:schemeClr val="accent1">
                    <a:lumMod val="50000"/>
                  </a:schemeClr>
                </a:solidFill>
                <a:latin typeface="Times New Roman" panose="02020603050405020304" pitchFamily="18" charset="0"/>
                <a:cs typeface="Times New Roman" panose="02020603050405020304" pitchFamily="18" charset="0"/>
              </a:rPr>
              <a:t>ASEAN RS data training, Moscow, March 2015</a:t>
            </a:r>
          </a:p>
          <a:p>
            <a:pPr marL="285750" indent="-285750" algn="just">
              <a:lnSpc>
                <a:spcPct val="120000"/>
              </a:lnSpc>
              <a:buFontTx/>
              <a:buChar char="-"/>
            </a:pPr>
            <a:r>
              <a:rPr lang="en-US" sz="1550" dirty="0">
                <a:solidFill>
                  <a:schemeClr val="accent1">
                    <a:lumMod val="50000"/>
                  </a:schemeClr>
                </a:solidFill>
                <a:latin typeface="Times New Roman" panose="02020603050405020304" pitchFamily="18" charset="0"/>
                <a:cs typeface="Times New Roman" panose="02020603050405020304" pitchFamily="18" charset="0"/>
              </a:rPr>
              <a:t>13th GEO Plenary and Exhibition, Saint-Petersburg, November 2016 </a:t>
            </a:r>
          </a:p>
          <a:p>
            <a:pPr marL="285750" indent="-285750" algn="just">
              <a:lnSpc>
                <a:spcPct val="120000"/>
              </a:lnSpc>
              <a:buFontTx/>
              <a:buChar char="-"/>
            </a:pPr>
            <a:r>
              <a:rPr lang="en-US" sz="1550" dirty="0">
                <a:solidFill>
                  <a:schemeClr val="accent1">
                    <a:lumMod val="50000"/>
                  </a:schemeClr>
                </a:solidFill>
                <a:latin typeface="Times New Roman" panose="02020603050405020304" pitchFamily="18" charset="0"/>
                <a:cs typeface="Times New Roman" panose="02020603050405020304" pitchFamily="18" charset="0"/>
              </a:rPr>
              <a:t>36th meeting of the International Charter on Space and Major Disasters, Moscow, October 2016</a:t>
            </a:r>
          </a:p>
          <a:p>
            <a:pPr marL="285750" indent="-285750" algn="just">
              <a:lnSpc>
                <a:spcPct val="120000"/>
              </a:lnSpc>
              <a:buFontTx/>
              <a:buChar char="-"/>
            </a:pPr>
            <a:r>
              <a:rPr lang="en-US" sz="1550" dirty="0">
                <a:solidFill>
                  <a:schemeClr val="accent1">
                    <a:lumMod val="50000"/>
                  </a:schemeClr>
                </a:solidFill>
                <a:latin typeface="Times New Roman" panose="02020603050405020304" pitchFamily="18" charset="0"/>
                <a:cs typeface="Times New Roman" panose="02020603050405020304" pitchFamily="18" charset="0"/>
              </a:rPr>
              <a:t>AOMSUC-8, Vladivostok, October 2017</a:t>
            </a:r>
          </a:p>
          <a:p>
            <a:pPr marL="285750" indent="-285750" algn="just">
              <a:lnSpc>
                <a:spcPct val="120000"/>
              </a:lnSpc>
              <a:buFontTx/>
              <a:buChar char="-"/>
            </a:pPr>
            <a:r>
              <a:rPr lang="en-US" sz="1550" dirty="0">
                <a:solidFill>
                  <a:schemeClr val="accent1">
                    <a:lumMod val="50000"/>
                  </a:schemeClr>
                </a:solidFill>
                <a:latin typeface="Times New Roman" panose="02020603050405020304" pitchFamily="18" charset="0"/>
                <a:cs typeface="Times New Roman" panose="02020603050405020304" pitchFamily="18" charset="0"/>
              </a:rPr>
              <a:t>CGMS-47, Sochi, May 2019</a:t>
            </a:r>
          </a:p>
          <a:p>
            <a:pPr marL="285750" indent="-285750" algn="just">
              <a:lnSpc>
                <a:spcPct val="120000"/>
              </a:lnSpc>
              <a:buFontTx/>
              <a:buChar char="-"/>
            </a:pPr>
            <a:r>
              <a:rPr lang="en-US" sz="1550" dirty="0">
                <a:solidFill>
                  <a:schemeClr val="accent1">
                    <a:lumMod val="50000"/>
                  </a:schemeClr>
                </a:solidFill>
                <a:latin typeface="Times New Roman" panose="02020603050405020304" pitchFamily="18" charset="0"/>
                <a:cs typeface="Times New Roman" panose="02020603050405020304" pitchFamily="18" charset="0"/>
              </a:rPr>
              <a:t>42nd meeting of the International Charter on Space and Major Disasters, Saint-Petersburg, October 2019</a:t>
            </a:r>
          </a:p>
        </p:txBody>
      </p:sp>
      <p:sp>
        <p:nvSpPr>
          <p:cNvPr id="3" name="TextBox 2">
            <a:extLst>
              <a:ext uri="{FF2B5EF4-FFF2-40B4-BE49-F238E27FC236}">
                <a16:creationId xmlns:a16="http://schemas.microsoft.com/office/drawing/2014/main" id="{3B20B9A5-4316-F282-B3EF-899E0A06D897}"/>
              </a:ext>
            </a:extLst>
          </p:cNvPr>
          <p:cNvSpPr txBox="1"/>
          <p:nvPr/>
        </p:nvSpPr>
        <p:spPr>
          <a:xfrm>
            <a:off x="0" y="6584545"/>
            <a:ext cx="3352800" cy="276997"/>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rtl="0" latinLnBrk="1" hangingPunct="0"/>
            <a:r>
              <a:rPr lang="en-US" sz="1200" i="1" dirty="0"/>
              <a:t>CEOS WGDisasters-19, April 18-20, 2023</a:t>
            </a:r>
            <a:endParaRPr lang="ru-RU" sz="1200" i="1" dirty="0"/>
          </a:p>
        </p:txBody>
      </p:sp>
    </p:spTree>
    <p:extLst>
      <p:ext uri="{BB962C8B-B14F-4D97-AF65-F5344CB8AC3E}">
        <p14:creationId xmlns:p14="http://schemas.microsoft.com/office/powerpoint/2010/main" val="208771719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2"/>
          </p:nvPr>
        </p:nvSpPr>
        <p:spPr>
          <a:xfrm>
            <a:off x="10337202" y="6694024"/>
            <a:ext cx="304800" cy="187285"/>
          </a:xfrm>
        </p:spPr>
        <p:txBody>
          <a:bodyPr/>
          <a:lstStyle/>
          <a:p>
            <a:pPr defTabSz="914400"/>
            <a:fld id="{86CB4B4D-7CA3-9044-876B-883B54F8677D}" type="slidenum">
              <a:rPr lang="uk-UA" smtClean="0"/>
              <a:pPr defTabSz="914400"/>
              <a:t>3</a:t>
            </a:fld>
            <a:endParaRPr lang="uk-UA" dirty="0"/>
          </a:p>
        </p:txBody>
      </p:sp>
      <p:sp>
        <p:nvSpPr>
          <p:cNvPr id="4" name="Объект 3"/>
          <p:cNvSpPr>
            <a:spLocks noGrp="1"/>
          </p:cNvSpPr>
          <p:nvPr>
            <p:ph sz="quarter" idx="11"/>
          </p:nvPr>
        </p:nvSpPr>
        <p:spPr>
          <a:xfrm>
            <a:off x="2717800" y="152400"/>
            <a:ext cx="7086600" cy="1524000"/>
          </a:xfrm>
        </p:spPr>
        <p:txBody>
          <a:bodyPr/>
          <a:lstStyle/>
          <a:p>
            <a:pPr algn="ctr"/>
            <a:r>
              <a:rPr lang="en-US" sz="2000" b="1" dirty="0">
                <a:latin typeface="Times New Roman" panose="02020603050405020304" pitchFamily="18" charset="0"/>
                <a:cs typeface="Times New Roman" panose="02020603050405020304" pitchFamily="18" charset="0"/>
              </a:rPr>
              <a:t>PARTICIPATION OF ROSCOSMOS IN CEOS WORKING GROUPS</a:t>
            </a:r>
            <a:endParaRPr lang="ru-RU" sz="2000" dirty="0"/>
          </a:p>
        </p:txBody>
      </p:sp>
      <p:graphicFrame>
        <p:nvGraphicFramePr>
          <p:cNvPr id="5" name="Таблица 4"/>
          <p:cNvGraphicFramePr>
            <a:graphicFrameLocks noGrp="1"/>
          </p:cNvGraphicFramePr>
          <p:nvPr>
            <p:extLst>
              <p:ext uri="{D42A27DB-BD31-4B8C-83A1-F6EECF244321}">
                <p14:modId xmlns:p14="http://schemas.microsoft.com/office/powerpoint/2010/main" val="3147346950"/>
              </p:ext>
            </p:extLst>
          </p:nvPr>
        </p:nvGraphicFramePr>
        <p:xfrm>
          <a:off x="2743200" y="2164080"/>
          <a:ext cx="7162800" cy="3474720"/>
        </p:xfrm>
        <a:graphic>
          <a:graphicData uri="http://schemas.openxmlformats.org/drawingml/2006/table">
            <a:tbl>
              <a:tblPr firstRow="1" bandRow="1">
                <a:tableStyleId>{5C22544A-7EE6-4342-B048-85BDC9FD1C3A}</a:tableStyleId>
              </a:tblPr>
              <a:tblGrid>
                <a:gridCol w="3191347">
                  <a:extLst>
                    <a:ext uri="{9D8B030D-6E8A-4147-A177-3AD203B41FA5}">
                      <a16:colId xmlns:a16="http://schemas.microsoft.com/office/drawing/2014/main" val="20000"/>
                    </a:ext>
                  </a:extLst>
                </a:gridCol>
                <a:gridCol w="3971453">
                  <a:extLst>
                    <a:ext uri="{9D8B030D-6E8A-4147-A177-3AD203B41FA5}">
                      <a16:colId xmlns:a16="http://schemas.microsoft.com/office/drawing/2014/main" val="20001"/>
                    </a:ext>
                  </a:extLst>
                </a:gridCol>
              </a:tblGrid>
              <a:tr h="535940">
                <a:tc>
                  <a:txBody>
                    <a:bodyPr/>
                    <a:lstStyle/>
                    <a:p>
                      <a:pPr algn="ctr"/>
                      <a:r>
                        <a:rPr lang="en-US" sz="3200" dirty="0">
                          <a:latin typeface="Times New Roman" panose="02020603050405020304" pitchFamily="18" charset="0"/>
                          <a:cs typeface="Times New Roman" panose="02020603050405020304" pitchFamily="18" charset="0"/>
                        </a:rPr>
                        <a:t>Working group</a:t>
                      </a:r>
                      <a:endParaRPr lang="ru-RU" sz="3200" dirty="0">
                        <a:latin typeface="Times New Roman" panose="02020603050405020304" pitchFamily="18" charset="0"/>
                        <a:cs typeface="Times New Roman" panose="02020603050405020304" pitchFamily="18" charset="0"/>
                      </a:endParaRPr>
                    </a:p>
                  </a:txBody>
                  <a:tcPr>
                    <a:solidFill>
                      <a:schemeClr val="tx2"/>
                    </a:solidFill>
                  </a:tcPr>
                </a:tc>
                <a:tc>
                  <a:txBody>
                    <a:bodyPr/>
                    <a:lstStyle/>
                    <a:p>
                      <a:pPr algn="ctr"/>
                      <a:r>
                        <a:rPr lang="en-US" sz="3200" dirty="0">
                          <a:latin typeface="Times New Roman" panose="02020603050405020304" pitchFamily="18" charset="0"/>
                          <a:cs typeface="Times New Roman" panose="02020603050405020304" pitchFamily="18" charset="0"/>
                        </a:rPr>
                        <a:t>Engagement</a:t>
                      </a:r>
                      <a:endParaRPr lang="ru-RU" sz="3200" dirty="0">
                        <a:latin typeface="Times New Roman" panose="02020603050405020304" pitchFamily="18" charset="0"/>
                        <a:cs typeface="Times New Roman" panose="02020603050405020304" pitchFamily="18" charset="0"/>
                      </a:endParaRPr>
                    </a:p>
                  </a:txBody>
                  <a:tcPr>
                    <a:solidFill>
                      <a:schemeClr val="tx2"/>
                    </a:solidFill>
                  </a:tcPr>
                </a:tc>
                <a:extLst>
                  <a:ext uri="{0D108BD9-81ED-4DB2-BD59-A6C34878D82A}">
                    <a16:rowId xmlns:a16="http://schemas.microsoft.com/office/drawing/2014/main" val="10000"/>
                  </a:ext>
                </a:extLst>
              </a:tr>
              <a:tr h="535940">
                <a:tc>
                  <a:txBody>
                    <a:bodyPr/>
                    <a:lstStyle/>
                    <a:p>
                      <a:pPr algn="l"/>
                      <a:r>
                        <a:rPr lang="en-US" sz="3200" dirty="0">
                          <a:solidFill>
                            <a:schemeClr val="accent1">
                              <a:lumMod val="50000"/>
                            </a:schemeClr>
                          </a:solidFill>
                          <a:latin typeface="Times New Roman" panose="02020603050405020304" pitchFamily="18" charset="0"/>
                          <a:cs typeface="Times New Roman" panose="02020603050405020304" pitchFamily="18" charset="0"/>
                        </a:rPr>
                        <a:t>WGISS</a:t>
                      </a:r>
                      <a:endParaRPr lang="ru-RU" sz="3200" dirty="0">
                        <a:solidFill>
                          <a:schemeClr val="accent1">
                            <a:lumMod val="50000"/>
                          </a:schemeClr>
                        </a:solidFill>
                        <a:latin typeface="Times New Roman" panose="02020603050405020304" pitchFamily="18" charset="0"/>
                        <a:cs typeface="Times New Roman" panose="02020603050405020304" pitchFamily="18" charset="0"/>
                      </a:endParaRPr>
                    </a:p>
                  </a:txBody>
                  <a:tcPr/>
                </a:tc>
                <a:tc>
                  <a:txBody>
                    <a:bodyPr/>
                    <a:lstStyle/>
                    <a:p>
                      <a:pPr algn="l"/>
                      <a:r>
                        <a:rPr lang="en-US" sz="3200" dirty="0">
                          <a:solidFill>
                            <a:schemeClr val="accent1">
                              <a:lumMod val="50000"/>
                            </a:schemeClr>
                          </a:solidFill>
                          <a:latin typeface="Times New Roman" panose="02020603050405020304" pitchFamily="18" charset="0"/>
                          <a:cs typeface="Times New Roman" panose="02020603050405020304" pitchFamily="18" charset="0"/>
                        </a:rPr>
                        <a:t>Participation</a:t>
                      </a:r>
                      <a:endParaRPr lang="ru-RU" sz="3200" dirty="0">
                        <a:solidFill>
                          <a:schemeClr val="accent1">
                            <a:lumMod val="5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535940">
                <a:tc>
                  <a:txBody>
                    <a:bodyPr/>
                    <a:lstStyle/>
                    <a:p>
                      <a:pPr algn="l"/>
                      <a:r>
                        <a:rPr lang="en-US" sz="3200" dirty="0">
                          <a:solidFill>
                            <a:schemeClr val="accent1">
                              <a:lumMod val="50000"/>
                            </a:schemeClr>
                          </a:solidFill>
                          <a:latin typeface="Times New Roman" panose="02020603050405020304" pitchFamily="18" charset="0"/>
                          <a:cs typeface="Times New Roman" panose="02020603050405020304" pitchFamily="18" charset="0"/>
                        </a:rPr>
                        <a:t>WGCV</a:t>
                      </a:r>
                      <a:endParaRPr lang="ru-RU" sz="3200" dirty="0">
                        <a:solidFill>
                          <a:schemeClr val="accent1">
                            <a:lumMod val="50000"/>
                          </a:schemeClr>
                        </a:solidFill>
                        <a:latin typeface="Times New Roman" panose="02020603050405020304" pitchFamily="18" charset="0"/>
                        <a:cs typeface="Times New Roman" panose="02020603050405020304" pitchFamily="18" charset="0"/>
                      </a:endParaRPr>
                    </a:p>
                  </a:txBody>
                  <a:tcPr/>
                </a:tc>
                <a:tc>
                  <a:txBody>
                    <a:bodyPr/>
                    <a:lstStyle/>
                    <a:p>
                      <a:pPr algn="l"/>
                      <a:r>
                        <a:rPr lang="en-US" sz="3200" dirty="0">
                          <a:solidFill>
                            <a:schemeClr val="accent1">
                              <a:lumMod val="50000"/>
                            </a:schemeClr>
                          </a:solidFill>
                          <a:latin typeface="Times New Roman" panose="02020603050405020304" pitchFamily="18" charset="0"/>
                          <a:cs typeface="Times New Roman" panose="02020603050405020304" pitchFamily="18" charset="0"/>
                        </a:rPr>
                        <a:t>Participation</a:t>
                      </a:r>
                      <a:endParaRPr lang="ru-RU" sz="3200" dirty="0">
                        <a:solidFill>
                          <a:schemeClr val="accent1">
                            <a:lumMod val="5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535940">
                <a:tc>
                  <a:txBody>
                    <a:bodyPr/>
                    <a:lstStyle/>
                    <a:p>
                      <a:pPr algn="l"/>
                      <a:r>
                        <a:rPr lang="en-US" sz="3200" dirty="0">
                          <a:solidFill>
                            <a:schemeClr val="accent1">
                              <a:lumMod val="50000"/>
                            </a:schemeClr>
                          </a:solidFill>
                          <a:latin typeface="Times New Roman" panose="02020603050405020304" pitchFamily="18" charset="0"/>
                          <a:cs typeface="Times New Roman" panose="02020603050405020304" pitchFamily="18" charset="0"/>
                        </a:rPr>
                        <a:t>WG</a:t>
                      </a:r>
                      <a:r>
                        <a:rPr lang="en-US" sz="3200" baseline="0" dirty="0">
                          <a:solidFill>
                            <a:schemeClr val="accent1">
                              <a:lumMod val="50000"/>
                            </a:schemeClr>
                          </a:solidFill>
                          <a:latin typeface="Times New Roman" panose="02020603050405020304" pitchFamily="18" charset="0"/>
                          <a:cs typeface="Times New Roman" panose="02020603050405020304" pitchFamily="18" charset="0"/>
                        </a:rPr>
                        <a:t> </a:t>
                      </a:r>
                      <a:r>
                        <a:rPr lang="en-US" sz="3200" baseline="0" dirty="0" err="1">
                          <a:solidFill>
                            <a:schemeClr val="accent1">
                              <a:lumMod val="50000"/>
                            </a:schemeClr>
                          </a:solidFill>
                          <a:latin typeface="Times New Roman" panose="02020603050405020304" pitchFamily="18" charset="0"/>
                          <a:cs typeface="Times New Roman" panose="02020603050405020304" pitchFamily="18" charset="0"/>
                        </a:rPr>
                        <a:t>CapD</a:t>
                      </a:r>
                      <a:endParaRPr lang="ru-RU" sz="3200" dirty="0">
                        <a:solidFill>
                          <a:schemeClr val="accent1">
                            <a:lumMod val="50000"/>
                          </a:schemeClr>
                        </a:solidFill>
                        <a:latin typeface="Times New Roman" panose="02020603050405020304" pitchFamily="18" charset="0"/>
                        <a:cs typeface="Times New Roman" panose="02020603050405020304" pitchFamily="18" charset="0"/>
                      </a:endParaRPr>
                    </a:p>
                  </a:txBody>
                  <a:tcPr/>
                </a:tc>
                <a:tc>
                  <a:txBody>
                    <a:bodyPr/>
                    <a:lstStyle/>
                    <a:p>
                      <a:pPr algn="l"/>
                      <a:r>
                        <a:rPr lang="en-US" sz="3200" dirty="0">
                          <a:solidFill>
                            <a:schemeClr val="accent1">
                              <a:lumMod val="50000"/>
                            </a:schemeClr>
                          </a:solidFill>
                          <a:latin typeface="Times New Roman" panose="02020603050405020304" pitchFamily="18" charset="0"/>
                          <a:cs typeface="Times New Roman" panose="02020603050405020304" pitchFamily="18" charset="0"/>
                        </a:rPr>
                        <a:t>Monitoring</a:t>
                      </a:r>
                      <a:endParaRPr lang="ru-RU" sz="3200" dirty="0">
                        <a:solidFill>
                          <a:schemeClr val="accent1">
                            <a:lumMod val="5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535940">
                <a:tc>
                  <a:txBody>
                    <a:bodyPr/>
                    <a:lstStyle/>
                    <a:p>
                      <a:pPr algn="l"/>
                      <a:r>
                        <a:rPr lang="en-US" sz="3200" dirty="0">
                          <a:solidFill>
                            <a:schemeClr val="accent1">
                              <a:lumMod val="50000"/>
                            </a:schemeClr>
                          </a:solidFill>
                          <a:latin typeface="Times New Roman" panose="02020603050405020304" pitchFamily="18" charset="0"/>
                          <a:cs typeface="Times New Roman" panose="02020603050405020304" pitchFamily="18" charset="0"/>
                        </a:rPr>
                        <a:t>WG Disasters</a:t>
                      </a:r>
                      <a:endParaRPr lang="ru-RU" sz="3200" dirty="0">
                        <a:solidFill>
                          <a:schemeClr val="accent1">
                            <a:lumMod val="50000"/>
                          </a:schemeClr>
                        </a:solidFill>
                        <a:latin typeface="Times New Roman" panose="02020603050405020304" pitchFamily="18" charset="0"/>
                        <a:cs typeface="Times New Roman" panose="02020603050405020304" pitchFamily="18" charset="0"/>
                      </a:endParaRPr>
                    </a:p>
                  </a:txBody>
                  <a:tcPr/>
                </a:tc>
                <a:tc>
                  <a:txBody>
                    <a:bodyPr/>
                    <a:lstStyle/>
                    <a:p>
                      <a:pPr algn="l"/>
                      <a:r>
                        <a:rPr lang="en-US" sz="3200" dirty="0">
                          <a:solidFill>
                            <a:schemeClr val="accent1">
                              <a:lumMod val="50000"/>
                            </a:schemeClr>
                          </a:solidFill>
                          <a:latin typeface="Times New Roman" panose="02020603050405020304" pitchFamily="18" charset="0"/>
                          <a:cs typeface="Times New Roman" panose="02020603050405020304" pitchFamily="18" charset="0"/>
                        </a:rPr>
                        <a:t>Participation</a:t>
                      </a:r>
                      <a:endParaRPr lang="ru-RU" sz="3200" dirty="0">
                        <a:solidFill>
                          <a:schemeClr val="accent1">
                            <a:lumMod val="5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r h="535940">
                <a:tc>
                  <a:txBody>
                    <a:bodyPr/>
                    <a:lstStyle/>
                    <a:p>
                      <a:pPr algn="l"/>
                      <a:r>
                        <a:rPr lang="en-US" sz="3200" dirty="0">
                          <a:solidFill>
                            <a:schemeClr val="accent1">
                              <a:lumMod val="50000"/>
                            </a:schemeClr>
                          </a:solidFill>
                          <a:latin typeface="Times New Roman" panose="02020603050405020304" pitchFamily="18" charset="0"/>
                          <a:cs typeface="Times New Roman" panose="02020603050405020304" pitchFamily="18" charset="0"/>
                        </a:rPr>
                        <a:t>WG Climate</a:t>
                      </a:r>
                      <a:endParaRPr lang="ru-RU" sz="3200" dirty="0">
                        <a:solidFill>
                          <a:schemeClr val="accent1">
                            <a:lumMod val="50000"/>
                          </a:schemeClr>
                        </a:solidFill>
                        <a:latin typeface="Times New Roman" panose="02020603050405020304" pitchFamily="18" charset="0"/>
                        <a:cs typeface="Times New Roman" panose="02020603050405020304" pitchFamily="18" charset="0"/>
                      </a:endParaRPr>
                    </a:p>
                  </a:txBody>
                  <a:tcPr/>
                </a:tc>
                <a:tc>
                  <a:txBody>
                    <a:bodyPr/>
                    <a:lstStyle/>
                    <a:p>
                      <a:pPr algn="l"/>
                      <a:r>
                        <a:rPr lang="en-US" sz="3200" dirty="0">
                          <a:solidFill>
                            <a:schemeClr val="accent1">
                              <a:lumMod val="50000"/>
                            </a:schemeClr>
                          </a:solidFill>
                          <a:latin typeface="Times New Roman" panose="02020603050405020304" pitchFamily="18" charset="0"/>
                          <a:cs typeface="Times New Roman" panose="02020603050405020304" pitchFamily="18" charset="0"/>
                        </a:rPr>
                        <a:t>Monitoring</a:t>
                      </a:r>
                      <a:endParaRPr lang="ru-RU" sz="3200" dirty="0">
                        <a:solidFill>
                          <a:schemeClr val="accent1">
                            <a:lumMod val="5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5"/>
                  </a:ext>
                </a:extLst>
              </a:tr>
            </a:tbl>
          </a:graphicData>
        </a:graphic>
      </p:graphicFrame>
      <p:sp>
        <p:nvSpPr>
          <p:cNvPr id="7" name="TextBox 6">
            <a:extLst>
              <a:ext uri="{FF2B5EF4-FFF2-40B4-BE49-F238E27FC236}">
                <a16:creationId xmlns:a16="http://schemas.microsoft.com/office/drawing/2014/main" id="{62FF2AE8-D050-6528-7A10-3B418845B0F7}"/>
              </a:ext>
            </a:extLst>
          </p:cNvPr>
          <p:cNvSpPr txBox="1"/>
          <p:nvPr/>
        </p:nvSpPr>
        <p:spPr>
          <a:xfrm>
            <a:off x="0" y="6584545"/>
            <a:ext cx="3352800" cy="276997"/>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rtl="0" latinLnBrk="1" hangingPunct="0"/>
            <a:r>
              <a:rPr lang="en-US" sz="1200" i="1" dirty="0"/>
              <a:t>CEOS WGDisasters-19, April 18-20, 2023</a:t>
            </a:r>
            <a:endParaRPr lang="ru-RU" sz="1200" i="1" dirty="0"/>
          </a:p>
        </p:txBody>
      </p:sp>
    </p:spTree>
    <p:extLst>
      <p:ext uri="{BB962C8B-B14F-4D97-AF65-F5344CB8AC3E}">
        <p14:creationId xmlns:p14="http://schemas.microsoft.com/office/powerpoint/2010/main" val="147934846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2"/>
          </p:nvPr>
        </p:nvSpPr>
        <p:spPr/>
        <p:txBody>
          <a:bodyPr/>
          <a:lstStyle/>
          <a:p>
            <a:pPr defTabSz="914400"/>
            <a:fld id="{86CB4B4D-7CA3-9044-876B-883B54F8677D}" type="slidenum">
              <a:rPr lang="uk-UA" smtClean="0"/>
              <a:pPr defTabSz="914400"/>
              <a:t>4</a:t>
            </a:fld>
            <a:endParaRPr lang="uk-UA" dirty="0"/>
          </a:p>
        </p:txBody>
      </p:sp>
      <p:sp>
        <p:nvSpPr>
          <p:cNvPr id="4" name="Объект 3"/>
          <p:cNvSpPr>
            <a:spLocks noGrp="1"/>
          </p:cNvSpPr>
          <p:nvPr>
            <p:ph sz="quarter" idx="11"/>
          </p:nvPr>
        </p:nvSpPr>
        <p:spPr>
          <a:xfrm>
            <a:off x="2590800" y="271446"/>
            <a:ext cx="7315200" cy="533400"/>
          </a:xfrm>
        </p:spPr>
        <p:txBody>
          <a:bodyPr/>
          <a:lstStyle/>
          <a:p>
            <a:pPr algn="ctr"/>
            <a:r>
              <a:rPr lang="en-US" sz="2000" b="1" dirty="0">
                <a:latin typeface="Times New Roman" panose="02020603050405020304" pitchFamily="18" charset="0"/>
                <a:cs typeface="Times New Roman" panose="02020603050405020304" pitchFamily="18" charset="0"/>
              </a:rPr>
              <a:t>RUSSIAN EO SYSTEMS USED IN DISASTERS MONITORING</a:t>
            </a:r>
            <a:endParaRPr lang="ru-RU" sz="2000" b="1" dirty="0">
              <a:latin typeface="Times New Roman" panose="02020603050405020304" pitchFamily="18" charset="0"/>
              <a:cs typeface="Times New Roman" panose="02020603050405020304" pitchFamily="18" charset="0"/>
            </a:endParaRPr>
          </a:p>
        </p:txBody>
      </p:sp>
      <p:graphicFrame>
        <p:nvGraphicFramePr>
          <p:cNvPr id="5" name="Group 3"/>
          <p:cNvGraphicFramePr>
            <a:graphicFrameLocks noGrp="1"/>
          </p:cNvGraphicFramePr>
          <p:nvPr>
            <p:extLst>
              <p:ext uri="{D42A27DB-BD31-4B8C-83A1-F6EECF244321}">
                <p14:modId xmlns:p14="http://schemas.microsoft.com/office/powerpoint/2010/main" val="3243069243"/>
              </p:ext>
            </p:extLst>
          </p:nvPr>
        </p:nvGraphicFramePr>
        <p:xfrm>
          <a:off x="228600" y="1143000"/>
          <a:ext cx="11455398" cy="5371344"/>
        </p:xfrm>
        <a:graphic>
          <a:graphicData uri="http://schemas.openxmlformats.org/drawingml/2006/table">
            <a:tbl>
              <a:tblPr/>
              <a:tblGrid>
                <a:gridCol w="2357556">
                  <a:extLst>
                    <a:ext uri="{9D8B030D-6E8A-4147-A177-3AD203B41FA5}">
                      <a16:colId xmlns:a16="http://schemas.microsoft.com/office/drawing/2014/main" val="20000"/>
                    </a:ext>
                  </a:extLst>
                </a:gridCol>
                <a:gridCol w="1540784">
                  <a:extLst>
                    <a:ext uri="{9D8B030D-6E8A-4147-A177-3AD203B41FA5}">
                      <a16:colId xmlns:a16="http://schemas.microsoft.com/office/drawing/2014/main" val="20001"/>
                    </a:ext>
                  </a:extLst>
                </a:gridCol>
                <a:gridCol w="912103">
                  <a:extLst>
                    <a:ext uri="{9D8B030D-6E8A-4147-A177-3AD203B41FA5}">
                      <a16:colId xmlns:a16="http://schemas.microsoft.com/office/drawing/2014/main" val="20002"/>
                    </a:ext>
                  </a:extLst>
                </a:gridCol>
                <a:gridCol w="935292">
                  <a:extLst>
                    <a:ext uri="{9D8B030D-6E8A-4147-A177-3AD203B41FA5}">
                      <a16:colId xmlns:a16="http://schemas.microsoft.com/office/drawing/2014/main" val="20003"/>
                    </a:ext>
                  </a:extLst>
                </a:gridCol>
                <a:gridCol w="909527">
                  <a:extLst>
                    <a:ext uri="{9D8B030D-6E8A-4147-A177-3AD203B41FA5}">
                      <a16:colId xmlns:a16="http://schemas.microsoft.com/office/drawing/2014/main" val="20004"/>
                    </a:ext>
                  </a:extLst>
                </a:gridCol>
                <a:gridCol w="816771">
                  <a:extLst>
                    <a:ext uri="{9D8B030D-6E8A-4147-A177-3AD203B41FA5}">
                      <a16:colId xmlns:a16="http://schemas.microsoft.com/office/drawing/2014/main" val="20005"/>
                    </a:ext>
                  </a:extLst>
                </a:gridCol>
                <a:gridCol w="819347">
                  <a:extLst>
                    <a:ext uri="{9D8B030D-6E8A-4147-A177-3AD203B41FA5}">
                      <a16:colId xmlns:a16="http://schemas.microsoft.com/office/drawing/2014/main" val="20006"/>
                    </a:ext>
                  </a:extLst>
                </a:gridCol>
                <a:gridCol w="819347">
                  <a:extLst>
                    <a:ext uri="{9D8B030D-6E8A-4147-A177-3AD203B41FA5}">
                      <a16:colId xmlns:a16="http://schemas.microsoft.com/office/drawing/2014/main" val="20007"/>
                    </a:ext>
                  </a:extLst>
                </a:gridCol>
                <a:gridCol w="1164606">
                  <a:extLst>
                    <a:ext uri="{9D8B030D-6E8A-4147-A177-3AD203B41FA5}">
                      <a16:colId xmlns:a16="http://schemas.microsoft.com/office/drawing/2014/main" val="20008"/>
                    </a:ext>
                  </a:extLst>
                </a:gridCol>
                <a:gridCol w="1180065">
                  <a:extLst>
                    <a:ext uri="{9D8B030D-6E8A-4147-A177-3AD203B41FA5}">
                      <a16:colId xmlns:a16="http://schemas.microsoft.com/office/drawing/2014/main" val="20009"/>
                    </a:ext>
                  </a:extLst>
                </a:gridCol>
              </a:tblGrid>
              <a:tr h="397337">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1"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rPr>
                        <a:t>Spacecraft</a:t>
                      </a:r>
                      <a:endParaRPr kumimoji="0" lang="ru-RU" altLang="ru-RU" sz="1200" b="0"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7375E"/>
                    </a:solidFill>
                  </a:tcPr>
                </a:tc>
                <a:tc rowSpan="2">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1" i="0" u="none" strike="noStrike" cap="none" normalizeH="0" baseline="0" dirty="0" err="1">
                          <a:ln>
                            <a:noFill/>
                          </a:ln>
                          <a:solidFill>
                            <a:srgbClr val="FFFFFF"/>
                          </a:solidFill>
                          <a:effectLst/>
                          <a:latin typeface="Times New Roman" panose="02020603050405020304" pitchFamily="18" charset="0"/>
                          <a:cs typeface="Times New Roman" panose="02020603050405020304" pitchFamily="18" charset="0"/>
                        </a:rPr>
                        <a:t>Resurs</a:t>
                      </a:r>
                      <a:r>
                        <a:rPr kumimoji="0" lang="en-US" altLang="ru-RU" sz="1200" b="1"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rPr>
                        <a:t>-DK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1"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rPr>
                        <a:t>(archive only)</a:t>
                      </a:r>
                      <a:endParaRPr kumimoji="0" lang="ru-RU" altLang="ru-RU" sz="1200" b="0"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7375E"/>
                    </a:solidFill>
                  </a:tcPr>
                </a:tc>
                <a:tc rowSpan="2" gridSpan="3">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1"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rPr>
                        <a:t>Meteor-M</a:t>
                      </a:r>
                      <a:endParaRPr kumimoji="0" lang="ru-RU" altLang="ru-RU" sz="1200" b="0"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7375E"/>
                    </a:solidFill>
                  </a:tcPr>
                </a:tc>
                <a:tc rowSpan="2" hMerge="1">
                  <a:txBody>
                    <a:bodyPr/>
                    <a:lstStyle/>
                    <a:p>
                      <a:endParaRPr lang="ru-RU"/>
                    </a:p>
                  </a:txBody>
                  <a:tcPr/>
                </a:tc>
                <a:tc rowSpan="2" hMerge="1">
                  <a:txBody>
                    <a:bodyPr/>
                    <a:lstStyle/>
                    <a:p>
                      <a:endParaRPr lang="ru-RU"/>
                    </a:p>
                  </a:txBody>
                  <a:tcPr/>
                </a:tc>
                <a:tc rowSpan="2" gridSpan="3">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1" i="0" u="none" strike="noStrike" cap="none" normalizeH="0" baseline="0" dirty="0" err="1">
                          <a:ln>
                            <a:noFill/>
                          </a:ln>
                          <a:solidFill>
                            <a:srgbClr val="FFFFFF"/>
                          </a:solidFill>
                          <a:effectLst/>
                          <a:latin typeface="Times New Roman" panose="02020603050405020304" pitchFamily="18" charset="0"/>
                          <a:cs typeface="Times New Roman" panose="02020603050405020304" pitchFamily="18" charset="0"/>
                        </a:rPr>
                        <a:t>Kanopus</a:t>
                      </a:r>
                      <a:r>
                        <a:rPr kumimoji="0" lang="en-US" altLang="ru-RU" sz="1200" b="1"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rPr>
                        <a:t>-V and</a:t>
                      </a:r>
                      <a:r>
                        <a:rPr kumimoji="0" lang="ru-RU" altLang="ru-RU" sz="1200" b="1"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rPr>
                        <a:t> </a:t>
                      </a:r>
                      <a:r>
                        <a:rPr kumimoji="0" lang="en-US" altLang="ru-RU" sz="1200" b="1" i="0" u="none" strike="noStrike" cap="none" normalizeH="0" baseline="0" dirty="0" err="1">
                          <a:ln>
                            <a:noFill/>
                          </a:ln>
                          <a:solidFill>
                            <a:srgbClr val="FFFFFF"/>
                          </a:solidFill>
                          <a:effectLst/>
                          <a:latin typeface="Times New Roman" panose="02020603050405020304" pitchFamily="18" charset="0"/>
                          <a:cs typeface="Times New Roman" panose="02020603050405020304" pitchFamily="18" charset="0"/>
                        </a:rPr>
                        <a:t>Kanopus</a:t>
                      </a:r>
                      <a:r>
                        <a:rPr kumimoji="0" lang="en-US" altLang="ru-RU" sz="1200" b="1"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rPr>
                        <a:t>-V-IK</a:t>
                      </a:r>
                      <a:endParaRPr kumimoji="0" lang="ru-RU" altLang="ru-RU" sz="1200" b="0"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7375E"/>
                    </a:solidFill>
                  </a:tcPr>
                </a:tc>
                <a:tc rowSpan="2" hMerge="1">
                  <a:txBody>
                    <a:bodyPr/>
                    <a:lstStyle/>
                    <a:p>
                      <a:endParaRPr lang="ru-RU"/>
                    </a:p>
                  </a:txBody>
                  <a:tcPr/>
                </a:tc>
                <a:tc rowSpan="2"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200" b="0" i="0" u="none" strike="noStrike" cap="none" normalizeH="0" baseline="0" dirty="0">
                        <a:ln>
                          <a:noFill/>
                        </a:ln>
                        <a:solidFill>
                          <a:srgbClr val="FFFFFF"/>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7375E"/>
                    </a:solidFill>
                  </a:tcPr>
                </a:tc>
                <a:tc rowSpan="2" gridSpan="2">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1" i="0" u="none" strike="noStrike" cap="none" normalizeH="0" baseline="0" dirty="0" err="1">
                          <a:ln>
                            <a:noFill/>
                          </a:ln>
                          <a:solidFill>
                            <a:srgbClr val="FFFFFF"/>
                          </a:solidFill>
                          <a:effectLst/>
                          <a:latin typeface="Times New Roman" panose="02020603050405020304" pitchFamily="18" charset="0"/>
                          <a:cs typeface="Times New Roman" panose="02020603050405020304" pitchFamily="18" charset="0"/>
                        </a:rPr>
                        <a:t>Resurs</a:t>
                      </a:r>
                      <a:r>
                        <a:rPr kumimoji="0" lang="en-US" altLang="ru-RU" sz="1200" b="1"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rPr>
                        <a:t>-P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1"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rPr>
                        <a:t>(archive only)</a:t>
                      </a:r>
                      <a:endParaRPr kumimoji="0" lang="ru-RU" altLang="ru-RU" sz="1200" b="0"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7375E"/>
                    </a:solidFill>
                  </a:tcPr>
                </a:tc>
                <a:tc rowSpan="2" hMerge="1">
                  <a:txBody>
                    <a:bodyPr/>
                    <a:lstStyle/>
                    <a:p>
                      <a:endParaRPr lang="ru-RU"/>
                    </a:p>
                  </a:txBody>
                  <a:tcPr/>
                </a:tc>
                <a:extLst>
                  <a:ext uri="{0D108BD9-81ED-4DB2-BD59-A6C34878D82A}">
                    <a16:rowId xmlns:a16="http://schemas.microsoft.com/office/drawing/2014/main" val="10000"/>
                  </a:ext>
                </a:extLst>
              </a:tr>
              <a:tr h="304157">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1"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rPr>
                        <a:t>Characteristics</a:t>
                      </a:r>
                      <a:endParaRPr kumimoji="0" lang="ru-RU" altLang="ru-RU" sz="1200" b="0"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7375E"/>
                    </a:solidFill>
                  </a:tcPr>
                </a:tc>
                <a:tc vMerge="1">
                  <a:txBody>
                    <a:bodyPr/>
                    <a:lstStyle/>
                    <a:p>
                      <a:endParaRPr lang="ru-RU"/>
                    </a:p>
                  </a:txBody>
                  <a:tcPr/>
                </a:tc>
                <a:tc gridSpan="3" vMerge="1">
                  <a:txBody>
                    <a:bodyPr/>
                    <a:lstStyle/>
                    <a:p>
                      <a:endParaRPr lang="ru-RU"/>
                    </a:p>
                  </a:txBody>
                  <a:tcPr/>
                </a:tc>
                <a:tc hMerge="1" vMerge="1">
                  <a:txBody>
                    <a:bodyPr/>
                    <a:lstStyle/>
                    <a:p>
                      <a:endParaRPr lang="ru-RU"/>
                    </a:p>
                  </a:txBody>
                  <a:tcPr/>
                </a:tc>
                <a:tc hMerge="1" vMerge="1">
                  <a:txBody>
                    <a:bodyPr/>
                    <a:lstStyle/>
                    <a:p>
                      <a:endParaRPr lang="ru-RU"/>
                    </a:p>
                  </a:txBody>
                  <a:tcPr/>
                </a:tc>
                <a:tc gridSpan="3" vMerge="1">
                  <a:txBody>
                    <a:bodyPr/>
                    <a:lstStyle/>
                    <a:p>
                      <a:endParaRPr lang="ru-RU"/>
                    </a:p>
                  </a:txBody>
                  <a:tcPr/>
                </a:tc>
                <a:tc hMerge="1" vMerge="1">
                  <a:txBody>
                    <a:bodyPr/>
                    <a:lstStyle/>
                    <a:p>
                      <a:endParaRPr lang="ru-RU"/>
                    </a:p>
                  </a:txBody>
                  <a:tcPr/>
                </a:tc>
                <a:tc hMerge="1" vMerge="1">
                  <a:txBody>
                    <a:bodyPr/>
                    <a:lstStyle/>
                    <a:p>
                      <a:endParaRPr lang="ru-RU"/>
                    </a:p>
                  </a:txBody>
                  <a:tcPr/>
                </a:tc>
                <a:tc gridSpan="2" vMerge="1">
                  <a:txBody>
                    <a:bodyPr/>
                    <a:lstStyle/>
                    <a:p>
                      <a:endParaRPr lang="ru-RU"/>
                    </a:p>
                  </a:txBody>
                  <a:tcPr/>
                </a:tc>
                <a:tc hMerge="1" vMerge="1">
                  <a:txBody>
                    <a:bodyPr/>
                    <a:lstStyle/>
                    <a:p>
                      <a:endParaRPr lang="ru-RU"/>
                    </a:p>
                  </a:txBody>
                  <a:tcPr/>
                </a:tc>
                <a:extLst>
                  <a:ext uri="{0D108BD9-81ED-4DB2-BD59-A6C34878D82A}">
                    <a16:rowId xmlns:a16="http://schemas.microsoft.com/office/drawing/2014/main" val="10001"/>
                  </a:ext>
                </a:extLst>
              </a:tr>
              <a:tr h="708894">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200" b="1"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rPr>
                        <a:t>Launch date</a:t>
                      </a:r>
                      <a:endParaRPr kumimoji="0" lang="ru-RU" altLang="ru-RU" sz="1200" b="0"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endParaRPr>
                    </a:p>
                  </a:txBody>
                  <a:tcPr marL="84407" marR="84407"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7375E"/>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15.06.2006</a:t>
                      </a:r>
                      <a:endParaRPr kumimoji="0" lang="ru-RU" altLang="ru-RU" sz="1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c gridSpan="3">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18.09.2009</a:t>
                      </a:r>
                      <a:endParaRPr kumimoji="0" lang="en-US" altLang="ru-RU"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15.10.2014</a:t>
                      </a:r>
                      <a:endParaRPr kumimoji="0" lang="ru-RU" altLang="ru-RU"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28.11.2017</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05.07.2019</a:t>
                      </a:r>
                      <a:endParaRPr kumimoji="0" lang="ru-RU" altLang="ru-RU" sz="1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hMerge="1">
                  <a:txBody>
                    <a:bodyPr/>
                    <a:lstStyle/>
                    <a:p>
                      <a:endParaRPr lang="ru-RU"/>
                    </a:p>
                  </a:txBody>
                  <a:tcPr/>
                </a:tc>
                <a:tc hMerge="1">
                  <a:txBody>
                    <a:bodyPr/>
                    <a:lstStyle/>
                    <a:p>
                      <a:endParaRPr lang="ru-RU"/>
                    </a:p>
                  </a:txBody>
                  <a:tcPr/>
                </a:tc>
                <a:tc rowSpan="2" gridSpan="3">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kern="1200" cap="none" normalizeH="0" baseline="0" dirty="0">
                          <a:ln>
                            <a:noFill/>
                          </a:ln>
                          <a:solidFill>
                            <a:srgbClr val="000000"/>
                          </a:solidFill>
                          <a:effectLst/>
                          <a:latin typeface="Times New Roman" panose="02020603050405020304" pitchFamily="18" charset="0"/>
                          <a:ea typeface="+mn-ea"/>
                          <a:cs typeface="Times New Roman" panose="02020603050405020304" pitchFamily="18" charset="0"/>
                        </a:rPr>
                        <a:t>22.07.2012</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kern="1200" cap="none" normalizeH="0" baseline="0" dirty="0">
                          <a:ln>
                            <a:noFill/>
                          </a:ln>
                          <a:solidFill>
                            <a:srgbClr val="000000"/>
                          </a:solidFill>
                          <a:effectLst/>
                          <a:latin typeface="Times New Roman" panose="02020603050405020304" pitchFamily="18" charset="0"/>
                          <a:ea typeface="+mn-ea"/>
                          <a:cs typeface="Times New Roman" panose="02020603050405020304" pitchFamily="18" charset="0"/>
                        </a:rPr>
                        <a:t>14.07.2017</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kern="1200" cap="none" normalizeH="0" baseline="0" dirty="0">
                          <a:ln>
                            <a:noFill/>
                          </a:ln>
                          <a:solidFill>
                            <a:srgbClr val="000000"/>
                          </a:solidFill>
                          <a:effectLst/>
                          <a:latin typeface="Times New Roman" panose="02020603050405020304" pitchFamily="18" charset="0"/>
                          <a:ea typeface="+mn-ea"/>
                          <a:cs typeface="Times New Roman" panose="02020603050405020304" pitchFamily="18" charset="0"/>
                        </a:rPr>
                        <a:t>01.02.2018</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kern="1200" cap="none" normalizeH="0" baseline="0" dirty="0">
                          <a:ln>
                            <a:noFill/>
                          </a:ln>
                          <a:solidFill>
                            <a:srgbClr val="000000"/>
                          </a:solidFill>
                          <a:effectLst/>
                          <a:latin typeface="Times New Roman" panose="02020603050405020304" pitchFamily="18" charset="0"/>
                          <a:ea typeface="+mn-ea"/>
                          <a:cs typeface="Times New Roman" panose="02020603050405020304" pitchFamily="18" charset="0"/>
                        </a:rPr>
                        <a:t>27.12.2018</a:t>
                      </a:r>
                      <a:endParaRPr kumimoji="0" lang="ru-RU" altLang="ru-RU" sz="1200" b="1" i="0" u="none" strike="noStrike" kern="1200" cap="none" normalizeH="0" baseline="0" dirty="0">
                        <a:ln>
                          <a:noFill/>
                        </a:ln>
                        <a:solidFill>
                          <a:srgbClr val="000000"/>
                        </a:solidFill>
                        <a:effectLst/>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ru-RU"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5…7 </a:t>
                      </a:r>
                      <a:r>
                        <a:rPr kumimoji="0" lang="en-US" altLang="ru-RU"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years</a:t>
                      </a:r>
                      <a:endParaRPr kumimoji="0" lang="ru-RU" altLang="ru-RU" sz="1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rowSpan="2" hMerge="1">
                  <a:txBody>
                    <a:bodyPr/>
                    <a:lstStyle/>
                    <a:p>
                      <a:endParaRPr lang="ru-RU"/>
                    </a:p>
                  </a:txBody>
                  <a:tcPr/>
                </a:tc>
                <a:tc rowSpan="2"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200" b="1" i="0" u="none" strike="noStrike" kern="1200" cap="none" normalizeH="0" baseline="0" dirty="0">
                        <a:ln>
                          <a:noFill/>
                        </a:ln>
                        <a:solidFill>
                          <a:srgbClr val="000000"/>
                        </a:solidFill>
                        <a:effectLst/>
                        <a:latin typeface="Arial" charset="0"/>
                        <a:ea typeface="+mn-ea"/>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gridSpan="2">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25.06.</a:t>
                      </a:r>
                      <a:r>
                        <a:rPr kumimoji="0" lang="ru-RU" altLang="ru-RU"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201</a:t>
                      </a:r>
                      <a:r>
                        <a:rPr kumimoji="0" lang="en-US" altLang="ru-RU"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26.12.2014</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13.03.2016</a:t>
                      </a:r>
                      <a:endParaRPr kumimoji="0" lang="ru-RU" altLang="ru-RU" sz="1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hMerge="1">
                  <a:txBody>
                    <a:bodyPr/>
                    <a:lstStyle/>
                    <a:p>
                      <a:endParaRPr lang="ru-RU"/>
                    </a:p>
                  </a:txBody>
                  <a:tcPr/>
                </a:tc>
                <a:extLst>
                  <a:ext uri="{0D108BD9-81ED-4DB2-BD59-A6C34878D82A}">
                    <a16:rowId xmlns:a16="http://schemas.microsoft.com/office/drawing/2014/main" val="10002"/>
                  </a:ext>
                </a:extLst>
              </a:tr>
              <a:tr h="335803">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200" b="1"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rPr>
                        <a:t>Life time</a:t>
                      </a:r>
                      <a:endParaRPr kumimoji="0" lang="ru-RU" altLang="ru-RU" sz="1200" b="0"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endParaRPr>
                    </a:p>
                  </a:txBody>
                  <a:tcPr marL="84407" marR="84407"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7375E"/>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3 years</a:t>
                      </a:r>
                      <a:endParaRPr kumimoji="0" lang="ru-RU" altLang="ru-RU" sz="1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c gridSpan="3">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5…7 </a:t>
                      </a:r>
                      <a:r>
                        <a:rPr kumimoji="0" lang="en-US" altLang="ru-RU"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years</a:t>
                      </a:r>
                      <a:endParaRPr kumimoji="0" lang="ru-RU" altLang="ru-RU" sz="1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hMerge="1">
                  <a:txBody>
                    <a:bodyPr/>
                    <a:lstStyle/>
                    <a:p>
                      <a:endParaRPr lang="ru-RU"/>
                    </a:p>
                  </a:txBody>
                  <a:tcPr/>
                </a:tc>
                <a:tc hMerge="1">
                  <a:txBody>
                    <a:bodyPr/>
                    <a:lstStyle/>
                    <a:p>
                      <a:endParaRPr lang="ru-RU"/>
                    </a:p>
                  </a:txBody>
                  <a:tcPr/>
                </a:tc>
                <a:tc gridSpan="3" vMerge="1">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200" b="1" i="0" u="none" strike="noStrike" cap="none" normalizeH="0" baseline="0" dirty="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hMerge="1" vMerge="1">
                  <a:txBody>
                    <a:bodyPr/>
                    <a:lstStyle/>
                    <a:p>
                      <a:endParaRPr lang="ru-RU"/>
                    </a:p>
                  </a:txBody>
                  <a:tcPr/>
                </a:tc>
                <a:tc hMerge="1"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200" b="1" i="0" u="none" strike="noStrike" cap="none" normalizeH="0" baseline="0" dirty="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gridSpan="2">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5 </a:t>
                      </a:r>
                      <a:r>
                        <a:rPr kumimoji="0" lang="en-US" altLang="ru-RU"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years</a:t>
                      </a:r>
                      <a:endParaRPr kumimoji="0" lang="ru-RU" altLang="ru-RU" sz="1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hMerge="1">
                  <a:txBody>
                    <a:bodyPr/>
                    <a:lstStyle/>
                    <a:p>
                      <a:endParaRPr lang="ru-RU"/>
                    </a:p>
                  </a:txBody>
                  <a:tcPr/>
                </a:tc>
                <a:extLst>
                  <a:ext uri="{0D108BD9-81ED-4DB2-BD59-A6C34878D82A}">
                    <a16:rowId xmlns:a16="http://schemas.microsoft.com/office/drawing/2014/main" val="10003"/>
                  </a:ext>
                </a:extLst>
              </a:tr>
              <a:tr h="304157">
                <a:tc rowSpan="2">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200" b="1"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rPr>
                        <a:t>Onboard sensor</a:t>
                      </a:r>
                      <a:endParaRPr kumimoji="0" lang="ru-RU" altLang="ru-RU" sz="1200" b="0"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endParaRPr>
                    </a:p>
                  </a:txBody>
                  <a:tcPr marL="84407" marR="84407"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7375E"/>
                    </a:solidFill>
                  </a:tcPr>
                </a:tc>
                <a:tc rowSpan="3">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28.3 / 16</a:t>
                      </a:r>
                      <a:endParaRPr kumimoji="0" lang="ru-RU" altLang="ru-RU" sz="1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c gridSpan="2">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KMSS</a:t>
                      </a:r>
                      <a:endParaRPr kumimoji="0" lang="ru-RU" altLang="ru-RU" sz="1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hMerge="1">
                  <a:txBody>
                    <a:bodyPr/>
                    <a:lstStyle/>
                    <a:p>
                      <a:endParaRPr lang="ru-RU"/>
                    </a:p>
                  </a:txBody>
                  <a:tcPr/>
                </a:tc>
                <a:tc rowSpan="2">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MSU-MR</a:t>
                      </a:r>
                      <a:endParaRPr kumimoji="0" lang="ru-RU" altLang="ru-RU" sz="1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rowSpan="2">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PSS</a:t>
                      </a:r>
                      <a:endParaRPr kumimoji="0" lang="ru-RU" altLang="ru-RU" sz="1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rowSpan="2">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MSS</a:t>
                      </a:r>
                      <a:endParaRPr kumimoji="0" lang="ru-RU" altLang="ru-RU" sz="1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MSU-IK-SRM</a:t>
                      </a:r>
                      <a:endParaRPr kumimoji="0" lang="ru-RU" altLang="ru-RU"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rowSpan="2">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Geoton</a:t>
                      </a:r>
                      <a:endParaRPr kumimoji="0" lang="ru-RU" altLang="ru-RU" sz="1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rowSpan="2">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KSHMSA-VR</a:t>
                      </a:r>
                      <a:endParaRPr kumimoji="0" lang="ru-RU" altLang="ru-RU" sz="1200" b="1"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extLst>
                  <a:ext uri="{0D108BD9-81ED-4DB2-BD59-A6C34878D82A}">
                    <a16:rowId xmlns:a16="http://schemas.microsoft.com/office/drawing/2014/main" val="10004"/>
                  </a:ext>
                </a:extLst>
              </a:tr>
              <a:tr h="506357">
                <a:tc vMerge="1">
                  <a:txBody>
                    <a:bodyPr/>
                    <a:lstStyle/>
                    <a:p>
                      <a:endParaRPr lang="ru-RU" dirty="0"/>
                    </a:p>
                  </a:txBody>
                  <a:tcPr/>
                </a:tc>
                <a:tc vMerge="1">
                  <a:txBody>
                    <a:bodyPr/>
                    <a:lstStyle/>
                    <a:p>
                      <a:endParaRPr lang="ru-RU"/>
                    </a:p>
                  </a:txBody>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MSU</a:t>
                      </a:r>
                      <a:r>
                        <a:rPr kumimoji="0" lang="ru-RU" altLang="ru-RU"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-100</a:t>
                      </a:r>
                      <a:endParaRPr kumimoji="0" lang="ru-RU" altLang="ru-RU" sz="1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MSU</a:t>
                      </a:r>
                      <a:r>
                        <a:rPr kumimoji="0" lang="ru-RU" altLang="ru-RU"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-50</a:t>
                      </a:r>
                      <a:endParaRPr kumimoji="0" lang="ru-RU" altLang="ru-RU" sz="1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5"/>
                  </a:ext>
                </a:extLst>
              </a:tr>
              <a:tr h="5063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200" b="1"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rPr>
                        <a:t>Swath width</a:t>
                      </a:r>
                      <a:r>
                        <a:rPr kumimoji="0" lang="ru-RU" altLang="ru-RU" sz="1200" b="1"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rPr>
                        <a:t>, </a:t>
                      </a:r>
                      <a:r>
                        <a:rPr kumimoji="0" lang="en-US" altLang="ru-RU" sz="1200" b="1"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rPr>
                        <a:t>km</a:t>
                      </a:r>
                      <a:endParaRPr kumimoji="0" lang="ru-RU" altLang="ru-RU" sz="1200" b="0"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endParaRPr>
                    </a:p>
                  </a:txBody>
                  <a:tcPr marL="84407" marR="84407"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7375E"/>
                    </a:solidFill>
                  </a:tcPr>
                </a:tc>
                <a:tc vMerge="1">
                  <a:txBody>
                    <a:bodyPr/>
                    <a:lstStyle/>
                    <a:p>
                      <a:endParaRPr lang="ru-RU"/>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900</a:t>
                      </a:r>
                      <a:endParaRPr kumimoji="0" lang="ru-RU" altLang="ru-RU" sz="12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84407" marR="84407" marT="45727" marB="45727" anchor="ctr" horzOverflow="overflow">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450</a:t>
                      </a:r>
                      <a:endParaRPr kumimoji="0" lang="ru-RU" alt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2800</a:t>
                      </a:r>
                      <a:endParaRPr kumimoji="0" lang="ru-RU" altLang="ru-RU" sz="1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2</a:t>
                      </a:r>
                      <a:r>
                        <a:rPr kumimoji="0" lang="en-US" altLang="ru-RU"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3</a:t>
                      </a:r>
                      <a:r>
                        <a:rPr kumimoji="0" lang="ru-RU" altLang="ru-RU"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endParaRPr kumimoji="0" lang="ru-RU" altLang="ru-RU" sz="1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20 </a:t>
                      </a:r>
                      <a:endParaRPr kumimoji="0" lang="ru-RU" altLang="ru-RU" sz="12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2000</a:t>
                      </a:r>
                      <a:endParaRPr kumimoji="0" lang="ru-RU" altLang="ru-RU"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38</a:t>
                      </a:r>
                      <a:endParaRPr kumimoji="0" lang="ru-RU" altLang="ru-RU" sz="1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97</a:t>
                      </a:r>
                      <a:endParaRPr kumimoji="0" lang="ru-RU" altLang="ru-RU" sz="1200" b="1"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extLst>
                  <a:ext uri="{0D108BD9-81ED-4DB2-BD59-A6C34878D82A}">
                    <a16:rowId xmlns:a16="http://schemas.microsoft.com/office/drawing/2014/main" val="10006"/>
                  </a:ext>
                </a:extLst>
              </a:tr>
              <a:tr h="1316840">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200" b="1"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rPr>
                        <a:t>Resolution</a:t>
                      </a:r>
                      <a:r>
                        <a:rPr kumimoji="0" lang="ru-RU" altLang="ru-RU" sz="1200" b="1"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rPr>
                        <a:t>, </a:t>
                      </a:r>
                      <a:r>
                        <a:rPr kumimoji="0" lang="en-US" altLang="ru-RU" sz="1200" b="1"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rPr>
                        <a:t>m</a:t>
                      </a:r>
                      <a:r>
                        <a:rPr kumimoji="0" lang="ru-RU" altLang="ru-RU" sz="1200" b="1"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altLang="ru-RU" sz="1200" b="1"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rPr>
                        <a:t>Panchromatic band</a:t>
                      </a:r>
                      <a:endParaRPr kumimoji="0" lang="ru-RU" altLang="ru-RU" sz="1200" b="1"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altLang="ru-RU" sz="1200" b="1"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rPr>
                        <a:t>Multispectral band</a:t>
                      </a:r>
                      <a:endParaRPr kumimoji="0" lang="ru-RU" altLang="ru-RU" sz="1200" b="0"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endParaRPr>
                    </a:p>
                  </a:txBody>
                  <a:tcPr marL="84407" marR="84407"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7375E"/>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 / up to</a:t>
                      </a:r>
                      <a:r>
                        <a:rPr kumimoji="0" lang="ru-RU" altLang="ru-RU"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3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2 - 3 / </a:t>
                      </a:r>
                      <a:r>
                        <a:rPr kumimoji="0" lang="ru-RU" altLang="ru-RU"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3</a:t>
                      </a:r>
                      <a:r>
                        <a:rPr kumimoji="0" lang="en-US" altLang="ru-RU"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- 5</a:t>
                      </a:r>
                      <a:r>
                        <a:rPr kumimoji="0" lang="ru-RU" altLang="ru-RU"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endParaRPr kumimoji="0" lang="ru-RU" altLang="ru-RU" sz="1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60</a:t>
                      </a:r>
                      <a:endParaRPr kumimoji="0" lang="ru-RU" altLang="ru-RU" sz="1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120</a:t>
                      </a:r>
                      <a:endParaRPr kumimoji="0" lang="ru-RU" altLang="ru-RU" sz="1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1000</a:t>
                      </a:r>
                      <a:endParaRPr kumimoji="0" lang="ru-RU" altLang="ru-RU" sz="1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a:t>
                      </a:r>
                      <a:r>
                        <a:rPr kumimoji="0" lang="en-US" alt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r>
                        <a:rPr kumimoji="0" lang="ru-RU" alt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12.5</a:t>
                      </a: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200</a:t>
                      </a:r>
                      <a:endParaRPr kumimoji="0" lang="ru-RU" alt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Better than 1</a:t>
                      </a:r>
                      <a:endParaRPr kumimoji="0" lang="ru-RU" altLang="ru-RU"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2-3</a:t>
                      </a:r>
                      <a:endParaRPr kumimoji="0" lang="ru-RU" altLang="ru-RU"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12</a:t>
                      </a:r>
                      <a:endParaRPr kumimoji="0" lang="en-US" altLang="ru-RU" sz="12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ru-RU"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ru-RU"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23.8</a:t>
                      </a:r>
                      <a:endParaRPr kumimoji="0" lang="ru-RU" altLang="ru-RU"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extLst>
                  <a:ext uri="{0D108BD9-81ED-4DB2-BD59-A6C34878D82A}">
                    <a16:rowId xmlns:a16="http://schemas.microsoft.com/office/drawing/2014/main" val="10007"/>
                  </a:ext>
                </a:extLst>
              </a:tr>
              <a:tr h="543263">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200" b="1"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rPr>
                        <a:t>Number of spectral bands</a:t>
                      </a:r>
                      <a:endParaRPr kumimoji="0" lang="ru-RU" altLang="ru-RU" sz="1200" b="0"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endParaRPr>
                    </a:p>
                  </a:txBody>
                  <a:tcPr marL="84407" marR="84407"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7375E"/>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3 / 1</a:t>
                      </a:r>
                      <a:endParaRPr kumimoji="0" lang="ru-RU" altLang="ru-RU" sz="1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3</a:t>
                      </a:r>
                      <a:endParaRPr kumimoji="0" lang="ru-RU" altLang="ru-RU" sz="12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3</a:t>
                      </a:r>
                      <a:endParaRPr kumimoji="0" lang="ru-RU" altLang="ru-RU" sz="1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6</a:t>
                      </a:r>
                      <a:endParaRPr kumimoji="0" lang="ru-RU" altLang="ru-RU" sz="1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a:t>
                      </a:r>
                      <a:endParaRPr kumimoji="0" lang="ru-RU" altLang="ru-RU" sz="1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4</a:t>
                      </a:r>
                      <a:endParaRPr kumimoji="0" lang="ru-RU" altLang="ru-RU" sz="12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2</a:t>
                      </a:r>
                      <a:endParaRPr kumimoji="0" lang="ru-RU" altLang="ru-RU"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7</a:t>
                      </a:r>
                      <a:endParaRPr kumimoji="0" lang="ru-RU" altLang="ru-RU"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6</a:t>
                      </a:r>
                      <a:endParaRPr kumimoji="0" lang="ru-RU" altLang="ru-RU"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extLst>
                  <a:ext uri="{0D108BD9-81ED-4DB2-BD59-A6C34878D82A}">
                    <a16:rowId xmlns:a16="http://schemas.microsoft.com/office/drawing/2014/main" val="10008"/>
                  </a:ext>
                </a:extLst>
              </a:tr>
              <a:tr h="304157">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200" b="1"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rPr>
                        <a:t>Revisit time</a:t>
                      </a:r>
                      <a:r>
                        <a:rPr kumimoji="0" lang="ru-RU" altLang="ru-RU" sz="1200" b="1"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rPr>
                        <a:t>, </a:t>
                      </a:r>
                      <a:r>
                        <a:rPr kumimoji="0" lang="en-US" altLang="ru-RU" sz="1200" b="1"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rPr>
                        <a:t>days</a:t>
                      </a:r>
                      <a:endParaRPr kumimoji="0" lang="ru-RU" altLang="ru-RU" sz="1200" b="0"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endParaRPr>
                    </a:p>
                  </a:txBody>
                  <a:tcPr marL="84407" marR="84407"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7375E"/>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ru-RU" altLang="ru-RU" sz="1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c gridSpan="3">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2</a:t>
                      </a:r>
                      <a:endParaRPr kumimoji="0" lang="ru-RU" altLang="ru-RU" sz="1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hMerge="1">
                  <a:txBody>
                    <a:bodyPr/>
                    <a:lstStyle/>
                    <a:p>
                      <a:endParaRPr lang="ru-RU"/>
                    </a:p>
                  </a:txBody>
                  <a:tcPr/>
                </a:tc>
                <a:tc hMerge="1">
                  <a:txBody>
                    <a:bodyPr/>
                    <a:lstStyle/>
                    <a:p>
                      <a:endParaRPr lang="ru-RU"/>
                    </a:p>
                  </a:txBody>
                  <a:tcPr/>
                </a:tc>
                <a:tc gridSpan="3">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4</a:t>
                      </a:r>
                      <a:endParaRPr kumimoji="0" lang="ru-RU" altLang="ru-RU" sz="1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hMerge="1">
                  <a:txBody>
                    <a:bodyPr/>
                    <a:lstStyle/>
                    <a:p>
                      <a:endParaRPr lang="ru-RU"/>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200" b="1" i="0" u="none" strike="noStrike" cap="none" normalizeH="0" baseline="0" dirty="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gridSpan="2">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3 - 4</a:t>
                      </a:r>
                      <a:endParaRPr kumimoji="0" lang="ru-RU" altLang="ru-RU"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hMerge="1">
                  <a:txBody>
                    <a:bodyPr/>
                    <a:lstStyle/>
                    <a:p>
                      <a:endParaRPr lang="ru-RU"/>
                    </a:p>
                  </a:txBody>
                  <a:tcPr/>
                </a:tc>
                <a:extLst>
                  <a:ext uri="{0D108BD9-81ED-4DB2-BD59-A6C34878D82A}">
                    <a16:rowId xmlns:a16="http://schemas.microsoft.com/office/drawing/2014/main" val="10009"/>
                  </a:ext>
                </a:extLst>
              </a:tr>
            </a:tbl>
          </a:graphicData>
        </a:graphic>
      </p:graphicFrame>
      <p:sp>
        <p:nvSpPr>
          <p:cNvPr id="3" name="TextBox 2">
            <a:extLst>
              <a:ext uri="{FF2B5EF4-FFF2-40B4-BE49-F238E27FC236}">
                <a16:creationId xmlns:a16="http://schemas.microsoft.com/office/drawing/2014/main" id="{61F7E64E-9D95-C536-D8CF-A544B58CF275}"/>
              </a:ext>
            </a:extLst>
          </p:cNvPr>
          <p:cNvSpPr txBox="1"/>
          <p:nvPr/>
        </p:nvSpPr>
        <p:spPr>
          <a:xfrm>
            <a:off x="0" y="6584545"/>
            <a:ext cx="3352800" cy="276997"/>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rtl="0" latinLnBrk="1" hangingPunct="0"/>
            <a:r>
              <a:rPr lang="en-US" sz="1200" i="1" dirty="0"/>
              <a:t>CEOS WGDisasters-19, April 18-20, 2023</a:t>
            </a:r>
            <a:endParaRPr lang="ru-RU" sz="1200" i="1" dirty="0"/>
          </a:p>
        </p:txBody>
      </p:sp>
    </p:spTree>
    <p:extLst>
      <p:ext uri="{BB962C8B-B14F-4D97-AF65-F5344CB8AC3E}">
        <p14:creationId xmlns:p14="http://schemas.microsoft.com/office/powerpoint/2010/main" val="276814575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p:cNvSpPr>
            <a:spLocks noChangeArrowheads="1"/>
          </p:cNvSpPr>
          <p:nvPr/>
        </p:nvSpPr>
        <p:spPr bwMode="auto">
          <a:xfrm>
            <a:off x="2903520" y="51137"/>
            <a:ext cx="642671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nchor="ctr">
            <a:spAutoFit/>
          </a:bodyPr>
          <a:lstStyle/>
          <a:p>
            <a:pPr algn="ctr">
              <a:spcBef>
                <a:spcPct val="0"/>
              </a:spcBef>
            </a:pPr>
            <a:r>
              <a:rPr lang="en-US" altLang="ru-RU" sz="2000" b="1" dirty="0">
                <a:solidFill>
                  <a:schemeClr val="bg1"/>
                </a:solidFill>
                <a:latin typeface="Times New Roman" panose="02020603050405020304" pitchFamily="18" charset="0"/>
                <a:cs typeface="Times New Roman" panose="02020603050405020304" pitchFamily="18" charset="0"/>
              </a:rPr>
              <a:t>UNIFIED GEOGRAPHICALLY DISTRIBUTED INFORMATION SYSTEM OF EARTH REMOTE SENSING </a:t>
            </a:r>
            <a:r>
              <a:rPr lang="ru-RU" altLang="ru-RU" sz="2000" b="1" dirty="0">
                <a:solidFill>
                  <a:schemeClr val="bg1"/>
                </a:solidFill>
                <a:latin typeface="Times New Roman" panose="02020603050405020304" pitchFamily="18" charset="0"/>
                <a:cs typeface="Times New Roman" panose="02020603050405020304" pitchFamily="18" charset="0"/>
              </a:rPr>
              <a:t>(</a:t>
            </a:r>
            <a:r>
              <a:rPr lang="en-US" altLang="ru-RU" sz="2000" b="1" dirty="0">
                <a:solidFill>
                  <a:schemeClr val="bg1"/>
                </a:solidFill>
                <a:latin typeface="Times New Roman" panose="02020603050405020304" pitchFamily="18" charset="0"/>
                <a:cs typeface="Times New Roman" panose="02020603050405020304" pitchFamily="18" charset="0"/>
              </a:rPr>
              <a:t>ETRIS</a:t>
            </a:r>
            <a:r>
              <a:rPr lang="ru-RU" altLang="ru-RU" sz="2000" b="1" dirty="0">
                <a:solidFill>
                  <a:schemeClr val="bg1"/>
                </a:solidFill>
                <a:latin typeface="Times New Roman" panose="02020603050405020304" pitchFamily="18" charset="0"/>
                <a:cs typeface="Times New Roman" panose="02020603050405020304" pitchFamily="18" charset="0"/>
              </a:rPr>
              <a:t> </a:t>
            </a:r>
            <a:r>
              <a:rPr lang="en-US" altLang="ru-RU" sz="2000" b="1" dirty="0">
                <a:solidFill>
                  <a:schemeClr val="bg1"/>
                </a:solidFill>
                <a:latin typeface="Times New Roman" panose="02020603050405020304" pitchFamily="18" charset="0"/>
                <a:cs typeface="Times New Roman" panose="02020603050405020304" pitchFamily="18" charset="0"/>
              </a:rPr>
              <a:t>DZZ</a:t>
            </a:r>
            <a:r>
              <a:rPr lang="ru-RU" altLang="ru-RU" sz="2000" b="1" dirty="0">
                <a:solidFill>
                  <a:schemeClr val="bg1"/>
                </a:solidFill>
                <a:latin typeface="Times New Roman" panose="02020603050405020304" pitchFamily="18" charset="0"/>
                <a:cs typeface="Times New Roman" panose="02020603050405020304" pitchFamily="18" charset="0"/>
              </a:rPr>
              <a:t>)</a:t>
            </a:r>
          </a:p>
        </p:txBody>
      </p:sp>
      <p:grpSp>
        <p:nvGrpSpPr>
          <p:cNvPr id="15" name="Группа 14"/>
          <p:cNvGrpSpPr/>
          <p:nvPr/>
        </p:nvGrpSpPr>
        <p:grpSpPr>
          <a:xfrm>
            <a:off x="914400" y="1092121"/>
            <a:ext cx="10210800" cy="5610258"/>
            <a:chOff x="244261" y="817249"/>
            <a:chExt cx="9562968" cy="5877512"/>
          </a:xfrm>
        </p:grpSpPr>
        <p:pic>
          <p:nvPicPr>
            <p:cNvPr id="18"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91797" y="908720"/>
              <a:ext cx="9415432" cy="5660522"/>
            </a:xfrm>
            <a:prstGeom prst="rect">
              <a:avLst/>
            </a:prstGeom>
            <a:noFill/>
            <a:ln w="9525">
              <a:solidFill>
                <a:schemeClr val="tx2">
                  <a:lumMod val="7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9"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44261" y="817249"/>
              <a:ext cx="1909134" cy="1542199"/>
            </a:xfrm>
            <a:prstGeom prst="rect">
              <a:avLst/>
            </a:prstGeom>
            <a:noFill/>
            <a:ln w="9525">
              <a:solidFill>
                <a:schemeClr val="tx2">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504598" y="4996707"/>
              <a:ext cx="1930918" cy="1698054"/>
            </a:xfrm>
            <a:prstGeom prst="rect">
              <a:avLst/>
            </a:prstGeom>
            <a:noFill/>
            <a:ln w="9525">
              <a:solidFill>
                <a:schemeClr val="tx2">
                  <a:lumMod val="75000"/>
                </a:schemeClr>
              </a:solidFill>
              <a:prstDash val="soli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1" name="Полилиния 20"/>
            <p:cNvSpPr/>
            <p:nvPr/>
          </p:nvSpPr>
          <p:spPr>
            <a:xfrm flipH="1">
              <a:off x="707918" y="1588349"/>
              <a:ext cx="1221929" cy="1968489"/>
            </a:xfrm>
            <a:custGeom>
              <a:avLst/>
              <a:gdLst>
                <a:gd name="connsiteX0" fmla="*/ 6042660 w 6042660"/>
                <a:gd name="connsiteY0" fmla="*/ 0 h 1348744"/>
                <a:gd name="connsiteX1" fmla="*/ 2514600 w 6042660"/>
                <a:gd name="connsiteY1" fmla="*/ 1127760 h 1348744"/>
                <a:gd name="connsiteX2" fmla="*/ 0 w 6042660"/>
                <a:gd name="connsiteY2" fmla="*/ 1348740 h 1348744"/>
                <a:gd name="connsiteX3" fmla="*/ 0 w 6042660"/>
                <a:gd name="connsiteY3" fmla="*/ 1348740 h 1348744"/>
                <a:gd name="connsiteX0" fmla="*/ 222400 w 3615241"/>
                <a:gd name="connsiteY0" fmla="*/ 0 h 1771086"/>
                <a:gd name="connsiteX1" fmla="*/ 3609490 w 3615241"/>
                <a:gd name="connsiteY1" fmla="*/ 1542098 h 1771086"/>
                <a:gd name="connsiteX2" fmla="*/ 1094890 w 3615241"/>
                <a:gd name="connsiteY2" fmla="*/ 1763078 h 1771086"/>
                <a:gd name="connsiteX3" fmla="*/ 1094890 w 3615241"/>
                <a:gd name="connsiteY3" fmla="*/ 1763078 h 1771086"/>
                <a:gd name="connsiteX0" fmla="*/ 0 w 872490"/>
                <a:gd name="connsiteY0" fmla="*/ 0 h 1763078"/>
                <a:gd name="connsiteX1" fmla="*/ 872490 w 872490"/>
                <a:gd name="connsiteY1" fmla="*/ 1763078 h 1763078"/>
                <a:gd name="connsiteX2" fmla="*/ 872490 w 872490"/>
                <a:gd name="connsiteY2" fmla="*/ 1763078 h 1763078"/>
                <a:gd name="connsiteX0" fmla="*/ 0 w 865346"/>
                <a:gd name="connsiteY0" fmla="*/ 0 h 1813084"/>
                <a:gd name="connsiteX1" fmla="*/ 865346 w 865346"/>
                <a:gd name="connsiteY1" fmla="*/ 1813084 h 1813084"/>
                <a:gd name="connsiteX2" fmla="*/ 865346 w 865346"/>
                <a:gd name="connsiteY2" fmla="*/ 1813084 h 1813084"/>
                <a:gd name="connsiteX0" fmla="*/ 0 w 865346"/>
                <a:gd name="connsiteY0" fmla="*/ 0 h 1913096"/>
                <a:gd name="connsiteX1" fmla="*/ 865346 w 865346"/>
                <a:gd name="connsiteY1" fmla="*/ 1813084 h 1913096"/>
                <a:gd name="connsiteX2" fmla="*/ 779621 w 865346"/>
                <a:gd name="connsiteY2" fmla="*/ 1913096 h 1913096"/>
                <a:gd name="connsiteX0" fmla="*/ 0 w 779621"/>
                <a:gd name="connsiteY0" fmla="*/ 0 h 1913096"/>
                <a:gd name="connsiteX1" fmla="*/ 779621 w 779621"/>
                <a:gd name="connsiteY1" fmla="*/ 1913096 h 1913096"/>
                <a:gd name="connsiteX0" fmla="*/ 0 w 751046"/>
                <a:gd name="connsiteY0" fmla="*/ 0 h 1941671"/>
                <a:gd name="connsiteX1" fmla="*/ 751046 w 751046"/>
                <a:gd name="connsiteY1" fmla="*/ 1941671 h 1941671"/>
                <a:gd name="connsiteX0" fmla="*/ 1598453 w 1598453"/>
                <a:gd name="connsiteY0" fmla="*/ 0 h 1814671"/>
                <a:gd name="connsiteX1" fmla="*/ 0 w 1598453"/>
                <a:gd name="connsiteY1" fmla="*/ 1814671 h 1814671"/>
                <a:gd name="connsiteX0" fmla="*/ 1484153 w 1484153"/>
                <a:gd name="connsiteY0" fmla="*/ 0 h 1687671"/>
                <a:gd name="connsiteX1" fmla="*/ 0 w 1484153"/>
                <a:gd name="connsiteY1" fmla="*/ 1687671 h 1687671"/>
              </a:gdLst>
              <a:ahLst/>
              <a:cxnLst>
                <a:cxn ang="0">
                  <a:pos x="connsiteX0" y="connsiteY0"/>
                </a:cxn>
                <a:cxn ang="0">
                  <a:pos x="connsiteX1" y="connsiteY1"/>
                </a:cxn>
              </a:cxnLst>
              <a:rect l="l" t="t" r="r" b="b"/>
              <a:pathLst>
                <a:path w="1484153" h="1687671">
                  <a:moveTo>
                    <a:pt x="1484153" y="0"/>
                  </a:moveTo>
                  <a:lnTo>
                    <a:pt x="0" y="1687671"/>
                  </a:lnTo>
                </a:path>
              </a:pathLst>
            </a:custGeom>
            <a:noFill/>
            <a:ln w="31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ru-RU" dirty="0"/>
            </a:p>
          </p:txBody>
        </p:sp>
        <p:sp>
          <p:nvSpPr>
            <p:cNvPr id="22" name="Полилиния 21"/>
            <p:cNvSpPr/>
            <p:nvPr/>
          </p:nvSpPr>
          <p:spPr>
            <a:xfrm>
              <a:off x="5023453" y="2993724"/>
              <a:ext cx="262879" cy="1604338"/>
            </a:xfrm>
            <a:custGeom>
              <a:avLst/>
              <a:gdLst>
                <a:gd name="connsiteX0" fmla="*/ 146315 w 374915"/>
                <a:gd name="connsiteY0" fmla="*/ 0 h 1234440"/>
                <a:gd name="connsiteX1" fmla="*/ 9155 w 374915"/>
                <a:gd name="connsiteY1" fmla="*/ 708660 h 1234440"/>
                <a:gd name="connsiteX2" fmla="*/ 374915 w 374915"/>
                <a:gd name="connsiteY2" fmla="*/ 1234440 h 1234440"/>
                <a:gd name="connsiteX0" fmla="*/ 146315 w 331684"/>
                <a:gd name="connsiteY0" fmla="*/ 0 h 1212184"/>
                <a:gd name="connsiteX1" fmla="*/ 9155 w 331684"/>
                <a:gd name="connsiteY1" fmla="*/ 708660 h 1212184"/>
                <a:gd name="connsiteX2" fmla="*/ 331684 w 331684"/>
                <a:gd name="connsiteY2" fmla="*/ 1212184 h 1212184"/>
                <a:gd name="connsiteX0" fmla="*/ 135465 w 332624"/>
                <a:gd name="connsiteY0" fmla="*/ 0 h 1204091"/>
                <a:gd name="connsiteX1" fmla="*/ 10095 w 332624"/>
                <a:gd name="connsiteY1" fmla="*/ 700567 h 1204091"/>
                <a:gd name="connsiteX2" fmla="*/ 332624 w 332624"/>
                <a:gd name="connsiteY2" fmla="*/ 1204091 h 1204091"/>
                <a:gd name="connsiteX0" fmla="*/ 0 w 197159"/>
                <a:gd name="connsiteY0" fmla="*/ 0 h 1204091"/>
                <a:gd name="connsiteX1" fmla="*/ 197159 w 197159"/>
                <a:gd name="connsiteY1" fmla="*/ 1204091 h 1204091"/>
              </a:gdLst>
              <a:ahLst/>
              <a:cxnLst>
                <a:cxn ang="0">
                  <a:pos x="connsiteX0" y="connsiteY0"/>
                </a:cxn>
                <a:cxn ang="0">
                  <a:pos x="connsiteX1" y="connsiteY1"/>
                </a:cxn>
              </a:cxnLst>
              <a:rect l="l" t="t" r="r" b="b"/>
              <a:pathLst>
                <a:path w="197159" h="1204091">
                  <a:moveTo>
                    <a:pt x="0" y="0"/>
                  </a:moveTo>
                  <a:lnTo>
                    <a:pt x="197159" y="1204091"/>
                  </a:lnTo>
                </a:path>
              </a:pathLst>
            </a:custGeom>
            <a:noFill/>
            <a:ln w="31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ru-RU" dirty="0"/>
            </a:p>
          </p:txBody>
        </p:sp>
        <p:sp>
          <p:nvSpPr>
            <p:cNvPr id="23" name="Полилиния 22"/>
            <p:cNvSpPr/>
            <p:nvPr/>
          </p:nvSpPr>
          <p:spPr>
            <a:xfrm>
              <a:off x="7575986" y="1836357"/>
              <a:ext cx="1544525" cy="2999496"/>
            </a:xfrm>
            <a:custGeom>
              <a:avLst/>
              <a:gdLst>
                <a:gd name="connsiteX0" fmla="*/ 6042660 w 6042660"/>
                <a:gd name="connsiteY0" fmla="*/ 0 h 1348744"/>
                <a:gd name="connsiteX1" fmla="*/ 2514600 w 6042660"/>
                <a:gd name="connsiteY1" fmla="*/ 1127760 h 1348744"/>
                <a:gd name="connsiteX2" fmla="*/ 0 w 6042660"/>
                <a:gd name="connsiteY2" fmla="*/ 1348740 h 1348744"/>
                <a:gd name="connsiteX3" fmla="*/ 0 w 6042660"/>
                <a:gd name="connsiteY3" fmla="*/ 1348740 h 1348744"/>
                <a:gd name="connsiteX0" fmla="*/ 6042660 w 6042660"/>
                <a:gd name="connsiteY0" fmla="*/ 0 h 1348740"/>
                <a:gd name="connsiteX1" fmla="*/ 2362200 w 6042660"/>
                <a:gd name="connsiteY1" fmla="*/ 331124 h 1348740"/>
                <a:gd name="connsiteX2" fmla="*/ 0 w 6042660"/>
                <a:gd name="connsiteY2" fmla="*/ 1348740 h 1348740"/>
                <a:gd name="connsiteX3" fmla="*/ 0 w 6042660"/>
                <a:gd name="connsiteY3" fmla="*/ 1348740 h 1348740"/>
                <a:gd name="connsiteX0" fmla="*/ 6042660 w 6042660"/>
                <a:gd name="connsiteY0" fmla="*/ 0 h 1348740"/>
                <a:gd name="connsiteX1" fmla="*/ 2362200 w 6042660"/>
                <a:gd name="connsiteY1" fmla="*/ 331124 h 1348740"/>
                <a:gd name="connsiteX2" fmla="*/ 0 w 6042660"/>
                <a:gd name="connsiteY2" fmla="*/ 1348740 h 1348740"/>
                <a:gd name="connsiteX3" fmla="*/ 464127 w 6042660"/>
                <a:gd name="connsiteY3" fmla="*/ 143395 h 1348740"/>
                <a:gd name="connsiteX0" fmla="*/ 5578533 w 5578533"/>
                <a:gd name="connsiteY0" fmla="*/ 1879369 h 2364208"/>
                <a:gd name="connsiteX1" fmla="*/ 1898073 w 5578533"/>
                <a:gd name="connsiteY1" fmla="*/ 2210493 h 2364208"/>
                <a:gd name="connsiteX2" fmla="*/ 3775364 w 5578533"/>
                <a:gd name="connsiteY2" fmla="*/ 0 h 2364208"/>
                <a:gd name="connsiteX3" fmla="*/ 0 w 5578533"/>
                <a:gd name="connsiteY3" fmla="*/ 2022764 h 2364208"/>
                <a:gd name="connsiteX0" fmla="*/ 3708930 w 3708930"/>
                <a:gd name="connsiteY0" fmla="*/ 1879369 h 2364208"/>
                <a:gd name="connsiteX1" fmla="*/ 28470 w 3708930"/>
                <a:gd name="connsiteY1" fmla="*/ 2210493 h 2364208"/>
                <a:gd name="connsiteX2" fmla="*/ 1905761 w 3708930"/>
                <a:gd name="connsiteY2" fmla="*/ 0 h 2364208"/>
                <a:gd name="connsiteX0" fmla="*/ 938565 w 2051778"/>
                <a:gd name="connsiteY0" fmla="*/ 2184169 h 2503287"/>
                <a:gd name="connsiteX1" fmla="*/ 174487 w 2051778"/>
                <a:gd name="connsiteY1" fmla="*/ 2210493 h 2503287"/>
                <a:gd name="connsiteX2" fmla="*/ 2051778 w 2051778"/>
                <a:gd name="connsiteY2" fmla="*/ 0 h 2503287"/>
                <a:gd name="connsiteX0" fmla="*/ 0 w 1113213"/>
                <a:gd name="connsiteY0" fmla="*/ 2184169 h 2184169"/>
                <a:gd name="connsiteX1" fmla="*/ 1113213 w 1113213"/>
                <a:gd name="connsiteY1" fmla="*/ 0 h 2184169"/>
                <a:gd name="connsiteX0" fmla="*/ 0 w 1113213"/>
                <a:gd name="connsiteY0" fmla="*/ 2184169 h 2184169"/>
                <a:gd name="connsiteX1" fmla="*/ 1113213 w 1113213"/>
                <a:gd name="connsiteY1" fmla="*/ 0 h 2184169"/>
                <a:gd name="connsiteX0" fmla="*/ 0 w 1113241"/>
                <a:gd name="connsiteY0" fmla="*/ 2184169 h 2184169"/>
                <a:gd name="connsiteX1" fmla="*/ 1113213 w 1113241"/>
                <a:gd name="connsiteY1" fmla="*/ 0 h 2184169"/>
                <a:gd name="connsiteX0" fmla="*/ 0 w 1248991"/>
                <a:gd name="connsiteY0" fmla="*/ 2184169 h 2184169"/>
                <a:gd name="connsiteX1" fmla="*/ 1113213 w 1248991"/>
                <a:gd name="connsiteY1" fmla="*/ 0 h 2184169"/>
                <a:gd name="connsiteX0" fmla="*/ 0 w 1299776"/>
                <a:gd name="connsiteY0" fmla="*/ 2184169 h 2184169"/>
                <a:gd name="connsiteX1" fmla="*/ 1113213 w 1299776"/>
                <a:gd name="connsiteY1" fmla="*/ 0 h 2184169"/>
                <a:gd name="connsiteX0" fmla="*/ 0 w 1128681"/>
                <a:gd name="connsiteY0" fmla="*/ 2184169 h 2184169"/>
                <a:gd name="connsiteX1" fmla="*/ 1113213 w 1128681"/>
                <a:gd name="connsiteY1" fmla="*/ 0 h 2184169"/>
                <a:gd name="connsiteX0" fmla="*/ 0 w 1154927"/>
                <a:gd name="connsiteY0" fmla="*/ 2170314 h 2170314"/>
                <a:gd name="connsiteX1" fmla="*/ 1140923 w 1154927"/>
                <a:gd name="connsiteY1" fmla="*/ 0 h 2170314"/>
                <a:gd name="connsiteX0" fmla="*/ 0 w 1140923"/>
                <a:gd name="connsiteY0" fmla="*/ 2170314 h 2170314"/>
                <a:gd name="connsiteX1" fmla="*/ 1140923 w 1140923"/>
                <a:gd name="connsiteY1" fmla="*/ 0 h 2170314"/>
                <a:gd name="connsiteX0" fmla="*/ 0 w 1150448"/>
                <a:gd name="connsiteY0" fmla="*/ 2170314 h 2170314"/>
                <a:gd name="connsiteX1" fmla="*/ 1150448 w 1150448"/>
                <a:gd name="connsiteY1" fmla="*/ 0 h 2170314"/>
                <a:gd name="connsiteX0" fmla="*/ 0 w 1112348"/>
                <a:gd name="connsiteY0" fmla="*/ 2175077 h 2175077"/>
                <a:gd name="connsiteX1" fmla="*/ 1112348 w 1112348"/>
                <a:gd name="connsiteY1" fmla="*/ 0 h 2175077"/>
                <a:gd name="connsiteX0" fmla="*/ 0 w 1112348"/>
                <a:gd name="connsiteY0" fmla="*/ 2175077 h 2175077"/>
                <a:gd name="connsiteX1" fmla="*/ 1112348 w 1112348"/>
                <a:gd name="connsiteY1" fmla="*/ 0 h 2175077"/>
                <a:gd name="connsiteX0" fmla="*/ 0 w 1112348"/>
                <a:gd name="connsiteY0" fmla="*/ 2149547 h 2149547"/>
                <a:gd name="connsiteX1" fmla="*/ 1112348 w 1112348"/>
                <a:gd name="connsiteY1" fmla="*/ 0 h 2149547"/>
                <a:gd name="connsiteX0" fmla="*/ 0 w 1112348"/>
                <a:gd name="connsiteY0" fmla="*/ 2149547 h 2149547"/>
                <a:gd name="connsiteX1" fmla="*/ 1112348 w 1112348"/>
                <a:gd name="connsiteY1" fmla="*/ 0 h 2149547"/>
                <a:gd name="connsiteX0" fmla="*/ 0 w 1112348"/>
                <a:gd name="connsiteY0" fmla="*/ 2149547 h 2149547"/>
                <a:gd name="connsiteX1" fmla="*/ 1112348 w 1112348"/>
                <a:gd name="connsiteY1" fmla="*/ 0 h 2149547"/>
                <a:gd name="connsiteX0" fmla="*/ 0 w 1112348"/>
                <a:gd name="connsiteY0" fmla="*/ 2149547 h 2149547"/>
                <a:gd name="connsiteX1" fmla="*/ 1112348 w 1112348"/>
                <a:gd name="connsiteY1" fmla="*/ 0 h 2149547"/>
                <a:gd name="connsiteX0" fmla="*/ 0 w 1112348"/>
                <a:gd name="connsiteY0" fmla="*/ 2149547 h 2149547"/>
                <a:gd name="connsiteX1" fmla="*/ 1112348 w 1112348"/>
                <a:gd name="connsiteY1" fmla="*/ 0 h 2149547"/>
                <a:gd name="connsiteX0" fmla="*/ 0 w 1112348"/>
                <a:gd name="connsiteY0" fmla="*/ 2149547 h 2149547"/>
                <a:gd name="connsiteX1" fmla="*/ 1112348 w 1112348"/>
                <a:gd name="connsiteY1" fmla="*/ 0 h 2149547"/>
              </a:gdLst>
              <a:ahLst/>
              <a:cxnLst>
                <a:cxn ang="0">
                  <a:pos x="connsiteX0" y="connsiteY0"/>
                </a:cxn>
                <a:cxn ang="0">
                  <a:pos x="connsiteX1" y="connsiteY1"/>
                </a:cxn>
              </a:cxnLst>
              <a:rect l="l" t="t" r="r" b="b"/>
              <a:pathLst>
                <a:path w="1112348" h="2149547">
                  <a:moveTo>
                    <a:pt x="0" y="2149547"/>
                  </a:moveTo>
                  <a:cubicBezTo>
                    <a:pt x="195175" y="1869437"/>
                    <a:pt x="953384" y="387043"/>
                    <a:pt x="1112348" y="0"/>
                  </a:cubicBezTo>
                </a:path>
              </a:pathLst>
            </a:custGeom>
            <a:noFill/>
            <a:ln w="31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ru-RU" dirty="0"/>
            </a:p>
          </p:txBody>
        </p:sp>
        <p:sp>
          <p:nvSpPr>
            <p:cNvPr id="24" name="Полилиния 23"/>
            <p:cNvSpPr/>
            <p:nvPr/>
          </p:nvSpPr>
          <p:spPr>
            <a:xfrm>
              <a:off x="4206199" y="4716098"/>
              <a:ext cx="1080134" cy="907743"/>
            </a:xfrm>
            <a:custGeom>
              <a:avLst/>
              <a:gdLst>
                <a:gd name="connsiteX0" fmla="*/ 6042660 w 6042660"/>
                <a:gd name="connsiteY0" fmla="*/ 0 h 1348744"/>
                <a:gd name="connsiteX1" fmla="*/ 2514600 w 6042660"/>
                <a:gd name="connsiteY1" fmla="*/ 1127760 h 1348744"/>
                <a:gd name="connsiteX2" fmla="*/ 0 w 6042660"/>
                <a:gd name="connsiteY2" fmla="*/ 1348740 h 1348744"/>
                <a:gd name="connsiteX3" fmla="*/ 0 w 6042660"/>
                <a:gd name="connsiteY3" fmla="*/ 1348740 h 1348744"/>
                <a:gd name="connsiteX0" fmla="*/ 222400 w 3615241"/>
                <a:gd name="connsiteY0" fmla="*/ 0 h 1771086"/>
                <a:gd name="connsiteX1" fmla="*/ 3609490 w 3615241"/>
                <a:gd name="connsiteY1" fmla="*/ 1542098 h 1771086"/>
                <a:gd name="connsiteX2" fmla="*/ 1094890 w 3615241"/>
                <a:gd name="connsiteY2" fmla="*/ 1763078 h 1771086"/>
                <a:gd name="connsiteX3" fmla="*/ 1094890 w 3615241"/>
                <a:gd name="connsiteY3" fmla="*/ 1763078 h 1771086"/>
                <a:gd name="connsiteX0" fmla="*/ 0 w 872490"/>
                <a:gd name="connsiteY0" fmla="*/ 0 h 1763078"/>
                <a:gd name="connsiteX1" fmla="*/ 872490 w 872490"/>
                <a:gd name="connsiteY1" fmla="*/ 1763078 h 1763078"/>
                <a:gd name="connsiteX2" fmla="*/ 872490 w 872490"/>
                <a:gd name="connsiteY2" fmla="*/ 1763078 h 1763078"/>
                <a:gd name="connsiteX0" fmla="*/ 0 w 865346"/>
                <a:gd name="connsiteY0" fmla="*/ 0 h 1813084"/>
                <a:gd name="connsiteX1" fmla="*/ 865346 w 865346"/>
                <a:gd name="connsiteY1" fmla="*/ 1813084 h 1813084"/>
                <a:gd name="connsiteX2" fmla="*/ 865346 w 865346"/>
                <a:gd name="connsiteY2" fmla="*/ 1813084 h 1813084"/>
                <a:gd name="connsiteX0" fmla="*/ 0 w 865346"/>
                <a:gd name="connsiteY0" fmla="*/ 0 h 1913096"/>
                <a:gd name="connsiteX1" fmla="*/ 865346 w 865346"/>
                <a:gd name="connsiteY1" fmla="*/ 1813084 h 1913096"/>
                <a:gd name="connsiteX2" fmla="*/ 779621 w 865346"/>
                <a:gd name="connsiteY2" fmla="*/ 1913096 h 1913096"/>
                <a:gd name="connsiteX0" fmla="*/ 0 w 779621"/>
                <a:gd name="connsiteY0" fmla="*/ 0 h 1913096"/>
                <a:gd name="connsiteX1" fmla="*/ 779621 w 779621"/>
                <a:gd name="connsiteY1" fmla="*/ 1913096 h 1913096"/>
                <a:gd name="connsiteX0" fmla="*/ 0 w 751046"/>
                <a:gd name="connsiteY0" fmla="*/ 0 h 1941671"/>
                <a:gd name="connsiteX1" fmla="*/ 751046 w 751046"/>
                <a:gd name="connsiteY1" fmla="*/ 1941671 h 1941671"/>
                <a:gd name="connsiteX0" fmla="*/ 1598453 w 1598453"/>
                <a:gd name="connsiteY0" fmla="*/ 0 h 1814671"/>
                <a:gd name="connsiteX1" fmla="*/ 0 w 1598453"/>
                <a:gd name="connsiteY1" fmla="*/ 1814671 h 1814671"/>
                <a:gd name="connsiteX0" fmla="*/ 1484153 w 1484153"/>
                <a:gd name="connsiteY0" fmla="*/ 0 h 1687671"/>
                <a:gd name="connsiteX1" fmla="*/ 0 w 1484153"/>
                <a:gd name="connsiteY1" fmla="*/ 1687671 h 1687671"/>
                <a:gd name="connsiteX0" fmla="*/ 1362488 w 1362488"/>
                <a:gd name="connsiteY0" fmla="*/ 0 h 1723063"/>
                <a:gd name="connsiteX1" fmla="*/ 0 w 1362488"/>
                <a:gd name="connsiteY1" fmla="*/ 1723063 h 1723063"/>
                <a:gd name="connsiteX0" fmla="*/ 1229763 w 1229763"/>
                <a:gd name="connsiteY0" fmla="*/ 0 h 1707896"/>
                <a:gd name="connsiteX1" fmla="*/ 0 w 1229763"/>
                <a:gd name="connsiteY1" fmla="*/ 1707896 h 1707896"/>
              </a:gdLst>
              <a:ahLst/>
              <a:cxnLst>
                <a:cxn ang="0">
                  <a:pos x="connsiteX0" y="connsiteY0"/>
                </a:cxn>
                <a:cxn ang="0">
                  <a:pos x="connsiteX1" y="connsiteY1"/>
                </a:cxn>
              </a:cxnLst>
              <a:rect l="l" t="t" r="r" b="b"/>
              <a:pathLst>
                <a:path w="1229763" h="1707896">
                  <a:moveTo>
                    <a:pt x="1229763" y="0"/>
                  </a:moveTo>
                  <a:lnTo>
                    <a:pt x="0" y="1707896"/>
                  </a:lnTo>
                </a:path>
              </a:pathLst>
            </a:custGeom>
            <a:noFill/>
            <a:ln w="31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ru-RU" dirty="0"/>
            </a:p>
          </p:txBody>
        </p:sp>
      </p:grpSp>
      <p:sp>
        <p:nvSpPr>
          <p:cNvPr id="4" name="TextBox 3">
            <a:extLst>
              <a:ext uri="{FF2B5EF4-FFF2-40B4-BE49-F238E27FC236}">
                <a16:creationId xmlns:a16="http://schemas.microsoft.com/office/drawing/2014/main" id="{6F34B3E3-37EF-E3A7-D1BA-08716AA8CF3B}"/>
              </a:ext>
            </a:extLst>
          </p:cNvPr>
          <p:cNvSpPr txBox="1"/>
          <p:nvPr/>
        </p:nvSpPr>
        <p:spPr>
          <a:xfrm>
            <a:off x="0" y="6584545"/>
            <a:ext cx="3352800" cy="276997"/>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rtl="0" latinLnBrk="1" hangingPunct="0"/>
            <a:r>
              <a:rPr lang="en-US" sz="1200" i="1" dirty="0"/>
              <a:t>CEOS WGDisasters-19, April 18-20, 2023</a:t>
            </a:r>
            <a:endParaRPr lang="ru-RU" sz="1200" i="1" dirty="0"/>
          </a:p>
        </p:txBody>
      </p:sp>
    </p:spTree>
    <p:extLst>
      <p:ext uri="{BB962C8B-B14F-4D97-AF65-F5344CB8AC3E}">
        <p14:creationId xmlns:p14="http://schemas.microsoft.com/office/powerpoint/2010/main" val="1637739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74349" y="304800"/>
            <a:ext cx="6726162" cy="428628"/>
          </a:xfrm>
        </p:spPr>
        <p:txBody>
          <a:bodyPr vert="horz" lIns="91430" tIns="45715" rIns="91430" bIns="45715" rtlCol="0" anchor="ctr">
            <a:normAutofit/>
          </a:bodyPr>
          <a:lstStyle/>
          <a:p>
            <a:pPr algn="ctr"/>
            <a:r>
              <a:rPr lang="en-US" sz="2000" b="1" dirty="0">
                <a:solidFill>
                  <a:schemeClr val="bg1"/>
                </a:solidFill>
                <a:latin typeface="Times New Roman" panose="02020603050405020304" pitchFamily="18" charset="0"/>
                <a:cs typeface="Times New Roman" panose="02020603050405020304" pitchFamily="18" charset="0"/>
              </a:rPr>
              <a:t>THE FEDERAL FUND OF EO DATA</a:t>
            </a:r>
          </a:p>
        </p:txBody>
      </p:sp>
      <p:sp>
        <p:nvSpPr>
          <p:cNvPr id="9" name="AutoShape 36">
            <a:extLst>
              <a:ext uri="{FF2B5EF4-FFF2-40B4-BE49-F238E27FC236}">
                <a16:creationId xmlns:a16="http://schemas.microsoft.com/office/drawing/2014/main" id="{0A67B2B9-EAFF-E8B0-8F29-7587B4D1C7FA}"/>
              </a:ext>
            </a:extLst>
          </p:cNvPr>
          <p:cNvSpPr>
            <a:spLocks noChangeArrowheads="1"/>
          </p:cNvSpPr>
          <p:nvPr/>
        </p:nvSpPr>
        <p:spPr bwMode="gray">
          <a:xfrm>
            <a:off x="387944" y="4187053"/>
            <a:ext cx="11229293" cy="763149"/>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lIns="71323" tIns="35662" rIns="71323" bIns="35662" anchor="ctr"/>
          <a:lstStyle/>
          <a:p>
            <a:endParaRPr lang="ru-RU" altLang="ru-RU" sz="16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10" name="AutoShape 36">
            <a:extLst>
              <a:ext uri="{FF2B5EF4-FFF2-40B4-BE49-F238E27FC236}">
                <a16:creationId xmlns:a16="http://schemas.microsoft.com/office/drawing/2014/main" id="{6D335B16-19E9-B479-9E3C-7A16E0B18CFF}"/>
              </a:ext>
            </a:extLst>
          </p:cNvPr>
          <p:cNvSpPr>
            <a:spLocks noChangeArrowheads="1"/>
          </p:cNvSpPr>
          <p:nvPr/>
        </p:nvSpPr>
        <p:spPr bwMode="gray">
          <a:xfrm>
            <a:off x="381000" y="2383284"/>
            <a:ext cx="11236238" cy="763149"/>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lIns="71323" tIns="35662" rIns="71323" bIns="35662" anchor="ctr"/>
          <a:lstStyle/>
          <a:p>
            <a:endParaRPr lang="ru-RU" altLang="ru-RU" sz="16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11" name="AutoShape 36">
            <a:extLst>
              <a:ext uri="{FF2B5EF4-FFF2-40B4-BE49-F238E27FC236}">
                <a16:creationId xmlns:a16="http://schemas.microsoft.com/office/drawing/2014/main" id="{775A61B7-2325-DA2D-6045-20D07A9E830F}"/>
              </a:ext>
            </a:extLst>
          </p:cNvPr>
          <p:cNvSpPr>
            <a:spLocks noChangeArrowheads="1"/>
          </p:cNvSpPr>
          <p:nvPr/>
        </p:nvSpPr>
        <p:spPr bwMode="gray">
          <a:xfrm>
            <a:off x="381000" y="1467698"/>
            <a:ext cx="11236238" cy="763149"/>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lIns="71323" tIns="35662" rIns="71323" bIns="35662" anchor="ctr"/>
          <a:lstStyle/>
          <a:p>
            <a:endParaRPr lang="ru-RU" altLang="ru-RU" sz="16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12" name="Text Box 6">
            <a:extLst>
              <a:ext uri="{FF2B5EF4-FFF2-40B4-BE49-F238E27FC236}">
                <a16:creationId xmlns:a16="http://schemas.microsoft.com/office/drawing/2014/main" id="{D1CFF84F-20D7-B678-3F33-0F940E043CF9}"/>
              </a:ext>
            </a:extLst>
          </p:cNvPr>
          <p:cNvSpPr txBox="1">
            <a:spLocks noChangeArrowheads="1"/>
          </p:cNvSpPr>
          <p:nvPr/>
        </p:nvSpPr>
        <p:spPr bwMode="gray">
          <a:xfrm>
            <a:off x="574762" y="1685087"/>
            <a:ext cx="10779038" cy="318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1323" tIns="35662" rIns="71323" bIns="35662">
            <a:spAutoFit/>
          </a:bodyPr>
          <a:lstStyle/>
          <a:p>
            <a:pPr algn="just"/>
            <a:r>
              <a:rPr lang="en-US" sz="1600" dirty="0">
                <a:solidFill>
                  <a:schemeClr val="tx2">
                    <a:lumMod val="50000"/>
                  </a:schemeClr>
                </a:solidFill>
                <a:latin typeface="Times New Roman" panose="02020603050405020304" pitchFamily="18" charset="0"/>
                <a:cs typeface="Times New Roman" panose="02020603050405020304" pitchFamily="18" charset="0"/>
              </a:rPr>
              <a:t>Easy search, browse and order of archive EO data</a:t>
            </a:r>
          </a:p>
        </p:txBody>
      </p:sp>
      <p:sp>
        <p:nvSpPr>
          <p:cNvPr id="13" name="Text Box 6">
            <a:extLst>
              <a:ext uri="{FF2B5EF4-FFF2-40B4-BE49-F238E27FC236}">
                <a16:creationId xmlns:a16="http://schemas.microsoft.com/office/drawing/2014/main" id="{3D8328EA-D2D4-8C05-9828-229DA59BAB5A}"/>
              </a:ext>
            </a:extLst>
          </p:cNvPr>
          <p:cNvSpPr txBox="1">
            <a:spLocks noChangeArrowheads="1"/>
          </p:cNvSpPr>
          <p:nvPr/>
        </p:nvSpPr>
        <p:spPr bwMode="gray">
          <a:xfrm>
            <a:off x="574762" y="4406158"/>
            <a:ext cx="11042476" cy="318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1323" tIns="35662" rIns="71323" bIns="35662">
            <a:spAutoFit/>
          </a:bodyPr>
          <a:lstStyle/>
          <a:p>
            <a:r>
              <a:rPr lang="en-US" altLang="ru-RU" sz="1600" dirty="0">
                <a:solidFill>
                  <a:schemeClr val="tx2">
                    <a:lumMod val="50000"/>
                  </a:schemeClr>
                </a:solidFill>
                <a:latin typeface="Times New Roman" panose="02020603050405020304" pitchFamily="18" charset="0"/>
                <a:cs typeface="Times New Roman" panose="02020603050405020304" pitchFamily="18" charset="0"/>
              </a:rPr>
              <a:t>High rate of order fulfilment (from several minutes to 10 working days since request submission)</a:t>
            </a:r>
          </a:p>
        </p:txBody>
      </p:sp>
      <p:sp>
        <p:nvSpPr>
          <p:cNvPr id="14" name="AutoShape 36">
            <a:extLst>
              <a:ext uri="{FF2B5EF4-FFF2-40B4-BE49-F238E27FC236}">
                <a16:creationId xmlns:a16="http://schemas.microsoft.com/office/drawing/2014/main" id="{DE2DAB96-65EF-2420-E9BD-C81D95DD6351}"/>
              </a:ext>
            </a:extLst>
          </p:cNvPr>
          <p:cNvSpPr>
            <a:spLocks noChangeArrowheads="1"/>
          </p:cNvSpPr>
          <p:nvPr/>
        </p:nvSpPr>
        <p:spPr bwMode="gray">
          <a:xfrm>
            <a:off x="383082" y="3259021"/>
            <a:ext cx="11234156" cy="763149"/>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lIns="71323" tIns="35662" rIns="71323" bIns="35662" anchor="ctr"/>
          <a:lstStyle/>
          <a:p>
            <a:endParaRPr lang="ru-RU" altLang="ru-RU" sz="16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15" name="Text Box 41">
            <a:extLst>
              <a:ext uri="{FF2B5EF4-FFF2-40B4-BE49-F238E27FC236}">
                <a16:creationId xmlns:a16="http://schemas.microsoft.com/office/drawing/2014/main" id="{2FE4185F-88B4-5B32-B259-4259EF221BA1}"/>
              </a:ext>
            </a:extLst>
          </p:cNvPr>
          <p:cNvSpPr txBox="1">
            <a:spLocks noChangeArrowheads="1"/>
          </p:cNvSpPr>
          <p:nvPr/>
        </p:nvSpPr>
        <p:spPr bwMode="gray">
          <a:xfrm>
            <a:off x="574758" y="3438493"/>
            <a:ext cx="6489899" cy="318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1323" tIns="35662" rIns="71323" bIns="35662">
            <a:spAutoFit/>
          </a:bodyPr>
          <a:lstStyle/>
          <a:p>
            <a:r>
              <a:rPr lang="en-US" sz="1600" dirty="0">
                <a:solidFill>
                  <a:schemeClr val="tx2">
                    <a:lumMod val="50000"/>
                  </a:schemeClr>
                </a:solidFill>
                <a:latin typeface="Times New Roman" panose="02020603050405020304" pitchFamily="18" charset="0"/>
                <a:cs typeface="Times New Roman" panose="02020603050405020304" pitchFamily="18" charset="0"/>
              </a:rPr>
              <a:t>Fully automated technological cycle of order</a:t>
            </a:r>
            <a:r>
              <a:rPr lang="ru-RU" sz="1600" dirty="0">
                <a:solidFill>
                  <a:schemeClr val="tx2">
                    <a:lumMod val="50000"/>
                  </a:schemeClr>
                </a:solidFill>
                <a:latin typeface="Times New Roman" panose="02020603050405020304" pitchFamily="18" charset="0"/>
                <a:cs typeface="Times New Roman" panose="02020603050405020304" pitchFamily="18" charset="0"/>
              </a:rPr>
              <a:t> </a:t>
            </a:r>
            <a:r>
              <a:rPr lang="en-US" sz="1600" dirty="0">
                <a:solidFill>
                  <a:schemeClr val="tx2">
                    <a:lumMod val="50000"/>
                  </a:schemeClr>
                </a:solidFill>
                <a:latin typeface="Times New Roman" panose="02020603050405020304" pitchFamily="18" charset="0"/>
                <a:cs typeface="Times New Roman" panose="02020603050405020304" pitchFamily="18" charset="0"/>
              </a:rPr>
              <a:t>fulfillment </a:t>
            </a:r>
          </a:p>
        </p:txBody>
      </p:sp>
      <p:sp>
        <p:nvSpPr>
          <p:cNvPr id="16" name="Прямоугольник 15">
            <a:extLst>
              <a:ext uri="{FF2B5EF4-FFF2-40B4-BE49-F238E27FC236}">
                <a16:creationId xmlns:a16="http://schemas.microsoft.com/office/drawing/2014/main" id="{F7329CF3-C038-BB0C-68BB-201C8987CBCD}"/>
              </a:ext>
            </a:extLst>
          </p:cNvPr>
          <p:cNvSpPr/>
          <p:nvPr/>
        </p:nvSpPr>
        <p:spPr>
          <a:xfrm>
            <a:off x="574761" y="2646875"/>
            <a:ext cx="10779039" cy="318242"/>
          </a:xfrm>
          <a:prstGeom prst="rect">
            <a:avLst/>
          </a:prstGeom>
        </p:spPr>
        <p:txBody>
          <a:bodyPr wrap="square" lIns="71323" tIns="35662" rIns="71323" bIns="35662">
            <a:spAutoFit/>
          </a:bodyPr>
          <a:lstStyle/>
          <a:p>
            <a:r>
              <a:rPr lang="en-US" sz="1600" dirty="0">
                <a:solidFill>
                  <a:schemeClr val="tx2">
                    <a:lumMod val="50000"/>
                  </a:schemeClr>
                </a:solidFill>
                <a:latin typeface="Times New Roman" panose="02020603050405020304" pitchFamily="18" charset="0"/>
                <a:cs typeface="Times New Roman" panose="02020603050405020304" pitchFamily="18" charset="0"/>
              </a:rPr>
              <a:t>Fully automated EO data processing via new software complex and ready product delivery through personal dashboard</a:t>
            </a:r>
          </a:p>
        </p:txBody>
      </p:sp>
      <p:sp>
        <p:nvSpPr>
          <p:cNvPr id="17" name="AutoShape 36">
            <a:extLst>
              <a:ext uri="{FF2B5EF4-FFF2-40B4-BE49-F238E27FC236}">
                <a16:creationId xmlns:a16="http://schemas.microsoft.com/office/drawing/2014/main" id="{13D84D7F-15E8-D27C-FA92-C316484B3666}"/>
              </a:ext>
            </a:extLst>
          </p:cNvPr>
          <p:cNvSpPr>
            <a:spLocks noChangeArrowheads="1"/>
          </p:cNvSpPr>
          <p:nvPr/>
        </p:nvSpPr>
        <p:spPr bwMode="gray">
          <a:xfrm>
            <a:off x="387945" y="5083584"/>
            <a:ext cx="11229292" cy="763149"/>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lIns="71323" tIns="35662" rIns="71323" bIns="35662" anchor="ctr"/>
          <a:lstStyle/>
          <a:p>
            <a:endParaRPr lang="ru-RU" altLang="ru-RU" sz="16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18" name="Text Box 6">
            <a:extLst>
              <a:ext uri="{FF2B5EF4-FFF2-40B4-BE49-F238E27FC236}">
                <a16:creationId xmlns:a16="http://schemas.microsoft.com/office/drawing/2014/main" id="{06C1CD25-D12A-E2C4-A300-FCDB078F7D06}"/>
              </a:ext>
            </a:extLst>
          </p:cNvPr>
          <p:cNvSpPr txBox="1">
            <a:spLocks noChangeArrowheads="1"/>
          </p:cNvSpPr>
          <p:nvPr/>
        </p:nvSpPr>
        <p:spPr bwMode="gray">
          <a:xfrm>
            <a:off x="581706" y="5320558"/>
            <a:ext cx="10772093" cy="318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1323" tIns="35662" rIns="71323" bIns="35662">
            <a:spAutoFit/>
          </a:bodyPr>
          <a:lstStyle/>
          <a:p>
            <a:r>
              <a:rPr lang="en-US" altLang="ru-RU" sz="1600" dirty="0">
                <a:solidFill>
                  <a:schemeClr val="tx2">
                    <a:lumMod val="50000"/>
                  </a:schemeClr>
                </a:solidFill>
                <a:latin typeface="Times New Roman" panose="02020603050405020304" pitchFamily="18" charset="0"/>
                <a:cs typeface="Times New Roman" panose="02020603050405020304" pitchFamily="18" charset="0"/>
              </a:rPr>
              <a:t>Orders can be done by private entities and paid online. Fast processing of orders submitted by legal entities via an offer contract</a:t>
            </a:r>
          </a:p>
        </p:txBody>
      </p:sp>
      <p:sp>
        <p:nvSpPr>
          <p:cNvPr id="4" name="TextBox 3">
            <a:extLst>
              <a:ext uri="{FF2B5EF4-FFF2-40B4-BE49-F238E27FC236}">
                <a16:creationId xmlns:a16="http://schemas.microsoft.com/office/drawing/2014/main" id="{F4251082-A7E8-AA41-B745-72612F75A44B}"/>
              </a:ext>
            </a:extLst>
          </p:cNvPr>
          <p:cNvSpPr txBox="1"/>
          <p:nvPr/>
        </p:nvSpPr>
        <p:spPr>
          <a:xfrm>
            <a:off x="0" y="6584545"/>
            <a:ext cx="3352800" cy="276997"/>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rtl="0" latinLnBrk="1" hangingPunct="0"/>
            <a:r>
              <a:rPr lang="en-US" sz="1200" i="1" dirty="0"/>
              <a:t>CEOS WGDisasters-19, April 18-20, 2023</a:t>
            </a:r>
            <a:endParaRPr lang="ru-RU" sz="1200" i="1" dirty="0"/>
          </a:p>
        </p:txBody>
      </p:sp>
    </p:spTree>
    <p:extLst>
      <p:ext uri="{BB962C8B-B14F-4D97-AF65-F5344CB8AC3E}">
        <p14:creationId xmlns:p14="http://schemas.microsoft.com/office/powerpoint/2010/main" val="1489847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Облако 47"/>
          <p:cNvSpPr/>
          <p:nvPr/>
        </p:nvSpPr>
        <p:spPr>
          <a:xfrm>
            <a:off x="4809484" y="2324689"/>
            <a:ext cx="2748437" cy="2227657"/>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85588" tIns="42794" rIns="85588" bIns="42794" rtlCol="0" anchor="ctr"/>
          <a:lstStyle/>
          <a:p>
            <a:pPr algn="ctr"/>
            <a:endParaRPr lang="ru-RU" dirty="0">
              <a:solidFill>
                <a:schemeClr val="tx1"/>
              </a:solidFill>
            </a:endParaRPr>
          </a:p>
          <a:p>
            <a:pPr algn="ctr"/>
            <a:r>
              <a:rPr lang="ru-RU" dirty="0"/>
              <a:t>данных</a:t>
            </a:r>
          </a:p>
        </p:txBody>
      </p:sp>
      <p:sp>
        <p:nvSpPr>
          <p:cNvPr id="4" name="Облако 3"/>
          <p:cNvSpPr/>
          <p:nvPr/>
        </p:nvSpPr>
        <p:spPr>
          <a:xfrm>
            <a:off x="4700421" y="934187"/>
            <a:ext cx="2612762" cy="1842844"/>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85588" tIns="42794" rIns="85588" bIns="42794" rtlCol="0" anchor="ctr"/>
          <a:lstStyle/>
          <a:p>
            <a:pPr algn="ctr"/>
            <a:endParaRPr lang="ru-RU" dirty="0">
              <a:solidFill>
                <a:schemeClr val="tx1"/>
              </a:solidFill>
            </a:endParaRPr>
          </a:p>
          <a:p>
            <a:pPr algn="ctr"/>
            <a:r>
              <a:rPr lang="ru-RU" dirty="0"/>
              <a:t>данных</a:t>
            </a:r>
          </a:p>
        </p:txBody>
      </p:sp>
      <p:sp>
        <p:nvSpPr>
          <p:cNvPr id="107" name="Прямоугольник: скругленные углы 155">
            <a:extLst>
              <a:ext uri="{FF2B5EF4-FFF2-40B4-BE49-F238E27FC236}">
                <a16:creationId xmlns:a16="http://schemas.microsoft.com/office/drawing/2014/main" id="{AF427D6C-6F8F-4AE8-9049-BA108D1B390C}"/>
              </a:ext>
            </a:extLst>
          </p:cNvPr>
          <p:cNvSpPr/>
          <p:nvPr/>
        </p:nvSpPr>
        <p:spPr>
          <a:xfrm>
            <a:off x="2956588" y="5653973"/>
            <a:ext cx="2037690" cy="977680"/>
          </a:xfrm>
          <a:prstGeom prst="roundRect">
            <a:avLst/>
          </a:prstGeom>
          <a:solidFill>
            <a:schemeClr val="accent1">
              <a:lumMod val="20000"/>
              <a:lumOff val="80000"/>
            </a:schemeClr>
          </a:solidFill>
          <a:ln>
            <a:solidFill>
              <a:srgbClr val="ACC8E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7586" tIns="38795" rIns="77586" bIns="38795" rtlCol="0" anchor="ctr"/>
          <a:lstStyle/>
          <a:p>
            <a:pPr algn="ctr"/>
            <a:endParaRPr lang="ru-RU" dirty="0">
              <a:solidFill>
                <a:schemeClr val="tx2">
                  <a:lumMod val="50000"/>
                </a:schemeClr>
              </a:solidFill>
              <a:latin typeface="Arial Narrow" panose="020B0606020202030204" pitchFamily="34" charset="0"/>
            </a:endParaRPr>
          </a:p>
        </p:txBody>
      </p:sp>
      <p:sp>
        <p:nvSpPr>
          <p:cNvPr id="137" name="TextBox 136">
            <a:extLst>
              <a:ext uri="{FF2B5EF4-FFF2-40B4-BE49-F238E27FC236}">
                <a16:creationId xmlns:a16="http://schemas.microsoft.com/office/drawing/2014/main" id="{B438395D-2FF9-4FE0-900B-C46326EDB5B8}"/>
              </a:ext>
            </a:extLst>
          </p:cNvPr>
          <p:cNvSpPr txBox="1"/>
          <p:nvPr/>
        </p:nvSpPr>
        <p:spPr>
          <a:xfrm>
            <a:off x="2956588" y="5661249"/>
            <a:ext cx="2037690" cy="403308"/>
          </a:xfrm>
          <a:prstGeom prst="rect">
            <a:avLst/>
          </a:prstGeom>
          <a:noFill/>
        </p:spPr>
        <p:txBody>
          <a:bodyPr wrap="square" lIns="77586" tIns="38795" rIns="77586" bIns="38795" rtlCol="0">
            <a:spAutoFit/>
          </a:bodyPr>
          <a:lstStyle/>
          <a:p>
            <a:pPr algn="ctr">
              <a:lnSpc>
                <a:spcPct val="80000"/>
              </a:lnSpc>
            </a:pPr>
            <a:r>
              <a:rPr lang="en-US" sz="1320" b="1" dirty="0">
                <a:solidFill>
                  <a:schemeClr val="tx2">
                    <a:lumMod val="50000"/>
                  </a:schemeClr>
                </a:solidFill>
                <a:latin typeface="Arial" panose="020B0604020202020204" pitchFamily="34" charset="0"/>
                <a:cs typeface="Arial" panose="020B0604020202020204" pitchFamily="34" charset="0"/>
              </a:rPr>
              <a:t>Federal and regional executive bodies</a:t>
            </a:r>
          </a:p>
        </p:txBody>
      </p:sp>
      <p:sp>
        <p:nvSpPr>
          <p:cNvPr id="86" name="Прямоугольник: скругленные углы 155">
            <a:extLst>
              <a:ext uri="{FF2B5EF4-FFF2-40B4-BE49-F238E27FC236}">
                <a16:creationId xmlns:a16="http://schemas.microsoft.com/office/drawing/2014/main" id="{AF427D6C-6F8F-4AE8-9049-BA108D1B390C}"/>
              </a:ext>
            </a:extLst>
          </p:cNvPr>
          <p:cNvSpPr/>
          <p:nvPr/>
        </p:nvSpPr>
        <p:spPr>
          <a:xfrm>
            <a:off x="5164858" y="5661249"/>
            <a:ext cx="2037690" cy="977680"/>
          </a:xfrm>
          <a:prstGeom prst="roundRect">
            <a:avLst/>
          </a:prstGeom>
          <a:solidFill>
            <a:schemeClr val="accent1">
              <a:lumMod val="20000"/>
              <a:lumOff val="80000"/>
            </a:schemeClr>
          </a:solidFill>
          <a:ln>
            <a:solidFill>
              <a:srgbClr val="ACC8E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7586" tIns="38795" rIns="77586" bIns="38795" rtlCol="0" anchor="ctr"/>
          <a:lstStyle/>
          <a:p>
            <a:pPr algn="ctr"/>
            <a:endParaRPr lang="ru-RU" dirty="0">
              <a:solidFill>
                <a:schemeClr val="tx2">
                  <a:lumMod val="50000"/>
                </a:schemeClr>
              </a:solidFill>
              <a:latin typeface="Arial Narrow" panose="020B0606020202030204" pitchFamily="34" charset="0"/>
            </a:endParaRPr>
          </a:p>
        </p:txBody>
      </p:sp>
      <p:sp>
        <p:nvSpPr>
          <p:cNvPr id="15" name="Скругленный прямоугольник 14"/>
          <p:cNvSpPr/>
          <p:nvPr/>
        </p:nvSpPr>
        <p:spPr>
          <a:xfrm>
            <a:off x="2836252" y="5549423"/>
            <a:ext cx="6759337" cy="12104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77586" tIns="38795" rIns="77586" bIns="38795" rtlCol="0" anchor="ctr"/>
          <a:lstStyle/>
          <a:p>
            <a:pPr algn="ctr"/>
            <a:endParaRPr lang="ru-RU"/>
          </a:p>
        </p:txBody>
      </p:sp>
      <p:pic>
        <p:nvPicPr>
          <p:cNvPr id="13" name="Picture 8" descr="Метеор-М"/>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458673" y="1815215"/>
            <a:ext cx="564379" cy="33014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descr="D:\Shihanoff\Мои рисунки\Рисунок3.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78646" y="1530613"/>
            <a:ext cx="512954" cy="35615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9" name="Picture 8" descr="Электро2"/>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53034" y="1962660"/>
            <a:ext cx="720109" cy="48452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3"/>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490862" y="2486251"/>
            <a:ext cx="606316" cy="34050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 descr="D:\Shihanoff\Мои рисунки\Рисунок3.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61911" y="1386597"/>
            <a:ext cx="512954" cy="35615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4" name="Picture 8" descr="Метеор-М"/>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029433" y="1453485"/>
            <a:ext cx="564379" cy="33014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902756" y="2034669"/>
            <a:ext cx="606316" cy="34050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305709" y="2413347"/>
            <a:ext cx="606316" cy="34050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86021" y="1746637"/>
            <a:ext cx="606316" cy="34050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874864" y="2080239"/>
            <a:ext cx="606316" cy="34050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8" descr="Электро2"/>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76570" y="1521798"/>
            <a:ext cx="668321" cy="44967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Группа 16"/>
          <p:cNvGrpSpPr/>
          <p:nvPr/>
        </p:nvGrpSpPr>
        <p:grpSpPr>
          <a:xfrm>
            <a:off x="5532196" y="3323301"/>
            <a:ext cx="1231200" cy="1080000"/>
            <a:chOff x="4796997" y="2052437"/>
            <a:chExt cx="1507649" cy="1190751"/>
          </a:xfrm>
        </p:grpSpPr>
        <p:sp>
          <p:nvSpPr>
            <p:cNvPr id="62" name="Прямоугольник: скругленные углы 118">
              <a:extLst>
                <a:ext uri="{FF2B5EF4-FFF2-40B4-BE49-F238E27FC236}">
                  <a16:creationId xmlns:a16="http://schemas.microsoft.com/office/drawing/2014/main" id="{60B3E1B9-1023-46B5-AC5B-8DB706A92ACC}"/>
                </a:ext>
              </a:extLst>
            </p:cNvPr>
            <p:cNvSpPr/>
            <p:nvPr/>
          </p:nvSpPr>
          <p:spPr>
            <a:xfrm>
              <a:off x="4796997" y="2052437"/>
              <a:ext cx="1507649" cy="1190751"/>
            </a:xfrm>
            <a:prstGeom prst="roundRect">
              <a:avLst>
                <a:gd name="adj" fmla="val 0"/>
              </a:avLst>
            </a:prstGeom>
            <a:solidFill>
              <a:schemeClr val="bg1"/>
            </a:solidFill>
            <a:ln>
              <a:solidFill>
                <a:srgbClr val="ACC8E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2">
                    <a:lumMod val="50000"/>
                  </a:schemeClr>
                </a:solidFill>
                <a:latin typeface="Arial Narrow" panose="020B0606020202030204" pitchFamily="34" charset="0"/>
              </a:endParaRPr>
            </a:p>
          </p:txBody>
        </p:sp>
        <p:sp>
          <p:nvSpPr>
            <p:cNvPr id="63" name="TextBox 62">
              <a:extLst>
                <a:ext uri="{FF2B5EF4-FFF2-40B4-BE49-F238E27FC236}">
                  <a16:creationId xmlns:a16="http://schemas.microsoft.com/office/drawing/2014/main" id="{A28DD034-056C-4679-A06E-C7A6B7BCA1BB}"/>
                </a:ext>
              </a:extLst>
            </p:cNvPr>
            <p:cNvSpPr txBox="1"/>
            <p:nvPr/>
          </p:nvSpPr>
          <p:spPr>
            <a:xfrm>
              <a:off x="4881150" y="2821391"/>
              <a:ext cx="1376245" cy="321665"/>
            </a:xfrm>
            <a:prstGeom prst="rect">
              <a:avLst/>
            </a:prstGeom>
            <a:noFill/>
          </p:spPr>
          <p:txBody>
            <a:bodyPr wrap="square" rtlCol="0">
              <a:spAutoFit/>
            </a:bodyPr>
            <a:lstStyle/>
            <a:p>
              <a:pPr algn="ctr">
                <a:lnSpc>
                  <a:spcPct val="90000"/>
                </a:lnSpc>
              </a:pPr>
              <a:r>
                <a:rPr lang="en-US" sz="1440" b="1" dirty="0">
                  <a:solidFill>
                    <a:schemeClr val="tx2">
                      <a:lumMod val="50000"/>
                    </a:schemeClr>
                  </a:solidFill>
                  <a:latin typeface="Arial Narrow" panose="020B0606020202030204" pitchFamily="34" charset="0"/>
                  <a:cs typeface="Arial" panose="020B0604020202020204" pitchFamily="34" charset="0"/>
                </a:rPr>
                <a:t>Geoportal</a:t>
              </a:r>
              <a:endParaRPr lang="ru-RU" sz="1440" b="1" dirty="0">
                <a:solidFill>
                  <a:schemeClr val="tx2">
                    <a:lumMod val="50000"/>
                  </a:schemeClr>
                </a:solidFill>
                <a:latin typeface="Arial Narrow" panose="020B0606020202030204" pitchFamily="34" charset="0"/>
                <a:cs typeface="Arial" panose="020B0604020202020204" pitchFamily="34" charset="0"/>
              </a:endParaRPr>
            </a:p>
          </p:txBody>
        </p:sp>
        <p:pic>
          <p:nvPicPr>
            <p:cNvPr id="64" name="Picture 22">
              <a:extLst>
                <a:ext uri="{FF2B5EF4-FFF2-40B4-BE49-F238E27FC236}">
                  <a16:creationId xmlns:a16="http://schemas.microsoft.com/office/drawing/2014/main" id="{60BED3C0-8FE9-4207-98FE-BFEE3579988E}"/>
                </a:ext>
              </a:extLst>
            </p:cNvPr>
            <p:cNvPicPr>
              <a:picLocks noChangeAspect="1" noChangeArrowheads="1"/>
            </p:cNvPicPr>
            <p:nvPr/>
          </p:nvPicPr>
          <p:blipFill>
            <a:blip r:embed="rId6" cstate="email">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5288132" y="2179852"/>
              <a:ext cx="558587" cy="55858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106" name="TextBox 105">
            <a:extLst>
              <a:ext uri="{FF2B5EF4-FFF2-40B4-BE49-F238E27FC236}">
                <a16:creationId xmlns:a16="http://schemas.microsoft.com/office/drawing/2014/main" id="{36C9F173-B02C-42C9-9281-2E9169F2C218}"/>
              </a:ext>
            </a:extLst>
          </p:cNvPr>
          <p:cNvSpPr txBox="1"/>
          <p:nvPr/>
        </p:nvSpPr>
        <p:spPr>
          <a:xfrm>
            <a:off x="1297564" y="3231690"/>
            <a:ext cx="2376916" cy="610160"/>
          </a:xfrm>
          <a:prstGeom prst="rect">
            <a:avLst/>
          </a:prstGeom>
          <a:noFill/>
        </p:spPr>
        <p:txBody>
          <a:bodyPr wrap="square" lIns="77586" tIns="38795" rIns="77586" bIns="38795" rtlCol="0">
            <a:spAutoFit/>
          </a:bodyPr>
          <a:lstStyle/>
          <a:p>
            <a:pPr>
              <a:lnSpc>
                <a:spcPct val="90000"/>
              </a:lnSpc>
            </a:pPr>
            <a:r>
              <a:rPr lang="en-US" sz="1920" dirty="0">
                <a:solidFill>
                  <a:schemeClr val="tx2"/>
                </a:solidFill>
                <a:latin typeface="Arial Narrow" panose="020B0606020202030204" pitchFamily="34" charset="0"/>
              </a:rPr>
              <a:t>Information from EO spacecraft</a:t>
            </a:r>
          </a:p>
        </p:txBody>
      </p:sp>
      <p:sp>
        <p:nvSpPr>
          <p:cNvPr id="111" name="TextBox 110">
            <a:extLst>
              <a:ext uri="{FF2B5EF4-FFF2-40B4-BE49-F238E27FC236}">
                <a16:creationId xmlns:a16="http://schemas.microsoft.com/office/drawing/2014/main" id="{CE154C92-6DF4-44AD-86D5-52EF6EEA769C}"/>
              </a:ext>
            </a:extLst>
          </p:cNvPr>
          <p:cNvSpPr txBox="1">
            <a:spLocks noChangeArrowheads="1"/>
          </p:cNvSpPr>
          <p:nvPr/>
        </p:nvSpPr>
        <p:spPr bwMode="auto">
          <a:xfrm>
            <a:off x="2142761" y="188640"/>
            <a:ext cx="8170363" cy="364741"/>
          </a:xfrm>
          <a:prstGeom prst="rect">
            <a:avLst/>
          </a:prstGeom>
          <a:noFill/>
          <a:ln>
            <a:noFill/>
          </a:ln>
        </p:spPr>
        <p:txBody>
          <a:bodyPr wrap="square" lIns="102130" tIns="51067" rIns="102130" bIns="5106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5000"/>
              </a:lnSpc>
            </a:pPr>
            <a:r>
              <a:rPr lang="en-US" altLang="ru-RU" sz="2000" b="1" dirty="0">
                <a:solidFill>
                  <a:schemeClr val="bg1"/>
                </a:solidFill>
                <a:latin typeface="Times New Roman" panose="02020603050405020304" pitchFamily="18" charset="0"/>
                <a:cs typeface="Times New Roman" panose="02020603050405020304" pitchFamily="18" charset="0"/>
              </a:rPr>
              <a:t>MAIN STAGES OF EO DATA PROCESSING</a:t>
            </a:r>
          </a:p>
        </p:txBody>
      </p:sp>
      <p:pic>
        <p:nvPicPr>
          <p:cNvPr id="83" name="Picture 26">
            <a:extLst>
              <a:ext uri="{FF2B5EF4-FFF2-40B4-BE49-F238E27FC236}">
                <a16:creationId xmlns:a16="http://schemas.microsoft.com/office/drawing/2014/main" id="{F678C732-5BF8-4996-9AF3-6D302094A7A8}"/>
              </a:ext>
            </a:extLst>
          </p:cNvPr>
          <p:cNvPicPr>
            <a:picLocks noChangeAspect="1" noChangeArrowheads="1"/>
          </p:cNvPicPr>
          <p:nvPr/>
        </p:nvPicPr>
        <p:blipFill>
          <a:blip r:embed="rId7"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742760" y="6033638"/>
            <a:ext cx="448969" cy="56371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0" name="Прямоугольник: скругленные углы 155">
            <a:extLst>
              <a:ext uri="{FF2B5EF4-FFF2-40B4-BE49-F238E27FC236}">
                <a16:creationId xmlns:a16="http://schemas.microsoft.com/office/drawing/2014/main" id="{AF427D6C-6F8F-4AE8-9049-BA108D1B390C}"/>
              </a:ext>
            </a:extLst>
          </p:cNvPr>
          <p:cNvSpPr/>
          <p:nvPr/>
        </p:nvSpPr>
        <p:spPr>
          <a:xfrm>
            <a:off x="7392145" y="5661249"/>
            <a:ext cx="2037690" cy="977680"/>
          </a:xfrm>
          <a:prstGeom prst="roundRect">
            <a:avLst/>
          </a:prstGeom>
          <a:solidFill>
            <a:schemeClr val="accent1">
              <a:lumMod val="20000"/>
              <a:lumOff val="80000"/>
            </a:schemeClr>
          </a:solidFill>
          <a:ln>
            <a:solidFill>
              <a:srgbClr val="ACC8E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7586" tIns="38795" rIns="77586" bIns="38795" rtlCol="0" anchor="ctr"/>
          <a:lstStyle/>
          <a:p>
            <a:pPr algn="ctr"/>
            <a:endParaRPr lang="ru-RU" dirty="0">
              <a:solidFill>
                <a:schemeClr val="tx2">
                  <a:lumMod val="50000"/>
                </a:schemeClr>
              </a:solidFill>
              <a:latin typeface="Arial Narrow" panose="020B0606020202030204" pitchFamily="34" charset="0"/>
            </a:endParaRPr>
          </a:p>
        </p:txBody>
      </p:sp>
      <p:sp>
        <p:nvSpPr>
          <p:cNvPr id="91" name="TextBox 90">
            <a:extLst>
              <a:ext uri="{FF2B5EF4-FFF2-40B4-BE49-F238E27FC236}">
                <a16:creationId xmlns:a16="http://schemas.microsoft.com/office/drawing/2014/main" id="{B438395D-2FF9-4FE0-900B-C46326EDB5B8}"/>
              </a:ext>
            </a:extLst>
          </p:cNvPr>
          <p:cNvSpPr txBox="1"/>
          <p:nvPr/>
        </p:nvSpPr>
        <p:spPr>
          <a:xfrm>
            <a:off x="7392145" y="5733256"/>
            <a:ext cx="2037690" cy="240828"/>
          </a:xfrm>
          <a:prstGeom prst="rect">
            <a:avLst/>
          </a:prstGeom>
          <a:noFill/>
        </p:spPr>
        <p:txBody>
          <a:bodyPr wrap="square" lIns="77586" tIns="38795" rIns="77586" bIns="38795" rtlCol="0">
            <a:spAutoFit/>
          </a:bodyPr>
          <a:lstStyle/>
          <a:p>
            <a:pPr algn="ctr">
              <a:lnSpc>
                <a:spcPct val="80000"/>
              </a:lnSpc>
            </a:pPr>
            <a:r>
              <a:rPr lang="en-US" sz="1320" b="1" dirty="0">
                <a:solidFill>
                  <a:schemeClr val="tx2">
                    <a:lumMod val="50000"/>
                  </a:schemeClr>
                </a:solidFill>
                <a:latin typeface="Arial" panose="020B0604020202020204" pitchFamily="34" charset="0"/>
                <a:cs typeface="Arial" panose="020B0604020202020204" pitchFamily="34" charset="0"/>
              </a:rPr>
              <a:t>Legal entities</a:t>
            </a:r>
            <a:endParaRPr lang="ru-RU" sz="1320" b="1" dirty="0">
              <a:solidFill>
                <a:schemeClr val="tx2">
                  <a:lumMod val="50000"/>
                </a:schemeClr>
              </a:solidFill>
              <a:latin typeface="Arial Narrow" panose="020B0606020202030204" pitchFamily="34" charset="0"/>
              <a:cs typeface="Arial" panose="020B0604020202020204" pitchFamily="34" charset="0"/>
            </a:endParaRPr>
          </a:p>
        </p:txBody>
      </p:sp>
      <p:pic>
        <p:nvPicPr>
          <p:cNvPr id="92" name="Picture 8" descr="https://cdn.cooltra.com/uploads/2018/04/Mejor-precio-garantizado-1.png"/>
          <p:cNvPicPr>
            <a:picLocks noChangeAspect="1" noChangeArrowheads="1"/>
          </p:cNvPicPr>
          <p:nvPr/>
        </p:nvPicPr>
        <p:blipFill>
          <a:blip r:embed="rId8" cstate="email">
            <a:extLst>
              <a:ext uri="{BEBA8EAE-BF5A-486C-A8C5-ECC9F3942E4B}">
                <a14:imgProps xmlns:a14="http://schemas.microsoft.com/office/drawing/2010/main">
                  <a14:imgLayer r:embed="rId9">
                    <a14:imgEffect>
                      <a14:artisticCrisscrossEtching/>
                    </a14:imgEffect>
                  </a14:imgLayer>
                </a14:imgProps>
              </a:ext>
              <a:ext uri="{28A0092B-C50C-407E-A947-70E740481C1C}">
                <a14:useLocalDpi xmlns:a14="http://schemas.microsoft.com/office/drawing/2010/main"/>
              </a:ext>
            </a:extLst>
          </a:blip>
          <a:srcRect/>
          <a:stretch>
            <a:fillRect/>
          </a:stretch>
        </p:blipFill>
        <p:spPr bwMode="auto">
          <a:xfrm>
            <a:off x="8234638" y="6051143"/>
            <a:ext cx="387355" cy="486353"/>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 descr="people, users icon"/>
          <p:cNvPicPr>
            <a:picLocks noChangeAspect="1" noChangeArrowheads="1"/>
          </p:cNvPicPr>
          <p:nvPr/>
        </p:nvPicPr>
        <p:blipFill>
          <a:blip r:embed="rId10"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991630" y="6055173"/>
            <a:ext cx="384144" cy="482323"/>
          </a:xfrm>
          <a:prstGeom prst="rect">
            <a:avLst/>
          </a:prstGeom>
          <a:ln>
            <a:noFill/>
          </a:ln>
          <a:effectLst>
            <a:outerShdw blurRad="292100" dist="139700" dir="2700000" algn="tl" rotWithShape="0">
              <a:srgbClr val="333333">
                <a:alpha val="65000"/>
              </a:srgbClr>
            </a:outerShdw>
          </a:effectLst>
        </p:spPr>
      </p:pic>
      <p:sp>
        <p:nvSpPr>
          <p:cNvPr id="131" name="TextBox 130">
            <a:extLst>
              <a:ext uri="{FF2B5EF4-FFF2-40B4-BE49-F238E27FC236}">
                <a16:creationId xmlns:a16="http://schemas.microsoft.com/office/drawing/2014/main" id="{36C9F173-B02C-42C9-9281-2E9169F2C218}"/>
              </a:ext>
            </a:extLst>
          </p:cNvPr>
          <p:cNvSpPr txBox="1"/>
          <p:nvPr/>
        </p:nvSpPr>
        <p:spPr>
          <a:xfrm>
            <a:off x="2608866" y="4586272"/>
            <a:ext cx="2598877" cy="659532"/>
          </a:xfrm>
          <a:prstGeom prst="rect">
            <a:avLst/>
          </a:prstGeom>
          <a:noFill/>
        </p:spPr>
        <p:txBody>
          <a:bodyPr wrap="square" lIns="77586" tIns="38795" rIns="77586" bIns="38795" rtlCol="0">
            <a:spAutoFit/>
          </a:bodyPr>
          <a:lstStyle>
            <a:defPPr>
              <a:defRPr lang="ru-RU"/>
            </a:defPPr>
            <a:lvl1pPr>
              <a:spcBef>
                <a:spcPts val="500"/>
              </a:spcBef>
              <a:defRPr sz="1400" b="1" i="1">
                <a:solidFill>
                  <a:schemeClr val="tx2">
                    <a:lumMod val="50000"/>
                  </a:schemeClr>
                </a:solidFill>
                <a:latin typeface="Arial Narrow" panose="020B0606020202030204" pitchFamily="34" charset="0"/>
              </a:defRPr>
            </a:lvl1pPr>
          </a:lstStyle>
          <a:p>
            <a:pPr algn="r"/>
            <a:r>
              <a:rPr lang="en-US" sz="1680" i="0" dirty="0">
                <a:solidFill>
                  <a:schemeClr val="tx2"/>
                </a:solidFill>
              </a:rPr>
              <a:t>Satellite tasking</a:t>
            </a:r>
            <a:endParaRPr lang="ru-RU" sz="1680" i="0" dirty="0">
              <a:solidFill>
                <a:schemeClr val="tx2"/>
              </a:solidFill>
            </a:endParaRPr>
          </a:p>
          <a:p>
            <a:pPr algn="r"/>
            <a:r>
              <a:rPr lang="en-US" sz="1680" i="0" dirty="0">
                <a:solidFill>
                  <a:schemeClr val="tx2"/>
                </a:solidFill>
              </a:rPr>
              <a:t>Data order via EO Data Fund</a:t>
            </a:r>
          </a:p>
        </p:txBody>
      </p:sp>
      <p:sp>
        <p:nvSpPr>
          <p:cNvPr id="133" name="Стрелка: вниз 150">
            <a:extLst>
              <a:ext uri="{FF2B5EF4-FFF2-40B4-BE49-F238E27FC236}">
                <a16:creationId xmlns:a16="http://schemas.microsoft.com/office/drawing/2014/main" id="{50B3D265-81D6-498B-B4A1-2F3670A88B70}"/>
              </a:ext>
            </a:extLst>
          </p:cNvPr>
          <p:cNvSpPr/>
          <p:nvPr/>
        </p:nvSpPr>
        <p:spPr>
          <a:xfrm rot="10800000" flipV="1">
            <a:off x="6603682" y="4512915"/>
            <a:ext cx="222752" cy="925026"/>
          </a:xfrm>
          <a:prstGeom prst="downArrow">
            <a:avLst>
              <a:gd name="adj1" fmla="val 50000"/>
              <a:gd name="adj2" fmla="val 141426"/>
            </a:avLst>
          </a:prstGeom>
          <a:solidFill>
            <a:schemeClr val="accent1">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7586" tIns="38795" rIns="77586" bIns="38795" rtlCol="0" anchor="ctr"/>
          <a:lstStyle/>
          <a:p>
            <a:pPr algn="ctr"/>
            <a:endParaRPr lang="ru-RU"/>
          </a:p>
        </p:txBody>
      </p:sp>
      <p:sp>
        <p:nvSpPr>
          <p:cNvPr id="134" name="Стрелка: вниз 150">
            <a:extLst>
              <a:ext uri="{FF2B5EF4-FFF2-40B4-BE49-F238E27FC236}">
                <a16:creationId xmlns:a16="http://schemas.microsoft.com/office/drawing/2014/main" id="{50B3D265-81D6-498B-B4A1-2F3670A88B70}"/>
              </a:ext>
            </a:extLst>
          </p:cNvPr>
          <p:cNvSpPr/>
          <p:nvPr/>
        </p:nvSpPr>
        <p:spPr>
          <a:xfrm flipH="1" flipV="1">
            <a:off x="5447929" y="4512915"/>
            <a:ext cx="222752" cy="925026"/>
          </a:xfrm>
          <a:prstGeom prst="downArrow">
            <a:avLst>
              <a:gd name="adj1" fmla="val 50000"/>
              <a:gd name="adj2" fmla="val 141426"/>
            </a:avLst>
          </a:prstGeom>
          <a:solidFill>
            <a:schemeClr val="accent1">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7586" tIns="38795" rIns="77586" bIns="38795" rtlCol="0" anchor="ctr"/>
          <a:lstStyle/>
          <a:p>
            <a:pPr algn="ctr"/>
            <a:endParaRPr lang="ru-RU"/>
          </a:p>
        </p:txBody>
      </p:sp>
      <p:sp>
        <p:nvSpPr>
          <p:cNvPr id="135" name="TextBox 134">
            <a:extLst>
              <a:ext uri="{FF2B5EF4-FFF2-40B4-BE49-F238E27FC236}">
                <a16:creationId xmlns:a16="http://schemas.microsoft.com/office/drawing/2014/main" id="{36C9F173-B02C-42C9-9281-2E9169F2C218}"/>
              </a:ext>
            </a:extLst>
          </p:cNvPr>
          <p:cNvSpPr txBox="1"/>
          <p:nvPr/>
        </p:nvSpPr>
        <p:spPr>
          <a:xfrm>
            <a:off x="7066619" y="4702345"/>
            <a:ext cx="3110746" cy="696466"/>
          </a:xfrm>
          <a:prstGeom prst="rect">
            <a:avLst/>
          </a:prstGeom>
          <a:noFill/>
        </p:spPr>
        <p:txBody>
          <a:bodyPr wrap="square" lIns="77586" tIns="38795" rIns="77586" bIns="38795" rtlCol="0">
            <a:spAutoFit/>
          </a:bodyPr>
          <a:lstStyle/>
          <a:p>
            <a:pPr>
              <a:spcBef>
                <a:spcPts val="468"/>
              </a:spcBef>
            </a:pPr>
            <a:r>
              <a:rPr lang="en-US" b="1" dirty="0">
                <a:solidFill>
                  <a:schemeClr val="tx2"/>
                </a:solidFill>
                <a:latin typeface="Arial Narrow" panose="020B0606020202030204" pitchFamily="34" charset="0"/>
              </a:rPr>
              <a:t>New acquisitions</a:t>
            </a:r>
            <a:endParaRPr lang="ru-RU" b="1" dirty="0">
              <a:solidFill>
                <a:schemeClr val="tx2"/>
              </a:solidFill>
              <a:latin typeface="Arial Narrow" panose="020B0606020202030204" pitchFamily="34" charset="0"/>
            </a:endParaRPr>
          </a:p>
          <a:p>
            <a:pPr>
              <a:spcBef>
                <a:spcPts val="468"/>
              </a:spcBef>
            </a:pPr>
            <a:r>
              <a:rPr lang="en-US" b="1" dirty="0">
                <a:solidFill>
                  <a:schemeClr val="tx2"/>
                </a:solidFill>
                <a:latin typeface="Arial Narrow" panose="020B0606020202030204" pitchFamily="34" charset="0"/>
              </a:rPr>
              <a:t>Data from EO Data Fund</a:t>
            </a:r>
            <a:endParaRPr lang="ru-RU" b="1" dirty="0">
              <a:solidFill>
                <a:schemeClr val="tx2"/>
              </a:solidFill>
              <a:latin typeface="Arial Narrow" panose="020B0606020202030204" pitchFamily="34" charset="0"/>
            </a:endParaRPr>
          </a:p>
        </p:txBody>
      </p:sp>
      <p:sp>
        <p:nvSpPr>
          <p:cNvPr id="114" name="TextBox 113">
            <a:extLst>
              <a:ext uri="{FF2B5EF4-FFF2-40B4-BE49-F238E27FC236}">
                <a16:creationId xmlns:a16="http://schemas.microsoft.com/office/drawing/2014/main" id="{36C9F173-B02C-42C9-9281-2E9169F2C218}"/>
              </a:ext>
            </a:extLst>
          </p:cNvPr>
          <p:cNvSpPr txBox="1"/>
          <p:nvPr/>
        </p:nvSpPr>
        <p:spPr>
          <a:xfrm>
            <a:off x="5715074" y="4617340"/>
            <a:ext cx="865448" cy="687745"/>
          </a:xfrm>
          <a:prstGeom prst="rect">
            <a:avLst/>
          </a:prstGeom>
          <a:noFill/>
        </p:spPr>
        <p:txBody>
          <a:bodyPr wrap="square" lIns="77586" tIns="38795" rIns="77586" bIns="38795" rtlCol="0">
            <a:spAutoFit/>
          </a:bodyPr>
          <a:lstStyle/>
          <a:p>
            <a:pPr algn="ctr"/>
            <a:r>
              <a:rPr lang="en-US" sz="1320" b="1" dirty="0">
                <a:solidFill>
                  <a:schemeClr val="tx2"/>
                </a:solidFill>
                <a:latin typeface="Arial Narrow" panose="020B0606020202030204" pitchFamily="34" charset="0"/>
              </a:rPr>
              <a:t>API</a:t>
            </a:r>
          </a:p>
          <a:p>
            <a:pPr algn="ctr"/>
            <a:endParaRPr lang="en-US" sz="1320" b="1" dirty="0">
              <a:solidFill>
                <a:schemeClr val="tx2"/>
              </a:solidFill>
              <a:latin typeface="Arial Narrow" panose="020B0606020202030204" pitchFamily="34" charset="0"/>
            </a:endParaRPr>
          </a:p>
          <a:p>
            <a:pPr algn="ctr"/>
            <a:r>
              <a:rPr lang="en-US" sz="1320" b="1" dirty="0">
                <a:solidFill>
                  <a:schemeClr val="tx2"/>
                </a:solidFill>
                <a:latin typeface="Arial Narrow" panose="020B0606020202030204" pitchFamily="34" charset="0"/>
              </a:rPr>
              <a:t>Services</a:t>
            </a:r>
            <a:endParaRPr lang="ru-RU" sz="1320" b="1" dirty="0">
              <a:solidFill>
                <a:schemeClr val="tx2"/>
              </a:solidFill>
              <a:latin typeface="Arial Narrow" panose="020B0606020202030204" pitchFamily="34" charset="0"/>
            </a:endParaRPr>
          </a:p>
        </p:txBody>
      </p:sp>
      <p:sp>
        <p:nvSpPr>
          <p:cNvPr id="87" name="TextBox 86">
            <a:extLst>
              <a:ext uri="{FF2B5EF4-FFF2-40B4-BE49-F238E27FC236}">
                <a16:creationId xmlns:a16="http://schemas.microsoft.com/office/drawing/2014/main" id="{B438395D-2FF9-4FE0-900B-C46326EDB5B8}"/>
              </a:ext>
            </a:extLst>
          </p:cNvPr>
          <p:cNvSpPr txBox="1"/>
          <p:nvPr/>
        </p:nvSpPr>
        <p:spPr>
          <a:xfrm>
            <a:off x="5164858" y="5733256"/>
            <a:ext cx="2037690" cy="240828"/>
          </a:xfrm>
          <a:prstGeom prst="rect">
            <a:avLst/>
          </a:prstGeom>
          <a:noFill/>
        </p:spPr>
        <p:txBody>
          <a:bodyPr wrap="square" lIns="77586" tIns="38795" rIns="77586" bIns="38795" rtlCol="0">
            <a:spAutoFit/>
          </a:bodyPr>
          <a:lstStyle/>
          <a:p>
            <a:pPr algn="ctr">
              <a:lnSpc>
                <a:spcPct val="80000"/>
              </a:lnSpc>
            </a:pPr>
            <a:r>
              <a:rPr lang="en-US" sz="1320" b="1" dirty="0">
                <a:solidFill>
                  <a:schemeClr val="tx2">
                    <a:lumMod val="50000"/>
                  </a:schemeClr>
                </a:solidFill>
                <a:latin typeface="Arial" panose="020B0604020202020204" pitchFamily="34" charset="0"/>
                <a:cs typeface="Arial" panose="020B0604020202020204" pitchFamily="34" charset="0"/>
              </a:rPr>
              <a:t>Private entities</a:t>
            </a:r>
            <a:endParaRPr lang="ru-RU" sz="1320" b="1" dirty="0">
              <a:solidFill>
                <a:schemeClr val="tx2">
                  <a:lumMod val="50000"/>
                </a:schemeClr>
              </a:solidFill>
              <a:latin typeface="Arial Narrow" panose="020B0606020202030204" pitchFamily="34" charset="0"/>
              <a:cs typeface="Arial" panose="020B0604020202020204" pitchFamily="34" charset="0"/>
            </a:endParaRPr>
          </a:p>
        </p:txBody>
      </p:sp>
      <p:sp>
        <p:nvSpPr>
          <p:cNvPr id="139" name="TextBox 138"/>
          <p:cNvSpPr txBox="1"/>
          <p:nvPr/>
        </p:nvSpPr>
        <p:spPr>
          <a:xfrm>
            <a:off x="8517124" y="1173420"/>
            <a:ext cx="3228492" cy="3742618"/>
          </a:xfrm>
          <a:prstGeom prst="rect">
            <a:avLst/>
          </a:prstGeom>
          <a:noFill/>
        </p:spPr>
        <p:txBody>
          <a:bodyPr wrap="square" lIns="85588" tIns="42794" rIns="85588" bIns="42794" rtlCol="0">
            <a:spAutoFit/>
          </a:bodyPr>
          <a:lstStyle/>
          <a:p>
            <a:pPr marL="160477" indent="-160477">
              <a:lnSpc>
                <a:spcPct val="90000"/>
              </a:lnSpc>
              <a:buFont typeface="Wingdings" panose="05000000000000000000" pitchFamily="2" charset="2"/>
              <a:buChar char="§"/>
            </a:pPr>
            <a:r>
              <a:rPr lang="en-US" sz="1920" dirty="0">
                <a:solidFill>
                  <a:schemeClr val="tx2"/>
                </a:solidFill>
                <a:latin typeface="Arial Narrow" panose="020B0606020202030204" pitchFamily="34" charset="0"/>
              </a:rPr>
              <a:t>Radiometric correction</a:t>
            </a:r>
            <a:endParaRPr lang="ru-RU" sz="1920" dirty="0">
              <a:solidFill>
                <a:schemeClr val="tx2"/>
              </a:solidFill>
              <a:latin typeface="Arial Narrow" panose="020B0606020202030204" pitchFamily="34" charset="0"/>
            </a:endParaRPr>
          </a:p>
          <a:p>
            <a:pPr marL="160477" indent="-160477">
              <a:lnSpc>
                <a:spcPct val="90000"/>
              </a:lnSpc>
              <a:buFont typeface="Wingdings" panose="05000000000000000000" pitchFamily="2" charset="2"/>
              <a:buChar char="§"/>
            </a:pPr>
            <a:endParaRPr lang="ru-RU" sz="1920" dirty="0">
              <a:solidFill>
                <a:schemeClr val="tx2"/>
              </a:solidFill>
              <a:latin typeface="Arial Narrow" panose="020B0606020202030204" pitchFamily="34" charset="0"/>
            </a:endParaRPr>
          </a:p>
          <a:p>
            <a:pPr marL="160477" indent="-160477">
              <a:lnSpc>
                <a:spcPct val="90000"/>
              </a:lnSpc>
              <a:buFont typeface="Wingdings" panose="05000000000000000000" pitchFamily="2" charset="2"/>
              <a:buChar char="§"/>
            </a:pPr>
            <a:r>
              <a:rPr lang="en-US" sz="1920" dirty="0">
                <a:solidFill>
                  <a:schemeClr val="tx2"/>
                </a:solidFill>
                <a:latin typeface="Arial Narrow" panose="020B0606020202030204" pitchFamily="34" charset="0"/>
              </a:rPr>
              <a:t>Geometric correction</a:t>
            </a:r>
            <a:endParaRPr lang="ru-RU" sz="1920" dirty="0">
              <a:solidFill>
                <a:schemeClr val="tx2"/>
              </a:solidFill>
              <a:latin typeface="Arial Narrow" panose="020B0606020202030204" pitchFamily="34" charset="0"/>
            </a:endParaRPr>
          </a:p>
          <a:p>
            <a:pPr marL="160477" indent="-160477">
              <a:lnSpc>
                <a:spcPct val="90000"/>
              </a:lnSpc>
              <a:buFont typeface="Wingdings" panose="05000000000000000000" pitchFamily="2" charset="2"/>
              <a:buChar char="§"/>
            </a:pPr>
            <a:endParaRPr lang="ru-RU" sz="1920" dirty="0">
              <a:solidFill>
                <a:schemeClr val="tx2"/>
              </a:solidFill>
              <a:latin typeface="Arial Narrow" panose="020B0606020202030204" pitchFamily="34" charset="0"/>
            </a:endParaRPr>
          </a:p>
          <a:p>
            <a:pPr marL="160477" indent="-160477">
              <a:lnSpc>
                <a:spcPct val="90000"/>
              </a:lnSpc>
              <a:buFont typeface="Wingdings" panose="05000000000000000000" pitchFamily="2" charset="2"/>
              <a:buChar char="§"/>
            </a:pPr>
            <a:r>
              <a:rPr lang="en-US" sz="1920" dirty="0">
                <a:solidFill>
                  <a:schemeClr val="tx2"/>
                </a:solidFill>
                <a:latin typeface="Arial Narrow" panose="020B0606020202030204" pitchFamily="34" charset="0"/>
              </a:rPr>
              <a:t>Atmospheric correction</a:t>
            </a:r>
            <a:endParaRPr lang="ru-RU" sz="1920" dirty="0">
              <a:solidFill>
                <a:schemeClr val="tx2"/>
              </a:solidFill>
              <a:latin typeface="Arial Narrow" panose="020B0606020202030204" pitchFamily="34" charset="0"/>
            </a:endParaRPr>
          </a:p>
          <a:p>
            <a:pPr marL="160477" indent="-160477">
              <a:lnSpc>
                <a:spcPct val="90000"/>
              </a:lnSpc>
              <a:buFont typeface="Wingdings" panose="05000000000000000000" pitchFamily="2" charset="2"/>
              <a:buChar char="§"/>
            </a:pPr>
            <a:endParaRPr lang="ru-RU" sz="1920" dirty="0">
              <a:solidFill>
                <a:schemeClr val="tx2"/>
              </a:solidFill>
              <a:latin typeface="Arial Narrow" panose="020B0606020202030204" pitchFamily="34" charset="0"/>
            </a:endParaRPr>
          </a:p>
          <a:p>
            <a:pPr marL="160477" indent="-160477">
              <a:lnSpc>
                <a:spcPct val="90000"/>
              </a:lnSpc>
              <a:buFont typeface="Wingdings" panose="05000000000000000000" pitchFamily="2" charset="2"/>
              <a:buChar char="§"/>
            </a:pPr>
            <a:r>
              <a:rPr lang="en-US" sz="1920" dirty="0">
                <a:solidFill>
                  <a:schemeClr val="tx2"/>
                </a:solidFill>
                <a:latin typeface="Arial Narrow" panose="020B0606020202030204" pitchFamily="34" charset="0"/>
              </a:rPr>
              <a:t>Quality control </a:t>
            </a:r>
            <a:endParaRPr lang="ru-RU" sz="1920" dirty="0">
              <a:solidFill>
                <a:schemeClr val="tx2"/>
              </a:solidFill>
              <a:latin typeface="Arial Narrow" panose="020B0606020202030204" pitchFamily="34" charset="0"/>
            </a:endParaRPr>
          </a:p>
          <a:p>
            <a:pPr marL="160477" indent="-160477">
              <a:lnSpc>
                <a:spcPct val="90000"/>
              </a:lnSpc>
              <a:buFont typeface="Wingdings" panose="05000000000000000000" pitchFamily="2" charset="2"/>
              <a:buChar char="§"/>
            </a:pPr>
            <a:endParaRPr lang="ru-RU" sz="1920" dirty="0">
              <a:solidFill>
                <a:schemeClr val="tx2"/>
              </a:solidFill>
              <a:latin typeface="Arial Narrow" panose="020B0606020202030204" pitchFamily="34" charset="0"/>
            </a:endParaRPr>
          </a:p>
          <a:p>
            <a:pPr marL="160477" indent="-160477">
              <a:lnSpc>
                <a:spcPct val="90000"/>
              </a:lnSpc>
              <a:buFont typeface="Wingdings" panose="05000000000000000000" pitchFamily="2" charset="2"/>
              <a:buChar char="§"/>
            </a:pPr>
            <a:r>
              <a:rPr lang="en-US" sz="1920" dirty="0">
                <a:solidFill>
                  <a:schemeClr val="tx2"/>
                </a:solidFill>
                <a:latin typeface="Arial Narrow" panose="020B0606020202030204" pitchFamily="34" charset="0"/>
              </a:rPr>
              <a:t>Data insertion to Data Bank</a:t>
            </a:r>
          </a:p>
          <a:p>
            <a:pPr marL="160477" indent="-160477">
              <a:lnSpc>
                <a:spcPct val="90000"/>
              </a:lnSpc>
              <a:buFont typeface="Wingdings" panose="05000000000000000000" pitchFamily="2" charset="2"/>
              <a:buChar char="§"/>
            </a:pPr>
            <a:endParaRPr lang="ru-RU" sz="1920" dirty="0">
              <a:solidFill>
                <a:schemeClr val="tx2"/>
              </a:solidFill>
              <a:latin typeface="Arial Narrow" panose="020B0606020202030204" pitchFamily="34" charset="0"/>
            </a:endParaRPr>
          </a:p>
          <a:p>
            <a:pPr marL="160477" indent="-160477">
              <a:lnSpc>
                <a:spcPct val="90000"/>
              </a:lnSpc>
              <a:buFont typeface="Wingdings" panose="05000000000000000000" pitchFamily="2" charset="2"/>
              <a:buChar char="§"/>
            </a:pPr>
            <a:r>
              <a:rPr lang="en-US" sz="1920" dirty="0">
                <a:solidFill>
                  <a:schemeClr val="tx2"/>
                </a:solidFill>
                <a:latin typeface="Arial Narrow" panose="020B0606020202030204" pitchFamily="34" charset="0"/>
              </a:rPr>
              <a:t>Data release on the Geoportal</a:t>
            </a:r>
            <a:endParaRPr lang="ru-RU" sz="1920" dirty="0">
              <a:solidFill>
                <a:schemeClr val="tx2"/>
              </a:solidFill>
              <a:latin typeface="Arial Narrow" panose="020B0606020202030204" pitchFamily="34" charset="0"/>
            </a:endParaRPr>
          </a:p>
          <a:p>
            <a:pPr>
              <a:lnSpc>
                <a:spcPct val="90000"/>
              </a:lnSpc>
            </a:pPr>
            <a:endParaRPr lang="ru-RU" sz="1920" dirty="0">
              <a:solidFill>
                <a:schemeClr val="tx2"/>
              </a:solidFill>
              <a:latin typeface="Arial Narrow" panose="020B0606020202030204" pitchFamily="34" charset="0"/>
            </a:endParaRPr>
          </a:p>
          <a:p>
            <a:pPr>
              <a:lnSpc>
                <a:spcPct val="90000"/>
              </a:lnSpc>
            </a:pPr>
            <a:r>
              <a:rPr lang="ru-RU" sz="1920" dirty="0">
                <a:solidFill>
                  <a:schemeClr val="tx2"/>
                </a:solidFill>
                <a:latin typeface="Arial Narrow" panose="020B0606020202030204" pitchFamily="34" charset="0"/>
              </a:rPr>
              <a:t>*</a:t>
            </a:r>
            <a:r>
              <a:rPr lang="en-US" sz="1440" dirty="0">
                <a:solidFill>
                  <a:schemeClr val="tx2"/>
                </a:solidFill>
                <a:latin typeface="Arial Narrow" panose="020B0606020202030204" pitchFamily="34" charset="0"/>
              </a:rPr>
              <a:t>APOI</a:t>
            </a:r>
            <a:r>
              <a:rPr lang="ru-RU" sz="1440" dirty="0">
                <a:solidFill>
                  <a:schemeClr val="tx2"/>
                </a:solidFill>
                <a:latin typeface="Arial Narrow" panose="020B0606020202030204" pitchFamily="34" charset="0"/>
              </a:rPr>
              <a:t> –</a:t>
            </a:r>
            <a:r>
              <a:rPr lang="en-US" sz="1440" dirty="0">
                <a:solidFill>
                  <a:schemeClr val="tx2"/>
                </a:solidFill>
                <a:latin typeface="Arial Narrow" panose="020B0606020202030204" pitchFamily="34" charset="0"/>
              </a:rPr>
              <a:t> automated stream processing</a:t>
            </a:r>
            <a:r>
              <a:rPr lang="ru-RU" sz="1440" dirty="0">
                <a:solidFill>
                  <a:schemeClr val="tx2"/>
                </a:solidFill>
                <a:latin typeface="Arial Narrow" panose="020B0606020202030204" pitchFamily="34" charset="0"/>
              </a:rPr>
              <a:t> </a:t>
            </a:r>
            <a:r>
              <a:rPr lang="en-US" sz="1440" dirty="0">
                <a:solidFill>
                  <a:schemeClr val="tx2"/>
                </a:solidFill>
                <a:latin typeface="Arial Narrow" panose="020B0606020202030204" pitchFamily="34" charset="0"/>
              </a:rPr>
              <a:t>of information</a:t>
            </a:r>
            <a:endParaRPr lang="ru-RU" sz="1440" dirty="0">
              <a:solidFill>
                <a:schemeClr val="tx2"/>
              </a:solidFill>
              <a:latin typeface="Arial Narrow" panose="020B0606020202030204" pitchFamily="34" charset="0"/>
            </a:endParaRPr>
          </a:p>
        </p:txBody>
      </p:sp>
      <p:sp>
        <p:nvSpPr>
          <p:cNvPr id="55" name="Стрелка: вниз 150">
            <a:extLst>
              <a:ext uri="{FF2B5EF4-FFF2-40B4-BE49-F238E27FC236}">
                <a16:creationId xmlns:a16="http://schemas.microsoft.com/office/drawing/2014/main" id="{50B3D265-81D6-498B-B4A1-2F3670A88B70}"/>
              </a:ext>
            </a:extLst>
          </p:cNvPr>
          <p:cNvSpPr/>
          <p:nvPr/>
        </p:nvSpPr>
        <p:spPr>
          <a:xfrm rot="5400000" flipV="1">
            <a:off x="4593898" y="1583489"/>
            <a:ext cx="247502" cy="832524"/>
          </a:xfrm>
          <a:prstGeom prst="downArrow">
            <a:avLst>
              <a:gd name="adj1" fmla="val 50000"/>
              <a:gd name="adj2" fmla="val 141426"/>
            </a:avLst>
          </a:prstGeom>
          <a:solidFill>
            <a:schemeClr val="accent1">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7586" tIns="38795" rIns="77586" bIns="38795" rtlCol="0" anchor="ctr"/>
          <a:lstStyle/>
          <a:p>
            <a:pPr algn="ctr"/>
            <a:endParaRPr lang="ru-RU"/>
          </a:p>
        </p:txBody>
      </p:sp>
      <p:grpSp>
        <p:nvGrpSpPr>
          <p:cNvPr id="56" name="Группа 55"/>
          <p:cNvGrpSpPr/>
          <p:nvPr/>
        </p:nvGrpSpPr>
        <p:grpSpPr>
          <a:xfrm>
            <a:off x="5530425" y="813271"/>
            <a:ext cx="1232971" cy="1063116"/>
            <a:chOff x="4796997" y="2136868"/>
            <a:chExt cx="1507649" cy="1106320"/>
          </a:xfrm>
        </p:grpSpPr>
        <p:sp>
          <p:nvSpPr>
            <p:cNvPr id="57" name="Прямоугольник: скругленные углы 118">
              <a:extLst>
                <a:ext uri="{FF2B5EF4-FFF2-40B4-BE49-F238E27FC236}">
                  <a16:creationId xmlns:a16="http://schemas.microsoft.com/office/drawing/2014/main" id="{60B3E1B9-1023-46B5-AC5B-8DB706A92ACC}"/>
                </a:ext>
              </a:extLst>
            </p:cNvPr>
            <p:cNvSpPr/>
            <p:nvPr/>
          </p:nvSpPr>
          <p:spPr>
            <a:xfrm>
              <a:off x="4796997" y="2136868"/>
              <a:ext cx="1507649" cy="1106320"/>
            </a:xfrm>
            <a:prstGeom prst="roundRect">
              <a:avLst>
                <a:gd name="adj" fmla="val 0"/>
              </a:avLst>
            </a:prstGeom>
            <a:solidFill>
              <a:schemeClr val="bg1"/>
            </a:solidFill>
            <a:ln>
              <a:solidFill>
                <a:srgbClr val="ACC8E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2">
                    <a:lumMod val="50000"/>
                  </a:schemeClr>
                </a:solidFill>
                <a:latin typeface="Arial Narrow" panose="020B0606020202030204" pitchFamily="34" charset="0"/>
              </a:endParaRPr>
            </a:p>
          </p:txBody>
        </p:sp>
        <p:sp>
          <p:nvSpPr>
            <p:cNvPr id="58" name="TextBox 57">
              <a:extLst>
                <a:ext uri="{FF2B5EF4-FFF2-40B4-BE49-F238E27FC236}">
                  <a16:creationId xmlns:a16="http://schemas.microsoft.com/office/drawing/2014/main" id="{A28DD034-056C-4679-A06E-C7A6B7BCA1BB}"/>
                </a:ext>
              </a:extLst>
            </p:cNvPr>
            <p:cNvSpPr txBox="1"/>
            <p:nvPr/>
          </p:nvSpPr>
          <p:spPr>
            <a:xfrm>
              <a:off x="4845156" y="2796720"/>
              <a:ext cx="1376244" cy="303603"/>
            </a:xfrm>
            <a:prstGeom prst="rect">
              <a:avLst/>
            </a:prstGeom>
            <a:noFill/>
          </p:spPr>
          <p:txBody>
            <a:bodyPr wrap="square" rtlCol="0">
              <a:spAutoFit/>
            </a:bodyPr>
            <a:lstStyle/>
            <a:p>
              <a:pPr algn="ctr">
                <a:lnSpc>
                  <a:spcPct val="90000"/>
                </a:lnSpc>
              </a:pPr>
              <a:r>
                <a:rPr lang="en-US" sz="1440" b="1" dirty="0">
                  <a:solidFill>
                    <a:schemeClr val="tx2">
                      <a:lumMod val="50000"/>
                    </a:schemeClr>
                  </a:solidFill>
                  <a:latin typeface="Arial Narrow" panose="020B0606020202030204" pitchFamily="34" charset="0"/>
                  <a:cs typeface="Arial" panose="020B0604020202020204" pitchFamily="34" charset="0"/>
                </a:rPr>
                <a:t>APOI</a:t>
              </a:r>
              <a:r>
                <a:rPr lang="ru-RU" sz="1440" b="1" dirty="0">
                  <a:solidFill>
                    <a:schemeClr val="tx2">
                      <a:lumMod val="50000"/>
                    </a:schemeClr>
                  </a:solidFill>
                  <a:latin typeface="Arial Narrow" panose="020B0606020202030204" pitchFamily="34" charset="0"/>
                  <a:cs typeface="Arial" panose="020B0604020202020204" pitchFamily="34" charset="0"/>
                </a:rPr>
                <a:t>*</a:t>
              </a:r>
            </a:p>
          </p:txBody>
        </p:sp>
      </p:grpSp>
      <p:grpSp>
        <p:nvGrpSpPr>
          <p:cNvPr id="43" name="Группа 42"/>
          <p:cNvGrpSpPr/>
          <p:nvPr/>
        </p:nvGrpSpPr>
        <p:grpSpPr>
          <a:xfrm>
            <a:off x="5520072" y="2060237"/>
            <a:ext cx="1231200" cy="1080001"/>
            <a:chOff x="4796997" y="2052437"/>
            <a:chExt cx="1507649" cy="1190751"/>
          </a:xfrm>
        </p:grpSpPr>
        <p:sp>
          <p:nvSpPr>
            <p:cNvPr id="44" name="Прямоугольник: скругленные углы 118">
              <a:extLst>
                <a:ext uri="{FF2B5EF4-FFF2-40B4-BE49-F238E27FC236}">
                  <a16:creationId xmlns:a16="http://schemas.microsoft.com/office/drawing/2014/main" id="{60B3E1B9-1023-46B5-AC5B-8DB706A92ACC}"/>
                </a:ext>
              </a:extLst>
            </p:cNvPr>
            <p:cNvSpPr/>
            <p:nvPr/>
          </p:nvSpPr>
          <p:spPr>
            <a:xfrm>
              <a:off x="4796997" y="2052437"/>
              <a:ext cx="1507649" cy="1190751"/>
            </a:xfrm>
            <a:prstGeom prst="roundRect">
              <a:avLst>
                <a:gd name="adj" fmla="val 0"/>
              </a:avLst>
            </a:prstGeom>
            <a:solidFill>
              <a:schemeClr val="bg1"/>
            </a:solidFill>
            <a:ln>
              <a:solidFill>
                <a:srgbClr val="ACC8E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2">
                    <a:lumMod val="50000"/>
                  </a:schemeClr>
                </a:solidFill>
                <a:latin typeface="Arial Narrow" panose="020B0606020202030204" pitchFamily="34" charset="0"/>
              </a:endParaRPr>
            </a:p>
          </p:txBody>
        </p:sp>
        <p:sp>
          <p:nvSpPr>
            <p:cNvPr id="45" name="TextBox 44">
              <a:extLst>
                <a:ext uri="{FF2B5EF4-FFF2-40B4-BE49-F238E27FC236}">
                  <a16:creationId xmlns:a16="http://schemas.microsoft.com/office/drawing/2014/main" id="{A28DD034-056C-4679-A06E-C7A6B7BCA1BB}"/>
                </a:ext>
              </a:extLst>
            </p:cNvPr>
            <p:cNvSpPr txBox="1"/>
            <p:nvPr/>
          </p:nvSpPr>
          <p:spPr>
            <a:xfrm>
              <a:off x="4888019" y="2628155"/>
              <a:ext cx="1376245" cy="321665"/>
            </a:xfrm>
            <a:prstGeom prst="rect">
              <a:avLst/>
            </a:prstGeom>
            <a:noFill/>
          </p:spPr>
          <p:txBody>
            <a:bodyPr wrap="square" rtlCol="0">
              <a:spAutoFit/>
            </a:bodyPr>
            <a:lstStyle/>
            <a:p>
              <a:pPr algn="ctr">
                <a:lnSpc>
                  <a:spcPct val="90000"/>
                </a:lnSpc>
              </a:pPr>
              <a:r>
                <a:rPr lang="en-US" sz="1440" b="1" dirty="0">
                  <a:solidFill>
                    <a:schemeClr val="tx2">
                      <a:lumMod val="50000"/>
                    </a:schemeClr>
                  </a:solidFill>
                  <a:latin typeface="Arial Narrow" panose="020B0606020202030204" pitchFamily="34" charset="0"/>
                  <a:cs typeface="Arial" panose="020B0604020202020204" pitchFamily="34" charset="0"/>
                </a:rPr>
                <a:t>Databank</a:t>
              </a:r>
              <a:endParaRPr lang="ru-RU" sz="1440" b="1" dirty="0">
                <a:solidFill>
                  <a:schemeClr val="tx2">
                    <a:lumMod val="50000"/>
                  </a:schemeClr>
                </a:solidFill>
                <a:latin typeface="Arial Narrow" panose="020B0606020202030204" pitchFamily="34" charset="0"/>
                <a:cs typeface="Arial" panose="020B0604020202020204" pitchFamily="34" charset="0"/>
              </a:endParaRPr>
            </a:p>
          </p:txBody>
        </p:sp>
      </p:grpSp>
      <p:pic>
        <p:nvPicPr>
          <p:cNvPr id="47" name="Picture 2" descr="17+ Data Processing Icon | Data icon, Icon, Data processing"/>
          <p:cNvPicPr>
            <a:picLocks noChangeAspect="1" noChangeArrowheads="1"/>
          </p:cNvPicPr>
          <p:nvPr/>
        </p:nvPicPr>
        <p:blipFill rotWithShape="1">
          <a:blip r:embed="rId11" cstate="email">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5953748" y="2182761"/>
            <a:ext cx="363851" cy="393590"/>
          </a:xfrm>
          <a:prstGeom prst="rect">
            <a:avLst/>
          </a:prstGeom>
          <a:noFill/>
          <a:extLst>
            <a:ext uri="{909E8E84-426E-40DD-AFC4-6F175D3DCCD1}">
              <a14:hiddenFill xmlns:a14="http://schemas.microsoft.com/office/drawing/2010/main">
                <a:solidFill>
                  <a:srgbClr val="FFFFFF"/>
                </a:solidFill>
              </a14:hiddenFill>
            </a:ext>
          </a:extLst>
        </p:spPr>
      </p:pic>
      <p:pic>
        <p:nvPicPr>
          <p:cNvPr id="49" name="Рисунок 48">
            <a:extLst>
              <a:ext uri="{FF2B5EF4-FFF2-40B4-BE49-F238E27FC236}">
                <a16:creationId xmlns:a16="http://schemas.microsoft.com/office/drawing/2014/main" id="{BC79A546-7D88-4190-8371-90AE075EB636}"/>
              </a:ext>
            </a:extLst>
          </p:cNvPr>
          <p:cNvPicPr>
            <a:picLocks noChangeAspect="1"/>
          </p:cNvPicPr>
          <p:nvPr/>
        </p:nvPicPr>
        <p:blipFill>
          <a:blip r:embed="rId12"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965284" y="989872"/>
            <a:ext cx="446522" cy="421320"/>
          </a:xfrm>
          <a:prstGeom prst="rect">
            <a:avLst/>
          </a:prstGeom>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471E6A8B-1613-5729-A404-BB1A7D3ADE84}"/>
              </a:ext>
            </a:extLst>
          </p:cNvPr>
          <p:cNvSpPr txBox="1"/>
          <p:nvPr/>
        </p:nvSpPr>
        <p:spPr>
          <a:xfrm>
            <a:off x="0" y="6584545"/>
            <a:ext cx="3352800" cy="276997"/>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rtl="0" latinLnBrk="1" hangingPunct="0"/>
            <a:r>
              <a:rPr lang="en-US" sz="1200" i="1" dirty="0"/>
              <a:t>CEOS WGDisasters-19, April 18-20, 2023</a:t>
            </a:r>
            <a:endParaRPr lang="ru-RU" sz="1200" i="1" dirty="0"/>
          </a:p>
        </p:txBody>
      </p:sp>
    </p:spTree>
    <p:extLst>
      <p:ext uri="{BB962C8B-B14F-4D97-AF65-F5344CB8AC3E}">
        <p14:creationId xmlns:p14="http://schemas.microsoft.com/office/powerpoint/2010/main" val="3816719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74349" y="304800"/>
            <a:ext cx="6726162" cy="428628"/>
          </a:xfrm>
        </p:spPr>
        <p:txBody>
          <a:bodyPr vert="horz" lIns="91430" tIns="45715" rIns="91430" bIns="45715" rtlCol="0" anchor="ctr">
            <a:noAutofit/>
          </a:bodyPr>
          <a:lstStyle/>
          <a:p>
            <a:pPr algn="ctr"/>
            <a:r>
              <a:rPr lang="en-US" sz="2400" b="1" dirty="0">
                <a:solidFill>
                  <a:schemeClr val="bg1"/>
                </a:solidFill>
                <a:latin typeface="Times New Roman" panose="02020603050405020304" pitchFamily="18" charset="0"/>
                <a:cs typeface="Times New Roman" panose="02020603050405020304" pitchFamily="18" charset="0"/>
              </a:rPr>
              <a:t>RUSSIAN INFORMATIONAL EO SERVICES </a:t>
            </a:r>
            <a:endParaRPr lang="ru-RU" sz="2400" b="1" dirty="0">
              <a:solidFill>
                <a:schemeClr val="bg1"/>
              </a:solidFill>
              <a:latin typeface="Times New Roman" panose="02020603050405020304" pitchFamily="18" charset="0"/>
              <a:cs typeface="Times New Roman" panose="02020603050405020304" pitchFamily="18" charset="0"/>
            </a:endParaRPr>
          </a:p>
        </p:txBody>
      </p:sp>
      <p:sp>
        <p:nvSpPr>
          <p:cNvPr id="6" name="Прямоугольник 5">
            <a:extLst>
              <a:ext uri="{FF2B5EF4-FFF2-40B4-BE49-F238E27FC236}">
                <a16:creationId xmlns:a16="http://schemas.microsoft.com/office/drawing/2014/main" id="{341ABE28-BDC4-4339-43E6-9B55DD4E0EA6}"/>
              </a:ext>
            </a:extLst>
          </p:cNvPr>
          <p:cNvSpPr/>
          <p:nvPr/>
        </p:nvSpPr>
        <p:spPr>
          <a:xfrm>
            <a:off x="410858" y="1450483"/>
            <a:ext cx="5883748" cy="437043"/>
          </a:xfrm>
          <a:prstGeom prst="rect">
            <a:avLst/>
          </a:prstGeom>
        </p:spPr>
        <p:txBody>
          <a:bodyPr wrap="square">
            <a:spAutoFit/>
          </a:bodyPr>
          <a:lstStyle/>
          <a:p>
            <a:pPr>
              <a:lnSpc>
                <a:spcPct val="80000"/>
              </a:lnSpc>
            </a:pPr>
            <a:r>
              <a:rPr lang="en-US" sz="2800" dirty="0">
                <a:solidFill>
                  <a:schemeClr val="tx1">
                    <a:lumMod val="85000"/>
                    <a:lumOff val="15000"/>
                  </a:schemeClr>
                </a:solidFill>
                <a:latin typeface="Times New Roman" panose="02020603050405020304" pitchFamily="18" charset="0"/>
                <a:cs typeface="Times New Roman" panose="02020603050405020304" pitchFamily="18" charset="0"/>
              </a:rPr>
              <a:t>Services and products</a:t>
            </a:r>
            <a:endParaRPr lang="ru-RU"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grpSp>
        <p:nvGrpSpPr>
          <p:cNvPr id="7" name="Группа 6">
            <a:extLst>
              <a:ext uri="{FF2B5EF4-FFF2-40B4-BE49-F238E27FC236}">
                <a16:creationId xmlns:a16="http://schemas.microsoft.com/office/drawing/2014/main" id="{D8C179FA-E28C-5329-8401-6CCD68C64AE2}"/>
              </a:ext>
            </a:extLst>
          </p:cNvPr>
          <p:cNvGrpSpPr/>
          <p:nvPr/>
        </p:nvGrpSpPr>
        <p:grpSpPr>
          <a:xfrm>
            <a:off x="546101" y="2187627"/>
            <a:ext cx="4454659" cy="878772"/>
            <a:chOff x="1301918" y="789861"/>
            <a:chExt cx="4454659" cy="878772"/>
          </a:xfrm>
        </p:grpSpPr>
        <p:sp>
          <p:nvSpPr>
            <p:cNvPr id="8" name="Прямоугольник 7">
              <a:extLst>
                <a:ext uri="{FF2B5EF4-FFF2-40B4-BE49-F238E27FC236}">
                  <a16:creationId xmlns:a16="http://schemas.microsoft.com/office/drawing/2014/main" id="{241C0B5F-9C1A-4B38-CA63-175F4B05D434}"/>
                </a:ext>
              </a:extLst>
            </p:cNvPr>
            <p:cNvSpPr/>
            <p:nvPr/>
          </p:nvSpPr>
          <p:spPr>
            <a:xfrm>
              <a:off x="1684344" y="806859"/>
              <a:ext cx="4072233" cy="861774"/>
            </a:xfrm>
            <a:prstGeom prst="rect">
              <a:avLst/>
            </a:prstGeom>
          </p:spPr>
          <p:txBody>
            <a:bodyPr wrap="square">
              <a:spAutoFit/>
            </a:bodyPr>
            <a:lstStyle/>
            <a:p>
              <a:r>
                <a:rPr lang="en-US" sz="1400" b="1" dirty="0">
                  <a:solidFill>
                    <a:srgbClr val="204080"/>
                  </a:solidFill>
                  <a:latin typeface="Times New Roman" panose="02020603050405020304" pitchFamily="18" charset="0"/>
                  <a:cs typeface="Times New Roman" panose="02020603050405020304" pitchFamily="18" charset="0"/>
                </a:rPr>
                <a:t>FOREST CONTROL</a:t>
              </a:r>
              <a:endParaRPr lang="ru-RU" sz="1600" b="1" dirty="0">
                <a:solidFill>
                  <a:srgbClr val="204080"/>
                </a:solidFill>
                <a:latin typeface="Times New Roman" panose="02020603050405020304" pitchFamily="18" charset="0"/>
                <a:cs typeface="Times New Roman" panose="02020603050405020304" pitchFamily="18" charset="0"/>
              </a:endParaRPr>
            </a:p>
            <a:p>
              <a:pPr marL="342900" lvl="1"/>
              <a:r>
                <a:rPr lang="ru-RU" b="1" dirty="0">
                  <a:solidFill>
                    <a:srgbClr val="204080"/>
                  </a:solidFill>
                  <a:latin typeface="Times New Roman" panose="02020603050405020304" pitchFamily="18" charset="0"/>
                  <a:cs typeface="Times New Roman" panose="02020603050405020304" pitchFamily="18" charset="0"/>
                </a:rPr>
                <a:t>3</a:t>
              </a:r>
              <a:r>
                <a:rPr lang="ru-RU" sz="1400" dirty="0">
                  <a:solidFill>
                    <a:srgbClr val="333333"/>
                  </a:solidFill>
                  <a:latin typeface="Times New Roman" panose="02020603050405020304" pitchFamily="18" charset="0"/>
                  <a:cs typeface="Times New Roman" panose="02020603050405020304" pitchFamily="18" charset="0"/>
                </a:rPr>
                <a:t> </a:t>
              </a:r>
              <a:r>
                <a:rPr lang="en-US" sz="1400" dirty="0">
                  <a:solidFill>
                    <a:srgbClr val="333333"/>
                  </a:solidFill>
                  <a:latin typeface="Times New Roman" panose="02020603050405020304" pitchFamily="18" charset="0"/>
                  <a:cs typeface="Times New Roman" panose="02020603050405020304" pitchFamily="18" charset="0"/>
                </a:rPr>
                <a:t>basic products</a:t>
              </a:r>
              <a:endParaRPr lang="ru-RU" sz="1400" dirty="0">
                <a:solidFill>
                  <a:srgbClr val="333333"/>
                </a:solidFill>
                <a:latin typeface="Times New Roman" panose="02020603050405020304" pitchFamily="18" charset="0"/>
                <a:cs typeface="Times New Roman" panose="02020603050405020304" pitchFamily="18" charset="0"/>
              </a:endParaRPr>
            </a:p>
            <a:p>
              <a:pPr marL="342900" lvl="1"/>
              <a:r>
                <a:rPr lang="ru-RU" b="1" dirty="0">
                  <a:solidFill>
                    <a:srgbClr val="204080"/>
                  </a:solidFill>
                  <a:latin typeface="Times New Roman" panose="02020603050405020304" pitchFamily="18" charset="0"/>
                  <a:cs typeface="Times New Roman" panose="02020603050405020304" pitchFamily="18" charset="0"/>
                </a:rPr>
                <a:t>3</a:t>
              </a:r>
              <a:r>
                <a:rPr lang="ru-RU" sz="1400" dirty="0">
                  <a:solidFill>
                    <a:srgbClr val="333333"/>
                  </a:solidFill>
                  <a:latin typeface="Times New Roman" panose="02020603050405020304" pitchFamily="18" charset="0"/>
                  <a:cs typeface="Times New Roman" panose="02020603050405020304" pitchFamily="18" charset="0"/>
                </a:rPr>
                <a:t> </a:t>
              </a:r>
              <a:r>
                <a:rPr lang="en-US" sz="1400" dirty="0">
                  <a:solidFill>
                    <a:srgbClr val="333333"/>
                  </a:solidFill>
                  <a:latin typeface="Times New Roman" panose="02020603050405020304" pitchFamily="18" charset="0"/>
                  <a:cs typeface="Times New Roman" panose="02020603050405020304" pitchFamily="18" charset="0"/>
                </a:rPr>
                <a:t>monitoring products</a:t>
              </a:r>
              <a:endParaRPr lang="ru-RU" sz="1400" dirty="0">
                <a:solidFill>
                  <a:srgbClr val="333333"/>
                </a:solidFill>
                <a:latin typeface="Times New Roman" panose="02020603050405020304" pitchFamily="18" charset="0"/>
                <a:cs typeface="Times New Roman" panose="02020603050405020304" pitchFamily="18" charset="0"/>
              </a:endParaRPr>
            </a:p>
          </p:txBody>
        </p:sp>
        <p:grpSp>
          <p:nvGrpSpPr>
            <p:cNvPr id="9" name="Группа 8">
              <a:extLst>
                <a:ext uri="{FF2B5EF4-FFF2-40B4-BE49-F238E27FC236}">
                  <a16:creationId xmlns:a16="http://schemas.microsoft.com/office/drawing/2014/main" id="{A8CC846C-49CC-4CFB-052C-BEC57767E8FD}"/>
                </a:ext>
              </a:extLst>
            </p:cNvPr>
            <p:cNvGrpSpPr/>
            <p:nvPr/>
          </p:nvGrpSpPr>
          <p:grpSpPr>
            <a:xfrm>
              <a:off x="1301918" y="789861"/>
              <a:ext cx="368879" cy="368879"/>
              <a:chOff x="1503245" y="1882468"/>
              <a:chExt cx="807091" cy="807091"/>
            </a:xfrm>
          </p:grpSpPr>
          <p:sp>
            <p:nvSpPr>
              <p:cNvPr id="10" name="Овал 9">
                <a:extLst>
                  <a:ext uri="{FF2B5EF4-FFF2-40B4-BE49-F238E27FC236}">
                    <a16:creationId xmlns:a16="http://schemas.microsoft.com/office/drawing/2014/main" id="{52D6D596-DC1E-D25E-0142-FC9A77E8C160}"/>
                  </a:ext>
                </a:extLst>
              </p:cNvPr>
              <p:cNvSpPr/>
              <p:nvPr/>
            </p:nvSpPr>
            <p:spPr>
              <a:xfrm>
                <a:off x="1503245" y="1882468"/>
                <a:ext cx="807091" cy="807091"/>
              </a:xfrm>
              <a:prstGeom prst="ellipse">
                <a:avLst/>
              </a:prstGeom>
              <a:solidFill>
                <a:srgbClr val="204080"/>
              </a:solidFill>
              <a:ln w="19050">
                <a:solidFill>
                  <a:srgbClr val="204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latin typeface="Times New Roman" panose="02020603050405020304" pitchFamily="18" charset="0"/>
                  <a:cs typeface="Times New Roman" panose="02020603050405020304" pitchFamily="18" charset="0"/>
                </a:endParaRPr>
              </a:p>
            </p:txBody>
          </p:sp>
          <p:pic>
            <p:nvPicPr>
              <p:cNvPr id="11" name="Рисунок 10">
                <a:extLst>
                  <a:ext uri="{FF2B5EF4-FFF2-40B4-BE49-F238E27FC236}">
                    <a16:creationId xmlns:a16="http://schemas.microsoft.com/office/drawing/2014/main" id="{AE7233C3-232A-3133-FF00-21E3F6839B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2707" y="1992082"/>
                <a:ext cx="561600" cy="561600"/>
              </a:xfrm>
              <a:prstGeom prst="rect">
                <a:avLst/>
              </a:prstGeom>
            </p:spPr>
          </p:pic>
        </p:grpSp>
      </p:grpSp>
      <p:grpSp>
        <p:nvGrpSpPr>
          <p:cNvPr id="12" name="Группа 11">
            <a:extLst>
              <a:ext uri="{FF2B5EF4-FFF2-40B4-BE49-F238E27FC236}">
                <a16:creationId xmlns:a16="http://schemas.microsoft.com/office/drawing/2014/main" id="{4C5613C3-52EC-B3A3-777C-03F96F485ABB}"/>
              </a:ext>
            </a:extLst>
          </p:cNvPr>
          <p:cNvGrpSpPr/>
          <p:nvPr/>
        </p:nvGrpSpPr>
        <p:grpSpPr>
          <a:xfrm>
            <a:off x="546101" y="3127952"/>
            <a:ext cx="3452971" cy="923167"/>
            <a:chOff x="1301918" y="1671715"/>
            <a:chExt cx="3452971" cy="923167"/>
          </a:xfrm>
        </p:grpSpPr>
        <p:sp>
          <p:nvSpPr>
            <p:cNvPr id="13" name="Прямоугольник 3">
              <a:extLst>
                <a:ext uri="{FF2B5EF4-FFF2-40B4-BE49-F238E27FC236}">
                  <a16:creationId xmlns:a16="http://schemas.microsoft.com/office/drawing/2014/main" id="{D10BD6C6-7D4E-F480-A29B-E8A84ECBCE51}"/>
                </a:ext>
              </a:extLst>
            </p:cNvPr>
            <p:cNvSpPr/>
            <p:nvPr/>
          </p:nvSpPr>
          <p:spPr>
            <a:xfrm>
              <a:off x="1684347" y="1733108"/>
              <a:ext cx="3070542" cy="861774"/>
            </a:xfrm>
            <a:prstGeom prst="rect">
              <a:avLst/>
            </a:prstGeom>
          </p:spPr>
          <p:txBody>
            <a:bodyPr wrap="square">
              <a:spAutoFit/>
            </a:bodyPr>
            <a:lstStyle/>
            <a:p>
              <a:r>
                <a:rPr lang="en-US" sz="1400" b="1" dirty="0">
                  <a:solidFill>
                    <a:srgbClr val="204080"/>
                  </a:solidFill>
                  <a:latin typeface="Times New Roman" panose="02020603050405020304" pitchFamily="18" charset="0"/>
                  <a:cs typeface="Times New Roman" panose="02020603050405020304" pitchFamily="18" charset="0"/>
                </a:rPr>
                <a:t>ECO-MONITORING</a:t>
              </a:r>
              <a:endParaRPr lang="ru-RU" sz="1600" b="1" dirty="0">
                <a:solidFill>
                  <a:srgbClr val="204080"/>
                </a:solidFill>
                <a:latin typeface="Times New Roman" panose="02020603050405020304" pitchFamily="18" charset="0"/>
                <a:cs typeface="Times New Roman" panose="02020603050405020304" pitchFamily="18" charset="0"/>
              </a:endParaRPr>
            </a:p>
            <a:p>
              <a:pPr marL="342900" lvl="1"/>
              <a:r>
                <a:rPr lang="ru-RU" b="1" dirty="0">
                  <a:solidFill>
                    <a:srgbClr val="204080"/>
                  </a:solidFill>
                  <a:latin typeface="Times New Roman" panose="02020603050405020304" pitchFamily="18" charset="0"/>
                  <a:cs typeface="Times New Roman" panose="02020603050405020304" pitchFamily="18" charset="0"/>
                </a:rPr>
                <a:t>2</a:t>
              </a:r>
              <a:r>
                <a:rPr lang="ru-RU" sz="1400" dirty="0">
                  <a:solidFill>
                    <a:srgbClr val="333333"/>
                  </a:solidFill>
                  <a:latin typeface="Times New Roman" panose="02020603050405020304" pitchFamily="18" charset="0"/>
                  <a:cs typeface="Times New Roman" panose="02020603050405020304" pitchFamily="18" charset="0"/>
                </a:rPr>
                <a:t> </a:t>
              </a:r>
              <a:r>
                <a:rPr lang="en-US" sz="1400" dirty="0">
                  <a:solidFill>
                    <a:srgbClr val="333333"/>
                  </a:solidFill>
                  <a:latin typeface="Times New Roman" panose="02020603050405020304" pitchFamily="18" charset="0"/>
                  <a:cs typeface="Times New Roman" panose="02020603050405020304" pitchFamily="18" charset="0"/>
                </a:rPr>
                <a:t>basic products</a:t>
              </a:r>
              <a:endParaRPr lang="ru-RU" sz="1400" dirty="0">
                <a:solidFill>
                  <a:srgbClr val="333333"/>
                </a:solidFill>
                <a:latin typeface="Times New Roman" panose="02020603050405020304" pitchFamily="18" charset="0"/>
                <a:cs typeface="Times New Roman" panose="02020603050405020304" pitchFamily="18" charset="0"/>
              </a:endParaRPr>
            </a:p>
            <a:p>
              <a:pPr marL="342900" lvl="1"/>
              <a:r>
                <a:rPr lang="ru-RU" b="1" dirty="0">
                  <a:solidFill>
                    <a:srgbClr val="204080"/>
                  </a:solidFill>
                  <a:latin typeface="Times New Roman" panose="02020603050405020304" pitchFamily="18" charset="0"/>
                  <a:cs typeface="Times New Roman" panose="02020603050405020304" pitchFamily="18" charset="0"/>
                </a:rPr>
                <a:t>2</a:t>
              </a:r>
              <a:r>
                <a:rPr lang="ru-RU" sz="1400" dirty="0">
                  <a:solidFill>
                    <a:srgbClr val="333333"/>
                  </a:solidFill>
                  <a:latin typeface="Times New Roman" panose="02020603050405020304" pitchFamily="18" charset="0"/>
                  <a:cs typeface="Times New Roman" panose="02020603050405020304" pitchFamily="18" charset="0"/>
                </a:rPr>
                <a:t> </a:t>
              </a:r>
              <a:r>
                <a:rPr lang="en-US" sz="1400" dirty="0">
                  <a:solidFill>
                    <a:srgbClr val="333333"/>
                  </a:solidFill>
                  <a:latin typeface="Times New Roman" panose="02020603050405020304" pitchFamily="18" charset="0"/>
                  <a:cs typeface="Times New Roman" panose="02020603050405020304" pitchFamily="18" charset="0"/>
                </a:rPr>
                <a:t>monitoring products</a:t>
              </a:r>
              <a:endParaRPr lang="ru-RU" sz="1400" dirty="0">
                <a:solidFill>
                  <a:srgbClr val="333333"/>
                </a:solidFill>
                <a:latin typeface="Times New Roman" panose="02020603050405020304" pitchFamily="18" charset="0"/>
                <a:cs typeface="Times New Roman" panose="02020603050405020304" pitchFamily="18" charset="0"/>
              </a:endParaRPr>
            </a:p>
          </p:txBody>
        </p:sp>
        <p:grpSp>
          <p:nvGrpSpPr>
            <p:cNvPr id="14" name="Группа 13">
              <a:extLst>
                <a:ext uri="{FF2B5EF4-FFF2-40B4-BE49-F238E27FC236}">
                  <a16:creationId xmlns:a16="http://schemas.microsoft.com/office/drawing/2014/main" id="{DF0A27C5-6091-BF5B-6CD5-7BC72CB29918}"/>
                </a:ext>
              </a:extLst>
            </p:cNvPr>
            <p:cNvGrpSpPr/>
            <p:nvPr/>
          </p:nvGrpSpPr>
          <p:grpSpPr>
            <a:xfrm>
              <a:off x="1301918" y="1671715"/>
              <a:ext cx="368879" cy="368879"/>
              <a:chOff x="4230965" y="1882468"/>
              <a:chExt cx="807091" cy="807091"/>
            </a:xfrm>
          </p:grpSpPr>
          <p:sp>
            <p:nvSpPr>
              <p:cNvPr id="15" name="Овал 14">
                <a:extLst>
                  <a:ext uri="{FF2B5EF4-FFF2-40B4-BE49-F238E27FC236}">
                    <a16:creationId xmlns:a16="http://schemas.microsoft.com/office/drawing/2014/main" id="{FE48DBE9-C8FC-9629-0549-937FB44A6F4D}"/>
                  </a:ext>
                </a:extLst>
              </p:cNvPr>
              <p:cNvSpPr/>
              <p:nvPr/>
            </p:nvSpPr>
            <p:spPr>
              <a:xfrm>
                <a:off x="4230965" y="1882468"/>
                <a:ext cx="807091" cy="807091"/>
              </a:xfrm>
              <a:prstGeom prst="ellipse">
                <a:avLst/>
              </a:prstGeom>
              <a:solidFill>
                <a:srgbClr val="204080"/>
              </a:solidFill>
              <a:ln w="19050">
                <a:solidFill>
                  <a:srgbClr val="204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latin typeface="Times New Roman" panose="02020603050405020304" pitchFamily="18" charset="0"/>
                  <a:cs typeface="Times New Roman" panose="02020603050405020304" pitchFamily="18" charset="0"/>
                </a:endParaRPr>
              </a:p>
            </p:txBody>
          </p:sp>
          <p:pic>
            <p:nvPicPr>
              <p:cNvPr id="16" name="Рисунок 15">
                <a:extLst>
                  <a:ext uri="{FF2B5EF4-FFF2-40B4-BE49-F238E27FC236}">
                    <a16:creationId xmlns:a16="http://schemas.microsoft.com/office/drawing/2014/main" id="{13D0C4EA-70B4-A6F8-246D-A5BA56D06A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4509" y="2023633"/>
                <a:ext cx="540001" cy="540001"/>
              </a:xfrm>
              <a:prstGeom prst="rect">
                <a:avLst/>
              </a:prstGeom>
            </p:spPr>
          </p:pic>
        </p:grpSp>
      </p:grpSp>
      <p:grpSp>
        <p:nvGrpSpPr>
          <p:cNvPr id="17" name="Группа 16">
            <a:extLst>
              <a:ext uri="{FF2B5EF4-FFF2-40B4-BE49-F238E27FC236}">
                <a16:creationId xmlns:a16="http://schemas.microsoft.com/office/drawing/2014/main" id="{803C52E6-4D53-C53F-B40B-CFEB8579E89E}"/>
              </a:ext>
            </a:extLst>
          </p:cNvPr>
          <p:cNvGrpSpPr/>
          <p:nvPr/>
        </p:nvGrpSpPr>
        <p:grpSpPr>
          <a:xfrm>
            <a:off x="6335188" y="3124373"/>
            <a:ext cx="4493883" cy="924226"/>
            <a:chOff x="4951818" y="1668252"/>
            <a:chExt cx="4493883" cy="924226"/>
          </a:xfrm>
        </p:grpSpPr>
        <p:sp>
          <p:nvSpPr>
            <p:cNvPr id="18" name="Прямоугольник 3">
              <a:extLst>
                <a:ext uri="{FF2B5EF4-FFF2-40B4-BE49-F238E27FC236}">
                  <a16:creationId xmlns:a16="http://schemas.microsoft.com/office/drawing/2014/main" id="{3204C23A-90C4-BBC7-B69D-C83B10D87ACA}"/>
                </a:ext>
              </a:extLst>
            </p:cNvPr>
            <p:cNvSpPr/>
            <p:nvPr/>
          </p:nvSpPr>
          <p:spPr>
            <a:xfrm>
              <a:off x="5373468" y="1730704"/>
              <a:ext cx="4072233" cy="861774"/>
            </a:xfrm>
            <a:prstGeom prst="rect">
              <a:avLst/>
            </a:prstGeom>
          </p:spPr>
          <p:txBody>
            <a:bodyPr wrap="square">
              <a:spAutoFit/>
            </a:bodyPr>
            <a:lstStyle/>
            <a:p>
              <a:r>
                <a:rPr lang="en-US" sz="1400" b="1" dirty="0">
                  <a:solidFill>
                    <a:srgbClr val="204080"/>
                  </a:solidFill>
                  <a:latin typeface="Times New Roman" panose="02020603050405020304" pitchFamily="18" charset="0"/>
                  <a:cs typeface="Times New Roman" panose="02020603050405020304" pitchFamily="18" charset="0"/>
                </a:rPr>
                <a:t>QUARRIES</a:t>
              </a:r>
              <a:endParaRPr lang="ru-RU" sz="1600" b="1" dirty="0">
                <a:solidFill>
                  <a:srgbClr val="204080"/>
                </a:solidFill>
                <a:latin typeface="Times New Roman" panose="02020603050405020304" pitchFamily="18" charset="0"/>
                <a:cs typeface="Times New Roman" panose="02020603050405020304" pitchFamily="18" charset="0"/>
              </a:endParaRPr>
            </a:p>
            <a:p>
              <a:pPr marL="342900" lvl="1"/>
              <a:r>
                <a:rPr lang="ru-RU" b="1" dirty="0">
                  <a:solidFill>
                    <a:srgbClr val="204080"/>
                  </a:solidFill>
                  <a:latin typeface="Times New Roman" panose="02020603050405020304" pitchFamily="18" charset="0"/>
                  <a:cs typeface="Times New Roman" panose="02020603050405020304" pitchFamily="18" charset="0"/>
                </a:rPr>
                <a:t>2</a:t>
              </a:r>
              <a:r>
                <a:rPr lang="ru-RU" sz="1400" dirty="0">
                  <a:solidFill>
                    <a:srgbClr val="333333"/>
                  </a:solidFill>
                  <a:latin typeface="Times New Roman" panose="02020603050405020304" pitchFamily="18" charset="0"/>
                  <a:cs typeface="Times New Roman" panose="02020603050405020304" pitchFamily="18" charset="0"/>
                </a:rPr>
                <a:t> </a:t>
              </a:r>
              <a:r>
                <a:rPr lang="en-US" sz="1400" dirty="0">
                  <a:solidFill>
                    <a:srgbClr val="333333"/>
                  </a:solidFill>
                  <a:latin typeface="Times New Roman" panose="02020603050405020304" pitchFamily="18" charset="0"/>
                  <a:cs typeface="Times New Roman" panose="02020603050405020304" pitchFamily="18" charset="0"/>
                </a:rPr>
                <a:t>basic products</a:t>
              </a:r>
              <a:endParaRPr lang="ru-RU" sz="1400" dirty="0">
                <a:solidFill>
                  <a:srgbClr val="333333"/>
                </a:solidFill>
                <a:latin typeface="Times New Roman" panose="02020603050405020304" pitchFamily="18" charset="0"/>
                <a:cs typeface="Times New Roman" panose="02020603050405020304" pitchFamily="18" charset="0"/>
              </a:endParaRPr>
            </a:p>
            <a:p>
              <a:pPr marL="342900" lvl="1"/>
              <a:r>
                <a:rPr lang="ru-RU" b="1" dirty="0">
                  <a:solidFill>
                    <a:srgbClr val="204080"/>
                  </a:solidFill>
                  <a:latin typeface="Times New Roman" panose="02020603050405020304" pitchFamily="18" charset="0"/>
                  <a:cs typeface="Times New Roman" panose="02020603050405020304" pitchFamily="18" charset="0"/>
                </a:rPr>
                <a:t>1</a:t>
              </a:r>
              <a:r>
                <a:rPr lang="ru-RU" sz="1400" dirty="0">
                  <a:solidFill>
                    <a:srgbClr val="333333"/>
                  </a:solidFill>
                  <a:latin typeface="Times New Roman" panose="02020603050405020304" pitchFamily="18" charset="0"/>
                  <a:cs typeface="Times New Roman" panose="02020603050405020304" pitchFamily="18" charset="0"/>
                </a:rPr>
                <a:t> </a:t>
              </a:r>
              <a:r>
                <a:rPr lang="en-US" sz="1400" dirty="0">
                  <a:solidFill>
                    <a:srgbClr val="333333"/>
                  </a:solidFill>
                  <a:latin typeface="Times New Roman" panose="02020603050405020304" pitchFamily="18" charset="0"/>
                  <a:cs typeface="Times New Roman" panose="02020603050405020304" pitchFamily="18" charset="0"/>
                </a:rPr>
                <a:t>monitoring product</a:t>
              </a:r>
              <a:endParaRPr lang="ru-RU" sz="1400" dirty="0">
                <a:solidFill>
                  <a:srgbClr val="333333"/>
                </a:solidFill>
                <a:latin typeface="Times New Roman" panose="02020603050405020304" pitchFamily="18" charset="0"/>
                <a:cs typeface="Times New Roman" panose="02020603050405020304" pitchFamily="18" charset="0"/>
              </a:endParaRPr>
            </a:p>
          </p:txBody>
        </p:sp>
        <p:grpSp>
          <p:nvGrpSpPr>
            <p:cNvPr id="19" name="Группа 18">
              <a:extLst>
                <a:ext uri="{FF2B5EF4-FFF2-40B4-BE49-F238E27FC236}">
                  <a16:creationId xmlns:a16="http://schemas.microsoft.com/office/drawing/2014/main" id="{3B552A91-F8C7-24B2-F8CC-C0959E483947}"/>
                </a:ext>
              </a:extLst>
            </p:cNvPr>
            <p:cNvGrpSpPr/>
            <p:nvPr/>
          </p:nvGrpSpPr>
          <p:grpSpPr>
            <a:xfrm>
              <a:off x="4951818" y="1668252"/>
              <a:ext cx="368879" cy="368879"/>
              <a:chOff x="6897763" y="1882468"/>
              <a:chExt cx="807091" cy="807091"/>
            </a:xfrm>
          </p:grpSpPr>
          <p:sp>
            <p:nvSpPr>
              <p:cNvPr id="20" name="Овал 19">
                <a:extLst>
                  <a:ext uri="{FF2B5EF4-FFF2-40B4-BE49-F238E27FC236}">
                    <a16:creationId xmlns:a16="http://schemas.microsoft.com/office/drawing/2014/main" id="{02E8D715-BD03-FB42-B0BE-C169B9E9C9AA}"/>
                  </a:ext>
                </a:extLst>
              </p:cNvPr>
              <p:cNvSpPr/>
              <p:nvPr/>
            </p:nvSpPr>
            <p:spPr>
              <a:xfrm>
                <a:off x="6897763" y="1882468"/>
                <a:ext cx="807091" cy="807091"/>
              </a:xfrm>
              <a:prstGeom prst="ellipse">
                <a:avLst/>
              </a:prstGeom>
              <a:solidFill>
                <a:srgbClr val="204080"/>
              </a:solidFill>
              <a:ln w="19050">
                <a:solidFill>
                  <a:srgbClr val="204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latin typeface="Times New Roman" panose="02020603050405020304" pitchFamily="18" charset="0"/>
                  <a:cs typeface="Times New Roman" panose="02020603050405020304" pitchFamily="18" charset="0"/>
                </a:endParaRPr>
              </a:p>
            </p:txBody>
          </p:sp>
          <p:pic>
            <p:nvPicPr>
              <p:cNvPr id="21" name="Рисунок 20">
                <a:extLst>
                  <a:ext uri="{FF2B5EF4-FFF2-40B4-BE49-F238E27FC236}">
                    <a16:creationId xmlns:a16="http://schemas.microsoft.com/office/drawing/2014/main" id="{D805372D-6ADA-90B2-7559-979FFC1B13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9430" y="2019111"/>
                <a:ext cx="540000" cy="540000"/>
              </a:xfrm>
              <a:prstGeom prst="rect">
                <a:avLst/>
              </a:prstGeom>
            </p:spPr>
          </p:pic>
        </p:grpSp>
      </p:grpSp>
      <p:grpSp>
        <p:nvGrpSpPr>
          <p:cNvPr id="22" name="Группа 21">
            <a:extLst>
              <a:ext uri="{FF2B5EF4-FFF2-40B4-BE49-F238E27FC236}">
                <a16:creationId xmlns:a16="http://schemas.microsoft.com/office/drawing/2014/main" id="{52D6938D-B66C-EA76-CEC0-42D4BBF21901}"/>
              </a:ext>
            </a:extLst>
          </p:cNvPr>
          <p:cNvGrpSpPr/>
          <p:nvPr/>
        </p:nvGrpSpPr>
        <p:grpSpPr>
          <a:xfrm>
            <a:off x="6335188" y="2244739"/>
            <a:ext cx="4493883" cy="909644"/>
            <a:chOff x="4951818" y="788618"/>
            <a:chExt cx="4493883" cy="909644"/>
          </a:xfrm>
        </p:grpSpPr>
        <p:sp>
          <p:nvSpPr>
            <p:cNvPr id="23" name="Прямоугольник 22">
              <a:extLst>
                <a:ext uri="{FF2B5EF4-FFF2-40B4-BE49-F238E27FC236}">
                  <a16:creationId xmlns:a16="http://schemas.microsoft.com/office/drawing/2014/main" id="{046D573E-CD03-C7A9-5B93-84DE2F8BCACE}"/>
                </a:ext>
              </a:extLst>
            </p:cNvPr>
            <p:cNvSpPr/>
            <p:nvPr/>
          </p:nvSpPr>
          <p:spPr>
            <a:xfrm>
              <a:off x="5373468" y="805710"/>
              <a:ext cx="4072233" cy="892552"/>
            </a:xfrm>
            <a:prstGeom prst="rect">
              <a:avLst/>
            </a:prstGeom>
          </p:spPr>
          <p:txBody>
            <a:bodyPr wrap="square">
              <a:spAutoFit/>
            </a:bodyPr>
            <a:lstStyle/>
            <a:p>
              <a:r>
                <a:rPr lang="en-US" sz="1400" b="1" dirty="0">
                  <a:solidFill>
                    <a:srgbClr val="204080"/>
                  </a:solidFill>
                  <a:latin typeface="Times New Roman" panose="02020603050405020304" pitchFamily="18" charset="0"/>
                  <a:cs typeface="Times New Roman" panose="02020603050405020304" pitchFamily="18" charset="0"/>
                </a:rPr>
                <a:t>CONSTRUCTION CONTROL</a:t>
              </a:r>
              <a:endParaRPr lang="ru-RU" sz="1600" b="1" dirty="0">
                <a:solidFill>
                  <a:srgbClr val="204080"/>
                </a:solidFill>
                <a:latin typeface="Times New Roman" panose="02020603050405020304" pitchFamily="18" charset="0"/>
                <a:cs typeface="Times New Roman" panose="02020603050405020304" pitchFamily="18" charset="0"/>
              </a:endParaRPr>
            </a:p>
            <a:p>
              <a:pPr marL="342900" lvl="1"/>
              <a:r>
                <a:rPr lang="ru-RU" b="1" dirty="0">
                  <a:solidFill>
                    <a:srgbClr val="204080"/>
                  </a:solidFill>
                  <a:latin typeface="Times New Roman" panose="02020603050405020304" pitchFamily="18" charset="0"/>
                  <a:cs typeface="Times New Roman" panose="02020603050405020304" pitchFamily="18" charset="0"/>
                </a:rPr>
                <a:t>2</a:t>
              </a:r>
              <a:r>
                <a:rPr lang="ru-RU" sz="1400" dirty="0">
                  <a:solidFill>
                    <a:srgbClr val="333333"/>
                  </a:solidFill>
                  <a:latin typeface="Times New Roman" panose="02020603050405020304" pitchFamily="18" charset="0"/>
                  <a:cs typeface="Times New Roman" panose="02020603050405020304" pitchFamily="18" charset="0"/>
                </a:rPr>
                <a:t> </a:t>
              </a:r>
              <a:r>
                <a:rPr lang="en-US" sz="1400" dirty="0">
                  <a:solidFill>
                    <a:srgbClr val="333333"/>
                  </a:solidFill>
                  <a:latin typeface="Times New Roman" panose="02020603050405020304" pitchFamily="18" charset="0"/>
                  <a:cs typeface="Times New Roman" panose="02020603050405020304" pitchFamily="18" charset="0"/>
                </a:rPr>
                <a:t>basic products</a:t>
              </a:r>
              <a:endParaRPr lang="ru-RU" sz="1400" dirty="0">
                <a:solidFill>
                  <a:srgbClr val="333333"/>
                </a:solidFill>
                <a:latin typeface="Times New Roman" panose="02020603050405020304" pitchFamily="18" charset="0"/>
                <a:cs typeface="Times New Roman" panose="02020603050405020304" pitchFamily="18" charset="0"/>
              </a:endParaRPr>
            </a:p>
            <a:p>
              <a:pPr marL="342900" lvl="1"/>
              <a:r>
                <a:rPr lang="ru-RU" b="1" dirty="0">
                  <a:solidFill>
                    <a:srgbClr val="204080"/>
                  </a:solidFill>
                  <a:latin typeface="Times New Roman" panose="02020603050405020304" pitchFamily="18" charset="0"/>
                  <a:cs typeface="Times New Roman" panose="02020603050405020304" pitchFamily="18" charset="0"/>
                </a:rPr>
                <a:t>2</a:t>
              </a:r>
              <a:r>
                <a:rPr lang="ru-RU" sz="1400" dirty="0">
                  <a:solidFill>
                    <a:srgbClr val="333333"/>
                  </a:solidFill>
                  <a:latin typeface="Times New Roman" panose="02020603050405020304" pitchFamily="18" charset="0"/>
                  <a:cs typeface="Times New Roman" panose="02020603050405020304" pitchFamily="18" charset="0"/>
                </a:rPr>
                <a:t> </a:t>
              </a:r>
              <a:r>
                <a:rPr lang="en-US" sz="1400" dirty="0">
                  <a:solidFill>
                    <a:srgbClr val="333333"/>
                  </a:solidFill>
                  <a:latin typeface="Times New Roman" panose="02020603050405020304" pitchFamily="18" charset="0"/>
                  <a:cs typeface="Times New Roman" panose="02020603050405020304" pitchFamily="18" charset="0"/>
                </a:rPr>
                <a:t>monitoring products</a:t>
              </a:r>
              <a:endParaRPr lang="ru-RU" sz="1400" dirty="0">
                <a:solidFill>
                  <a:srgbClr val="333333"/>
                </a:solidFill>
                <a:latin typeface="Times New Roman" panose="02020603050405020304" pitchFamily="18" charset="0"/>
                <a:cs typeface="Times New Roman" panose="02020603050405020304" pitchFamily="18" charset="0"/>
              </a:endParaRPr>
            </a:p>
          </p:txBody>
        </p:sp>
        <p:grpSp>
          <p:nvGrpSpPr>
            <p:cNvPr id="24" name="Группа 23">
              <a:extLst>
                <a:ext uri="{FF2B5EF4-FFF2-40B4-BE49-F238E27FC236}">
                  <a16:creationId xmlns:a16="http://schemas.microsoft.com/office/drawing/2014/main" id="{93605AD5-4683-108A-7CFC-9E7D26543E42}"/>
                </a:ext>
              </a:extLst>
            </p:cNvPr>
            <p:cNvGrpSpPr/>
            <p:nvPr/>
          </p:nvGrpSpPr>
          <p:grpSpPr>
            <a:xfrm>
              <a:off x="4951818" y="788618"/>
              <a:ext cx="368879" cy="368879"/>
              <a:chOff x="9639080" y="1882468"/>
              <a:chExt cx="807091" cy="807091"/>
            </a:xfrm>
          </p:grpSpPr>
          <p:sp>
            <p:nvSpPr>
              <p:cNvPr id="25" name="Овал 24">
                <a:extLst>
                  <a:ext uri="{FF2B5EF4-FFF2-40B4-BE49-F238E27FC236}">
                    <a16:creationId xmlns:a16="http://schemas.microsoft.com/office/drawing/2014/main" id="{B8CBFF6F-E84D-6F45-35F2-FBF57A8F0EE4}"/>
                  </a:ext>
                </a:extLst>
              </p:cNvPr>
              <p:cNvSpPr/>
              <p:nvPr/>
            </p:nvSpPr>
            <p:spPr>
              <a:xfrm>
                <a:off x="9639080" y="1882468"/>
                <a:ext cx="807091" cy="807091"/>
              </a:xfrm>
              <a:prstGeom prst="ellipse">
                <a:avLst/>
              </a:prstGeom>
              <a:solidFill>
                <a:srgbClr val="204080"/>
              </a:solidFill>
              <a:ln w="19050">
                <a:solidFill>
                  <a:srgbClr val="204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latin typeface="Times New Roman" panose="02020603050405020304" pitchFamily="18" charset="0"/>
                  <a:cs typeface="Times New Roman" panose="02020603050405020304" pitchFamily="18" charset="0"/>
                </a:endParaRPr>
              </a:p>
            </p:txBody>
          </p:sp>
          <p:pic>
            <p:nvPicPr>
              <p:cNvPr id="26" name="Рисунок 25">
                <a:extLst>
                  <a:ext uri="{FF2B5EF4-FFF2-40B4-BE49-F238E27FC236}">
                    <a16:creationId xmlns:a16="http://schemas.microsoft.com/office/drawing/2014/main" id="{90C16481-5D33-17B5-E784-99AF0F9C2C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54541" y="1993682"/>
                <a:ext cx="540000" cy="540000"/>
              </a:xfrm>
              <a:prstGeom prst="rect">
                <a:avLst/>
              </a:prstGeom>
            </p:spPr>
          </p:pic>
        </p:grpSp>
      </p:grpSp>
      <p:grpSp>
        <p:nvGrpSpPr>
          <p:cNvPr id="27" name="Группа 26">
            <a:extLst>
              <a:ext uri="{FF2B5EF4-FFF2-40B4-BE49-F238E27FC236}">
                <a16:creationId xmlns:a16="http://schemas.microsoft.com/office/drawing/2014/main" id="{54F8CC42-D9AF-21DC-5937-525D106194C4}"/>
              </a:ext>
            </a:extLst>
          </p:cNvPr>
          <p:cNvGrpSpPr/>
          <p:nvPr/>
        </p:nvGrpSpPr>
        <p:grpSpPr>
          <a:xfrm>
            <a:off x="546101" y="4193971"/>
            <a:ext cx="4454658" cy="925159"/>
            <a:chOff x="1301918" y="2671928"/>
            <a:chExt cx="4454658" cy="925159"/>
          </a:xfrm>
        </p:grpSpPr>
        <p:sp>
          <p:nvSpPr>
            <p:cNvPr id="28" name="Прямоугольник 3">
              <a:extLst>
                <a:ext uri="{FF2B5EF4-FFF2-40B4-BE49-F238E27FC236}">
                  <a16:creationId xmlns:a16="http://schemas.microsoft.com/office/drawing/2014/main" id="{92641363-FCAA-3AFD-E5A8-9D74F0060D4C}"/>
                </a:ext>
              </a:extLst>
            </p:cNvPr>
            <p:cNvSpPr/>
            <p:nvPr/>
          </p:nvSpPr>
          <p:spPr>
            <a:xfrm>
              <a:off x="1684343" y="2735313"/>
              <a:ext cx="4072233" cy="861774"/>
            </a:xfrm>
            <a:prstGeom prst="rect">
              <a:avLst/>
            </a:prstGeom>
          </p:spPr>
          <p:txBody>
            <a:bodyPr wrap="square">
              <a:spAutoFit/>
            </a:bodyPr>
            <a:lstStyle/>
            <a:p>
              <a:r>
                <a:rPr lang="en-US" sz="1400" b="1" dirty="0">
                  <a:solidFill>
                    <a:srgbClr val="204080"/>
                  </a:solidFill>
                  <a:latin typeface="Times New Roman" panose="02020603050405020304" pitchFamily="18" charset="0"/>
                  <a:cs typeface="Times New Roman" panose="02020603050405020304" pitchFamily="18" charset="0"/>
                </a:rPr>
                <a:t>AGRI-MONITORING</a:t>
              </a:r>
              <a:endParaRPr lang="ru-RU" sz="1600" b="1" dirty="0">
                <a:solidFill>
                  <a:srgbClr val="204080"/>
                </a:solidFill>
                <a:latin typeface="Times New Roman" panose="02020603050405020304" pitchFamily="18" charset="0"/>
                <a:cs typeface="Times New Roman" panose="02020603050405020304" pitchFamily="18" charset="0"/>
              </a:endParaRPr>
            </a:p>
            <a:p>
              <a:pPr marL="342900" lvl="1"/>
              <a:r>
                <a:rPr lang="ru-RU" b="1" dirty="0">
                  <a:solidFill>
                    <a:srgbClr val="204080"/>
                  </a:solidFill>
                  <a:latin typeface="Times New Roman" panose="02020603050405020304" pitchFamily="18" charset="0"/>
                  <a:cs typeface="Times New Roman" panose="02020603050405020304" pitchFamily="18" charset="0"/>
                </a:rPr>
                <a:t>2</a:t>
              </a:r>
              <a:r>
                <a:rPr lang="ru-RU" sz="1400" dirty="0">
                  <a:solidFill>
                    <a:srgbClr val="333333"/>
                  </a:solidFill>
                  <a:latin typeface="Times New Roman" panose="02020603050405020304" pitchFamily="18" charset="0"/>
                  <a:cs typeface="Times New Roman" panose="02020603050405020304" pitchFamily="18" charset="0"/>
                </a:rPr>
                <a:t> </a:t>
              </a:r>
              <a:r>
                <a:rPr lang="en-US" sz="1400" dirty="0">
                  <a:solidFill>
                    <a:srgbClr val="333333"/>
                  </a:solidFill>
                  <a:latin typeface="Times New Roman" panose="02020603050405020304" pitchFamily="18" charset="0"/>
                  <a:cs typeface="Times New Roman" panose="02020603050405020304" pitchFamily="18" charset="0"/>
                </a:rPr>
                <a:t>basic products</a:t>
              </a:r>
              <a:endParaRPr lang="ru-RU" sz="1400" dirty="0">
                <a:solidFill>
                  <a:srgbClr val="333333"/>
                </a:solidFill>
                <a:latin typeface="Times New Roman" panose="02020603050405020304" pitchFamily="18" charset="0"/>
                <a:cs typeface="Times New Roman" panose="02020603050405020304" pitchFamily="18" charset="0"/>
              </a:endParaRPr>
            </a:p>
            <a:p>
              <a:pPr marL="342900" lvl="1"/>
              <a:r>
                <a:rPr lang="ru-RU" b="1" dirty="0">
                  <a:solidFill>
                    <a:srgbClr val="204080"/>
                  </a:solidFill>
                  <a:latin typeface="Times New Roman" panose="02020603050405020304" pitchFamily="18" charset="0"/>
                  <a:cs typeface="Times New Roman" panose="02020603050405020304" pitchFamily="18" charset="0"/>
                </a:rPr>
                <a:t>3</a:t>
              </a:r>
              <a:r>
                <a:rPr lang="ru-RU" sz="1400" dirty="0">
                  <a:solidFill>
                    <a:srgbClr val="333333"/>
                  </a:solidFill>
                  <a:latin typeface="Times New Roman" panose="02020603050405020304" pitchFamily="18" charset="0"/>
                  <a:cs typeface="Times New Roman" panose="02020603050405020304" pitchFamily="18" charset="0"/>
                </a:rPr>
                <a:t> </a:t>
              </a:r>
              <a:r>
                <a:rPr lang="en-US" sz="1400" dirty="0">
                  <a:solidFill>
                    <a:srgbClr val="333333"/>
                  </a:solidFill>
                  <a:latin typeface="Times New Roman" panose="02020603050405020304" pitchFamily="18" charset="0"/>
                  <a:cs typeface="Times New Roman" panose="02020603050405020304" pitchFamily="18" charset="0"/>
                </a:rPr>
                <a:t>monitoring products</a:t>
              </a:r>
              <a:endParaRPr lang="ru-RU" sz="1400" dirty="0">
                <a:solidFill>
                  <a:srgbClr val="333333"/>
                </a:solidFill>
                <a:latin typeface="Times New Roman" panose="02020603050405020304" pitchFamily="18" charset="0"/>
                <a:cs typeface="Times New Roman" panose="02020603050405020304" pitchFamily="18" charset="0"/>
              </a:endParaRPr>
            </a:p>
          </p:txBody>
        </p:sp>
        <p:grpSp>
          <p:nvGrpSpPr>
            <p:cNvPr id="29" name="Группа 28">
              <a:extLst>
                <a:ext uri="{FF2B5EF4-FFF2-40B4-BE49-F238E27FC236}">
                  <a16:creationId xmlns:a16="http://schemas.microsoft.com/office/drawing/2014/main" id="{73EE8872-4D23-59F4-E452-F46A247F11A1}"/>
                </a:ext>
              </a:extLst>
            </p:cNvPr>
            <p:cNvGrpSpPr/>
            <p:nvPr/>
          </p:nvGrpSpPr>
          <p:grpSpPr>
            <a:xfrm>
              <a:off x="1301918" y="2671928"/>
              <a:ext cx="368879" cy="368879"/>
              <a:chOff x="2495966" y="3698770"/>
              <a:chExt cx="807091" cy="807091"/>
            </a:xfrm>
          </p:grpSpPr>
          <p:sp>
            <p:nvSpPr>
              <p:cNvPr id="30" name="Овал 29">
                <a:extLst>
                  <a:ext uri="{FF2B5EF4-FFF2-40B4-BE49-F238E27FC236}">
                    <a16:creationId xmlns:a16="http://schemas.microsoft.com/office/drawing/2014/main" id="{8CADA659-D541-A141-5D89-0CB5FFB3F237}"/>
                  </a:ext>
                </a:extLst>
              </p:cNvPr>
              <p:cNvSpPr/>
              <p:nvPr/>
            </p:nvSpPr>
            <p:spPr>
              <a:xfrm>
                <a:off x="2495966" y="3698770"/>
                <a:ext cx="807091" cy="807091"/>
              </a:xfrm>
              <a:prstGeom prst="ellipse">
                <a:avLst/>
              </a:prstGeom>
              <a:solidFill>
                <a:srgbClr val="204080"/>
              </a:solidFill>
              <a:ln w="19050">
                <a:solidFill>
                  <a:srgbClr val="204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latin typeface="Times New Roman" panose="02020603050405020304" pitchFamily="18" charset="0"/>
                  <a:cs typeface="Times New Roman" panose="02020603050405020304" pitchFamily="18" charset="0"/>
                </a:endParaRPr>
              </a:p>
            </p:txBody>
          </p:sp>
          <p:pic>
            <p:nvPicPr>
              <p:cNvPr id="31" name="Рисунок 30">
                <a:extLst>
                  <a:ext uri="{FF2B5EF4-FFF2-40B4-BE49-F238E27FC236}">
                    <a16:creationId xmlns:a16="http://schemas.microsoft.com/office/drawing/2014/main" id="{E9E5CBA4-688C-D3D0-0037-2832B0A7028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7962" y="3812707"/>
                <a:ext cx="563098" cy="563098"/>
              </a:xfrm>
              <a:prstGeom prst="rect">
                <a:avLst/>
              </a:prstGeom>
            </p:spPr>
          </p:pic>
        </p:grpSp>
      </p:grpSp>
      <p:grpSp>
        <p:nvGrpSpPr>
          <p:cNvPr id="32" name="Группа 31">
            <a:extLst>
              <a:ext uri="{FF2B5EF4-FFF2-40B4-BE49-F238E27FC236}">
                <a16:creationId xmlns:a16="http://schemas.microsoft.com/office/drawing/2014/main" id="{9DF8F5A9-8E1C-8E5A-CB64-6C3C0E456B23}"/>
              </a:ext>
            </a:extLst>
          </p:cNvPr>
          <p:cNvGrpSpPr/>
          <p:nvPr/>
        </p:nvGrpSpPr>
        <p:grpSpPr>
          <a:xfrm>
            <a:off x="6335188" y="4115478"/>
            <a:ext cx="4435816" cy="937730"/>
            <a:chOff x="4951818" y="2659357"/>
            <a:chExt cx="4435816" cy="937730"/>
          </a:xfrm>
        </p:grpSpPr>
        <p:sp>
          <p:nvSpPr>
            <p:cNvPr id="33" name="Прямоугольник 3">
              <a:extLst>
                <a:ext uri="{FF2B5EF4-FFF2-40B4-BE49-F238E27FC236}">
                  <a16:creationId xmlns:a16="http://schemas.microsoft.com/office/drawing/2014/main" id="{7EE15926-5B5E-097E-377E-DC9F076AD49E}"/>
                </a:ext>
              </a:extLst>
            </p:cNvPr>
            <p:cNvSpPr/>
            <p:nvPr/>
          </p:nvSpPr>
          <p:spPr>
            <a:xfrm>
              <a:off x="5373468" y="2735313"/>
              <a:ext cx="4014166" cy="861774"/>
            </a:xfrm>
            <a:prstGeom prst="rect">
              <a:avLst/>
            </a:prstGeom>
          </p:spPr>
          <p:txBody>
            <a:bodyPr wrap="square">
              <a:spAutoFit/>
            </a:bodyPr>
            <a:lstStyle/>
            <a:p>
              <a:r>
                <a:rPr lang="en-US" sz="1400" b="1" dirty="0">
                  <a:solidFill>
                    <a:srgbClr val="204080"/>
                  </a:solidFill>
                  <a:latin typeface="Times New Roman" panose="02020603050405020304" pitchFamily="18" charset="0"/>
                  <a:cs typeface="Times New Roman" panose="02020603050405020304" pitchFamily="18" charset="0"/>
                </a:rPr>
                <a:t>EMERGENCIES</a:t>
              </a:r>
              <a:endParaRPr lang="ru-RU" sz="1600" b="1" dirty="0">
                <a:solidFill>
                  <a:srgbClr val="204080"/>
                </a:solidFill>
                <a:latin typeface="Times New Roman" panose="02020603050405020304" pitchFamily="18" charset="0"/>
                <a:cs typeface="Times New Roman" panose="02020603050405020304" pitchFamily="18" charset="0"/>
              </a:endParaRPr>
            </a:p>
            <a:p>
              <a:pPr marL="342900" lvl="1"/>
              <a:r>
                <a:rPr lang="ru-RU" b="1" dirty="0">
                  <a:solidFill>
                    <a:srgbClr val="204080"/>
                  </a:solidFill>
                  <a:latin typeface="Times New Roman" panose="02020603050405020304" pitchFamily="18" charset="0"/>
                  <a:cs typeface="Times New Roman" panose="02020603050405020304" pitchFamily="18" charset="0"/>
                </a:rPr>
                <a:t>1</a:t>
              </a:r>
              <a:r>
                <a:rPr lang="ru-RU" sz="1400" dirty="0">
                  <a:solidFill>
                    <a:srgbClr val="204080"/>
                  </a:solidFill>
                  <a:latin typeface="Times New Roman" panose="02020603050405020304" pitchFamily="18" charset="0"/>
                  <a:cs typeface="Times New Roman" panose="02020603050405020304" pitchFamily="18" charset="0"/>
                </a:rPr>
                <a:t> </a:t>
              </a:r>
              <a:r>
                <a:rPr lang="en-US" sz="1400" dirty="0">
                  <a:solidFill>
                    <a:srgbClr val="333333"/>
                  </a:solidFill>
                  <a:latin typeface="Times New Roman" panose="02020603050405020304" pitchFamily="18" charset="0"/>
                  <a:cs typeface="Times New Roman" panose="02020603050405020304" pitchFamily="18" charset="0"/>
                </a:rPr>
                <a:t>basic product</a:t>
              </a:r>
              <a:endParaRPr lang="ru-RU" sz="1400" dirty="0">
                <a:solidFill>
                  <a:srgbClr val="333333"/>
                </a:solidFill>
                <a:latin typeface="Times New Roman" panose="02020603050405020304" pitchFamily="18" charset="0"/>
                <a:cs typeface="Times New Roman" panose="02020603050405020304" pitchFamily="18" charset="0"/>
              </a:endParaRPr>
            </a:p>
            <a:p>
              <a:pPr marL="342900" lvl="1"/>
              <a:r>
                <a:rPr lang="ru-RU" b="1" dirty="0">
                  <a:solidFill>
                    <a:srgbClr val="204080"/>
                  </a:solidFill>
                  <a:latin typeface="Times New Roman" panose="02020603050405020304" pitchFamily="18" charset="0"/>
                  <a:cs typeface="Times New Roman" panose="02020603050405020304" pitchFamily="18" charset="0"/>
                </a:rPr>
                <a:t>4</a:t>
              </a:r>
              <a:r>
                <a:rPr lang="ru-RU" sz="1400" dirty="0">
                  <a:solidFill>
                    <a:srgbClr val="204080"/>
                  </a:solidFill>
                  <a:latin typeface="Times New Roman" panose="02020603050405020304" pitchFamily="18" charset="0"/>
                  <a:cs typeface="Times New Roman" panose="02020603050405020304" pitchFamily="18" charset="0"/>
                </a:rPr>
                <a:t> </a:t>
              </a:r>
              <a:r>
                <a:rPr lang="en-US" sz="1400" dirty="0">
                  <a:solidFill>
                    <a:srgbClr val="333333"/>
                  </a:solidFill>
                  <a:latin typeface="Times New Roman" panose="02020603050405020304" pitchFamily="18" charset="0"/>
                  <a:cs typeface="Times New Roman" panose="02020603050405020304" pitchFamily="18" charset="0"/>
                </a:rPr>
                <a:t>monitoring products</a:t>
              </a:r>
              <a:endParaRPr lang="ru-RU" sz="1400" dirty="0">
                <a:solidFill>
                  <a:srgbClr val="333333"/>
                </a:solidFill>
                <a:latin typeface="Times New Roman" panose="02020603050405020304" pitchFamily="18" charset="0"/>
                <a:cs typeface="Times New Roman" panose="02020603050405020304" pitchFamily="18" charset="0"/>
              </a:endParaRPr>
            </a:p>
          </p:txBody>
        </p:sp>
        <p:grpSp>
          <p:nvGrpSpPr>
            <p:cNvPr id="34" name="Группа 33">
              <a:extLst>
                <a:ext uri="{FF2B5EF4-FFF2-40B4-BE49-F238E27FC236}">
                  <a16:creationId xmlns:a16="http://schemas.microsoft.com/office/drawing/2014/main" id="{954D2F57-DE62-CE36-8AD6-287C0686958C}"/>
                </a:ext>
              </a:extLst>
            </p:cNvPr>
            <p:cNvGrpSpPr/>
            <p:nvPr/>
          </p:nvGrpSpPr>
          <p:grpSpPr>
            <a:xfrm>
              <a:off x="4951818" y="2659357"/>
              <a:ext cx="368879" cy="368879"/>
              <a:chOff x="5531146" y="3701152"/>
              <a:chExt cx="807091" cy="807091"/>
            </a:xfrm>
          </p:grpSpPr>
          <p:sp>
            <p:nvSpPr>
              <p:cNvPr id="35" name="Овал 34">
                <a:extLst>
                  <a:ext uri="{FF2B5EF4-FFF2-40B4-BE49-F238E27FC236}">
                    <a16:creationId xmlns:a16="http://schemas.microsoft.com/office/drawing/2014/main" id="{4790B1F9-B26D-2FF8-DF0E-AC88234F955A}"/>
                  </a:ext>
                </a:extLst>
              </p:cNvPr>
              <p:cNvSpPr/>
              <p:nvPr/>
            </p:nvSpPr>
            <p:spPr>
              <a:xfrm>
                <a:off x="5531146" y="3701152"/>
                <a:ext cx="807091" cy="807091"/>
              </a:xfrm>
              <a:prstGeom prst="ellipse">
                <a:avLst/>
              </a:prstGeom>
              <a:solidFill>
                <a:srgbClr val="204080"/>
              </a:solidFill>
              <a:ln w="19050">
                <a:solidFill>
                  <a:srgbClr val="204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latin typeface="Times New Roman" panose="02020603050405020304" pitchFamily="18" charset="0"/>
                  <a:cs typeface="Times New Roman" panose="02020603050405020304" pitchFamily="18" charset="0"/>
                </a:endParaRPr>
              </a:p>
            </p:txBody>
          </p:sp>
          <p:pic>
            <p:nvPicPr>
              <p:cNvPr id="36" name="Рисунок 35">
                <a:extLst>
                  <a:ext uri="{FF2B5EF4-FFF2-40B4-BE49-F238E27FC236}">
                    <a16:creationId xmlns:a16="http://schemas.microsoft.com/office/drawing/2014/main" id="{07F81C9C-7A72-5B4D-34E5-D566ED297E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56474" y="3762873"/>
                <a:ext cx="561600" cy="561600"/>
              </a:xfrm>
              <a:prstGeom prst="rect">
                <a:avLst/>
              </a:prstGeom>
            </p:spPr>
          </p:pic>
        </p:grpSp>
      </p:grpSp>
      <p:grpSp>
        <p:nvGrpSpPr>
          <p:cNvPr id="37" name="Группа 36">
            <a:extLst>
              <a:ext uri="{FF2B5EF4-FFF2-40B4-BE49-F238E27FC236}">
                <a16:creationId xmlns:a16="http://schemas.microsoft.com/office/drawing/2014/main" id="{935025B9-F035-038E-1BA2-E24A4B65CDEF}"/>
              </a:ext>
            </a:extLst>
          </p:cNvPr>
          <p:cNvGrpSpPr/>
          <p:nvPr/>
        </p:nvGrpSpPr>
        <p:grpSpPr>
          <a:xfrm>
            <a:off x="4784322" y="5120735"/>
            <a:ext cx="4441112" cy="1276171"/>
            <a:chOff x="3400952" y="3734954"/>
            <a:chExt cx="4441112" cy="1276171"/>
          </a:xfrm>
        </p:grpSpPr>
        <p:sp>
          <p:nvSpPr>
            <p:cNvPr id="38" name="Прямоугольник 3">
              <a:extLst>
                <a:ext uri="{FF2B5EF4-FFF2-40B4-BE49-F238E27FC236}">
                  <a16:creationId xmlns:a16="http://schemas.microsoft.com/office/drawing/2014/main" id="{14308665-FAD8-BEE7-5C25-4F76E4A8C436}"/>
                </a:ext>
              </a:extLst>
            </p:cNvPr>
            <p:cNvSpPr/>
            <p:nvPr/>
          </p:nvSpPr>
          <p:spPr>
            <a:xfrm>
              <a:off x="3769831" y="3810796"/>
              <a:ext cx="4072233" cy="1200329"/>
            </a:xfrm>
            <a:prstGeom prst="rect">
              <a:avLst/>
            </a:prstGeom>
          </p:spPr>
          <p:txBody>
            <a:bodyPr wrap="square">
              <a:spAutoFit/>
            </a:bodyPr>
            <a:lstStyle/>
            <a:p>
              <a:r>
                <a:rPr lang="en-US" sz="1400" b="1" dirty="0">
                  <a:solidFill>
                    <a:srgbClr val="204080"/>
                  </a:solidFill>
                  <a:latin typeface="Times New Roman" panose="02020603050405020304" pitchFamily="18" charset="0"/>
                  <a:cs typeface="Times New Roman" panose="02020603050405020304" pitchFamily="18" charset="0"/>
                </a:rPr>
                <a:t>DISTURBED LANDS</a:t>
              </a:r>
              <a:endParaRPr lang="ru-RU" sz="1600" b="1" dirty="0">
                <a:solidFill>
                  <a:srgbClr val="944794"/>
                </a:solidFill>
                <a:latin typeface="Times New Roman" panose="02020603050405020304" pitchFamily="18" charset="0"/>
                <a:cs typeface="Times New Roman" panose="02020603050405020304" pitchFamily="18" charset="0"/>
              </a:endParaRPr>
            </a:p>
            <a:p>
              <a:pPr marL="342900" lvl="1"/>
              <a:r>
                <a:rPr lang="en-US" sz="1400" dirty="0">
                  <a:solidFill>
                    <a:srgbClr val="333333"/>
                  </a:solidFill>
                  <a:latin typeface="Times New Roman" panose="02020603050405020304" pitchFamily="18" charset="0"/>
                  <a:cs typeface="Times New Roman" panose="02020603050405020304" pitchFamily="18" charset="0"/>
                </a:rPr>
                <a:t>Includes services</a:t>
              </a:r>
              <a:r>
                <a:rPr lang="ru-RU" sz="1400" dirty="0">
                  <a:solidFill>
                    <a:srgbClr val="333333"/>
                  </a:solidFill>
                  <a:latin typeface="Times New Roman" panose="02020603050405020304" pitchFamily="18" charset="0"/>
                  <a:cs typeface="Times New Roman" panose="02020603050405020304" pitchFamily="18" charset="0"/>
                </a:rPr>
                <a:t>:</a:t>
              </a:r>
            </a:p>
            <a:p>
              <a:pPr marL="971550" lvl="2"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Eco-monitoring</a:t>
              </a:r>
              <a:endParaRPr lang="ru-RU" sz="1400" dirty="0">
                <a:latin typeface="Times New Roman" panose="02020603050405020304" pitchFamily="18" charset="0"/>
                <a:cs typeface="Times New Roman" panose="02020603050405020304" pitchFamily="18" charset="0"/>
              </a:endParaRPr>
            </a:p>
            <a:p>
              <a:pPr marL="971550" lvl="2"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Quarries</a:t>
              </a:r>
              <a:endParaRPr lang="ru-RU" sz="1400" dirty="0">
                <a:latin typeface="Times New Roman" panose="02020603050405020304" pitchFamily="18" charset="0"/>
                <a:cs typeface="Times New Roman" panose="02020603050405020304" pitchFamily="18" charset="0"/>
              </a:endParaRPr>
            </a:p>
            <a:p>
              <a:pPr marL="971550" lvl="2"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Agri-monitoring</a:t>
              </a:r>
              <a:endParaRPr lang="ru-RU" sz="1400" dirty="0">
                <a:latin typeface="Times New Roman" panose="02020603050405020304" pitchFamily="18" charset="0"/>
                <a:cs typeface="Times New Roman" panose="02020603050405020304" pitchFamily="18" charset="0"/>
              </a:endParaRPr>
            </a:p>
          </p:txBody>
        </p:sp>
        <p:grpSp>
          <p:nvGrpSpPr>
            <p:cNvPr id="39" name="Группа 38">
              <a:extLst>
                <a:ext uri="{FF2B5EF4-FFF2-40B4-BE49-F238E27FC236}">
                  <a16:creationId xmlns:a16="http://schemas.microsoft.com/office/drawing/2014/main" id="{8D0347A9-694A-07DC-13A7-373EA4A02A30}"/>
                </a:ext>
              </a:extLst>
            </p:cNvPr>
            <p:cNvGrpSpPr/>
            <p:nvPr/>
          </p:nvGrpSpPr>
          <p:grpSpPr>
            <a:xfrm>
              <a:off x="3400952" y="3734954"/>
              <a:ext cx="368879" cy="368879"/>
              <a:chOff x="8566328" y="3698770"/>
              <a:chExt cx="807091" cy="807091"/>
            </a:xfrm>
          </p:grpSpPr>
          <p:sp>
            <p:nvSpPr>
              <p:cNvPr id="40" name="Овал 39">
                <a:extLst>
                  <a:ext uri="{FF2B5EF4-FFF2-40B4-BE49-F238E27FC236}">
                    <a16:creationId xmlns:a16="http://schemas.microsoft.com/office/drawing/2014/main" id="{DBA17DFA-AC30-BE27-D74F-7566BC2B23BD}"/>
                  </a:ext>
                </a:extLst>
              </p:cNvPr>
              <p:cNvSpPr/>
              <p:nvPr/>
            </p:nvSpPr>
            <p:spPr>
              <a:xfrm>
                <a:off x="8566328" y="3698770"/>
                <a:ext cx="807091" cy="807091"/>
              </a:xfrm>
              <a:prstGeom prst="ellipse">
                <a:avLst/>
              </a:prstGeom>
              <a:solidFill>
                <a:srgbClr val="204080"/>
              </a:solidFill>
              <a:ln w="19050">
                <a:solidFill>
                  <a:srgbClr val="204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latin typeface="Times New Roman" panose="02020603050405020304" pitchFamily="18" charset="0"/>
                  <a:cs typeface="Times New Roman" panose="02020603050405020304" pitchFamily="18" charset="0"/>
                </a:endParaRPr>
              </a:p>
            </p:txBody>
          </p:sp>
          <p:pic>
            <p:nvPicPr>
              <p:cNvPr id="41" name="Рисунок 40">
                <a:extLst>
                  <a:ext uri="{FF2B5EF4-FFF2-40B4-BE49-F238E27FC236}">
                    <a16:creationId xmlns:a16="http://schemas.microsoft.com/office/drawing/2014/main" id="{E4C79278-EFFD-5B60-1B37-0BA9F8CBE50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17956" y="3850400"/>
                <a:ext cx="532713" cy="532713"/>
              </a:xfrm>
              <a:prstGeom prst="rect">
                <a:avLst/>
              </a:prstGeom>
            </p:spPr>
          </p:pic>
        </p:grpSp>
      </p:grpSp>
      <p:sp>
        <p:nvSpPr>
          <p:cNvPr id="42" name="Прямоугольник 41">
            <a:extLst>
              <a:ext uri="{FF2B5EF4-FFF2-40B4-BE49-F238E27FC236}">
                <a16:creationId xmlns:a16="http://schemas.microsoft.com/office/drawing/2014/main" id="{946656FF-EFCC-B41A-01D3-0AF257C30AB1}"/>
              </a:ext>
            </a:extLst>
          </p:cNvPr>
          <p:cNvSpPr/>
          <p:nvPr/>
        </p:nvSpPr>
        <p:spPr>
          <a:xfrm>
            <a:off x="6387960" y="1431388"/>
            <a:ext cx="5393182" cy="630248"/>
          </a:xfrm>
          <a:prstGeom prst="rect">
            <a:avLst/>
          </a:prstGeom>
          <a:solidFill>
            <a:srgbClr val="204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latin typeface="Times New Roman" panose="02020603050405020304" pitchFamily="18" charset="0"/>
              <a:cs typeface="Times New Roman" panose="02020603050405020304" pitchFamily="18" charset="0"/>
            </a:endParaRPr>
          </a:p>
        </p:txBody>
      </p:sp>
      <p:sp>
        <p:nvSpPr>
          <p:cNvPr id="43" name="Прямоугольник 42">
            <a:extLst>
              <a:ext uri="{FF2B5EF4-FFF2-40B4-BE49-F238E27FC236}">
                <a16:creationId xmlns:a16="http://schemas.microsoft.com/office/drawing/2014/main" id="{CEF64D01-F8CC-F11F-0120-22AF96E241D5}"/>
              </a:ext>
            </a:extLst>
          </p:cNvPr>
          <p:cNvSpPr/>
          <p:nvPr/>
        </p:nvSpPr>
        <p:spPr>
          <a:xfrm>
            <a:off x="6756838" y="1524451"/>
            <a:ext cx="4825562" cy="430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algn="r"/>
            <a:r>
              <a:rPr lang="ru-RU" sz="2000" dirty="0">
                <a:solidFill>
                  <a:schemeClr val="bg1"/>
                </a:solidFill>
                <a:latin typeface="Times New Roman" panose="02020603050405020304" pitchFamily="18" charset="0"/>
                <a:cs typeface="Times New Roman" panose="02020603050405020304" pitchFamily="18" charset="0"/>
              </a:rPr>
              <a:t>7 </a:t>
            </a:r>
            <a:r>
              <a:rPr lang="en-US" sz="2000" dirty="0">
                <a:solidFill>
                  <a:schemeClr val="bg1"/>
                </a:solidFill>
                <a:latin typeface="Times New Roman" panose="02020603050405020304" pitchFamily="18" charset="0"/>
                <a:cs typeface="Times New Roman" panose="02020603050405020304" pitchFamily="18" charset="0"/>
              </a:rPr>
              <a:t>industrial services</a:t>
            </a:r>
            <a:endParaRPr lang="ru-RU" sz="2000" dirty="0">
              <a:solidFill>
                <a:schemeClr val="bg1"/>
              </a:solidFill>
              <a:latin typeface="Times New Roman" panose="02020603050405020304" pitchFamily="18" charset="0"/>
              <a:cs typeface="Times New Roman" panose="02020603050405020304" pitchFamily="18" charset="0"/>
            </a:endParaRPr>
          </a:p>
          <a:p>
            <a:pPr marL="216000" algn="r"/>
            <a:r>
              <a:rPr lang="ru-RU" sz="2000" dirty="0">
                <a:solidFill>
                  <a:schemeClr val="bg1"/>
                </a:solidFill>
                <a:latin typeface="Times New Roman" panose="02020603050405020304" pitchFamily="18" charset="0"/>
                <a:cs typeface="Times New Roman" panose="02020603050405020304" pitchFamily="18" charset="0"/>
              </a:rPr>
              <a:t>27 </a:t>
            </a:r>
            <a:r>
              <a:rPr lang="en-US" sz="2000" dirty="0">
                <a:solidFill>
                  <a:schemeClr val="bg1"/>
                </a:solidFill>
                <a:latin typeface="Times New Roman" panose="02020603050405020304" pitchFamily="18" charset="0"/>
                <a:cs typeface="Times New Roman" panose="02020603050405020304" pitchFamily="18" charset="0"/>
              </a:rPr>
              <a:t>info products</a:t>
            </a:r>
            <a:endParaRPr lang="ru-RU" sz="2000" dirty="0">
              <a:solidFill>
                <a:schemeClr val="bg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038FDD8-4352-5F66-6973-7A44C7C7D38B}"/>
              </a:ext>
            </a:extLst>
          </p:cNvPr>
          <p:cNvSpPr txBox="1"/>
          <p:nvPr/>
        </p:nvSpPr>
        <p:spPr>
          <a:xfrm>
            <a:off x="0" y="6584545"/>
            <a:ext cx="3352800" cy="276997"/>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rtl="0" latinLnBrk="1" hangingPunct="0"/>
            <a:r>
              <a:rPr lang="en-US" sz="1200" i="1" dirty="0"/>
              <a:t>CEOS WGDisasters-19, April 18-20, 2023</a:t>
            </a:r>
            <a:endParaRPr lang="ru-RU" sz="1200" i="1" dirty="0"/>
          </a:p>
        </p:txBody>
      </p:sp>
    </p:spTree>
    <p:extLst>
      <p:ext uri="{BB962C8B-B14F-4D97-AF65-F5344CB8AC3E}">
        <p14:creationId xmlns:p14="http://schemas.microsoft.com/office/powerpoint/2010/main" val="1224744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887256" y="304800"/>
            <a:ext cx="8942784" cy="483484"/>
          </a:xfrm>
          <a:prstGeom prst="rect">
            <a:avLst/>
          </a:prstGeom>
          <a:noFill/>
        </p:spPr>
        <p:txBody>
          <a:bodyPr wrap="square" lIns="72852" tIns="36427" rIns="72852" bIns="36427" anchor="ctr">
            <a:noAutofit/>
          </a:bodyPr>
          <a:lstStyle>
            <a:defPPr>
              <a:defRPr lang="ru-RU"/>
            </a:defPPr>
            <a:lvl1pPr algn="ctr" fontAlgn="auto">
              <a:lnSpc>
                <a:spcPct val="90000"/>
              </a:lnSpc>
              <a:spcBef>
                <a:spcPts val="0"/>
              </a:spcBef>
              <a:spcAft>
                <a:spcPts val="0"/>
              </a:spcAft>
              <a:defRPr b="1" cap="all">
                <a:solidFill>
                  <a:schemeClr val="tx2"/>
                </a:solidFill>
                <a:effectLst>
                  <a:outerShdw blurRad="38100" dist="38100" dir="2700000" algn="tl">
                    <a:srgbClr val="000000">
                      <a:alpha val="43137"/>
                    </a:srgbClr>
                  </a:outerShdw>
                </a:effectLst>
                <a:latin typeface="Arial" charset="0"/>
              </a:defRPr>
            </a:lvl1pPr>
          </a:lstStyle>
          <a:p>
            <a:pPr>
              <a:lnSpc>
                <a:spcPct val="120000"/>
              </a:lnSpc>
            </a:pPr>
            <a:r>
              <a:rPr lang="en-US" sz="2000" cap="none" dirty="0">
                <a:solidFill>
                  <a:schemeClr val="bg1"/>
                </a:solidFill>
                <a:effectLst/>
                <a:latin typeface="Times New Roman" panose="02020603050405020304" pitchFamily="18" charset="0"/>
                <a:cs typeface="Times New Roman" panose="02020603050405020304" pitchFamily="18" charset="0"/>
              </a:rPr>
              <a:t>NEW GEOPORTAL OF ‘ROSCOSMOS’</a:t>
            </a:r>
          </a:p>
        </p:txBody>
      </p:sp>
      <p:sp>
        <p:nvSpPr>
          <p:cNvPr id="2" name="TextBox 1"/>
          <p:cNvSpPr txBox="1"/>
          <p:nvPr/>
        </p:nvSpPr>
        <p:spPr>
          <a:xfrm>
            <a:off x="760512" y="5779269"/>
            <a:ext cx="10670976" cy="948198"/>
          </a:xfrm>
          <a:prstGeom prst="rect">
            <a:avLst/>
          </a:prstGeom>
          <a:noFill/>
        </p:spPr>
        <p:txBody>
          <a:bodyPr wrap="square" lIns="85588" tIns="42794" rIns="85588" bIns="42794" rtlCol="0" anchor="ctr">
            <a:spAutoFit/>
          </a:bodyPr>
          <a:lstStyle/>
          <a:p>
            <a:pPr algn="just"/>
            <a:r>
              <a:rPr lang="en-US" dirty="0">
                <a:latin typeface="Times New Roman" panose="02020603050405020304" pitchFamily="18" charset="0"/>
                <a:cs typeface="Times New Roman" panose="02020603050405020304" pitchFamily="18" charset="0"/>
              </a:rPr>
              <a:t>Geoportal of </a:t>
            </a:r>
            <a:r>
              <a:rPr lang="en-US" dirty="0" err="1">
                <a:latin typeface="Times New Roman" panose="02020603050405020304" pitchFamily="18" charset="0"/>
                <a:cs typeface="Times New Roman" panose="02020603050405020304" pitchFamily="18" charset="0"/>
              </a:rPr>
              <a:t>Roscosmos</a:t>
            </a:r>
            <a:r>
              <a:rPr lang="en-US" dirty="0">
                <a:latin typeface="Times New Roman" panose="02020603050405020304" pitchFamily="18" charset="0"/>
                <a:cs typeface="Times New Roman" panose="02020603050405020304" pitchFamily="18" charset="0"/>
              </a:rPr>
              <a:t> is a resource which combines functions of browser for satellite imagery with a mechanism for search and order of data from the Federal EO Data Fund</a:t>
            </a:r>
            <a:r>
              <a:rPr lang="ru-RU" dirty="0">
                <a:latin typeface="Times New Roman" panose="02020603050405020304" pitchFamily="18" charset="0"/>
                <a:cs typeface="Times New Roman" panose="02020603050405020304" pitchFamily="18" charset="0"/>
              </a:rPr>
              <a:t>.</a:t>
            </a:r>
          </a:p>
          <a:p>
            <a:pPr algn="ctr"/>
            <a:r>
              <a:rPr lang="en-US" dirty="0">
                <a:solidFill>
                  <a:schemeClr val="tx2"/>
                </a:solidFill>
                <a:latin typeface="Times New Roman" panose="02020603050405020304" pitchFamily="18" charset="0"/>
                <a:cs typeface="Times New Roman" panose="02020603050405020304" pitchFamily="18" charset="0"/>
                <a:hlinkClick r:id="rId3"/>
              </a:rPr>
              <a:t>https://next.gptl.ru</a:t>
            </a:r>
            <a:r>
              <a:rPr lang="en-US" dirty="0">
                <a:solidFill>
                  <a:schemeClr val="tx2"/>
                </a:solidFill>
                <a:latin typeface="Times New Roman" panose="02020603050405020304" pitchFamily="18" charset="0"/>
                <a:cs typeface="Times New Roman" panose="02020603050405020304" pitchFamily="18" charset="0"/>
              </a:rPr>
              <a:t> </a:t>
            </a:r>
            <a:endParaRPr lang="ru-RU" dirty="0">
              <a:solidFill>
                <a:schemeClr val="tx2"/>
              </a:solidFill>
              <a:latin typeface="Times New Roman" panose="02020603050405020304" pitchFamily="18" charset="0"/>
              <a:cs typeface="Times New Roman" panose="02020603050405020304" pitchFamily="18" charset="0"/>
            </a:endParaRPr>
          </a:p>
        </p:txBody>
      </p:sp>
      <p:pic>
        <p:nvPicPr>
          <p:cNvPr id="5122" name="Picture 2" descr="C:\Users\pavlov_av\Desktop\Геопортал.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580" y="1232756"/>
            <a:ext cx="10372840" cy="43924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720BFE7-2D7A-4A02-EB8E-DD0AE780DEB6}"/>
              </a:ext>
            </a:extLst>
          </p:cNvPr>
          <p:cNvSpPr txBox="1"/>
          <p:nvPr/>
        </p:nvSpPr>
        <p:spPr>
          <a:xfrm>
            <a:off x="0" y="6584545"/>
            <a:ext cx="3352800" cy="276997"/>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rtl="0" latinLnBrk="1" hangingPunct="0"/>
            <a:r>
              <a:rPr lang="en-US" sz="1200" i="1" dirty="0"/>
              <a:t>CEOS WGDisasters-19, April 18-20, 2023</a:t>
            </a:r>
            <a:endParaRPr lang="ru-RU" sz="1200" i="1" dirty="0"/>
          </a:p>
        </p:txBody>
      </p:sp>
    </p:spTree>
    <p:extLst>
      <p:ext uri="{BB962C8B-B14F-4D97-AF65-F5344CB8AC3E}">
        <p14:creationId xmlns:p14="http://schemas.microsoft.com/office/powerpoint/2010/main" val="1411006379"/>
      </p:ext>
    </p:extLst>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10064</TotalTime>
  <Words>1083</Words>
  <Application>Microsoft Office PowerPoint</Application>
  <PresentationFormat>Широкоэкранный</PresentationFormat>
  <Paragraphs>232</Paragraphs>
  <Slides>13</Slides>
  <Notes>1</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13</vt:i4>
      </vt:variant>
    </vt:vector>
  </HeadingPairs>
  <TitlesOfParts>
    <vt:vector size="23" baseType="lpstr">
      <vt:lpstr>Arial</vt:lpstr>
      <vt:lpstr>Arial Bold</vt:lpstr>
      <vt:lpstr>Arial Narrow</vt:lpstr>
      <vt:lpstr>Avenir Roman</vt:lpstr>
      <vt:lpstr>Calibri</vt:lpstr>
      <vt:lpstr>Courier New</vt:lpstr>
      <vt:lpstr>Helvetica</vt:lpstr>
      <vt:lpstr>Times New Roman</vt:lpstr>
      <vt:lpstr>Wingdings</vt:lpstr>
      <vt:lpstr>Default</vt:lpstr>
      <vt:lpstr>COOPERATION OF THE RUSSIAN FEDERATION WITH INTERNATIONAL ORGANIZATIONS  USAGE OF RUSSIAN EO SYSTEMS FOR DISASTERS MONITORING</vt:lpstr>
      <vt:lpstr>Презентация PowerPoint</vt:lpstr>
      <vt:lpstr>Презентация PowerPoint</vt:lpstr>
      <vt:lpstr>Презентация PowerPoint</vt:lpstr>
      <vt:lpstr>Презентация PowerPoint</vt:lpstr>
      <vt:lpstr>THE FEDERAL FUND OF EO DATA</vt:lpstr>
      <vt:lpstr>Презентация PowerPoint</vt:lpstr>
      <vt:lpstr>RUSSIAN INFORMATIONAL EO SERVICES </vt:lpstr>
      <vt:lpstr>Презентация PowerPoint</vt:lpstr>
      <vt:lpstr>Презентация PowerPoint</vt:lpstr>
      <vt:lpstr>Презентация PowerPoint</vt:lpstr>
      <vt:lpstr>Презентация PowerPoint</vt:lpstr>
      <vt:lpstr>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Куклин Андрей</cp:lastModifiedBy>
  <cp:revision>241</cp:revision>
  <dcterms:modified xsi:type="dcterms:W3CDTF">2023-03-20T12:35:59Z</dcterms:modified>
</cp:coreProperties>
</file>