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306" r:id="rId4"/>
    <p:sldId id="309" r:id="rId5"/>
    <p:sldId id="308" r:id="rId6"/>
    <p:sldId id="290" r:id="rId7"/>
    <p:sldId id="313" r:id="rId8"/>
    <p:sldId id="286" r:id="rId9"/>
    <p:sldId id="283" r:id="rId10"/>
    <p:sldId id="291" r:id="rId11"/>
    <p:sldId id="301" r:id="rId12"/>
    <p:sldId id="310" r:id="rId13"/>
    <p:sldId id="314" r:id="rId14"/>
    <p:sldId id="315" r:id="rId15"/>
    <p:sldId id="316" r:id="rId16"/>
  </p:sldIdLst>
  <p:sldSz cx="12192000" cy="6858000"/>
  <p:notesSz cx="7099300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iiXfUsGJpOBAsgibKuTnDgzzj3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832"/>
    <a:srgbClr val="80C535"/>
    <a:srgbClr val="C1666B"/>
    <a:srgbClr val="588725"/>
    <a:srgbClr val="002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8285" autoAdjust="0"/>
  </p:normalViewPr>
  <p:slideViewPr>
    <p:cSldViewPr snapToGrid="0" showGuides="1">
      <p:cViewPr varScale="1">
        <p:scale>
          <a:sx n="57" d="100"/>
          <a:sy n="57" d="100"/>
        </p:scale>
        <p:origin x="1037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99032" rIns="99032" bIns="99032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07954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83989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214313" indent="-214313" fontAlgn="base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Quire Sans" panose="020B0502040400020003" pitchFamily="34" charset="0"/>
                <a:cs typeface="Quire Sans" panose="020B0502040400020003" pitchFamily="34" charset="0"/>
              </a:rPr>
              <a:t>The CEOS </a:t>
            </a:r>
            <a:r>
              <a:rPr lang="en-US" sz="2000" dirty="0" err="1" smtClean="0">
                <a:latin typeface="Quire Sans" panose="020B0502040400020003" pitchFamily="34" charset="0"/>
                <a:cs typeface="Quire Sans" panose="020B0502040400020003" pitchFamily="34" charset="0"/>
              </a:rPr>
              <a:t>WGDisasters</a:t>
            </a:r>
            <a:r>
              <a:rPr lang="en-US" sz="2000" dirty="0" smtClean="0">
                <a:latin typeface="Quire Sans" panose="020B0502040400020003" pitchFamily="34" charset="0"/>
                <a:cs typeface="Quire Sans" panose="020B0502040400020003" pitchFamily="34" charset="0"/>
              </a:rPr>
              <a:t> ensures the sustained coordination of disaster-related activities undertaken by the CEOS Agencies and acts as an interface between CEOS and the community of stakeholders and users involved in risk management and disaster reduction.</a:t>
            </a:r>
          </a:p>
          <a:p>
            <a:pPr marL="214313" indent="-214313" fontAlgn="base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2000" dirty="0" smtClean="0"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214313" indent="-214313" fontAlgn="base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0" dirty="0" smtClean="0">
                <a:latin typeface="Quire Sans" panose="020B0502040400020003" pitchFamily="34" charset="0"/>
                <a:cs typeface="Quire Sans" panose="020B0502040400020003" pitchFamily="34" charset="0"/>
              </a:rPr>
              <a:t>Who belongs?</a:t>
            </a:r>
          </a:p>
          <a:p>
            <a:pPr marL="671513" lvl="1" indent="-214313" fontAlgn="base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CA" sz="2000" dirty="0" smtClean="0">
                <a:latin typeface="Quire Sans" panose="020B0502040400020003" pitchFamily="34" charset="0"/>
                <a:cs typeface="Quire Sans" panose="020B0502040400020003" pitchFamily="34" charset="0"/>
              </a:rPr>
              <a:t>Membership is open to all CEOS Agencies (Members and Associates).</a:t>
            </a:r>
          </a:p>
          <a:p>
            <a:pPr marL="671513" lvl="1" indent="-214313" fontAlgn="base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CA" sz="2000" dirty="0" smtClean="0">
                <a:latin typeface="Quire Sans" panose="020B0502040400020003" pitchFamily="34" charset="0"/>
                <a:cs typeface="Quire Sans" panose="020B0502040400020003" pitchFamily="34" charset="0"/>
              </a:rPr>
              <a:t>Also experts from non-CEOS Agencies who have relevant expertise to contribute to the objectives of the </a:t>
            </a:r>
            <a:r>
              <a:rPr lang="en-CA" sz="2000" dirty="0" err="1" smtClean="0">
                <a:latin typeface="Quire Sans" panose="020B0502040400020003" pitchFamily="34" charset="0"/>
                <a:cs typeface="Quire Sans" panose="020B0502040400020003" pitchFamily="34" charset="0"/>
              </a:rPr>
              <a:t>WGDisasters</a:t>
            </a:r>
            <a:r>
              <a:rPr lang="en-CA" sz="2000" dirty="0" smtClean="0">
                <a:latin typeface="Quire Sans" panose="020B0502040400020003" pitchFamily="34" charset="0"/>
                <a:cs typeface="Quire Sans" panose="020B0502040400020003" pitchFamily="34" charset="0"/>
              </a:rPr>
              <a:t>.</a:t>
            </a:r>
            <a:endParaRPr lang="en-US" sz="2000" dirty="0" smtClean="0"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0" indent="0">
              <a:buNone/>
            </a:pPr>
            <a:endParaRPr dirty="0"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09510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200" dirty="0" smtClean="0">
                <a:solidFill>
                  <a:srgbClr val="002569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Support the efforts of </a:t>
            </a:r>
            <a:r>
              <a:rPr lang="en-US" sz="1200" b="1" dirty="0" smtClean="0">
                <a:solidFill>
                  <a:srgbClr val="002569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Disaster Risk Management (DRM) authorities</a:t>
            </a:r>
            <a:r>
              <a:rPr lang="en-US" sz="1200" dirty="0" smtClean="0">
                <a:solidFill>
                  <a:srgbClr val="002569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in protecting lives and safeguarding property by means of </a:t>
            </a:r>
            <a:r>
              <a:rPr lang="en-US" sz="1200" b="1" dirty="0" smtClean="0">
                <a:solidFill>
                  <a:srgbClr val="002569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satellite-based EO </a:t>
            </a:r>
            <a:r>
              <a:rPr lang="en-US" sz="1200" dirty="0" smtClean="0">
                <a:solidFill>
                  <a:srgbClr val="002569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and </a:t>
            </a:r>
            <a:r>
              <a:rPr lang="en-US" sz="1200" b="1" dirty="0" smtClean="0">
                <a:solidFill>
                  <a:srgbClr val="002569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science-based analyses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200" dirty="0" smtClean="0">
                <a:solidFill>
                  <a:srgbClr val="002569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Support the implementation and monitoring of the </a:t>
            </a:r>
            <a:r>
              <a:rPr lang="en-US" sz="1200" b="1" dirty="0" smtClean="0">
                <a:solidFill>
                  <a:srgbClr val="002569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UNDRR Sendai Framework</a:t>
            </a:r>
            <a:r>
              <a:rPr lang="en-US" sz="1200" dirty="0" smtClean="0">
                <a:solidFill>
                  <a:srgbClr val="002569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, (mainly Priority1 “Understanding Risk”, more recently Priority4 “Build Back Better”)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200" dirty="0" smtClean="0">
                <a:solidFill>
                  <a:srgbClr val="002569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Support the work of </a:t>
            </a:r>
            <a:r>
              <a:rPr lang="en-US" sz="1200" b="1" dirty="0" smtClean="0">
                <a:solidFill>
                  <a:srgbClr val="002569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international initiatives</a:t>
            </a:r>
            <a:r>
              <a:rPr lang="en-US" sz="1200" dirty="0" smtClean="0">
                <a:solidFill>
                  <a:srgbClr val="002569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such as GEO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200" dirty="0" smtClean="0">
                <a:solidFill>
                  <a:srgbClr val="002569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Raise the </a:t>
            </a:r>
            <a:r>
              <a:rPr lang="en-US" sz="1200" b="1" dirty="0" smtClean="0">
                <a:solidFill>
                  <a:srgbClr val="002569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awareness of politicians, decision-makers, and major stakeholders </a:t>
            </a:r>
            <a:r>
              <a:rPr lang="en-US" sz="1200" dirty="0" smtClean="0">
                <a:solidFill>
                  <a:srgbClr val="002569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of the benefits of using satellite EO in all phases of DRM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200" dirty="0" smtClean="0">
                <a:solidFill>
                  <a:srgbClr val="002569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Foster </a:t>
            </a:r>
            <a:r>
              <a:rPr lang="en-US" sz="1200" b="1" dirty="0" smtClean="0">
                <a:solidFill>
                  <a:srgbClr val="002569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increased use of EO</a:t>
            </a:r>
            <a:r>
              <a:rPr lang="en-US" sz="1200" dirty="0" smtClean="0">
                <a:solidFill>
                  <a:srgbClr val="002569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in support of </a:t>
            </a:r>
            <a:r>
              <a:rPr lang="en-US" sz="1200" b="1" dirty="0" smtClean="0">
                <a:solidFill>
                  <a:srgbClr val="002569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DRM and DRR, </a:t>
            </a:r>
            <a:r>
              <a:rPr lang="en-US" sz="1200" dirty="0" smtClean="0">
                <a:solidFill>
                  <a:srgbClr val="002569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and express </a:t>
            </a:r>
            <a:r>
              <a:rPr lang="en-US" sz="1200" b="1" dirty="0" smtClean="0">
                <a:solidFill>
                  <a:srgbClr val="002569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related EO needs</a:t>
            </a:r>
          </a:p>
          <a:p>
            <a:endParaRPr lang="en-US" sz="1200" dirty="0" smtClean="0">
              <a:solidFill>
                <a:srgbClr val="00B050"/>
              </a:solidFill>
              <a:latin typeface="Quire Sans" panose="020B0502040400020003" pitchFamily="34" charset="0"/>
            </a:endParaRPr>
          </a:p>
          <a:p>
            <a:pPr marL="309524" indent="-309524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1200" b="1" dirty="0"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3767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958" indent="0" defTabSz="990478"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Current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CEOS </a:t>
            </a:r>
            <a:r>
              <a:rPr lang="en-US" dirty="0" err="1" smtClean="0">
                <a:solidFill>
                  <a:srgbClr val="FF0000"/>
                </a:solidFill>
              </a:rPr>
              <a:t>Presidence</a:t>
            </a:r>
            <a:r>
              <a:rPr lang="en-US" dirty="0" smtClean="0">
                <a:solidFill>
                  <a:srgbClr val="FF0000"/>
                </a:solidFill>
              </a:rPr>
              <a:t> : Paths to Sustainability: from CEOS Strategy to practical measures</a:t>
            </a:r>
            <a:endParaRPr lang="fr-FR" b="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4393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lIns="99048" tIns="49524" rIns="99048" bIns="49524"/>
          <a:lstStyle/>
          <a:p>
            <a:fld id="{410E462F-C152-3342-BD7F-580EF8FAFC2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190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f08e3c9e7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f08e3c9e7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3819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2723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CA" sz="1200" dirty="0"/>
              <a:t>Is there a global and/or regional community of practice (</a:t>
            </a:r>
            <a:r>
              <a:rPr lang="en-CA" sz="1200" dirty="0" err="1"/>
              <a:t>CoP</a:t>
            </a:r>
            <a:r>
              <a:rPr lang="en-CA" sz="1200" dirty="0"/>
              <a:t>) in this area? How is it structured?</a:t>
            </a:r>
            <a:endParaRPr lang="fr-FR" sz="1200" dirty="0"/>
          </a:p>
          <a:p>
            <a:pPr lvl="0"/>
            <a:r>
              <a:rPr lang="en-CA" sz="1200" dirty="0"/>
              <a:t>Is this </a:t>
            </a:r>
            <a:r>
              <a:rPr lang="en-CA" sz="1200" dirty="0" err="1"/>
              <a:t>CoP</a:t>
            </a:r>
            <a:r>
              <a:rPr lang="en-CA" sz="1200" dirty="0"/>
              <a:t> engaged in your activity? In what way?</a:t>
            </a:r>
            <a:endParaRPr lang="fr-FR" sz="1200" dirty="0"/>
          </a:p>
          <a:p>
            <a:pPr lvl="0"/>
            <a:r>
              <a:rPr lang="en-CA" sz="1200" dirty="0"/>
              <a:t>What is the ideal vision for sustainable use of EO in your sector, built on your Pilot/ Demonstrator experience?</a:t>
            </a:r>
            <a:endParaRPr lang="fr-FR" sz="1200" dirty="0"/>
          </a:p>
          <a:p>
            <a:pPr lvl="0"/>
            <a:r>
              <a:rPr lang="en-CA" sz="1200" dirty="0"/>
              <a:t>Have you estimated the types of data and annual volumes required for a sustainable ongoing use of EO to meet objectives? (at relevant geographical level: global, regional, national…) </a:t>
            </a:r>
            <a:endParaRPr lang="fr-FR" sz="1200" dirty="0"/>
          </a:p>
          <a:p>
            <a:pPr lvl="0"/>
            <a:r>
              <a:rPr lang="en-CA" sz="1200" dirty="0"/>
              <a:t>In a sustainable perspective, who are the key partners that would exploit EO data / derived products / derived indicators?</a:t>
            </a:r>
            <a:endParaRPr lang="fr-FR" sz="1200" dirty="0"/>
          </a:p>
          <a:p>
            <a:pPr lvl="0"/>
            <a:r>
              <a:rPr lang="en-CA" sz="1200" dirty="0"/>
              <a:t>What are the main barriers to sustainability? (scientific, technical, cost, human, ….)</a:t>
            </a:r>
            <a:endParaRPr lang="fr-FR" sz="1200" dirty="0"/>
          </a:p>
          <a:p>
            <a:pPr lvl="0"/>
            <a:r>
              <a:rPr lang="en-CA" sz="1200" dirty="0"/>
              <a:t>What are the cost drivers associated with EO data exploitation that make this challenging?</a:t>
            </a:r>
            <a:endParaRPr lang="fr-FR" sz="1200" dirty="0"/>
          </a:p>
          <a:p>
            <a:pPr lvl="0"/>
            <a:r>
              <a:rPr lang="en-CA" sz="1200" dirty="0"/>
              <a:t>Beyond the end user community, are there other potential donor communities that have a vested interest in the success of your activity (e.g. foundations, international financial institutions, insurance, </a:t>
            </a:r>
            <a:r>
              <a:rPr lang="en-CA" sz="1200" dirty="0" err="1"/>
              <a:t>etc</a:t>
            </a:r>
            <a:r>
              <a:rPr lang="en-CA" sz="1200" dirty="0"/>
              <a:t>)? Which ones would you consider most engaged or interested in your activity?</a:t>
            </a:r>
            <a:endParaRPr lang="fr-FR" sz="1200" dirty="0"/>
          </a:p>
          <a:p>
            <a:pPr lvl="0"/>
            <a:r>
              <a:rPr lang="en-CA" sz="1200" dirty="0"/>
              <a:t>Are there “stepping stones” that would facilitate longer-term achievement of sustainability goals that could be envisaged in a post-demonstrator activity?</a:t>
            </a:r>
            <a:endParaRPr lang="fr-FR" sz="1200" dirty="0"/>
          </a:p>
          <a:p>
            <a:pPr lvl="0"/>
            <a:r>
              <a:rPr lang="en-CA" sz="1200" dirty="0"/>
              <a:t>Do you know of successful examples of user partnerships where similar barriers have been overcome and how?</a:t>
            </a:r>
            <a:endParaRPr lang="fr-FR" sz="1200" dirty="0"/>
          </a:p>
          <a:p>
            <a:pPr lvl="0"/>
            <a:r>
              <a:rPr lang="en-CA" sz="1200" dirty="0"/>
              <a:t>Do you have additional comment / feedback ?   </a:t>
            </a:r>
            <a:endParaRPr lang="fr-FR" sz="1200" dirty="0"/>
          </a:p>
          <a:p>
            <a:r>
              <a:rPr lang="en-US" dirty="0" err="1" smtClean="0"/>
              <a:t>subteam</a:t>
            </a:r>
            <a:r>
              <a:rPr lang="en-US" dirty="0" smtClean="0"/>
              <a:t> </a:t>
            </a:r>
            <a:r>
              <a:rPr lang="en-US" dirty="0"/>
              <a:t>has been created within the WG to address sustainability issues. It will produce a final report later this year.</a:t>
            </a:r>
          </a:p>
        </p:txBody>
      </p:sp>
    </p:spTree>
    <p:extLst>
      <p:ext uri="{BB962C8B-B14F-4D97-AF65-F5344CB8AC3E}">
        <p14:creationId xmlns:p14="http://schemas.microsoft.com/office/powerpoint/2010/main" val="3821498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7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7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7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7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7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2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7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8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8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8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9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9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1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1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026593" y="6412065"/>
            <a:ext cx="446263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defTabSz="956609">
              <a:buClrTx/>
              <a:defRPr/>
            </a:pPr>
            <a:fld id="{EB81167D-292E-8142-ABF3-3BDF0609D345}" type="slidenum">
              <a:rPr lang="fr-FR" kern="1200" smtClean="0"/>
              <a:pPr defTabSz="956609">
                <a:buClrTx/>
                <a:defRPr/>
              </a:pPr>
              <a:t>‹N°›</a:t>
            </a:fld>
            <a:endParaRPr lang="fr-FR" kern="12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81000" y="154039"/>
            <a:ext cx="8626672" cy="443198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688918" y="6603629"/>
            <a:ext cx="1691216" cy="254371"/>
          </a:xfrm>
          <a:prstGeom prst="rect">
            <a:avLst/>
          </a:prstGeom>
        </p:spPr>
        <p:txBody>
          <a:bodyPr anchor="ctr"/>
          <a:lstStyle>
            <a:lvl1pPr>
              <a:defRPr sz="126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804333" y="6603629"/>
            <a:ext cx="7787218" cy="254370"/>
          </a:xfrm>
          <a:prstGeom prst="rect">
            <a:avLst/>
          </a:prstGeom>
        </p:spPr>
        <p:txBody>
          <a:bodyPr anchor="ctr"/>
          <a:lstStyle>
            <a:lvl1pPr>
              <a:defRPr sz="126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81000" y="597238"/>
            <a:ext cx="8626672" cy="3583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fr-FR" sz="1920" b="0" kern="120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609594" indent="0" algn="ctr">
              <a:buNone/>
              <a:defRPr sz="2666"/>
            </a:lvl2pPr>
            <a:lvl3pPr marL="1219188" indent="0" algn="ctr">
              <a:buNone/>
              <a:defRPr sz="2400"/>
            </a:lvl3pPr>
            <a:lvl4pPr marL="1828782" indent="0" algn="ctr">
              <a:buNone/>
              <a:defRPr sz="2134"/>
            </a:lvl4pPr>
            <a:lvl5pPr marL="2438376" indent="0" algn="ctr">
              <a:buNone/>
              <a:defRPr sz="2134"/>
            </a:lvl5pPr>
            <a:lvl6pPr marL="3047970" indent="0" algn="ctr">
              <a:buNone/>
              <a:defRPr sz="2134"/>
            </a:lvl6pPr>
            <a:lvl7pPr marL="3657564" indent="0" algn="ctr">
              <a:buNone/>
              <a:defRPr sz="2134"/>
            </a:lvl7pPr>
            <a:lvl8pPr marL="4267157" indent="0" algn="ctr">
              <a:buNone/>
              <a:defRPr sz="2134"/>
            </a:lvl8pPr>
            <a:lvl9pPr marL="4876751" indent="0" algn="ctr">
              <a:buNone/>
              <a:defRPr sz="2134"/>
            </a:lvl9pPr>
          </a:lstStyle>
          <a:p>
            <a:r>
              <a:rPr lang="fr-FR" dirty="0" smtClean="0"/>
              <a:t>Modifier le style du sous-titre</a:t>
            </a:r>
            <a:endParaRPr lang="fr-FR" dirty="0"/>
          </a:p>
        </p:txBody>
      </p:sp>
      <p:sp>
        <p:nvSpPr>
          <p:cNvPr id="13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397934" y="1155125"/>
            <a:ext cx="11389678" cy="5172074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/>
            </a:lvl1pPr>
            <a:lvl2pPr marL="325756" indent="-325756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531496" indent="-302896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750570" indent="-302896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»"/>
              <a:defRPr sz="1680"/>
            </a:lvl4pPr>
            <a:lvl5pPr marL="967740" indent="-302896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defRPr sz="144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9696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0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1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0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6087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6"/>
          <p:cNvPicPr preferRelativeResize="0"/>
          <p:nvPr/>
        </p:nvPicPr>
        <p:blipFill rotWithShape="1">
          <a:blip r:embed="rId8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>
            <a:spLocks noGrp="1"/>
          </p:cNvSpPr>
          <p:nvPr>
            <p:ph type="title"/>
          </p:nvPr>
        </p:nvSpPr>
        <p:spPr>
          <a:xfrm>
            <a:off x="417892" y="485220"/>
            <a:ext cx="7394849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AU" sz="4800" b="1" dirty="0" smtClean="0"/>
              <a:t/>
            </a:r>
            <a:br>
              <a:rPr lang="en-AU" sz="4800" b="1" dirty="0" smtClean="0"/>
            </a:br>
            <a:r>
              <a:rPr lang="en-AU" sz="5400" b="1" dirty="0" smtClean="0"/>
              <a:t>CEOS WG Disasters :</a:t>
            </a:r>
            <a:br>
              <a:rPr lang="en-AU" sz="5400" b="1" dirty="0" smtClean="0"/>
            </a:br>
            <a:r>
              <a:rPr lang="en-AU" sz="4800" b="1" dirty="0" smtClean="0"/>
              <a:t>an overview for </a:t>
            </a:r>
            <a:r>
              <a:rPr lang="en-AU" sz="4800" b="1" dirty="0" smtClean="0"/>
              <a:t>WGISS</a:t>
            </a:r>
            <a:endParaRPr sz="4000" i="1" dirty="0"/>
          </a:p>
        </p:txBody>
      </p:sp>
      <p:sp>
        <p:nvSpPr>
          <p:cNvPr id="67" name="Google Shape;67;p1"/>
          <p:cNvSpPr/>
          <p:nvPr/>
        </p:nvSpPr>
        <p:spPr>
          <a:xfrm>
            <a:off x="6965375" y="4148583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dirty="0">
              <a:solidFill>
                <a:schemeClr val="accent1"/>
              </a:solidFill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dirty="0">
                <a:solidFill>
                  <a:schemeClr val="accent1"/>
                </a:solidFill>
              </a:rPr>
              <a:t>H de Boissezon</a:t>
            </a:r>
            <a:r>
              <a:rPr lang="en-GB" sz="22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CNES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dirty="0">
                <a:solidFill>
                  <a:schemeClr val="accent1"/>
                </a:solidFill>
              </a:rPr>
              <a:t>CEOS WG Disasters </a:t>
            </a:r>
            <a:r>
              <a:rPr lang="en-GB" sz="2200" b="1" dirty="0" smtClean="0">
                <a:solidFill>
                  <a:schemeClr val="accent1"/>
                </a:solidFill>
              </a:rPr>
              <a:t>Chair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Presentation to </a:t>
            </a:r>
            <a:r>
              <a:rPr lang="en-GB" sz="22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</a:t>
            </a:r>
            <a:endParaRPr lang="en-GB" sz="2200" b="1" i="0" u="none" strike="noStrike" cap="none" dirty="0" smtClean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dirty="0" smtClean="0">
                <a:solidFill>
                  <a:schemeClr val="accent1"/>
                </a:solidFill>
              </a:rPr>
              <a:t>April 19</a:t>
            </a:r>
            <a:r>
              <a:rPr lang="en-GB" sz="2200" b="1" baseline="30000" dirty="0" smtClean="0">
                <a:solidFill>
                  <a:schemeClr val="accent1"/>
                </a:solidFill>
              </a:rPr>
              <a:t>th</a:t>
            </a:r>
            <a:r>
              <a:rPr lang="en-GB" sz="2200" b="1" dirty="0" smtClean="0">
                <a:solidFill>
                  <a:schemeClr val="accent1"/>
                </a:solidFill>
              </a:rPr>
              <a:t> 2023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F5B438-112E-4A4C-865C-78D791EE0E8E}"/>
              </a:ext>
            </a:extLst>
          </p:cNvPr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10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C179D-6239-4241-8FED-04230029E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7559"/>
            <a:ext cx="10872952" cy="779002"/>
          </a:xfrm>
        </p:spPr>
        <p:txBody>
          <a:bodyPr/>
          <a:lstStyle/>
          <a:p>
            <a:r>
              <a:rPr lang="en-AU" dirty="0"/>
              <a:t>Recovery </a:t>
            </a:r>
            <a:r>
              <a:rPr lang="en-AU" dirty="0" smtClean="0"/>
              <a:t>Observatory (RO) </a:t>
            </a:r>
            <a:r>
              <a:rPr lang="en-AU" dirty="0" smtClean="0"/>
              <a:t>Demonstrator</a:t>
            </a:r>
            <a:endParaRPr lang="en-AU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75146" y="1097113"/>
            <a:ext cx="659051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Quire Sans" panose="020B0502040400020003" pitchFamily="34" charset="0"/>
                <a:cs typeface="Quire Sans" panose="020B0502040400020003" pitchFamily="34" charset="0"/>
              </a:rPr>
              <a:t>Showcase contribution of satellite data and products to recovery efforts following major disaster events. Direct input to Post Disaster Needs Assessments and long-term contribution to Recovery Framework. Cited in Space Agenda 2030 (UN GA</a:t>
            </a:r>
            <a:r>
              <a:rPr lang="en-US" sz="2000" dirty="0" smtClean="0">
                <a:latin typeface="Quire Sans" panose="020B0502040400020003" pitchFamily="34" charset="0"/>
                <a:cs typeface="Quire Sans" panose="020B0502040400020003" pitchFamily="34" charset="0"/>
              </a:rPr>
              <a:t>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Quire Sans" panose="020B0502040400020003" pitchFamily="34" charset="0"/>
                <a:cs typeface="Quire Sans" panose="020B0502040400020003" pitchFamily="34" charset="0"/>
              </a:rPr>
              <a:t>Pilot on Haiti </a:t>
            </a:r>
            <a:r>
              <a:rPr lang="en-US" sz="2000" dirty="0" smtClean="0">
                <a:latin typeface="Quire Sans" panose="020B0502040400020003" pitchFamily="34" charset="0"/>
                <a:cs typeface="Quire Sans" panose="020B0502040400020003" pitchFamily="34" charset="0"/>
              </a:rPr>
              <a:t>(Matthew hurricane) </a:t>
            </a:r>
            <a:r>
              <a:rPr lang="en-US" sz="2000" dirty="0" smtClean="0">
                <a:latin typeface="Quire Sans" panose="020B0502040400020003" pitchFamily="34" charset="0"/>
                <a:cs typeface="Quire Sans" panose="020B0502040400020003" pitchFamily="34" charset="0"/>
              </a:rPr>
              <a:t>2017-2020</a:t>
            </a:r>
            <a:r>
              <a:rPr lang="en-US" sz="2000" dirty="0">
                <a:latin typeface="Quire Sans" panose="020B0502040400020003" pitchFamily="34" charset="0"/>
                <a:cs typeface="Quire Sans" panose="020B0502040400020003" pitchFamily="34" charset="0"/>
              </a:rPr>
              <a:t>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Quire Sans" panose="020B0502040400020003" pitchFamily="34" charset="0"/>
                <a:cs typeface="Quire Sans" panose="020B0502040400020003" pitchFamily="34" charset="0"/>
              </a:rPr>
              <a:t>Demonstrator objective : 3-5 </a:t>
            </a:r>
            <a:r>
              <a:rPr lang="en-US" sz="2000" dirty="0">
                <a:latin typeface="Quire Sans" panose="020B0502040400020003" pitchFamily="34" charset="0"/>
                <a:cs typeface="Quire Sans" panose="020B0502040400020003" pitchFamily="34" charset="0"/>
              </a:rPr>
              <a:t>ROs 2020-2023. </a:t>
            </a:r>
            <a:r>
              <a:rPr lang="en-US" sz="2000" dirty="0" smtClean="0">
                <a:latin typeface="Quire Sans" panose="020B0502040400020003" pitchFamily="34" charset="0"/>
                <a:cs typeface="Quire Sans" panose="020B0502040400020003" pitchFamily="34" charset="0"/>
              </a:rPr>
              <a:t>To date:</a:t>
            </a:r>
          </a:p>
          <a:p>
            <a:pPr marL="180000" lvl="8" indent="-342900">
              <a:buFont typeface="Wingdings" pitchFamily="2" charset="2"/>
              <a:buChar char="§"/>
            </a:pPr>
            <a:r>
              <a:rPr lang="en-US" sz="2000" dirty="0">
                <a:latin typeface="Quire Sans" panose="020B0502040400020003" pitchFamily="34" charset="0"/>
                <a:cs typeface="Quire Sans" panose="020B0502040400020003" pitchFamily="34" charset="0"/>
              </a:rPr>
              <a:t>Beirut Explosion </a:t>
            </a:r>
            <a:r>
              <a:rPr lang="en-US" sz="2000" dirty="0" smtClean="0">
                <a:latin typeface="Quire Sans" panose="020B0502040400020003" pitchFamily="34" charset="0"/>
                <a:cs typeface="Quire Sans" panose="020B0502040400020003" pitchFamily="34" charset="0"/>
              </a:rPr>
              <a:t>2020</a:t>
            </a:r>
            <a:endParaRPr lang="en-US" sz="2000" dirty="0"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180000" lvl="8" indent="-342900">
              <a:buFont typeface="Wingdings" pitchFamily="2" charset="2"/>
              <a:buChar char="§"/>
            </a:pPr>
            <a:r>
              <a:rPr lang="en-US" sz="2000" dirty="0" smtClean="0">
                <a:latin typeface="Quire Sans" panose="020B0502040400020003" pitchFamily="34" charset="0"/>
                <a:cs typeface="Quire Sans" panose="020B0502040400020003" pitchFamily="34" charset="0"/>
              </a:rPr>
              <a:t>Eta-Iota Central America 2020-21</a:t>
            </a:r>
            <a:endParaRPr lang="en-US" sz="2000" dirty="0"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180000" lvl="8" indent="-342900">
              <a:buFont typeface="Wingdings" pitchFamily="2" charset="2"/>
              <a:buChar char="§"/>
            </a:pPr>
            <a:r>
              <a:rPr lang="en-US" sz="2000" dirty="0">
                <a:latin typeface="Quire Sans" panose="020B0502040400020003" pitchFamily="34" charset="0"/>
                <a:cs typeface="Quire Sans" panose="020B0502040400020003" pitchFamily="34" charset="0"/>
              </a:rPr>
              <a:t>Haiti </a:t>
            </a:r>
            <a:r>
              <a:rPr lang="en-US" sz="2000" dirty="0" smtClean="0">
                <a:latin typeface="Quire Sans" panose="020B0502040400020003" pitchFamily="34" charset="0"/>
                <a:cs typeface="Quire Sans" panose="020B0502040400020003" pitchFamily="34" charset="0"/>
              </a:rPr>
              <a:t>Earthquake </a:t>
            </a:r>
            <a:r>
              <a:rPr lang="en-US" sz="2000" dirty="0" smtClean="0">
                <a:latin typeface="Quire Sans" panose="020B0502040400020003" pitchFamily="34" charset="0"/>
                <a:cs typeface="Quire Sans" panose="020B0502040400020003" pitchFamily="34" charset="0"/>
              </a:rPr>
              <a:t>2021-22</a:t>
            </a:r>
            <a:endParaRPr lang="en-US" sz="2000" dirty="0" smtClean="0"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180000" lvl="8" indent="-342900">
              <a:buFont typeface="Wingdings" pitchFamily="2" charset="2"/>
              <a:buChar char="§"/>
            </a:pPr>
            <a:r>
              <a:rPr lang="en-US" sz="2000" i="1" dirty="0">
                <a:latin typeface="Quire Sans" panose="020B0502040400020003" pitchFamily="34" charset="0"/>
                <a:cs typeface="Quire Sans" panose="020B0502040400020003" pitchFamily="34" charset="0"/>
              </a:rPr>
              <a:t>P</a:t>
            </a:r>
            <a:r>
              <a:rPr lang="en-US" sz="2000" i="1" dirty="0" smtClean="0">
                <a:latin typeface="Quire Sans" panose="020B0502040400020003" pitchFamily="34" charset="0"/>
                <a:cs typeface="Quire Sans" panose="020B0502040400020003" pitchFamily="34" charset="0"/>
              </a:rPr>
              <a:t>akistan Floods </a:t>
            </a:r>
            <a:r>
              <a:rPr lang="en-US" sz="2000" i="1" dirty="0" smtClean="0">
                <a:latin typeface="Quire Sans" panose="020B0502040400020003" pitchFamily="34" charset="0"/>
                <a:cs typeface="Quire Sans" panose="020B0502040400020003" pitchFamily="34" charset="0"/>
              </a:rPr>
              <a:t>2022 </a:t>
            </a:r>
          </a:p>
          <a:p>
            <a:pPr marL="180000" lvl="8" indent="-342900">
              <a:buFont typeface="Wingdings" pitchFamily="2" charset="2"/>
              <a:buChar char="§"/>
            </a:pPr>
            <a:r>
              <a:rPr lang="en-US" sz="1800" i="1" dirty="0">
                <a:latin typeface="Quire Sans" panose="020B0502040400020003" pitchFamily="34" charset="0"/>
                <a:cs typeface="Quire Sans" panose="020B0502040400020003" pitchFamily="34" charset="0"/>
              </a:rPr>
              <a:t>Turkey/Syria </a:t>
            </a:r>
            <a:r>
              <a:rPr lang="en-US" sz="1800" i="1" dirty="0" smtClean="0">
                <a:latin typeface="Quire Sans" panose="020B0502040400020003" pitchFamily="34" charset="0"/>
                <a:cs typeface="Quire Sans" panose="020B0502040400020003" pitchFamily="34" charset="0"/>
              </a:rPr>
              <a:t>EQ : linkages with UE/WB/UNDP - possible support to Recovery Framework activities</a:t>
            </a:r>
            <a:endParaRPr lang="en-US" sz="1800" i="1" dirty="0"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42325" y="6067704"/>
            <a:ext cx="117634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Demonstrator leads :  </a:t>
            </a:r>
            <a:r>
              <a:rPr lang="en-CA" sz="2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Linda Tomasini, </a:t>
            </a:r>
            <a:r>
              <a:rPr lang="en-CA" sz="2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CNES;  Rashmin Gunasekera; World Bank</a:t>
            </a:r>
            <a:endParaRPr lang="fr-FR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3" name="Imagen 2">
            <a:extLst>
              <a:ext uri="{FF2B5EF4-FFF2-40B4-BE49-F238E27FC236}">
                <a16:creationId xmlns:a16="http://schemas.microsoft.com/office/drawing/2014/main" id="{EEB6036A-02DD-4D9D-BCB1-79F921D6D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5147" y="1151995"/>
            <a:ext cx="2889639" cy="1973593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0905" y="3208815"/>
            <a:ext cx="3494751" cy="2468280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8195" y="4278194"/>
            <a:ext cx="1225834" cy="1359910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7703936" y="3920709"/>
            <a:ext cx="1020093" cy="349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2569"/>
                </a:solidFill>
              </a:rPr>
              <a:t>2021</a:t>
            </a:r>
          </a:p>
        </p:txBody>
      </p:sp>
      <p:pic>
        <p:nvPicPr>
          <p:cNvPr id="47" name="Image 46"/>
          <p:cNvPicPr/>
          <p:nvPr/>
        </p:nvPicPr>
        <p:blipFill>
          <a:blip r:embed="rId6"/>
          <a:stretch>
            <a:fillRect/>
          </a:stretch>
        </p:blipFill>
        <p:spPr>
          <a:xfrm>
            <a:off x="6885830" y="1720493"/>
            <a:ext cx="2450563" cy="1609552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0352" y="915751"/>
            <a:ext cx="1655685" cy="1023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48603" y="3155453"/>
            <a:ext cx="11676183" cy="1815882"/>
          </a:xfrm>
          <a:prstGeom prst="rect">
            <a:avLst/>
          </a:prstGeom>
          <a:solidFill>
            <a:schemeClr val="bg1"/>
          </a:solidFill>
          <a:ln w="19050">
            <a:solidFill>
              <a:srgbClr val="80C535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8B832"/>
                </a:solidFill>
              </a:rPr>
              <a:t>Co-construction of the post Demonstrator process with WN, UE, UNDP and others; incremental 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8B832"/>
                </a:solidFill>
              </a:rPr>
              <a:t>approach to leverage 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8B832"/>
                </a:solidFill>
              </a:rPr>
              <a:t>PDNA / DRM funds to 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8B832"/>
                </a:solidFill>
              </a:rPr>
              <a:t>provide value added products in support of near and medium-term 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8B832"/>
                </a:solidFill>
              </a:rPr>
              <a:t>recovery</a:t>
            </a:r>
          </a:p>
        </p:txBody>
      </p:sp>
    </p:spTree>
    <p:extLst>
      <p:ext uri="{BB962C8B-B14F-4D97-AF65-F5344CB8AC3E}">
        <p14:creationId xmlns:p14="http://schemas.microsoft.com/office/powerpoint/2010/main" val="363087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F5B438-112E-4A4C-865C-78D791EE0E8E}"/>
              </a:ext>
            </a:extLst>
          </p:cNvPr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11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C179D-6239-4241-8FED-04230029E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Pilot and Demonstrator Successes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76048" y="954941"/>
            <a:ext cx="118330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Quire Sans" panose="020B0502040400020003" pitchFamily="34" charset="0"/>
                <a:cs typeface="Quire Sans" panose="020B0502040400020003" pitchFamily="34" charset="0"/>
              </a:rPr>
              <a:t>Demonstration of </a:t>
            </a:r>
            <a:r>
              <a:rPr lang="en-US" sz="2000" b="1" dirty="0">
                <a:latin typeface="Quire Sans" panose="020B0502040400020003" pitchFamily="34" charset="0"/>
                <a:cs typeface="Quire Sans" panose="020B0502040400020003" pitchFamily="34" charset="0"/>
              </a:rPr>
              <a:t>technical feasibility </a:t>
            </a:r>
            <a:r>
              <a:rPr lang="en-US" sz="2000" dirty="0">
                <a:latin typeface="Quire Sans" panose="020B0502040400020003" pitchFamily="34" charset="0"/>
                <a:cs typeface="Quire Sans" panose="020B0502040400020003" pitchFamily="34" charset="0"/>
              </a:rPr>
              <a:t>as applied to each thematic area or phase of </a:t>
            </a:r>
            <a:r>
              <a:rPr lang="en-US" sz="2000" dirty="0" smtClean="0">
                <a:latin typeface="Quire Sans" panose="020B0502040400020003" pitchFamily="34" charset="0"/>
                <a:cs typeface="Quire Sans" panose="020B0502040400020003" pitchFamily="34" charset="0"/>
              </a:rPr>
              <a:t>disaster </a:t>
            </a:r>
            <a:r>
              <a:rPr lang="en-US" sz="2000" dirty="0">
                <a:latin typeface="Quire Sans" panose="020B0502040400020003" pitchFamily="34" charset="0"/>
                <a:cs typeface="Quire Sans" panose="020B0502040400020003" pitchFamily="34" charset="0"/>
              </a:rPr>
              <a:t>cycle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latin typeface="Quire Sans" panose="020B0502040400020003" pitchFamily="34" charset="0"/>
                <a:cs typeface="Quire Sans" panose="020B0502040400020003" pitchFamily="34" charset="0"/>
              </a:rPr>
              <a:t>Working-level, proto-operational uptake of EO-based products </a:t>
            </a:r>
            <a:r>
              <a:rPr lang="en-US" sz="2000" dirty="0">
                <a:latin typeface="Quire Sans" panose="020B0502040400020003" pitchFamily="34" charset="0"/>
                <a:cs typeface="Quire Sans" panose="020B0502040400020003" pitchFamily="34" charset="0"/>
              </a:rPr>
              <a:t>from practitioners and end users (e.g. volcano observatories, civil protection agencies, specialized research </a:t>
            </a:r>
            <a:r>
              <a:rPr lang="en-US" sz="2000" dirty="0" smtClean="0">
                <a:latin typeface="Quire Sans" panose="020B0502040400020003" pitchFamily="34" charset="0"/>
                <a:cs typeface="Quire Sans" panose="020B0502040400020003" pitchFamily="34" charset="0"/>
              </a:rPr>
              <a:t>bodies….. </a:t>
            </a:r>
            <a:r>
              <a:rPr lang="en-US" sz="2000" dirty="0">
                <a:latin typeface="Quire Sans" panose="020B0502040400020003" pitchFamily="34" charset="0"/>
                <a:cs typeface="Quire Sans" panose="020B0502040400020003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Quire Sans" panose="020B0502040400020003" pitchFamily="34" charset="0"/>
                <a:cs typeface="Quire Sans" panose="020B0502040400020003" pitchFamily="34" charset="0"/>
              </a:rPr>
              <a:t>Exploration of </a:t>
            </a:r>
            <a:r>
              <a:rPr lang="en-US" sz="2000" b="1" dirty="0">
                <a:latin typeface="Quire Sans" panose="020B0502040400020003" pitchFamily="34" charset="0"/>
                <a:cs typeface="Quire Sans" panose="020B0502040400020003" pitchFamily="34" charset="0"/>
              </a:rPr>
              <a:t>new partnerships </a:t>
            </a:r>
            <a:r>
              <a:rPr lang="en-US" sz="2000" dirty="0">
                <a:latin typeface="Quire Sans" panose="020B0502040400020003" pitchFamily="34" charset="0"/>
                <a:cs typeface="Quire Sans" panose="020B0502040400020003" pitchFamily="34" charset="0"/>
              </a:rPr>
              <a:t>and </a:t>
            </a:r>
            <a:r>
              <a:rPr lang="en-US" sz="2000" b="1" dirty="0">
                <a:latin typeface="Quire Sans" panose="020B0502040400020003" pitchFamily="34" charset="0"/>
                <a:cs typeface="Quire Sans" panose="020B0502040400020003" pitchFamily="34" charset="0"/>
              </a:rPr>
              <a:t>bridging gaps </a:t>
            </a:r>
            <a:r>
              <a:rPr lang="en-US" sz="2000" dirty="0">
                <a:latin typeface="Quire Sans" panose="020B0502040400020003" pitchFamily="34" charset="0"/>
                <a:cs typeface="Quire Sans" panose="020B0502040400020003" pitchFamily="34" charset="0"/>
              </a:rPr>
              <a:t>between </a:t>
            </a:r>
            <a:r>
              <a:rPr lang="en-US" sz="2000" b="1" dirty="0">
                <a:latin typeface="Quire Sans" panose="020B0502040400020003" pitchFamily="34" charset="0"/>
                <a:cs typeface="Quire Sans" panose="020B0502040400020003" pitchFamily="34" charset="0"/>
              </a:rPr>
              <a:t>different types of partners</a:t>
            </a:r>
            <a:r>
              <a:rPr lang="en-US" sz="2000" dirty="0">
                <a:latin typeface="Quire Sans" panose="020B0502040400020003" pitchFamily="34" charset="0"/>
                <a:cs typeface="Quire Sans" panose="020B0502040400020003" pitchFamily="34" charset="0"/>
              </a:rPr>
              <a:t>, including international organizations, governments, research institutes, companies, non-governmental organizations… solution-focused work to improve Disaster Risk Management using EO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Quire Sans" panose="020B0502040400020003" pitchFamily="34" charset="0"/>
                <a:cs typeface="Quire Sans" panose="020B0502040400020003" pitchFamily="34" charset="0"/>
              </a:rPr>
              <a:t>Demonstration of </a:t>
            </a:r>
            <a:r>
              <a:rPr lang="en-US" sz="2000" b="1" dirty="0">
                <a:latin typeface="Quire Sans" panose="020B0502040400020003" pitchFamily="34" charset="0"/>
                <a:cs typeface="Quire Sans" panose="020B0502040400020003" pitchFamily="34" charset="0"/>
              </a:rPr>
              <a:t>best practices </a:t>
            </a:r>
            <a:r>
              <a:rPr lang="en-US" sz="2000" dirty="0">
                <a:latin typeface="Quire Sans" panose="020B0502040400020003" pitchFamily="34" charset="0"/>
                <a:cs typeface="Quire Sans" panose="020B0502040400020003" pitchFamily="34" charset="0"/>
              </a:rPr>
              <a:t>for </a:t>
            </a:r>
            <a:r>
              <a:rPr lang="en-US" sz="2000" b="1" dirty="0">
                <a:latin typeface="Quire Sans" panose="020B0502040400020003" pitchFamily="34" charset="0"/>
                <a:cs typeface="Quire Sans" panose="020B0502040400020003" pitchFamily="34" charset="0"/>
              </a:rPr>
              <a:t>combining diverse satellite data </a:t>
            </a:r>
            <a:r>
              <a:rPr lang="en-US" sz="2000" dirty="0">
                <a:latin typeface="Quire Sans" panose="020B0502040400020003" pitchFamily="34" charset="0"/>
                <a:cs typeface="Quire Sans" panose="020B0502040400020003" pitchFamily="34" charset="0"/>
              </a:rPr>
              <a:t>to improve understanding and management of </a:t>
            </a:r>
            <a:r>
              <a:rPr lang="en-US" sz="2000" dirty="0" smtClean="0">
                <a:latin typeface="Quire Sans" panose="020B0502040400020003" pitchFamily="34" charset="0"/>
                <a:cs typeface="Quire Sans" panose="020B0502040400020003" pitchFamily="34" charset="0"/>
              </a:rPr>
              <a:t>risk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 smtClean="0">
                <a:latin typeface="Quire Sans" panose="020B0502040400020003" pitchFamily="34" charset="0"/>
                <a:cs typeface="Quire Sans" panose="020B0502040400020003" pitchFamily="34" charset="0"/>
              </a:rPr>
              <a:t>New activities envisaged </a:t>
            </a:r>
            <a:r>
              <a:rPr lang="en-US" sz="2000" dirty="0" smtClean="0">
                <a:latin typeface="Quire Sans" panose="020B0502040400020003" pitchFamily="34" charset="0"/>
                <a:cs typeface="Quire Sans" panose="020B0502040400020003" pitchFamily="34" charset="0"/>
              </a:rPr>
              <a:t>– </a:t>
            </a:r>
          </a:p>
          <a:p>
            <a:pPr lvl="2">
              <a:lnSpc>
                <a:spcPct val="150000"/>
              </a:lnSpc>
            </a:pPr>
            <a:r>
              <a:rPr lang="en-US" sz="2000" dirty="0">
                <a:latin typeface="Quire Sans" panose="020B0502040400020003" pitchFamily="34" charset="0"/>
                <a:cs typeface="Quire Sans" panose="020B0502040400020003" pitchFamily="34" charset="0"/>
              </a:rPr>
              <a:t>	</a:t>
            </a:r>
            <a:r>
              <a:rPr lang="en-US" sz="2000" b="1" dirty="0" smtClean="0">
                <a:latin typeface="Quire Sans" panose="020B0502040400020003" pitchFamily="34" charset="0"/>
                <a:cs typeface="Quire Sans" panose="020B0502040400020003" pitchFamily="34" charset="0"/>
              </a:rPr>
              <a:t>CC impact / extreme events </a:t>
            </a:r>
            <a:r>
              <a:rPr lang="en-US" sz="2000" dirty="0" smtClean="0">
                <a:latin typeface="Quire Sans" panose="020B0502040400020003" pitchFamily="34" charset="0"/>
                <a:cs typeface="Quire Sans" panose="020B0502040400020003" pitchFamily="34" charset="0"/>
              </a:rPr>
              <a:t>: synergy with </a:t>
            </a:r>
            <a:r>
              <a:rPr lang="en-US" sz="2000" dirty="0" err="1" smtClean="0">
                <a:latin typeface="Quire Sans" panose="020B0502040400020003" pitchFamily="34" charset="0"/>
                <a:cs typeface="Quire Sans" panose="020B0502040400020003" pitchFamily="34" charset="0"/>
              </a:rPr>
              <a:t>WGClimate</a:t>
            </a:r>
            <a:r>
              <a:rPr lang="en-US" sz="2000" dirty="0" smtClean="0">
                <a:latin typeface="Quire Sans" panose="020B0502040400020003" pitchFamily="34" charset="0"/>
                <a:cs typeface="Quire Sans" panose="020B0502040400020003" pitchFamily="34" charset="0"/>
              </a:rPr>
              <a:t>, SCO (</a:t>
            </a:r>
            <a:r>
              <a:rPr lang="en-US" sz="2000" dirty="0" smtClean="0">
                <a:latin typeface="Quire Sans" panose="020B0502040400020003" pitchFamily="34" charset="0"/>
                <a:cs typeface="Quire Sans" panose="020B0502040400020003" pitchFamily="34" charset="0"/>
              </a:rPr>
              <a:t>Space </a:t>
            </a:r>
            <a:r>
              <a:rPr lang="en-US" sz="2000" dirty="0" smtClean="0">
                <a:latin typeface="Quire Sans" panose="020B0502040400020003" pitchFamily="34" charset="0"/>
                <a:cs typeface="Quire Sans" panose="020B0502040400020003" pitchFamily="34" charset="0"/>
              </a:rPr>
              <a:t>for Climate </a:t>
            </a:r>
            <a:r>
              <a:rPr lang="en-US" sz="2000" dirty="0" smtClean="0">
                <a:latin typeface="Quire Sans" panose="020B0502040400020003" pitchFamily="34" charset="0"/>
                <a:cs typeface="Quire Sans" panose="020B0502040400020003" pitchFamily="34" charset="0"/>
              </a:rPr>
              <a:t>Observatory)   </a:t>
            </a:r>
            <a:endParaRPr lang="en-US" sz="2000" dirty="0" smtClean="0"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lvl="2">
              <a:lnSpc>
                <a:spcPct val="150000"/>
              </a:lnSpc>
            </a:pPr>
            <a:r>
              <a:rPr lang="en-US" sz="2000" dirty="0">
                <a:latin typeface="Quire Sans" panose="020B0502040400020003" pitchFamily="34" charset="0"/>
                <a:cs typeface="Quire Sans" panose="020B0502040400020003" pitchFamily="34" charset="0"/>
              </a:rPr>
              <a:t>	</a:t>
            </a:r>
            <a:r>
              <a:rPr lang="en-US" sz="2000" dirty="0" smtClean="0">
                <a:latin typeface="Quire Sans" panose="020B0502040400020003" pitchFamily="34" charset="0"/>
                <a:cs typeface="Quire Sans" panose="020B0502040400020003" pitchFamily="34" charset="0"/>
              </a:rPr>
              <a:t>Improving </a:t>
            </a:r>
            <a:r>
              <a:rPr lang="en-US" sz="2000" b="1" dirty="0" smtClean="0">
                <a:latin typeface="Quire Sans" panose="020B0502040400020003" pitchFamily="34" charset="0"/>
                <a:cs typeface="Quire Sans" panose="020B0502040400020003" pitchFamily="34" charset="0"/>
              </a:rPr>
              <a:t>Disaster </a:t>
            </a:r>
            <a:r>
              <a:rPr lang="en-US" sz="2000" b="1" dirty="0">
                <a:latin typeface="Quire Sans" panose="020B0502040400020003" pitchFamily="34" charset="0"/>
                <a:cs typeface="Quire Sans" panose="020B0502040400020003" pitchFamily="34" charset="0"/>
              </a:rPr>
              <a:t>R</a:t>
            </a:r>
            <a:r>
              <a:rPr lang="en-US" sz="2000" b="1" dirty="0" smtClean="0">
                <a:latin typeface="Quire Sans" panose="020B0502040400020003" pitchFamily="34" charset="0"/>
                <a:cs typeface="Quire Sans" panose="020B0502040400020003" pitchFamily="34" charset="0"/>
              </a:rPr>
              <a:t>isk </a:t>
            </a:r>
            <a:r>
              <a:rPr lang="en-US" sz="2000" b="1" dirty="0" smtClean="0">
                <a:latin typeface="Quire Sans" panose="020B0502040400020003" pitchFamily="34" charset="0"/>
                <a:cs typeface="Quire Sans" panose="020B0502040400020003" pitchFamily="34" charset="0"/>
              </a:rPr>
              <a:t>Reduction </a:t>
            </a:r>
            <a:endParaRPr lang="en-US" sz="2000" b="1" dirty="0" smtClean="0"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lvl="2">
              <a:lnSpc>
                <a:spcPct val="150000"/>
              </a:lnSpc>
            </a:pPr>
            <a:r>
              <a:rPr lang="en-US" sz="2000" dirty="0">
                <a:latin typeface="Quire Sans" panose="020B0502040400020003" pitchFamily="34" charset="0"/>
                <a:cs typeface="Quire Sans" panose="020B0502040400020003" pitchFamily="34" charset="0"/>
              </a:rPr>
              <a:t>	</a:t>
            </a:r>
            <a:r>
              <a:rPr lang="en-US" sz="2000" dirty="0" smtClean="0">
                <a:latin typeface="Quire Sans" panose="020B0502040400020003" pitchFamily="34" charset="0"/>
                <a:cs typeface="Quire Sans" panose="020B0502040400020003" pitchFamily="34" charset="0"/>
              </a:rPr>
              <a:t>Geodesy for Disasters / GEO4Sendai </a:t>
            </a:r>
            <a:r>
              <a:rPr lang="en-US" sz="2000" dirty="0" smtClean="0">
                <a:latin typeface="Quire Sans" panose="020B0502040400020003" pitchFamily="34" charset="0"/>
                <a:cs typeface="Quire Sans" panose="020B0502040400020003" pitchFamily="34" charset="0"/>
              </a:rPr>
              <a:t>(TBC) </a:t>
            </a:r>
            <a:endParaRPr lang="en-US" sz="2000" dirty="0"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21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F5B438-112E-4A4C-865C-78D791EE0E8E}"/>
              </a:ext>
            </a:extLst>
          </p:cNvPr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12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C179D-6239-4241-8FED-04230029E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92607"/>
            <a:ext cx="9386864" cy="779002"/>
          </a:xfrm>
        </p:spPr>
        <p:txBody>
          <a:bodyPr/>
          <a:lstStyle/>
          <a:p>
            <a:r>
              <a:rPr lang="en-AU" sz="4000" dirty="0"/>
              <a:t>Sustainability </a:t>
            </a:r>
            <a:r>
              <a:rPr lang="en-AU" sz="4000" dirty="0" smtClean="0"/>
              <a:t>Challenges</a:t>
            </a:r>
            <a:endParaRPr lang="en-AU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32461" y="1143746"/>
            <a:ext cx="11720872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Quire Sans" panose="020B0502040400020003" pitchFamily="34" charset="0"/>
                <a:cs typeface="Quire Sans" panose="020B0502040400020003" pitchFamily="34" charset="0"/>
              </a:rPr>
              <a:t>Two sub teams for addressing this issue :</a:t>
            </a:r>
          </a:p>
          <a:p>
            <a:pPr marL="285750" lvl="4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Quire Sans" panose="020B0502040400020003" pitchFamily="34" charset="0"/>
                <a:cs typeface="Quire Sans" panose="020B0502040400020003" pitchFamily="34" charset="0"/>
              </a:rPr>
              <a:t>Recovery Observatory sustainability sub team :</a:t>
            </a:r>
          </a:p>
          <a:p>
            <a:pPr lvl="2">
              <a:lnSpc>
                <a:spcPct val="150000"/>
              </a:lnSpc>
            </a:pPr>
            <a:r>
              <a:rPr lang="en-US" sz="2400" dirty="0" smtClean="0">
                <a:latin typeface="Quire Sans" panose="020B0502040400020003" pitchFamily="34" charset="0"/>
                <a:cs typeface="Quire Sans" panose="020B0502040400020003" pitchFamily="34" charset="0"/>
              </a:rPr>
              <a:t>WB</a:t>
            </a:r>
            <a:r>
              <a:rPr lang="en-US" sz="2400" dirty="0" smtClean="0">
                <a:latin typeface="Quire Sans" panose="020B0502040400020003" pitchFamily="34" charset="0"/>
                <a:cs typeface="Quire Sans" panose="020B0502040400020003" pitchFamily="34" charset="0"/>
              </a:rPr>
              <a:t>, EU, UNDP, UNOOSA, UNOSAT, ASI, CNES, ESA@WB, Copernicus EMS 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 smtClean="0">
                <a:latin typeface="Quire Sans" panose="020B0502040400020003" pitchFamily="34" charset="0"/>
                <a:cs typeface="Quire Sans" panose="020B0502040400020003" pitchFamily="34" charset="0"/>
              </a:rPr>
              <a:t>WG </a:t>
            </a:r>
            <a:r>
              <a:rPr lang="en-US" sz="2400" b="1" dirty="0">
                <a:latin typeface="Quire Sans" panose="020B0502040400020003" pitchFamily="34" charset="0"/>
                <a:cs typeface="Quire Sans" panose="020B0502040400020003" pitchFamily="34" charset="0"/>
              </a:rPr>
              <a:t>Disasters sustainability sub team :</a:t>
            </a:r>
          </a:p>
          <a:p>
            <a:pPr lvl="2"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	</a:t>
            </a:r>
            <a:r>
              <a:rPr lang="en-US" sz="2400" dirty="0">
                <a:latin typeface="Quire Sans" panose="020B0502040400020003" pitchFamily="34" charset="0"/>
                <a:cs typeface="Quire Sans" panose="020B0502040400020003" pitchFamily="34" charset="0"/>
              </a:rPr>
              <a:t>Demonstrators and Pilot leads, GEO activities </a:t>
            </a:r>
            <a:r>
              <a:rPr lang="en-US" sz="2400" dirty="0" smtClean="0">
                <a:latin typeface="Quire Sans" panose="020B0502040400020003" pitchFamily="34" charset="0"/>
                <a:cs typeface="Quire Sans" panose="020B0502040400020003" pitchFamily="34" charset="0"/>
              </a:rPr>
              <a:t>lead</a:t>
            </a:r>
            <a:endParaRPr lang="en-US" sz="2400" dirty="0"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lvl="2">
              <a:lnSpc>
                <a:spcPct val="150000"/>
              </a:lnSpc>
            </a:pPr>
            <a:endParaRPr lang="en-US" sz="1800" dirty="0" smtClean="0"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Quire Sans" panose="020B0502040400020003" pitchFamily="34" charset="0"/>
                <a:cs typeface="Quire Sans" panose="020B0502040400020003" pitchFamily="34" charset="0"/>
              </a:rPr>
              <a:t>On going Sustainability Survey : </a:t>
            </a:r>
          </a:p>
          <a:p>
            <a:pPr lvl="2"/>
            <a:r>
              <a:rPr lang="en-US" sz="2400" dirty="0" smtClean="0">
                <a:latin typeface="Quire Sans" panose="020B0502040400020003" pitchFamily="34" charset="0"/>
                <a:cs typeface="Quire Sans" panose="020B0502040400020003" pitchFamily="34" charset="0"/>
              </a:rPr>
              <a:t>	Community of Practice ? Vision for sustainable use of EO ? Key partners ? </a:t>
            </a:r>
          </a:p>
          <a:p>
            <a:pPr lvl="2"/>
            <a:r>
              <a:rPr lang="en-US" sz="2400" dirty="0">
                <a:latin typeface="Quire Sans" panose="020B0502040400020003" pitchFamily="34" charset="0"/>
                <a:cs typeface="Quire Sans" panose="020B0502040400020003" pitchFamily="34" charset="0"/>
              </a:rPr>
              <a:t>	</a:t>
            </a:r>
            <a:r>
              <a:rPr lang="en-US" sz="2400" dirty="0" smtClean="0">
                <a:latin typeface="Quire Sans" panose="020B0502040400020003" pitchFamily="34" charset="0"/>
                <a:cs typeface="Quire Sans" panose="020B0502040400020003" pitchFamily="34" charset="0"/>
              </a:rPr>
              <a:t>Main barriers ? </a:t>
            </a:r>
            <a:r>
              <a:rPr lang="en-US" sz="2400" dirty="0">
                <a:latin typeface="Quire Sans" panose="020B0502040400020003" pitchFamily="34" charset="0"/>
                <a:cs typeface="Quire Sans" panose="020B0502040400020003" pitchFamily="34" charset="0"/>
              </a:rPr>
              <a:t>Cost drivers ? </a:t>
            </a:r>
            <a:r>
              <a:rPr lang="en-US" sz="2400" dirty="0" smtClean="0">
                <a:latin typeface="Quire Sans" panose="020B0502040400020003" pitchFamily="34" charset="0"/>
                <a:cs typeface="Quire Sans" panose="020B0502040400020003" pitchFamily="34" charset="0"/>
              </a:rPr>
              <a:t>Donor / Investor communities ? ….</a:t>
            </a:r>
            <a:endParaRPr lang="en-US" sz="2400" dirty="0"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59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289" y="219478"/>
            <a:ext cx="9927770" cy="102149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Links </a:t>
            </a:r>
            <a:r>
              <a:rPr lang="en-US" dirty="0" smtClean="0"/>
              <a:t>to other </a:t>
            </a:r>
            <a:r>
              <a:rPr lang="en-US" dirty="0"/>
              <a:t>CEOS </a:t>
            </a:r>
            <a:r>
              <a:rPr lang="en-US" dirty="0" smtClean="0"/>
              <a:t>WGs</a:t>
            </a:r>
            <a:endParaRPr lang="es-A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004882"/>
            <a:ext cx="12377054" cy="564770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+mn-lt"/>
                <a:cs typeface="Quire Sans" panose="020B0502040400020003" pitchFamily="34" charset="0"/>
              </a:rPr>
              <a:t> </a:t>
            </a:r>
            <a:r>
              <a:rPr lang="en-US" sz="2400" dirty="0">
                <a:latin typeface="+mn-lt"/>
                <a:cs typeface="Quire Sans" panose="020B0502040400020003" pitchFamily="34" charset="0"/>
              </a:rPr>
              <a:t>Ties to CEOS WGs:</a:t>
            </a:r>
            <a:endParaRPr lang="en-US" sz="2400" dirty="0" smtClean="0">
              <a:latin typeface="+mn-lt"/>
              <a:cs typeface="Quire Sans" panose="020B0502040400020003" pitchFamily="34" charset="0"/>
            </a:endParaRPr>
          </a:p>
          <a:p>
            <a:pPr marL="719138" lvl="2" indent="-2730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latin typeface="+mn-lt"/>
                <a:cs typeface="Quire Sans" panose="020B0502040400020003" pitchFamily="34" charset="0"/>
              </a:rPr>
              <a:t>WGCapD</a:t>
            </a:r>
            <a:r>
              <a:rPr lang="en-US" sz="2400" dirty="0">
                <a:latin typeface="+mn-lt"/>
                <a:cs typeface="Quire Sans" panose="020B0502040400020003" pitchFamily="34" charset="0"/>
              </a:rPr>
              <a:t>, joint activity to provide training and EO awareness to DRM leaders (El Salvador 2022; Africa and Asia 2023); presentation to </a:t>
            </a:r>
            <a:r>
              <a:rPr lang="en-US" sz="2400" dirty="0" smtClean="0">
                <a:latin typeface="+mn-lt"/>
                <a:cs typeface="Quire Sans" panose="020B0502040400020003" pitchFamily="34" charset="0"/>
              </a:rPr>
              <a:t>WGCapD-12 and </a:t>
            </a:r>
            <a:r>
              <a:rPr lang="en-US" sz="2400" dirty="0">
                <a:latin typeface="+mn-lt"/>
                <a:cs typeface="Quire Sans" panose="020B0502040400020003" pitchFamily="34" charset="0"/>
              </a:rPr>
              <a:t>UN-Space “Meeting on the identification of needs of </a:t>
            </a:r>
            <a:r>
              <a:rPr lang="en-US" sz="2400" dirty="0" smtClean="0">
                <a:latin typeface="+mn-lt"/>
                <a:cs typeface="Quire Sans" panose="020B0502040400020003" pitchFamily="34" charset="0"/>
              </a:rPr>
              <a:t>MS </a:t>
            </a:r>
            <a:r>
              <a:rPr lang="en-US" sz="2400" dirty="0">
                <a:latin typeface="+mn-lt"/>
                <a:cs typeface="Quire Sans" panose="020B0502040400020003" pitchFamily="34" charset="0"/>
              </a:rPr>
              <a:t>and </a:t>
            </a:r>
            <a:r>
              <a:rPr lang="en-US" sz="2400" dirty="0" smtClean="0">
                <a:latin typeface="+mn-lt"/>
                <a:cs typeface="Quire Sans" panose="020B0502040400020003" pitchFamily="34" charset="0"/>
              </a:rPr>
              <a:t>UN </a:t>
            </a:r>
            <a:r>
              <a:rPr lang="en-US" sz="2400" dirty="0">
                <a:latin typeface="+mn-lt"/>
                <a:cs typeface="Quire Sans" panose="020B0502040400020003" pitchFamily="34" charset="0"/>
              </a:rPr>
              <a:t>entities for Capacity Building in the Use of Space Observations”, </a:t>
            </a:r>
            <a:r>
              <a:rPr lang="en-US" sz="2400" dirty="0" smtClean="0">
                <a:latin typeface="+mn-lt"/>
                <a:cs typeface="Quire Sans" panose="020B0502040400020003" pitchFamily="34" charset="0"/>
              </a:rPr>
              <a:t>March </a:t>
            </a:r>
            <a:r>
              <a:rPr lang="en-US" sz="2400" dirty="0">
                <a:latin typeface="+mn-lt"/>
                <a:cs typeface="Quire Sans" panose="020B0502040400020003" pitchFamily="34" charset="0"/>
              </a:rPr>
              <a:t>2023</a:t>
            </a:r>
            <a:endParaRPr lang="en-US" sz="2400" dirty="0" smtClean="0">
              <a:latin typeface="+mn-lt"/>
              <a:cs typeface="Quire Sans" panose="020B0502040400020003" pitchFamily="34" charset="0"/>
            </a:endParaRPr>
          </a:p>
          <a:p>
            <a:pPr marL="719138" lvl="2" indent="-2730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cs typeface="Quire Sans" panose="020B0502040400020003" pitchFamily="34" charset="0"/>
              </a:rPr>
              <a:t>WG </a:t>
            </a:r>
            <a:r>
              <a:rPr lang="en-US" sz="2400" b="1" dirty="0" smtClean="0">
                <a:solidFill>
                  <a:schemeClr val="tx1"/>
                </a:solidFill>
                <a:cs typeface="Quire Sans" panose="020B0502040400020003" pitchFamily="34" charset="0"/>
              </a:rPr>
              <a:t>Climate</a:t>
            </a:r>
            <a:r>
              <a:rPr lang="en-US" sz="2400" dirty="0" smtClean="0">
                <a:solidFill>
                  <a:schemeClr val="tx1"/>
                </a:solidFill>
                <a:cs typeface="Quire Sans" panose="020B0502040400020003" pitchFamily="34" charset="0"/>
              </a:rPr>
              <a:t>, </a:t>
            </a:r>
            <a:r>
              <a:rPr lang="en-US" sz="2400" dirty="0">
                <a:solidFill>
                  <a:schemeClr val="tx1"/>
                </a:solidFill>
                <a:cs typeface="Quire Sans" panose="020B0502040400020003" pitchFamily="34" charset="0"/>
              </a:rPr>
              <a:t>discussions to collaborate on climate adaptation and impacts at local level (underway)</a:t>
            </a:r>
            <a:endParaRPr lang="en-US" sz="2400" dirty="0" smtClean="0">
              <a:solidFill>
                <a:schemeClr val="tx1"/>
              </a:solidFill>
              <a:cs typeface="Quire Sans" panose="020B0502040400020003" pitchFamily="34" charset="0"/>
            </a:endParaRPr>
          </a:p>
          <a:p>
            <a:pPr marL="719138" lvl="2" indent="-2730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588725"/>
                </a:solidFill>
                <a:cs typeface="Quire Sans" panose="020B0502040400020003" pitchFamily="34" charset="0"/>
              </a:rPr>
              <a:t>WGISS</a:t>
            </a:r>
            <a:r>
              <a:rPr lang="en-US" sz="2400" dirty="0" smtClean="0">
                <a:solidFill>
                  <a:srgbClr val="588725"/>
                </a:solidFill>
                <a:cs typeface="Quire Sans" panose="020B0502040400020003" pitchFamily="34" charset="0"/>
              </a:rPr>
              <a:t>, </a:t>
            </a:r>
            <a:r>
              <a:rPr lang="en-US" sz="2400" dirty="0">
                <a:solidFill>
                  <a:srgbClr val="588725"/>
                </a:solidFill>
                <a:cs typeface="Quire Sans" panose="020B0502040400020003" pitchFamily="34" charset="0"/>
              </a:rPr>
              <a:t>joint session in person with WGISS-55, 18-20 April 2023; discussion on machine learning for EO applied to </a:t>
            </a:r>
            <a:r>
              <a:rPr lang="en-US" sz="2400" dirty="0" smtClean="0">
                <a:solidFill>
                  <a:srgbClr val="588725"/>
                </a:solidFill>
                <a:cs typeface="Quire Sans" panose="020B0502040400020003" pitchFamily="34" charset="0"/>
              </a:rPr>
              <a:t>Disasters… and other topics ? </a:t>
            </a:r>
            <a:endParaRPr lang="en-US" sz="2400" dirty="0" smtClean="0">
              <a:solidFill>
                <a:srgbClr val="588725"/>
              </a:solidFill>
              <a:latin typeface="+mn-lt"/>
              <a:cs typeface="Quire Sans" panose="020B0502040400020003" pitchFamily="34" charset="0"/>
            </a:endParaRPr>
          </a:p>
          <a:p>
            <a:pPr marL="358775" indent="-358775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+mn-lt"/>
                <a:cs typeface="Quire Sans" panose="020B0502040400020003" pitchFamily="34" charset="0"/>
              </a:rPr>
              <a:t>SIT</a:t>
            </a:r>
            <a:r>
              <a:rPr lang="en-US" sz="2400" dirty="0" smtClean="0">
                <a:latin typeface="+mn-lt"/>
                <a:cs typeface="Quire Sans" panose="020B0502040400020003" pitchFamily="34" charset="0"/>
              </a:rPr>
              <a:t>, </a:t>
            </a:r>
            <a:r>
              <a:rPr lang="en-US" sz="2400" dirty="0">
                <a:latin typeface="+mn-lt"/>
                <a:cs typeface="Quire Sans" panose="020B0502040400020003" pitchFamily="34" charset="0"/>
              </a:rPr>
              <a:t>collaboration on sustainability and implication of new partners including private sector EO players </a:t>
            </a:r>
            <a:r>
              <a:rPr lang="en-US" sz="2400" dirty="0" smtClean="0">
                <a:latin typeface="+mn-lt"/>
                <a:cs typeface="Quire Sans" panose="020B0502040400020003" pitchFamily="34" charset="0"/>
              </a:rPr>
              <a:t>(Volcano and </a:t>
            </a:r>
            <a:r>
              <a:rPr lang="en-US" sz="2400" dirty="0">
                <a:latin typeface="+mn-lt"/>
                <a:cs typeface="Quire Sans" panose="020B0502040400020003" pitchFamily="34" charset="0"/>
              </a:rPr>
              <a:t>Landslide </a:t>
            </a:r>
            <a:r>
              <a:rPr lang="en-US" sz="2400" dirty="0" smtClean="0">
                <a:latin typeface="+mn-lt"/>
                <a:cs typeface="Quire Sans" panose="020B0502040400020003" pitchFamily="34" charset="0"/>
              </a:rPr>
              <a:t>Demos)</a:t>
            </a:r>
          </a:p>
          <a:p>
            <a:pPr marL="358775" indent="-358775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AU" sz="2400" b="1" dirty="0"/>
              <a:t>New Space Task Team (</a:t>
            </a:r>
            <a:r>
              <a:rPr lang="en-AU" sz="2400" b="1" dirty="0" smtClean="0"/>
              <a:t>NSTT)</a:t>
            </a:r>
            <a:r>
              <a:rPr lang="en-AU" sz="2400" dirty="0"/>
              <a:t> </a:t>
            </a:r>
            <a:r>
              <a:rPr lang="en-AU" sz="2400" dirty="0" smtClean="0"/>
              <a:t>– </a:t>
            </a:r>
            <a:r>
              <a:rPr lang="en-AU" sz="2400" dirty="0" smtClean="0"/>
              <a:t>contribution to </a:t>
            </a:r>
            <a:r>
              <a:rPr lang="en-AU" sz="2400" dirty="0"/>
              <a:t>topic 10: “Observation gaps, commercial opportunities to fill CEOS priority requirements for climate, SDGs and disasters</a:t>
            </a:r>
            <a:r>
              <a:rPr lang="en-AU" sz="2400" dirty="0" smtClean="0"/>
              <a:t>”.</a:t>
            </a:r>
            <a:endParaRPr lang="es-AR" sz="2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0956" y="880971"/>
            <a:ext cx="129877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1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54434" y="186823"/>
            <a:ext cx="9927770" cy="79289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Links </a:t>
            </a:r>
            <a:r>
              <a:rPr lang="en-US" dirty="0" smtClean="0"/>
              <a:t>to other CEOS WGs and GEO</a:t>
            </a:r>
            <a:endParaRPr lang="es-AR" dirty="0"/>
          </a:p>
        </p:txBody>
      </p:sp>
      <p:sp>
        <p:nvSpPr>
          <p:cNvPr id="9" name="Rectángulo 8"/>
          <p:cNvSpPr/>
          <p:nvPr/>
        </p:nvSpPr>
        <p:spPr>
          <a:xfrm>
            <a:off x="216056" y="1121233"/>
            <a:ext cx="11731849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cs typeface="Quire Sans" panose="020B0502040400020003" pitchFamily="34" charset="0"/>
              </a:rPr>
              <a:t>Oceans Coordination </a:t>
            </a:r>
            <a:r>
              <a:rPr lang="en-US" sz="2400" b="1" dirty="0" smtClean="0">
                <a:cs typeface="Quire Sans" panose="020B0502040400020003" pitchFamily="34" charset="0"/>
              </a:rPr>
              <a:t>Group</a:t>
            </a:r>
            <a:r>
              <a:rPr lang="en-US" sz="2400" dirty="0" smtClean="0">
                <a:cs typeface="Quire Sans" panose="020B0502040400020003" pitchFamily="34" charset="0"/>
              </a:rPr>
              <a:t>, </a:t>
            </a:r>
            <a:r>
              <a:rPr lang="en-US" sz="2400" dirty="0">
                <a:cs typeface="Quire Sans" panose="020B0502040400020003" pitchFamily="34" charset="0"/>
              </a:rPr>
              <a:t>possible </a:t>
            </a:r>
            <a:r>
              <a:rPr lang="en-US" sz="2400" dirty="0" err="1">
                <a:cs typeface="Quire Sans" panose="020B0502040400020003" pitchFamily="34" charset="0"/>
              </a:rPr>
              <a:t>WGDisasters</a:t>
            </a:r>
            <a:r>
              <a:rPr lang="en-US" sz="2400" dirty="0">
                <a:cs typeface="Quire Sans" panose="020B0502040400020003" pitchFamily="34" charset="0"/>
              </a:rPr>
              <a:t> thematic contributions (under review)</a:t>
            </a:r>
            <a:endParaRPr lang="en-US" sz="2400" dirty="0" smtClean="0">
              <a:cs typeface="Quire Sans" panose="020B0502040400020003" pitchFamily="34" charset="0"/>
            </a:endParaRPr>
          </a:p>
          <a:p>
            <a:pPr marL="533400" lvl="0" indent="-2619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Quire Sans" panose="020B0502040400020003" pitchFamily="34" charset="0"/>
              </a:rPr>
              <a:t>c</a:t>
            </a:r>
            <a:r>
              <a:rPr lang="en-US" sz="2400" dirty="0" smtClean="0">
                <a:latin typeface="+mn-lt"/>
                <a:cs typeface="Quire Sans" panose="020B0502040400020003" pitchFamily="34" charset="0"/>
              </a:rPr>
              <a:t>oastal erosion</a:t>
            </a:r>
          </a:p>
          <a:p>
            <a:pPr marL="533400" lvl="0" indent="-2619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  <a:cs typeface="Quire Sans" panose="020B0502040400020003" pitchFamily="34" charset="0"/>
              </a:rPr>
              <a:t>coastal floods due </a:t>
            </a:r>
            <a:r>
              <a:rPr lang="en-US" sz="2400" dirty="0">
                <a:latin typeface="+mn-lt"/>
                <a:cs typeface="Quire Sans" panose="020B0502040400020003" pitchFamily="34" charset="0"/>
              </a:rPr>
              <a:t>to </a:t>
            </a:r>
            <a:r>
              <a:rPr lang="en-US" sz="2400" dirty="0" smtClean="0">
                <a:latin typeface="+mn-lt"/>
                <a:cs typeface="Quire Sans" panose="020B0502040400020003" pitchFamily="34" charset="0"/>
              </a:rPr>
              <a:t>Tsunamis</a:t>
            </a:r>
          </a:p>
          <a:p>
            <a:pPr marL="533400" lvl="0" indent="-2619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  <a:cs typeface="Quire Sans" panose="020B0502040400020003" pitchFamily="34" charset="0"/>
              </a:rPr>
              <a:t>red tides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en-US" sz="2400" dirty="0" smtClean="0">
              <a:cs typeface="Quire Sans" panose="020B0502040400020003" pitchFamily="34" charset="0"/>
            </a:endParaRPr>
          </a:p>
          <a:p>
            <a:pPr marL="285750" lvl="0" indent="-285750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400" b="1" dirty="0" smtClean="0">
                <a:cs typeface="Quire Sans" panose="020B0502040400020003" pitchFamily="34" charset="0"/>
              </a:rPr>
              <a:t>GEO</a:t>
            </a:r>
            <a:r>
              <a:rPr lang="en-US" sz="2400" dirty="0" smtClean="0">
                <a:cs typeface="Quire Sans" panose="020B0502040400020003" pitchFamily="34" charset="0"/>
              </a:rPr>
              <a:t>:</a:t>
            </a:r>
          </a:p>
          <a:p>
            <a:pPr marL="533400" lvl="1" indent="-261938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  <a:cs typeface="Quire Sans" panose="020B0502040400020003" pitchFamily="34" charset="0"/>
              </a:rPr>
              <a:t>DRR </a:t>
            </a:r>
            <a:r>
              <a:rPr lang="en-US" sz="2400" b="1" dirty="0" smtClean="0">
                <a:latin typeface="+mn-lt"/>
                <a:cs typeface="Quire Sans" panose="020B0502040400020003" pitchFamily="34" charset="0"/>
              </a:rPr>
              <a:t>WG</a:t>
            </a:r>
            <a:r>
              <a:rPr lang="en-US" sz="2400" dirty="0" smtClean="0">
                <a:latin typeface="+mn-lt"/>
                <a:cs typeface="Quire Sans" panose="020B0502040400020003" pitchFamily="34" charset="0"/>
              </a:rPr>
              <a:t>, RO </a:t>
            </a:r>
            <a:r>
              <a:rPr lang="en-US" sz="2400" dirty="0">
                <a:latin typeface="+mn-lt"/>
                <a:cs typeface="Quire Sans" panose="020B0502040400020003" pitchFamily="34" charset="0"/>
              </a:rPr>
              <a:t>one of 1</a:t>
            </a:r>
            <a:r>
              <a:rPr lang="en-US" sz="2400" baseline="30000" dirty="0">
                <a:latin typeface="+mn-lt"/>
                <a:cs typeface="Quire Sans" panose="020B0502040400020003" pitchFamily="34" charset="0"/>
              </a:rPr>
              <a:t>st</a:t>
            </a:r>
            <a:r>
              <a:rPr lang="en-US" sz="2400" dirty="0">
                <a:latin typeface="+mn-lt"/>
                <a:cs typeface="Quire Sans" panose="020B0502040400020003" pitchFamily="34" charset="0"/>
              </a:rPr>
              <a:t> use cases for EO Risk Toolkit/</a:t>
            </a:r>
            <a:r>
              <a:rPr lang="en-US" sz="2400" dirty="0" err="1">
                <a:latin typeface="+mn-lt"/>
                <a:cs typeface="Quire Sans" panose="020B0502040400020003" pitchFamily="34" charset="0"/>
              </a:rPr>
              <a:t>RiX</a:t>
            </a:r>
            <a:r>
              <a:rPr lang="en-US" sz="2400" dirty="0">
                <a:latin typeface="+mn-lt"/>
                <a:cs typeface="Quire Sans" panose="020B0502040400020003" pitchFamily="34" charset="0"/>
              </a:rPr>
              <a:t> (UNDRR), Landslides to </a:t>
            </a:r>
            <a:r>
              <a:rPr lang="en-US" sz="2400" dirty="0" smtClean="0">
                <a:latin typeface="+mn-lt"/>
                <a:cs typeface="Quire Sans" panose="020B0502040400020003" pitchFamily="34" charset="0"/>
              </a:rPr>
              <a:t>follow</a:t>
            </a:r>
          </a:p>
          <a:p>
            <a:pPr marL="533400" lvl="1" indent="-261938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  <a:cs typeface="Quire Sans" panose="020B0502040400020003" pitchFamily="34" charset="0"/>
              </a:rPr>
              <a:t>New GEO </a:t>
            </a:r>
            <a:r>
              <a:rPr lang="en-US" sz="2400" b="1" dirty="0" smtClean="0">
                <a:latin typeface="+mn-lt"/>
                <a:cs typeface="Quire Sans" panose="020B0502040400020003" pitchFamily="34" charset="0"/>
              </a:rPr>
              <a:t>2025 thematic </a:t>
            </a:r>
            <a:r>
              <a:rPr lang="en-US" sz="2400" b="1" dirty="0">
                <a:latin typeface="+mn-lt"/>
                <a:cs typeface="Quire Sans" panose="020B0502040400020003" pitchFamily="34" charset="0"/>
              </a:rPr>
              <a:t>Incubators </a:t>
            </a:r>
            <a:r>
              <a:rPr lang="en-US" sz="2400" dirty="0">
                <a:latin typeface="+mn-lt"/>
                <a:cs typeface="Quire Sans" panose="020B0502040400020003" pitchFamily="34" charset="0"/>
              </a:rPr>
              <a:t>:  WG Disasters working to develop use cases</a:t>
            </a:r>
            <a:endParaRPr lang="en-US" sz="2400" dirty="0">
              <a:cs typeface="Quire Sans" panose="020B0502040400020003" pitchFamily="34" charset="0"/>
            </a:endParaRPr>
          </a:p>
        </p:txBody>
      </p:sp>
      <p:pic>
        <p:nvPicPr>
          <p:cNvPr id="10" name="Imag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4438" y="1833756"/>
            <a:ext cx="1458411" cy="808497"/>
          </a:xfrm>
          <a:prstGeom prst="rect">
            <a:avLst/>
          </a:prstGeom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438" y="3874693"/>
            <a:ext cx="1348292" cy="62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2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888409" y="2896245"/>
            <a:ext cx="87934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  <a:spcAft>
                <a:spcPts val="1000"/>
              </a:spcAft>
            </a:pPr>
            <a:r>
              <a:rPr lang="en-US" sz="4400" b="1" dirty="0" smtClean="0">
                <a:solidFill>
                  <a:srgbClr val="78B832"/>
                </a:solidFill>
                <a:cs typeface="Quire Sans" panose="020B0502040400020003" pitchFamily="34" charset="0"/>
              </a:rPr>
              <a:t>Thank you for your attention </a:t>
            </a:r>
            <a:endParaRPr lang="en-US" sz="4400" dirty="0">
              <a:solidFill>
                <a:srgbClr val="78B832"/>
              </a:solidFill>
              <a:cs typeface="Quire Sans" panose="020B05020404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09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"/>
          <p:cNvSpPr txBox="1">
            <a:spLocks noGrp="1"/>
          </p:cNvSpPr>
          <p:nvPr>
            <p:ph type="body" idx="1"/>
          </p:nvPr>
        </p:nvSpPr>
        <p:spPr>
          <a:xfrm>
            <a:off x="311170" y="1153585"/>
            <a:ext cx="11495400" cy="4999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 algn="ctr">
              <a:buNone/>
            </a:pPr>
            <a:r>
              <a:rPr lang="en-US" dirty="0" smtClean="0">
                <a:solidFill>
                  <a:srgbClr val="002569"/>
                </a:solidFill>
              </a:rPr>
              <a:t>Update of </a:t>
            </a:r>
            <a:r>
              <a:rPr lang="en-US" dirty="0" err="1" smtClean="0">
                <a:solidFill>
                  <a:srgbClr val="002569"/>
                </a:solidFill>
              </a:rPr>
              <a:t>WGDisasters</a:t>
            </a:r>
            <a:r>
              <a:rPr lang="en-US" dirty="0" smtClean="0">
                <a:solidFill>
                  <a:srgbClr val="002569"/>
                </a:solidFill>
              </a:rPr>
              <a:t> activities after March 2022 presentation          to WGISS by Laura Frulla</a:t>
            </a:r>
            <a:endParaRPr lang="en-US" dirty="0" smtClean="0">
              <a:solidFill>
                <a:srgbClr val="002569"/>
              </a:solidFill>
            </a:endParaRPr>
          </a:p>
          <a:p>
            <a:endParaRPr lang="en-US" dirty="0">
              <a:solidFill>
                <a:srgbClr val="002569"/>
              </a:solidFill>
            </a:endParaRPr>
          </a:p>
          <a:p>
            <a:r>
              <a:rPr lang="en-US" dirty="0" smtClean="0">
                <a:solidFill>
                  <a:srgbClr val="002569"/>
                </a:solidFill>
              </a:rPr>
              <a:t>Brief o</a:t>
            </a:r>
            <a:r>
              <a:rPr lang="en-US" dirty="0" smtClean="0">
                <a:solidFill>
                  <a:srgbClr val="002569"/>
                </a:solidFill>
              </a:rPr>
              <a:t>verview </a:t>
            </a:r>
            <a:r>
              <a:rPr lang="en-US" dirty="0" smtClean="0">
                <a:solidFill>
                  <a:srgbClr val="002569"/>
                </a:solidFill>
              </a:rPr>
              <a:t>of WG Disasters objectives and current priorities</a:t>
            </a:r>
          </a:p>
          <a:p>
            <a:endParaRPr lang="en-US" dirty="0" smtClean="0">
              <a:solidFill>
                <a:srgbClr val="002569"/>
              </a:solidFill>
            </a:endParaRPr>
          </a:p>
          <a:p>
            <a:r>
              <a:rPr lang="en-US" dirty="0" smtClean="0">
                <a:solidFill>
                  <a:srgbClr val="002569"/>
                </a:solidFill>
              </a:rPr>
              <a:t>WG </a:t>
            </a:r>
            <a:r>
              <a:rPr lang="en-US" dirty="0">
                <a:solidFill>
                  <a:srgbClr val="002569"/>
                </a:solidFill>
              </a:rPr>
              <a:t>Disasters </a:t>
            </a:r>
            <a:r>
              <a:rPr lang="en-US" dirty="0" err="1">
                <a:solidFill>
                  <a:srgbClr val="002569"/>
                </a:solidFill>
              </a:rPr>
              <a:t>workplan</a:t>
            </a:r>
            <a:r>
              <a:rPr lang="en-US" dirty="0">
                <a:solidFill>
                  <a:srgbClr val="002569"/>
                </a:solidFill>
              </a:rPr>
              <a:t> status and perspectives 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➢"/>
            </a:pPr>
            <a:r>
              <a:rPr lang="en-AU" dirty="0">
                <a:solidFill>
                  <a:srgbClr val="002569"/>
                </a:solidFill>
              </a:rPr>
              <a:t> Overview of </a:t>
            </a:r>
            <a:r>
              <a:rPr lang="en-AU" dirty="0" smtClean="0">
                <a:solidFill>
                  <a:srgbClr val="002569"/>
                </a:solidFill>
              </a:rPr>
              <a:t>Pilots and Demonstrators new</a:t>
            </a:r>
            <a:r>
              <a:rPr lang="en-AU" dirty="0" smtClean="0">
                <a:solidFill>
                  <a:srgbClr val="002569"/>
                </a:solidFill>
              </a:rPr>
              <a:t> achievements</a:t>
            </a:r>
            <a:endParaRPr lang="fr-FR" dirty="0">
              <a:solidFill>
                <a:srgbClr val="002569"/>
              </a:solidFill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➢"/>
            </a:pPr>
            <a:r>
              <a:rPr lang="en-AU" dirty="0">
                <a:solidFill>
                  <a:srgbClr val="002569"/>
                </a:solidFill>
              </a:rPr>
              <a:t> Challenges for </a:t>
            </a:r>
            <a:r>
              <a:rPr lang="en-AU" dirty="0" smtClean="0">
                <a:solidFill>
                  <a:srgbClr val="002569"/>
                </a:solidFill>
              </a:rPr>
              <a:t>activities sustainability </a:t>
            </a:r>
          </a:p>
        </p:txBody>
      </p:sp>
      <p:sp>
        <p:nvSpPr>
          <p:cNvPr id="87" name="Google Shape;87;p5"/>
          <p:cNvSpPr txBox="1">
            <a:spLocks noGrp="1"/>
          </p:cNvSpPr>
          <p:nvPr>
            <p:ph type="title"/>
          </p:nvPr>
        </p:nvSpPr>
        <p:spPr>
          <a:xfrm>
            <a:off x="167039" y="108373"/>
            <a:ext cx="9571546" cy="86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s-MX" dirty="0" err="1"/>
              <a:t>Overview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7290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56609">
              <a:buClrTx/>
              <a:defRPr/>
            </a:pPr>
            <a:fld id="{EB81167D-292E-8142-ABF3-3BDF0609D345}" type="slidenum">
              <a:rPr lang="fr-FR" kern="1200"/>
              <a:pPr defTabSz="956609">
                <a:buClrTx/>
                <a:defRPr/>
              </a:pPr>
              <a:t>3</a:t>
            </a:fld>
            <a:endParaRPr lang="fr-FR" kern="1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9" name="Content Placeholder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80108"/>
            <a:ext cx="5913120" cy="49421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93293" y="1180108"/>
            <a:ext cx="5331882" cy="528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60" dirty="0">
                <a:solidFill>
                  <a:srgbClr val="002569"/>
                </a:solidFill>
                <a:latin typeface="Helvetica"/>
                <a:ea typeface="Arial Bold"/>
                <a:cs typeface="Arial" panose="020B0604020202020204" pitchFamily="34" charset="0"/>
                <a:sym typeface="Arial Bold"/>
              </a:rPr>
              <a:t>Earth observations enable identification of natural </a:t>
            </a:r>
            <a:r>
              <a:rPr lang="en-US" sz="2160" b="1" dirty="0">
                <a:solidFill>
                  <a:srgbClr val="002569"/>
                </a:solidFill>
                <a:latin typeface="Helvetica"/>
                <a:ea typeface="Arial Bold"/>
                <a:cs typeface="Arial" panose="020B0604020202020204" pitchFamily="34" charset="0"/>
                <a:sym typeface="Arial Bold"/>
              </a:rPr>
              <a:t>hazards</a:t>
            </a:r>
            <a:r>
              <a:rPr lang="en-US" sz="2160" dirty="0">
                <a:solidFill>
                  <a:srgbClr val="002569"/>
                </a:solidFill>
                <a:latin typeface="Helvetica"/>
                <a:ea typeface="Arial Bold"/>
                <a:cs typeface="Arial" panose="020B0604020202020204" pitchFamily="34" charset="0"/>
                <a:sym typeface="Arial Bold"/>
              </a:rPr>
              <a:t>, </a:t>
            </a:r>
            <a:r>
              <a:rPr lang="en-US" sz="2160" b="1" dirty="0">
                <a:solidFill>
                  <a:srgbClr val="002569"/>
                </a:solidFill>
                <a:latin typeface="Helvetica"/>
                <a:ea typeface="Arial Bold"/>
                <a:cs typeface="Arial" panose="020B0604020202020204" pitchFamily="34" charset="0"/>
                <a:sym typeface="Arial Bold"/>
              </a:rPr>
              <a:t>exposure</a:t>
            </a:r>
            <a:r>
              <a:rPr lang="en-US" sz="2160" dirty="0">
                <a:solidFill>
                  <a:srgbClr val="002569"/>
                </a:solidFill>
                <a:latin typeface="Helvetica"/>
                <a:ea typeface="Arial Bold"/>
                <a:cs typeface="Arial" panose="020B0604020202020204" pitchFamily="34" charset="0"/>
                <a:sym typeface="Arial Bold"/>
              </a:rPr>
              <a:t> of people, assets and livelihoods, and related </a:t>
            </a:r>
            <a:r>
              <a:rPr lang="en-US" sz="2160" b="1" dirty="0" smtClean="0">
                <a:solidFill>
                  <a:srgbClr val="002569"/>
                </a:solidFill>
                <a:latin typeface="Helvetica"/>
                <a:ea typeface="Arial Bold"/>
                <a:cs typeface="Arial" panose="020B0604020202020204" pitchFamily="34" charset="0"/>
                <a:sym typeface="Arial Bold"/>
              </a:rPr>
              <a:t>vulnerabilities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60" dirty="0">
              <a:solidFill>
                <a:srgbClr val="002569"/>
              </a:solidFill>
              <a:latin typeface="Helvetica"/>
              <a:ea typeface="Arial Bold"/>
              <a:cs typeface="Arial" panose="020B0604020202020204" pitchFamily="34" charset="0"/>
              <a:sym typeface="Arial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60" dirty="0" smtClean="0">
                <a:solidFill>
                  <a:srgbClr val="002569"/>
                </a:solidFill>
                <a:latin typeface="Helvetica"/>
                <a:ea typeface="Arial Bold"/>
                <a:cs typeface="Arial" panose="020B0604020202020204" pitchFamily="34" charset="0"/>
                <a:sym typeface="Arial Bold"/>
              </a:rPr>
              <a:t>CEOS WG Disasters </a:t>
            </a:r>
            <a:r>
              <a:rPr lang="en-US" sz="2160" dirty="0">
                <a:solidFill>
                  <a:srgbClr val="002569"/>
                </a:solidFill>
                <a:latin typeface="Helvetica"/>
                <a:ea typeface="Arial Bold"/>
                <a:cs typeface="Arial" panose="020B0604020202020204" pitchFamily="34" charset="0"/>
                <a:sym typeface="Arial Bold"/>
              </a:rPr>
              <a:t>Work Plan is aligned with the </a:t>
            </a:r>
            <a:r>
              <a:rPr lang="en-US" sz="2160" b="1" dirty="0">
                <a:solidFill>
                  <a:srgbClr val="002569"/>
                </a:solidFill>
                <a:latin typeface="Helvetica"/>
                <a:ea typeface="Arial Bold"/>
                <a:cs typeface="Arial" panose="020B0604020202020204" pitchFamily="34" charset="0"/>
                <a:sym typeface="Arial Bold"/>
              </a:rPr>
              <a:t>Sendai Framework </a:t>
            </a:r>
            <a:r>
              <a:rPr lang="en-US" sz="2160" dirty="0">
                <a:solidFill>
                  <a:srgbClr val="002569"/>
                </a:solidFill>
                <a:latin typeface="Helvetica"/>
                <a:ea typeface="Arial Bold"/>
                <a:cs typeface="Arial" panose="020B0604020202020204" pitchFamily="34" charset="0"/>
                <a:sym typeface="Arial Bold"/>
              </a:rPr>
              <a:t>on Disaster Risk </a:t>
            </a:r>
            <a:r>
              <a:rPr lang="en-US" sz="2160" dirty="0" smtClean="0">
                <a:solidFill>
                  <a:srgbClr val="002569"/>
                </a:solidFill>
                <a:latin typeface="Helvetica"/>
                <a:ea typeface="Arial Bold"/>
                <a:cs typeface="Arial" panose="020B0604020202020204" pitchFamily="34" charset="0"/>
                <a:sym typeface="Arial Bold"/>
              </a:rPr>
              <a:t>Reduction</a:t>
            </a:r>
            <a:endParaRPr lang="en-US" sz="2160" dirty="0">
              <a:solidFill>
                <a:srgbClr val="002569"/>
              </a:solidFill>
              <a:latin typeface="Helvetica"/>
              <a:ea typeface="Arial Bold"/>
              <a:cs typeface="Arial" panose="020B0604020202020204" pitchFamily="34" charset="0"/>
              <a:sym typeface="Arial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002569"/>
              </a:solidFill>
              <a:latin typeface="Helvetica"/>
              <a:ea typeface="Arial Bold"/>
              <a:cs typeface="Arial" panose="020B0604020202020204" pitchFamily="34" charset="0"/>
              <a:sym typeface="Arial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60" dirty="0">
              <a:solidFill>
                <a:srgbClr val="002569"/>
              </a:solidFill>
              <a:latin typeface="Helvetica"/>
              <a:ea typeface="Arial Bold"/>
              <a:cs typeface="Arial" panose="020B0604020202020204" pitchFamily="34" charset="0"/>
              <a:sym typeface="Arial Bold"/>
            </a:endParaRPr>
          </a:p>
          <a:p>
            <a:pPr marL="411480" indent="-411480">
              <a:buFont typeface="Arial" panose="020B0604020202020204" pitchFamily="34" charset="0"/>
              <a:buChar char="•"/>
            </a:pPr>
            <a:r>
              <a:rPr lang="en-US" sz="2160" dirty="0">
                <a:solidFill>
                  <a:srgbClr val="002569"/>
                </a:solidFill>
                <a:latin typeface="Helvetica"/>
                <a:ea typeface="Arial Bold"/>
                <a:cs typeface="Arial" panose="020B0604020202020204" pitchFamily="34" charset="0"/>
                <a:sym typeface="Arial Bold"/>
              </a:rPr>
              <a:t>GEO4DRM</a:t>
            </a:r>
          </a:p>
          <a:p>
            <a:pPr marL="411480" indent="-41148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2569"/>
              </a:solidFill>
              <a:latin typeface="Helvetica"/>
              <a:ea typeface="Arial Bold"/>
              <a:cs typeface="Arial" panose="020B0604020202020204" pitchFamily="34" charset="0"/>
              <a:sym typeface="Arial Bold"/>
            </a:endParaRPr>
          </a:p>
          <a:p>
            <a:pPr marL="411480" indent="-411480">
              <a:buFont typeface="Arial" panose="020B0604020202020204" pitchFamily="34" charset="0"/>
              <a:buChar char="•"/>
            </a:pPr>
            <a:endParaRPr lang="en-US" sz="2160" dirty="0">
              <a:solidFill>
                <a:srgbClr val="002569"/>
              </a:solidFill>
              <a:latin typeface="Helvetica"/>
              <a:ea typeface="Arial Bold"/>
              <a:cs typeface="Arial" panose="020B0604020202020204" pitchFamily="34" charset="0"/>
              <a:sym typeface="Arial Bold"/>
            </a:endParaRPr>
          </a:p>
          <a:p>
            <a:pPr marL="411480" indent="-411480">
              <a:buFont typeface="Arial" panose="020B0604020202020204" pitchFamily="34" charset="0"/>
              <a:buChar char="•"/>
            </a:pPr>
            <a:r>
              <a:rPr lang="en-US" sz="2160" dirty="0">
                <a:solidFill>
                  <a:srgbClr val="002569"/>
                </a:solidFill>
                <a:latin typeface="Helvetica"/>
                <a:ea typeface="Arial Bold"/>
                <a:cs typeface="Arial" panose="020B0604020202020204" pitchFamily="34" charset="0"/>
                <a:sym typeface="Arial Bold"/>
              </a:rPr>
              <a:t>International </a:t>
            </a:r>
            <a:r>
              <a:rPr lang="en-US" sz="2160" dirty="0" smtClean="0">
                <a:solidFill>
                  <a:srgbClr val="002569"/>
                </a:solidFill>
                <a:latin typeface="Helvetica"/>
                <a:ea typeface="Arial Bold"/>
                <a:cs typeface="Arial" panose="020B0604020202020204" pitchFamily="34" charset="0"/>
                <a:sym typeface="Arial Bold"/>
              </a:rPr>
              <a:t>Charter                     Space and Major Disasters</a:t>
            </a:r>
            <a:endParaRPr lang="en-US" sz="2160" dirty="0">
              <a:solidFill>
                <a:srgbClr val="002569"/>
              </a:solidFill>
              <a:latin typeface="Helvetica"/>
              <a:ea typeface="Arial Bold"/>
              <a:cs typeface="Arial" panose="020B0604020202020204" pitchFamily="34" charset="0"/>
              <a:sym typeface="Arial Bold"/>
            </a:endParaRPr>
          </a:p>
          <a:p>
            <a:endParaRPr lang="en-US" sz="2880" dirty="0">
              <a:latin typeface="+mj-lt"/>
            </a:endParaRPr>
          </a:p>
        </p:txBody>
      </p:sp>
      <p:pic>
        <p:nvPicPr>
          <p:cNvPr id="1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6609" y="4069475"/>
            <a:ext cx="1504994" cy="876412"/>
          </a:xfrm>
          <a:prstGeom prst="rect">
            <a:avLst/>
          </a:prstGeom>
        </p:spPr>
      </p:pic>
      <p:pic>
        <p:nvPicPr>
          <p:cNvPr id="1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0776" y="4945887"/>
            <a:ext cx="987986" cy="10009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0BC179D-6239-4241-8FED-04230029E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</p:spPr>
        <p:txBody>
          <a:bodyPr/>
          <a:lstStyle/>
          <a:p>
            <a:r>
              <a:rPr lang="en-AU" sz="4400" dirty="0" err="1" smtClean="0">
                <a:solidFill>
                  <a:schemeClr val="bg1"/>
                </a:solidFill>
              </a:rPr>
              <a:t>WGDisasters</a:t>
            </a:r>
            <a:r>
              <a:rPr lang="en-AU" sz="4400" dirty="0" smtClean="0">
                <a:solidFill>
                  <a:schemeClr val="bg1"/>
                </a:solidFill>
              </a:rPr>
              <a:t> fundamentals</a:t>
            </a:r>
            <a:endParaRPr lang="en-AU" sz="4400" dirty="0">
              <a:solidFill>
                <a:schemeClr val="bg1"/>
              </a:solidFill>
            </a:endParaRPr>
          </a:p>
        </p:txBody>
      </p:sp>
      <p:sp>
        <p:nvSpPr>
          <p:cNvPr id="3" name="Triangle isocèle 2"/>
          <p:cNvSpPr/>
          <p:nvPr/>
        </p:nvSpPr>
        <p:spPr>
          <a:xfrm rot="17957960">
            <a:off x="2770169" y="2797372"/>
            <a:ext cx="2947392" cy="2755009"/>
          </a:xfrm>
          <a:prstGeom prst="triangle">
            <a:avLst/>
          </a:prstGeom>
          <a:solidFill>
            <a:srgbClr val="C1666B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9547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F5B438-112E-4A4C-865C-78D791EE0E8E}"/>
              </a:ext>
            </a:extLst>
          </p:cNvPr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4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0E0AA3-A2FF-42D7-A2B3-99CCEB187B8E}"/>
              </a:ext>
            </a:extLst>
          </p:cNvPr>
          <p:cNvSpPr txBox="1"/>
          <p:nvPr/>
        </p:nvSpPr>
        <p:spPr>
          <a:xfrm>
            <a:off x="889" y="1105690"/>
            <a:ext cx="12191111" cy="5301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78B832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“</a:t>
            </a:r>
            <a:r>
              <a:rPr lang="en-US" sz="2000" b="1" i="1" dirty="0" smtClean="0">
                <a:solidFill>
                  <a:srgbClr val="78B832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The path to sustainability - use cases or the operational uptake of satellite EO at the local scale </a:t>
            </a:r>
            <a:r>
              <a:rPr lang="en-US" sz="2000" dirty="0" smtClean="0">
                <a:solidFill>
                  <a:srgbClr val="78B832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”:  </a:t>
            </a:r>
            <a:r>
              <a:rPr lang="en-US" sz="2000" dirty="0">
                <a:solidFill>
                  <a:srgbClr val="002569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F</a:t>
            </a:r>
            <a:r>
              <a:rPr lang="en-US" sz="2000" dirty="0" smtClean="0">
                <a:solidFill>
                  <a:srgbClr val="002569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ocus </a:t>
            </a:r>
            <a:r>
              <a:rPr lang="en-US" sz="2000" dirty="0">
                <a:solidFill>
                  <a:srgbClr val="002569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on Operational Uptake of </a:t>
            </a:r>
            <a:r>
              <a:rPr lang="en-US" sz="2000" dirty="0" smtClean="0">
                <a:solidFill>
                  <a:srgbClr val="002569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WG </a:t>
            </a:r>
            <a:r>
              <a:rPr lang="en-US" sz="2000" dirty="0">
                <a:solidFill>
                  <a:srgbClr val="002569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successes to increase </a:t>
            </a:r>
            <a:r>
              <a:rPr lang="en-US" sz="2000" dirty="0" smtClean="0">
                <a:solidFill>
                  <a:srgbClr val="002569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resilience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i="1" u="sng" dirty="0" smtClean="0">
                <a:solidFill>
                  <a:srgbClr val="002569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Demonstrators</a:t>
            </a:r>
            <a:r>
              <a:rPr lang="en-US" sz="2000" dirty="0" smtClean="0">
                <a:solidFill>
                  <a:srgbClr val="002569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: </a:t>
            </a:r>
            <a:endParaRPr lang="en-US" sz="2000" dirty="0">
              <a:solidFill>
                <a:srgbClr val="002569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569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Continue to demonstrate potential but begin </a:t>
            </a:r>
            <a:r>
              <a:rPr lang="en-US" sz="2000" b="1" i="1" u="sng" dirty="0">
                <a:solidFill>
                  <a:srgbClr val="002569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building path to sustainable operations </a:t>
            </a:r>
            <a:r>
              <a:rPr lang="en-US" sz="2000" dirty="0">
                <a:solidFill>
                  <a:srgbClr val="002569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post demonstrator – stronger ties to international stakeholders but also local </a:t>
            </a:r>
            <a:r>
              <a:rPr lang="en-US" sz="2000" dirty="0" smtClean="0">
                <a:solidFill>
                  <a:srgbClr val="002569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actors</a:t>
            </a:r>
            <a:endParaRPr lang="en-US" sz="2000" dirty="0">
              <a:solidFill>
                <a:srgbClr val="002569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569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Increase focus on </a:t>
            </a:r>
            <a:r>
              <a:rPr lang="en-US" sz="2000" b="1" i="1" u="sng" dirty="0">
                <a:solidFill>
                  <a:srgbClr val="002569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capacity building </a:t>
            </a:r>
            <a:r>
              <a:rPr lang="en-US" sz="2000" dirty="0">
                <a:solidFill>
                  <a:srgbClr val="002569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in all demonstrator activities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2569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Strengthen </a:t>
            </a:r>
            <a:r>
              <a:rPr lang="en-US" sz="2000" b="1" i="1" u="sng" dirty="0">
                <a:solidFill>
                  <a:srgbClr val="002569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ties to GEO WGs </a:t>
            </a:r>
            <a:r>
              <a:rPr lang="en-US" sz="2000" dirty="0" smtClean="0">
                <a:solidFill>
                  <a:srgbClr val="002569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through </a:t>
            </a:r>
            <a:r>
              <a:rPr lang="en-US" sz="2000" dirty="0">
                <a:solidFill>
                  <a:srgbClr val="002569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increased visibility of WG </a:t>
            </a:r>
            <a:r>
              <a:rPr lang="en-US" sz="2000" dirty="0" smtClean="0">
                <a:solidFill>
                  <a:srgbClr val="002569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Disasters </a:t>
            </a:r>
            <a:r>
              <a:rPr lang="en-US" sz="2000" dirty="0">
                <a:solidFill>
                  <a:srgbClr val="002569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activities within </a:t>
            </a:r>
            <a:r>
              <a:rPr lang="en-US" sz="2000" dirty="0" smtClean="0">
                <a:solidFill>
                  <a:srgbClr val="002569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GEO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2569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Explore </a:t>
            </a:r>
            <a:r>
              <a:rPr lang="en-US" sz="2000" b="1" i="1" dirty="0">
                <a:solidFill>
                  <a:srgbClr val="002569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linkages to climate related activities</a:t>
            </a:r>
            <a:r>
              <a:rPr lang="en-US" sz="2000" dirty="0">
                <a:solidFill>
                  <a:srgbClr val="002569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, especially through the impact of </a:t>
            </a:r>
            <a:r>
              <a:rPr lang="en-US" sz="2000" dirty="0" smtClean="0">
                <a:solidFill>
                  <a:srgbClr val="002569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CC </a:t>
            </a:r>
            <a:r>
              <a:rPr lang="en-US" sz="2000" dirty="0">
                <a:solidFill>
                  <a:srgbClr val="002569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relating to extreme weather events and local impacts of climate (assessment, mitigation, </a:t>
            </a:r>
            <a:r>
              <a:rPr lang="en-US" sz="2000" dirty="0" smtClean="0">
                <a:solidFill>
                  <a:srgbClr val="002569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resilience)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2569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Exploit </a:t>
            </a:r>
            <a:r>
              <a:rPr lang="en-US" sz="2000" b="1" i="1" dirty="0">
                <a:solidFill>
                  <a:srgbClr val="002569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new technology opportunities</a:t>
            </a:r>
            <a:r>
              <a:rPr lang="en-US" sz="2000" dirty="0">
                <a:solidFill>
                  <a:srgbClr val="002569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, either through new missions, new activities </a:t>
            </a:r>
            <a:r>
              <a:rPr lang="en-US" sz="2000" dirty="0" smtClean="0">
                <a:solidFill>
                  <a:srgbClr val="002569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or </a:t>
            </a:r>
            <a:r>
              <a:rPr lang="en-US" sz="2000" dirty="0">
                <a:solidFill>
                  <a:srgbClr val="002569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new data exploitation </a:t>
            </a:r>
            <a:r>
              <a:rPr lang="en-US" sz="2000" dirty="0" smtClean="0">
                <a:solidFill>
                  <a:srgbClr val="002569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techniques</a:t>
            </a:r>
            <a:endParaRPr lang="en-US" sz="2000" dirty="0">
              <a:solidFill>
                <a:srgbClr val="002569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C179D-6239-4241-8FED-04230029E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00" y="175939"/>
            <a:ext cx="10420234" cy="779002"/>
          </a:xfrm>
        </p:spPr>
        <p:txBody>
          <a:bodyPr/>
          <a:lstStyle/>
          <a:p>
            <a:r>
              <a:rPr lang="en-AU" dirty="0" err="1" smtClean="0"/>
              <a:t>WGDisasters</a:t>
            </a:r>
            <a:r>
              <a:rPr lang="en-AU" dirty="0" smtClean="0"/>
              <a:t> </a:t>
            </a:r>
            <a:r>
              <a:rPr lang="en-AU" dirty="0"/>
              <a:t>Priorities 2022-2023</a:t>
            </a:r>
          </a:p>
        </p:txBody>
      </p:sp>
    </p:spTree>
    <p:extLst>
      <p:ext uri="{BB962C8B-B14F-4D97-AF65-F5344CB8AC3E}">
        <p14:creationId xmlns:p14="http://schemas.microsoft.com/office/powerpoint/2010/main" val="345302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56609">
              <a:buClrTx/>
              <a:defRPr/>
            </a:pPr>
            <a:fld id="{EB81167D-292E-8142-ABF3-3BDF0609D345}" type="slidenum">
              <a:rPr lang="fr-FR" kern="1200"/>
              <a:pPr defTabSz="956609">
                <a:buClrTx/>
                <a:defRPr/>
              </a:pPr>
              <a:t>5</a:t>
            </a:fld>
            <a:endParaRPr lang="fr-FR" kern="1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18/02/2021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6435" y="1471714"/>
            <a:ext cx="77157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569"/>
                </a:solidFill>
                <a:latin typeface="Helvetica"/>
                <a:ea typeface="Arial Bold"/>
                <a:cs typeface="Arial" panose="020B0604020202020204" pitchFamily="34" charset="0"/>
              </a:rPr>
              <a:t>Pilot and </a:t>
            </a:r>
            <a:r>
              <a:rPr lang="en-US" sz="2800" b="1" dirty="0" smtClean="0">
                <a:solidFill>
                  <a:srgbClr val="002569"/>
                </a:solidFill>
                <a:latin typeface="Helvetica"/>
                <a:ea typeface="Arial Bold"/>
                <a:cs typeface="Arial" panose="020B0604020202020204" pitchFamily="34" charset="0"/>
              </a:rPr>
              <a:t>Demonstrator projects :</a:t>
            </a:r>
            <a:r>
              <a:rPr lang="en-US" sz="2800" dirty="0">
                <a:solidFill>
                  <a:srgbClr val="002569"/>
                </a:solidFill>
                <a:latin typeface="Helvetica"/>
                <a:ea typeface="Arial Bold"/>
                <a:cs typeface="Arial" panose="020B0604020202020204" pitchFamily="34" charset="0"/>
              </a:rPr>
              <a:t> </a:t>
            </a:r>
            <a:endParaRPr lang="en-US" sz="2800" dirty="0" smtClean="0">
              <a:solidFill>
                <a:srgbClr val="002569"/>
              </a:solidFill>
              <a:latin typeface="Helvetica"/>
              <a:ea typeface="Arial Bold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2569"/>
                </a:solidFill>
                <a:latin typeface="Helvetica"/>
                <a:ea typeface="Arial Bold"/>
                <a:cs typeface="Arial" panose="020B0604020202020204" pitchFamily="34" charset="0"/>
              </a:rPr>
              <a:t>       </a:t>
            </a:r>
          </a:p>
          <a:p>
            <a:pPr marL="821204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569"/>
                </a:solidFill>
                <a:latin typeface="Helvetica"/>
                <a:ea typeface="Arial Bold"/>
                <a:cs typeface="Arial" panose="020B0604020202020204" pitchFamily="34" charset="0"/>
              </a:rPr>
              <a:t>Wildfire </a:t>
            </a:r>
            <a:r>
              <a:rPr lang="en-US" sz="2800" dirty="0" smtClean="0">
                <a:solidFill>
                  <a:srgbClr val="002569"/>
                </a:solidFill>
                <a:latin typeface="Helvetica"/>
                <a:ea typeface="Arial Bold"/>
                <a:cs typeface="Arial" panose="020B0604020202020204" pitchFamily="34" charset="0"/>
              </a:rPr>
              <a:t>Pilot</a:t>
            </a:r>
            <a:r>
              <a:rPr lang="en-US" sz="2800" dirty="0">
                <a:solidFill>
                  <a:srgbClr val="002569"/>
                </a:solidFill>
                <a:latin typeface="Helvetica"/>
                <a:ea typeface="Arial Bold"/>
                <a:cs typeface="Arial" panose="020B0604020202020204" pitchFamily="34" charset="0"/>
              </a:rPr>
              <a:t>                      </a:t>
            </a:r>
          </a:p>
          <a:p>
            <a:pPr marL="821204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569"/>
                </a:solidFill>
                <a:latin typeface="Helvetica"/>
                <a:ea typeface="Arial Bold"/>
                <a:cs typeface="Arial" panose="020B0604020202020204" pitchFamily="34" charset="0"/>
              </a:rPr>
              <a:t>Flood (</a:t>
            </a:r>
            <a:r>
              <a:rPr lang="en-US" sz="2800" dirty="0" smtClean="0">
                <a:solidFill>
                  <a:srgbClr val="002569"/>
                </a:solidFill>
                <a:latin typeface="Helvetica"/>
                <a:ea typeface="Arial Bold"/>
                <a:cs typeface="Arial" panose="020B0604020202020204" pitchFamily="34" charset="0"/>
              </a:rPr>
              <a:t>GEO/LEO/SAR) Pilot</a:t>
            </a:r>
          </a:p>
          <a:p>
            <a:pPr marL="478304" lvl="1"/>
            <a:r>
              <a:rPr lang="en-US" sz="2800" dirty="0">
                <a:solidFill>
                  <a:srgbClr val="002569"/>
                </a:solidFill>
                <a:latin typeface="Helvetica"/>
                <a:ea typeface="Arial Bold"/>
                <a:cs typeface="Arial" panose="020B0604020202020204" pitchFamily="34" charset="0"/>
              </a:rPr>
              <a:t>   </a:t>
            </a:r>
          </a:p>
          <a:p>
            <a:pPr marL="821204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569"/>
                </a:solidFill>
                <a:latin typeface="Helvetica"/>
                <a:ea typeface="Arial Bold"/>
                <a:cs typeface="Arial" panose="020B0604020202020204" pitchFamily="34" charset="0"/>
              </a:rPr>
              <a:t>Landslide Demonstrator      	</a:t>
            </a:r>
          </a:p>
          <a:p>
            <a:pPr marL="821204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569"/>
                </a:solidFill>
                <a:latin typeface="Helvetica"/>
                <a:ea typeface="Arial Bold"/>
                <a:cs typeface="Arial" panose="020B0604020202020204" pitchFamily="34" charset="0"/>
              </a:rPr>
              <a:t>Volcano Demonstrator       	</a:t>
            </a:r>
            <a:endParaRPr lang="fr-FR" sz="2800" dirty="0">
              <a:solidFill>
                <a:srgbClr val="002569"/>
              </a:solidFill>
              <a:latin typeface="Helvetica"/>
              <a:ea typeface="Arial Bold"/>
              <a:cs typeface="Arial" panose="020B0604020202020204" pitchFamily="34" charset="0"/>
            </a:endParaRPr>
          </a:p>
          <a:p>
            <a:pPr marL="821204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569"/>
                </a:solidFill>
                <a:latin typeface="Helvetica"/>
                <a:ea typeface="Arial Bold"/>
                <a:cs typeface="Arial" panose="020B0604020202020204" pitchFamily="34" charset="0"/>
              </a:rPr>
              <a:t>Seismic </a:t>
            </a:r>
            <a:r>
              <a:rPr lang="en-US" sz="2800" dirty="0" smtClean="0">
                <a:solidFill>
                  <a:srgbClr val="002569"/>
                </a:solidFill>
                <a:latin typeface="Helvetica"/>
                <a:ea typeface="Arial Bold"/>
                <a:cs typeface="Arial" panose="020B0604020202020204" pitchFamily="34" charset="0"/>
              </a:rPr>
              <a:t>Hazards Demonstrator </a:t>
            </a:r>
            <a:endParaRPr lang="en-US" sz="2800" dirty="0">
              <a:solidFill>
                <a:srgbClr val="002569"/>
              </a:solidFill>
              <a:latin typeface="Helvetica"/>
              <a:ea typeface="Arial Bold"/>
              <a:cs typeface="Arial" panose="020B0604020202020204" pitchFamily="34" charset="0"/>
            </a:endParaRPr>
          </a:p>
          <a:p>
            <a:pPr marL="821204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569"/>
                </a:solidFill>
                <a:latin typeface="Helvetica"/>
                <a:ea typeface="Arial Bold"/>
                <a:cs typeface="Arial" panose="020B0604020202020204" pitchFamily="34" charset="0"/>
              </a:rPr>
              <a:t>Recovery Observatory </a:t>
            </a:r>
            <a:r>
              <a:rPr lang="en-US" sz="2800" dirty="0" smtClean="0">
                <a:solidFill>
                  <a:srgbClr val="002569"/>
                </a:solidFill>
                <a:latin typeface="Helvetica"/>
                <a:ea typeface="Arial Bold"/>
                <a:cs typeface="Arial" panose="020B0604020202020204" pitchFamily="34" charset="0"/>
              </a:rPr>
              <a:t>Demonstrator</a:t>
            </a:r>
            <a:endParaRPr lang="en-US" sz="2800" dirty="0" smtClean="0">
              <a:solidFill>
                <a:srgbClr val="002569"/>
              </a:solidFill>
              <a:latin typeface="Helvetica"/>
              <a:ea typeface="Arial Bold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41491" y="1468589"/>
            <a:ext cx="42973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026" lvl="1"/>
            <a:r>
              <a:rPr lang="en-US" sz="2800" b="1" dirty="0" smtClean="0">
                <a:solidFill>
                  <a:srgbClr val="002569"/>
                </a:solidFill>
                <a:latin typeface="Helvetica"/>
                <a:ea typeface="Arial Bold"/>
                <a:cs typeface="Arial" panose="020B0604020202020204" pitchFamily="34" charset="0"/>
              </a:rPr>
              <a:t>Contribution to GEO :</a:t>
            </a:r>
          </a:p>
          <a:p>
            <a:pPr marL="200026" lvl="1"/>
            <a:endParaRPr lang="en-US" sz="2800" b="1" dirty="0">
              <a:solidFill>
                <a:srgbClr val="002569"/>
              </a:solidFill>
              <a:latin typeface="Helvetica"/>
              <a:ea typeface="Arial Bold"/>
              <a:cs typeface="Arial" panose="020B0604020202020204" pitchFamily="34" charset="0"/>
            </a:endParaRPr>
          </a:p>
          <a:p>
            <a:pPr marL="1089810" lvl="2" indent="-41148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569"/>
                </a:solidFill>
                <a:latin typeface="Helvetica"/>
                <a:ea typeface="Arial Bold"/>
                <a:cs typeface="Arial" panose="020B0604020202020204" pitchFamily="34" charset="0"/>
              </a:rPr>
              <a:t>GEO4DRM</a:t>
            </a:r>
          </a:p>
          <a:p>
            <a:pPr marL="1089810" lvl="2" indent="-41148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569"/>
                </a:solidFill>
                <a:latin typeface="Helvetica"/>
                <a:ea typeface="Arial Bold"/>
                <a:cs typeface="Arial" panose="020B0604020202020204" pitchFamily="34" charset="0"/>
              </a:rPr>
              <a:t>GSNL</a:t>
            </a:r>
            <a:endParaRPr lang="en-US" sz="2800" dirty="0">
              <a:solidFill>
                <a:srgbClr val="002569"/>
              </a:solidFill>
              <a:latin typeface="Helvetica"/>
              <a:ea typeface="Arial Bold"/>
              <a:cs typeface="Arial" panose="020B0604020202020204" pitchFamily="34" charset="0"/>
            </a:endParaRPr>
          </a:p>
          <a:p>
            <a:pPr marL="1089810" lvl="2" indent="-41148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569"/>
                </a:solidFill>
                <a:latin typeface="Helvetica"/>
                <a:ea typeface="Arial Bold"/>
                <a:cs typeface="Arial" panose="020B0604020202020204" pitchFamily="34" charset="0"/>
              </a:rPr>
              <a:t>GEODARMA</a:t>
            </a:r>
          </a:p>
          <a:p>
            <a:pPr marL="1089810" lvl="2" indent="-41148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569"/>
              </a:solidFill>
              <a:latin typeface="Helvetica"/>
              <a:ea typeface="Arial Bold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94" y="47157"/>
            <a:ext cx="9638611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2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F5B438-112E-4A4C-865C-78D791EE0E8E}"/>
              </a:ext>
            </a:extLst>
          </p:cNvPr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6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277673" y="1474666"/>
            <a:ext cx="50937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Quire Sans" panose="020B0502040400020003" pitchFamily="34" charset="0"/>
                <a:cs typeface="Quire Sans" panose="020B0502040400020003" pitchFamily="34" charset="0"/>
              </a:rPr>
              <a:t>Aims to improve geophysical scientific and </a:t>
            </a:r>
            <a:r>
              <a:rPr lang="en-US" sz="2000" dirty="0" err="1">
                <a:latin typeface="Quire Sans" panose="020B0502040400020003" pitchFamily="34" charset="0"/>
                <a:cs typeface="Quire Sans" panose="020B0502040400020003" pitchFamily="34" charset="0"/>
              </a:rPr>
              <a:t>geohazard</a:t>
            </a:r>
            <a:r>
              <a:rPr lang="en-US" sz="2000" dirty="0">
                <a:latin typeface="Quire Sans" panose="020B0502040400020003" pitchFamily="34" charset="0"/>
                <a:cs typeface="Quire Sans" panose="020B0502040400020003" pitchFamily="34" charset="0"/>
              </a:rPr>
              <a:t> assessment, promoting rapid and effective uptake of new science results for enhanced societal benefits in DRR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Quire Sans" panose="020B0502040400020003" pitchFamily="34" charset="0"/>
                <a:cs typeface="Quire Sans" panose="020B0502040400020003" pitchFamily="34" charset="0"/>
              </a:rPr>
              <a:t>Voluntary international partnership.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-1" y="1026763"/>
            <a:ext cx="12191111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000" dirty="0" smtClean="0"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endParaRPr lang="en-US" sz="2000" dirty="0"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930560" y="2017767"/>
            <a:ext cx="4114800" cy="3284221"/>
            <a:chOff x="1205372" y="2169876"/>
            <a:chExt cx="4114800" cy="3284221"/>
          </a:xfrm>
        </p:grpSpPr>
        <p:pic>
          <p:nvPicPr>
            <p:cNvPr id="11" name="Picture 2" descr="http://geo-gsnl.org/wp-content/uploads/loghi-in-situ-partners-2019-300x9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5372" y="4151076"/>
              <a:ext cx="4114800" cy="1303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GSN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5372" y="2169876"/>
              <a:ext cx="4114800" cy="1874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930560" y="5718406"/>
            <a:ext cx="35587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Lead :  Stefano Salvi, INGV</a:t>
            </a:r>
            <a:endParaRPr lang="fr-FR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54127" y="4563324"/>
            <a:ext cx="64922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latin typeface="Quire Sans" panose="020B0502040400020003" pitchFamily="34" charset="0"/>
                <a:cs typeface="Quire Sans" panose="020B0502040400020003" pitchFamily="34" charset="0"/>
              </a:rPr>
              <a:t>Volcanoes</a:t>
            </a:r>
            <a:r>
              <a:rPr lang="en-US" sz="1800" dirty="0">
                <a:latin typeface="Quire Sans" panose="020B0502040400020003" pitchFamily="34" charset="0"/>
                <a:cs typeface="Quire Sans" panose="020B0502040400020003" pitchFamily="34" charset="0"/>
              </a:rPr>
              <a:t> : </a:t>
            </a:r>
            <a:r>
              <a:rPr lang="en-US" sz="1800" dirty="0" smtClean="0">
                <a:latin typeface="Quire Sans" panose="020B0502040400020003" pitchFamily="34" charset="0"/>
                <a:cs typeface="Quire Sans" panose="020B0502040400020003" pitchFamily="34" charset="0"/>
              </a:rPr>
              <a:t>Hawaii </a:t>
            </a:r>
            <a:r>
              <a:rPr lang="en-US" sz="1800" dirty="0">
                <a:latin typeface="Quire Sans" panose="020B0502040400020003" pitchFamily="34" charset="0"/>
                <a:cs typeface="Quire Sans" panose="020B0502040400020003" pitchFamily="34" charset="0"/>
              </a:rPr>
              <a:t>; Iceland; Etna; </a:t>
            </a:r>
            <a:r>
              <a:rPr lang="en-US" sz="1800" dirty="0" err="1">
                <a:latin typeface="Quire Sans" panose="020B0502040400020003" pitchFamily="34" charset="0"/>
                <a:cs typeface="Quire Sans" panose="020B0502040400020003" pitchFamily="34" charset="0"/>
              </a:rPr>
              <a:t>Campi</a:t>
            </a:r>
            <a:r>
              <a:rPr lang="en-US" sz="1800" dirty="0"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US" sz="1800" dirty="0" err="1">
                <a:latin typeface="Quire Sans" panose="020B0502040400020003" pitchFamily="34" charset="0"/>
                <a:cs typeface="Quire Sans" panose="020B0502040400020003" pitchFamily="34" charset="0"/>
              </a:rPr>
              <a:t>Flegrei</a:t>
            </a:r>
            <a:r>
              <a:rPr lang="en-US" sz="1800" dirty="0">
                <a:latin typeface="Quire Sans" panose="020B0502040400020003" pitchFamily="34" charset="0"/>
                <a:cs typeface="Quire Sans" panose="020B0502040400020003" pitchFamily="34" charset="0"/>
              </a:rPr>
              <a:t>/Vesuvius; </a:t>
            </a:r>
            <a:r>
              <a:rPr lang="en-US" sz="1800" dirty="0" err="1">
                <a:latin typeface="Quire Sans" panose="020B0502040400020003" pitchFamily="34" charset="0"/>
                <a:cs typeface="Quire Sans" panose="020B0502040400020003" pitchFamily="34" charset="0"/>
              </a:rPr>
              <a:t>Taupo</a:t>
            </a:r>
            <a:r>
              <a:rPr lang="en-US" sz="1800" dirty="0">
                <a:latin typeface="Quire Sans" panose="020B0502040400020003" pitchFamily="34" charset="0"/>
                <a:cs typeface="Quire Sans" panose="020B0502040400020003" pitchFamily="34" charset="0"/>
              </a:rPr>
              <a:t> Ecuador; Southern Andes; Virunga; Kamchatka </a:t>
            </a:r>
            <a:r>
              <a:rPr lang="en-US" sz="1800" dirty="0" err="1">
                <a:latin typeface="Quire Sans" panose="020B0502040400020003" pitchFamily="34" charset="0"/>
                <a:cs typeface="Quire Sans" panose="020B0502040400020003" pitchFamily="34" charset="0"/>
              </a:rPr>
              <a:t>Kuriles</a:t>
            </a:r>
            <a:r>
              <a:rPr lang="en-US" sz="1800" dirty="0">
                <a:latin typeface="Quire Sans" panose="020B0502040400020003" pitchFamily="34" charset="0"/>
                <a:cs typeface="Quire Sans" panose="020B0502040400020003" pitchFamily="34" charset="0"/>
              </a:rPr>
              <a:t/>
            </a:r>
            <a:br>
              <a:rPr lang="en-US" sz="1800" dirty="0">
                <a:latin typeface="Quire Sans" panose="020B0502040400020003" pitchFamily="34" charset="0"/>
                <a:cs typeface="Quire Sans" panose="020B0502040400020003" pitchFamily="34" charset="0"/>
              </a:rPr>
            </a:br>
            <a:endParaRPr lang="en-US" sz="1800" dirty="0"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r>
              <a:rPr lang="en-US" sz="1800" b="1" dirty="0">
                <a:latin typeface="Quire Sans" panose="020B0502040400020003" pitchFamily="34" charset="0"/>
                <a:cs typeface="Quire Sans" panose="020B0502040400020003" pitchFamily="34" charset="0"/>
              </a:rPr>
              <a:t>Faults / Earthquakes </a:t>
            </a:r>
            <a:r>
              <a:rPr lang="en-US" sz="1800" dirty="0">
                <a:latin typeface="Quire Sans" panose="020B0502040400020003" pitchFamily="34" charset="0"/>
                <a:cs typeface="Quire Sans" panose="020B0502040400020003" pitchFamily="34" charset="0"/>
              </a:rPr>
              <a:t>: Marmara Western North Anatolian fault ; </a:t>
            </a:r>
            <a:r>
              <a:rPr lang="en-US" sz="1800" dirty="0" smtClean="0">
                <a:latin typeface="Quire Sans" panose="020B0502040400020003" pitchFamily="34" charset="0"/>
                <a:cs typeface="Quire Sans" panose="020B0502040400020003" pitchFamily="34" charset="0"/>
              </a:rPr>
              <a:t>San </a:t>
            </a:r>
            <a:r>
              <a:rPr lang="en-US" sz="1800" dirty="0">
                <a:latin typeface="Quire Sans" panose="020B0502040400020003" pitchFamily="34" charset="0"/>
                <a:cs typeface="Quire Sans" panose="020B0502040400020003" pitchFamily="34" charset="0"/>
              </a:rPr>
              <a:t>Andreas Fault NL; China Earthquakes; </a:t>
            </a:r>
            <a:r>
              <a:rPr lang="en-US" sz="1800" dirty="0" smtClean="0">
                <a:latin typeface="Quire Sans" panose="020B0502040400020003" pitchFamily="34" charset="0"/>
                <a:cs typeface="Quire Sans" panose="020B0502040400020003" pitchFamily="34" charset="0"/>
              </a:rPr>
              <a:t>Nicaragua; </a:t>
            </a:r>
            <a:r>
              <a:rPr lang="en-US" sz="1800" b="1" dirty="0" smtClean="0">
                <a:solidFill>
                  <a:srgbClr val="78B832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and a new Event Supersite</a:t>
            </a:r>
            <a:endParaRPr lang="fr-FR" sz="1800" b="1" dirty="0">
              <a:solidFill>
                <a:srgbClr val="78B832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5" name="AutoShape 2" descr="2 491 Tremblement De Terre Illustrations - Getty Images"/>
          <p:cNvSpPr>
            <a:spLocks noChangeAspect="1" noChangeArrowheads="1"/>
          </p:cNvSpPr>
          <p:nvPr/>
        </p:nvSpPr>
        <p:spPr bwMode="auto">
          <a:xfrm>
            <a:off x="155575" y="-306551"/>
            <a:ext cx="1871345" cy="119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0BC179D-6239-4241-8FED-04230029E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23" y="194557"/>
            <a:ext cx="12015062" cy="779002"/>
          </a:xfrm>
        </p:spPr>
        <p:txBody>
          <a:bodyPr/>
          <a:lstStyle/>
          <a:p>
            <a:r>
              <a:rPr lang="en-AU" dirty="0" err="1"/>
              <a:t>Geohazards</a:t>
            </a:r>
            <a:r>
              <a:rPr lang="en-AU" dirty="0"/>
              <a:t> Supersites &amp; Natural </a:t>
            </a:r>
            <a:r>
              <a:rPr lang="en-AU" dirty="0" smtClean="0"/>
              <a:t>Lab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530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>
            <a:spLocks noGrp="1"/>
          </p:cNvSpPr>
          <p:nvPr>
            <p:ph type="body" idx="1"/>
          </p:nvPr>
        </p:nvSpPr>
        <p:spPr>
          <a:xfrm>
            <a:off x="5939708" y="1313779"/>
            <a:ext cx="5967473" cy="466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None/>
            </a:pPr>
            <a:r>
              <a:rPr lang="en-US" sz="2000" dirty="0"/>
              <a:t>It is coordinated by researchers from the Istanbul Technical University  and </a:t>
            </a: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KOERI, who provide scientific information to AFAD and other responding agencies</a:t>
            </a:r>
            <a:r>
              <a:rPr lang="en-US" sz="2000" dirty="0"/>
              <a:t>.</a:t>
            </a:r>
            <a:endParaRPr lang="en-US"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>
              <a:buNone/>
            </a:pPr>
            <a:endParaRPr lang="it-IT" sz="2000" dirty="0"/>
          </a:p>
          <a:p>
            <a:pPr marL="0" lvl="0" indent="0">
              <a:buNone/>
            </a:pPr>
            <a:r>
              <a:rPr lang="it-IT" sz="2000" dirty="0"/>
              <a:t>The </a:t>
            </a:r>
            <a:r>
              <a:rPr lang="it-IT" sz="2000" dirty="0" err="1"/>
              <a:t>Supersite</a:t>
            </a:r>
            <a:r>
              <a:rPr lang="it-IT" sz="2000" dirty="0"/>
              <a:t> </a:t>
            </a:r>
            <a:r>
              <a:rPr lang="it-IT" sz="2000" dirty="0" err="1"/>
              <a:t>AoI</a:t>
            </a:r>
            <a:r>
              <a:rPr lang="it-IT" sz="2000" dirty="0"/>
              <a:t> </a:t>
            </a:r>
            <a:r>
              <a:rPr lang="it-IT" sz="2000" dirty="0" err="1"/>
              <a:t>includes</a:t>
            </a:r>
            <a:r>
              <a:rPr lang="it-IT" sz="2000" dirty="0"/>
              <a:t> </a:t>
            </a:r>
            <a:r>
              <a:rPr lang="it-IT" sz="2000" dirty="0" err="1"/>
              <a:t>areas</a:t>
            </a:r>
            <a:r>
              <a:rPr lang="it-IT" sz="2000" dirty="0"/>
              <a:t> </a:t>
            </a:r>
            <a:r>
              <a:rPr lang="it-IT" sz="2000" dirty="0" err="1"/>
              <a:t>where</a:t>
            </a:r>
            <a:r>
              <a:rPr lang="it-IT" sz="2000" dirty="0"/>
              <a:t> the </a:t>
            </a:r>
            <a:r>
              <a:rPr lang="it-IT" sz="2000" dirty="0" err="1"/>
              <a:t>additional</a:t>
            </a:r>
            <a:r>
              <a:rPr lang="it-IT" sz="2000" dirty="0"/>
              <a:t> stress </a:t>
            </a:r>
            <a:r>
              <a:rPr lang="it-IT" sz="2000" dirty="0" err="1"/>
              <a:t>transferred</a:t>
            </a:r>
            <a:r>
              <a:rPr lang="it-IT" sz="2000" dirty="0"/>
              <a:t> by the </a:t>
            </a:r>
            <a:r>
              <a:rPr lang="it-IT" sz="2000" dirty="0" err="1"/>
              <a:t>February</a:t>
            </a:r>
            <a:r>
              <a:rPr lang="it-IT" sz="2000" dirty="0"/>
              <a:t> 6 </a:t>
            </a:r>
            <a:r>
              <a:rPr lang="it-IT" sz="2000" dirty="0" err="1"/>
              <a:t>rupture</a:t>
            </a:r>
            <a:r>
              <a:rPr lang="it-IT" sz="2000" dirty="0"/>
              <a:t> </a:t>
            </a:r>
            <a:r>
              <a:rPr lang="it-IT" sz="2000" dirty="0" err="1"/>
              <a:t>may</a:t>
            </a:r>
            <a:r>
              <a:rPr lang="it-IT" sz="2000" dirty="0"/>
              <a:t> cause </a:t>
            </a:r>
            <a:r>
              <a:rPr lang="it-IT" sz="2000" dirty="0" err="1"/>
              <a:t>further</a:t>
            </a:r>
            <a:r>
              <a:rPr lang="it-IT" sz="2000" dirty="0"/>
              <a:t> fault </a:t>
            </a:r>
            <a:r>
              <a:rPr lang="it-IT" sz="2000" dirty="0" err="1"/>
              <a:t>activation</a:t>
            </a:r>
            <a:r>
              <a:rPr lang="it-IT" sz="2000" dirty="0"/>
              <a:t> in the </a:t>
            </a:r>
            <a:r>
              <a:rPr lang="it-IT" sz="2000" dirty="0" err="1"/>
              <a:t>next</a:t>
            </a:r>
            <a:r>
              <a:rPr lang="it-IT" sz="2000" dirty="0"/>
              <a:t> </a:t>
            </a:r>
            <a:r>
              <a:rPr lang="it-IT" sz="2000" dirty="0" err="1"/>
              <a:t>months</a:t>
            </a:r>
            <a:r>
              <a:rPr lang="it-IT" sz="2000" dirty="0"/>
              <a:t>/</a:t>
            </a:r>
            <a:r>
              <a:rPr lang="it-IT" sz="2000" dirty="0" err="1"/>
              <a:t>years</a:t>
            </a:r>
            <a:r>
              <a:rPr lang="it-IT" sz="2000" dirty="0"/>
              <a:t>.</a:t>
            </a:r>
          </a:p>
          <a:p>
            <a:pPr marL="0" lvl="0" indent="0">
              <a:buNone/>
            </a:pPr>
            <a:endParaRPr lang="it-IT"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>
              <a:buNone/>
            </a:pPr>
            <a:r>
              <a:rPr lang="it-IT" sz="2000" dirty="0"/>
              <a:t>The </a:t>
            </a:r>
            <a:r>
              <a:rPr lang="it-IT" sz="2000" dirty="0" err="1"/>
              <a:t>planned</a:t>
            </a:r>
            <a:r>
              <a:rPr lang="it-IT" sz="2000" dirty="0"/>
              <a:t> </a:t>
            </a:r>
            <a:r>
              <a:rPr lang="it-IT" sz="2000" dirty="0" err="1"/>
              <a:t>Supersite</a:t>
            </a:r>
            <a:r>
              <a:rPr lang="it-IT" sz="2000" dirty="0"/>
              <a:t> duration </a:t>
            </a:r>
            <a:r>
              <a:rPr lang="it-IT" sz="2000" dirty="0" err="1"/>
              <a:t>is</a:t>
            </a:r>
            <a:r>
              <a:rPr lang="it-IT" sz="2000" dirty="0"/>
              <a:t> one </a:t>
            </a:r>
            <a:r>
              <a:rPr lang="it-IT" sz="2000" dirty="0" err="1"/>
              <a:t>year</a:t>
            </a:r>
            <a:r>
              <a:rPr lang="it-IT" sz="2000" dirty="0"/>
              <a:t>.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1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dirty="0"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lang="it-IT" sz="3600" dirty="0">
                <a:effectLst/>
                <a:latin typeface="Arial" panose="020B0604020202020204" pitchFamily="34" charset="0"/>
              </a:rPr>
              <a:t>Kahramanmaraş Event </a:t>
            </a:r>
            <a:r>
              <a:rPr lang="it-IT" sz="3600" dirty="0" err="1">
                <a:effectLst/>
                <a:latin typeface="Arial" panose="020B0604020202020204" pitchFamily="34" charset="0"/>
              </a:rPr>
              <a:t>Supersite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69CC3FE-D518-7818-1AF0-04E16EC8B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" y="1558533"/>
            <a:ext cx="5820298" cy="43679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39400" y="5276087"/>
            <a:ext cx="4185761" cy="923330"/>
          </a:xfrm>
          <a:prstGeom prst="rect">
            <a:avLst/>
          </a:prstGeom>
          <a:noFill/>
          <a:ln w="19050">
            <a:solidFill>
              <a:srgbClr val="78B832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8B832"/>
                </a:solidFill>
              </a:rPr>
              <a:t>New </a:t>
            </a:r>
            <a:r>
              <a:rPr lang="fr-FR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8B832"/>
                </a:solidFill>
              </a:rPr>
              <a:t>activity</a:t>
            </a:r>
            <a:endParaRPr lang="fr-F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78B83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49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F5B438-112E-4A4C-865C-78D791EE0E8E}"/>
              </a:ext>
            </a:extLst>
          </p:cNvPr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8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C179D-6239-4241-8FED-04230029E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Volcano Demonstrator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35103" y="1156736"/>
            <a:ext cx="5154800" cy="3735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Quire Sans" panose="020B0502040400020003" pitchFamily="34" charset="0"/>
                <a:cs typeface="Quire Sans" panose="020B0502040400020003" pitchFamily="34" charset="0"/>
              </a:rPr>
              <a:t>Aims to evaluate the utility of remote sensing data for anticipating, detecting, and tracking volcanic eruptions.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Quire Sans" panose="020B0502040400020003" pitchFamily="34" charset="0"/>
                <a:cs typeface="Quire Sans" panose="020B0502040400020003" pitchFamily="34" charset="0"/>
              </a:rPr>
              <a:t>Supports EO applications that promote volcanic disaster risk reduction worldwide.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Quire Sans" panose="020B0502040400020003" pitchFamily="34" charset="0"/>
                <a:cs typeface="Quire Sans" panose="020B0502040400020003" pitchFamily="34" charset="0"/>
              </a:rPr>
              <a:t>Focus on high-risk volcanoes in areas where monitoring is not currently well developed (LAC, Africa, SE Asia).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785" y="5910488"/>
            <a:ext cx="11990563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Quire Sans" panose="020B0502040400020003" pitchFamily="34" charset="0"/>
                <a:cs typeface="Quire Sans" panose="020B0502040400020003" pitchFamily="34" charset="0"/>
              </a:rPr>
              <a:t>Demonstrator Leads: Mike Poland, </a:t>
            </a:r>
            <a:r>
              <a:rPr lang="en-US" sz="2000" b="1" dirty="0" smtClean="0">
                <a:latin typeface="Quire Sans" panose="020B0502040400020003" pitchFamily="34" charset="0"/>
                <a:cs typeface="Quire Sans" panose="020B0502040400020003" pitchFamily="34" charset="0"/>
              </a:rPr>
              <a:t>USGS;  Simona Zoffoli, ASI; Susi </a:t>
            </a:r>
            <a:r>
              <a:rPr lang="en-US" sz="2000" b="1" dirty="0">
                <a:latin typeface="Quire Sans" panose="020B0502040400020003" pitchFamily="34" charset="0"/>
                <a:cs typeface="Quire Sans" panose="020B0502040400020003" pitchFamily="34" charset="0"/>
              </a:rPr>
              <a:t>Ebmeier, University of Leeds.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241B69-93CA-443E-B1FD-285280081C75}"/>
              </a:ext>
            </a:extLst>
          </p:cNvPr>
          <p:cNvGrpSpPr/>
          <p:nvPr/>
        </p:nvGrpSpPr>
        <p:grpSpPr>
          <a:xfrm>
            <a:off x="5569014" y="1218949"/>
            <a:ext cx="6197601" cy="3673297"/>
            <a:chOff x="76200" y="1219200"/>
            <a:chExt cx="8458200" cy="4917122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7EC0DDA-CE0A-4CE7-A1E6-717982BCDF9E}"/>
                </a:ext>
              </a:extLst>
            </p:cNvPr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" y="1219200"/>
              <a:ext cx="8458200" cy="4917122"/>
            </a:xfrm>
            <a:prstGeom prst="rect">
              <a:avLst/>
            </a:prstGeom>
            <a:grpFill/>
            <a:ln w="12700">
              <a:noFill/>
            </a:ln>
          </p:spPr>
        </p:pic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3268F8-5378-49EF-8DE1-8976B11DCBF2}"/>
                </a:ext>
              </a:extLst>
            </p:cNvPr>
            <p:cNvSpPr/>
            <p:nvPr/>
          </p:nvSpPr>
          <p:spPr>
            <a:xfrm>
              <a:off x="1473158" y="2869753"/>
              <a:ext cx="1512495" cy="2457805"/>
            </a:xfrm>
            <a:custGeom>
              <a:avLst/>
              <a:gdLst>
                <a:gd name="connsiteX0" fmla="*/ 168812 w 2025747"/>
                <a:gd name="connsiteY0" fmla="*/ 0 h 3291840"/>
                <a:gd name="connsiteX1" fmla="*/ 168812 w 2025747"/>
                <a:gd name="connsiteY1" fmla="*/ 56270 h 3291840"/>
                <a:gd name="connsiteX2" fmla="*/ 0 w 2025747"/>
                <a:gd name="connsiteY2" fmla="*/ 98473 h 3291840"/>
                <a:gd name="connsiteX3" fmla="*/ 379827 w 2025747"/>
                <a:gd name="connsiteY3" fmla="*/ 731520 h 3291840"/>
                <a:gd name="connsiteX4" fmla="*/ 801858 w 2025747"/>
                <a:gd name="connsiteY4" fmla="*/ 1125415 h 3291840"/>
                <a:gd name="connsiteX5" fmla="*/ 1181686 w 2025747"/>
                <a:gd name="connsiteY5" fmla="*/ 1885070 h 3291840"/>
                <a:gd name="connsiteX6" fmla="*/ 1434904 w 2025747"/>
                <a:gd name="connsiteY6" fmla="*/ 3277772 h 3291840"/>
                <a:gd name="connsiteX7" fmla="*/ 1674055 w 2025747"/>
                <a:gd name="connsiteY7" fmla="*/ 3291840 h 3291840"/>
                <a:gd name="connsiteX8" fmla="*/ 1800664 w 2025747"/>
                <a:gd name="connsiteY8" fmla="*/ 3108960 h 3291840"/>
                <a:gd name="connsiteX9" fmla="*/ 1702190 w 2025747"/>
                <a:gd name="connsiteY9" fmla="*/ 2883877 h 3291840"/>
                <a:gd name="connsiteX10" fmla="*/ 1659987 w 2025747"/>
                <a:gd name="connsiteY10" fmla="*/ 2475913 h 3291840"/>
                <a:gd name="connsiteX11" fmla="*/ 1856935 w 2025747"/>
                <a:gd name="connsiteY11" fmla="*/ 1814732 h 3291840"/>
                <a:gd name="connsiteX12" fmla="*/ 1885070 w 2025747"/>
                <a:gd name="connsiteY12" fmla="*/ 1617784 h 3291840"/>
                <a:gd name="connsiteX13" fmla="*/ 1491175 w 2025747"/>
                <a:gd name="connsiteY13" fmla="*/ 1181686 h 3291840"/>
                <a:gd name="connsiteX14" fmla="*/ 1772529 w 2025747"/>
                <a:gd name="connsiteY14" fmla="*/ 956603 h 3291840"/>
                <a:gd name="connsiteX15" fmla="*/ 2025747 w 2025747"/>
                <a:gd name="connsiteY15" fmla="*/ 773723 h 3291840"/>
                <a:gd name="connsiteX16" fmla="*/ 2011680 w 2025747"/>
                <a:gd name="connsiteY16" fmla="*/ 548640 h 3291840"/>
                <a:gd name="connsiteX17" fmla="*/ 1871003 w 2025747"/>
                <a:gd name="connsiteY17" fmla="*/ 407963 h 3291840"/>
                <a:gd name="connsiteX18" fmla="*/ 1364566 w 2025747"/>
                <a:gd name="connsiteY18" fmla="*/ 675249 h 3291840"/>
                <a:gd name="connsiteX19" fmla="*/ 1026941 w 2025747"/>
                <a:gd name="connsiteY19" fmla="*/ 450166 h 3291840"/>
                <a:gd name="connsiteX20" fmla="*/ 562707 w 2025747"/>
                <a:gd name="connsiteY20" fmla="*/ 196947 h 3291840"/>
                <a:gd name="connsiteX21" fmla="*/ 422030 w 2025747"/>
                <a:gd name="connsiteY21" fmla="*/ 112541 h 3291840"/>
                <a:gd name="connsiteX22" fmla="*/ 168812 w 2025747"/>
                <a:gd name="connsiteY22" fmla="*/ 0 h 329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25747" h="3291840">
                  <a:moveTo>
                    <a:pt x="168812" y="0"/>
                  </a:moveTo>
                  <a:lnTo>
                    <a:pt x="168812" y="56270"/>
                  </a:lnTo>
                  <a:lnTo>
                    <a:pt x="0" y="98473"/>
                  </a:lnTo>
                  <a:lnTo>
                    <a:pt x="379827" y="731520"/>
                  </a:lnTo>
                  <a:lnTo>
                    <a:pt x="801858" y="1125415"/>
                  </a:lnTo>
                  <a:lnTo>
                    <a:pt x="1181686" y="1885070"/>
                  </a:lnTo>
                  <a:lnTo>
                    <a:pt x="1434904" y="3277772"/>
                  </a:lnTo>
                  <a:lnTo>
                    <a:pt x="1674055" y="3291840"/>
                  </a:lnTo>
                  <a:lnTo>
                    <a:pt x="1800664" y="3108960"/>
                  </a:lnTo>
                  <a:lnTo>
                    <a:pt x="1702190" y="2883877"/>
                  </a:lnTo>
                  <a:lnTo>
                    <a:pt x="1659987" y="2475913"/>
                  </a:lnTo>
                  <a:lnTo>
                    <a:pt x="1856935" y="1814732"/>
                  </a:lnTo>
                  <a:lnTo>
                    <a:pt x="1885070" y="1617784"/>
                  </a:lnTo>
                  <a:lnTo>
                    <a:pt x="1491175" y="1181686"/>
                  </a:lnTo>
                  <a:lnTo>
                    <a:pt x="1772529" y="956603"/>
                  </a:lnTo>
                  <a:lnTo>
                    <a:pt x="2025747" y="773723"/>
                  </a:lnTo>
                  <a:lnTo>
                    <a:pt x="2011680" y="548640"/>
                  </a:lnTo>
                  <a:lnTo>
                    <a:pt x="1871003" y="407963"/>
                  </a:lnTo>
                  <a:lnTo>
                    <a:pt x="1364566" y="675249"/>
                  </a:lnTo>
                  <a:lnTo>
                    <a:pt x="1026941" y="450166"/>
                  </a:lnTo>
                  <a:lnTo>
                    <a:pt x="562707" y="196947"/>
                  </a:lnTo>
                  <a:lnTo>
                    <a:pt x="422030" y="112541"/>
                  </a:lnTo>
                  <a:lnTo>
                    <a:pt x="168812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789852DF-D4B0-4104-856A-0B4A92765C9A}"/>
                </a:ext>
              </a:extLst>
            </p:cNvPr>
            <p:cNvSpPr/>
            <p:nvPr/>
          </p:nvSpPr>
          <p:spPr>
            <a:xfrm>
              <a:off x="6420277" y="2985290"/>
              <a:ext cx="2006156" cy="1428468"/>
            </a:xfrm>
            <a:custGeom>
              <a:avLst/>
              <a:gdLst>
                <a:gd name="connsiteX0" fmla="*/ 2489981 w 2686929"/>
                <a:gd name="connsiteY0" fmla="*/ 1913206 h 1913206"/>
                <a:gd name="connsiteX1" fmla="*/ 2686929 w 2686929"/>
                <a:gd name="connsiteY1" fmla="*/ 1688123 h 1913206"/>
                <a:gd name="connsiteX2" fmla="*/ 2447778 w 2686929"/>
                <a:gd name="connsiteY2" fmla="*/ 1167619 h 1913206"/>
                <a:gd name="connsiteX3" fmla="*/ 2152357 w 2686929"/>
                <a:gd name="connsiteY3" fmla="*/ 1012874 h 1913206"/>
                <a:gd name="connsiteX4" fmla="*/ 1856935 w 2686929"/>
                <a:gd name="connsiteY4" fmla="*/ 914400 h 1913206"/>
                <a:gd name="connsiteX5" fmla="*/ 1589649 w 2686929"/>
                <a:gd name="connsiteY5" fmla="*/ 900333 h 1913206"/>
                <a:gd name="connsiteX6" fmla="*/ 1294227 w 2686929"/>
                <a:gd name="connsiteY6" fmla="*/ 872197 h 1913206"/>
                <a:gd name="connsiteX7" fmla="*/ 1209821 w 2686929"/>
                <a:gd name="connsiteY7" fmla="*/ 590843 h 1913206"/>
                <a:gd name="connsiteX8" fmla="*/ 1111347 w 2686929"/>
                <a:gd name="connsiteY8" fmla="*/ 365760 h 1913206"/>
                <a:gd name="connsiteX9" fmla="*/ 1111347 w 2686929"/>
                <a:gd name="connsiteY9" fmla="*/ 140677 h 1913206"/>
                <a:gd name="connsiteX10" fmla="*/ 1055077 w 2686929"/>
                <a:gd name="connsiteY10" fmla="*/ 0 h 1913206"/>
                <a:gd name="connsiteX11" fmla="*/ 914400 w 2686929"/>
                <a:gd name="connsiteY11" fmla="*/ 0 h 1913206"/>
                <a:gd name="connsiteX12" fmla="*/ 829993 w 2686929"/>
                <a:gd name="connsiteY12" fmla="*/ 196948 h 1913206"/>
                <a:gd name="connsiteX13" fmla="*/ 829993 w 2686929"/>
                <a:gd name="connsiteY13" fmla="*/ 436099 h 1913206"/>
                <a:gd name="connsiteX14" fmla="*/ 872197 w 2686929"/>
                <a:gd name="connsiteY14" fmla="*/ 604911 h 1913206"/>
                <a:gd name="connsiteX15" fmla="*/ 773723 w 2686929"/>
                <a:gd name="connsiteY15" fmla="*/ 773723 h 1913206"/>
                <a:gd name="connsiteX16" fmla="*/ 759655 w 2686929"/>
                <a:gd name="connsiteY16" fmla="*/ 900333 h 1913206"/>
                <a:gd name="connsiteX17" fmla="*/ 900332 w 2686929"/>
                <a:gd name="connsiteY17" fmla="*/ 1026942 h 1913206"/>
                <a:gd name="connsiteX18" fmla="*/ 703384 w 2686929"/>
                <a:gd name="connsiteY18" fmla="*/ 1055077 h 1913206"/>
                <a:gd name="connsiteX19" fmla="*/ 492369 w 2686929"/>
                <a:gd name="connsiteY19" fmla="*/ 900333 h 1913206"/>
                <a:gd name="connsiteX20" fmla="*/ 351692 w 2686929"/>
                <a:gd name="connsiteY20" fmla="*/ 773723 h 1913206"/>
                <a:gd name="connsiteX21" fmla="*/ 267286 w 2686929"/>
                <a:gd name="connsiteY21" fmla="*/ 590843 h 1913206"/>
                <a:gd name="connsiteX22" fmla="*/ 196947 w 2686929"/>
                <a:gd name="connsiteY22" fmla="*/ 422031 h 1913206"/>
                <a:gd name="connsiteX23" fmla="*/ 0 w 2686929"/>
                <a:gd name="connsiteY23" fmla="*/ 407963 h 1913206"/>
                <a:gd name="connsiteX24" fmla="*/ 14067 w 2686929"/>
                <a:gd name="connsiteY24" fmla="*/ 647114 h 1913206"/>
                <a:gd name="connsiteX25" fmla="*/ 98473 w 2686929"/>
                <a:gd name="connsiteY25" fmla="*/ 928468 h 1913206"/>
                <a:gd name="connsiteX26" fmla="*/ 225083 w 2686929"/>
                <a:gd name="connsiteY26" fmla="*/ 1125416 h 1913206"/>
                <a:gd name="connsiteX27" fmla="*/ 407963 w 2686929"/>
                <a:gd name="connsiteY27" fmla="*/ 1237957 h 1913206"/>
                <a:gd name="connsiteX28" fmla="*/ 703384 w 2686929"/>
                <a:gd name="connsiteY28" fmla="*/ 1336431 h 1913206"/>
                <a:gd name="connsiteX29" fmla="*/ 1055077 w 2686929"/>
                <a:gd name="connsiteY29" fmla="*/ 1336431 h 1913206"/>
                <a:gd name="connsiteX30" fmla="*/ 1322363 w 2686929"/>
                <a:gd name="connsiteY30" fmla="*/ 1237957 h 1913206"/>
                <a:gd name="connsiteX31" fmla="*/ 1533378 w 2686929"/>
                <a:gd name="connsiteY31" fmla="*/ 1237957 h 1913206"/>
                <a:gd name="connsiteX32" fmla="*/ 1744393 w 2686929"/>
                <a:gd name="connsiteY32" fmla="*/ 1322363 h 1913206"/>
                <a:gd name="connsiteX33" fmla="*/ 2011680 w 2686929"/>
                <a:gd name="connsiteY33" fmla="*/ 1364566 h 1913206"/>
                <a:gd name="connsiteX34" fmla="*/ 2152357 w 2686929"/>
                <a:gd name="connsiteY34" fmla="*/ 1575582 h 1913206"/>
                <a:gd name="connsiteX35" fmla="*/ 2489981 w 2686929"/>
                <a:gd name="connsiteY35" fmla="*/ 1913206 h 1913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686929" h="1913206">
                  <a:moveTo>
                    <a:pt x="2489981" y="1913206"/>
                  </a:moveTo>
                  <a:lnTo>
                    <a:pt x="2686929" y="1688123"/>
                  </a:lnTo>
                  <a:lnTo>
                    <a:pt x="2447778" y="1167619"/>
                  </a:lnTo>
                  <a:lnTo>
                    <a:pt x="2152357" y="1012874"/>
                  </a:lnTo>
                  <a:lnTo>
                    <a:pt x="1856935" y="914400"/>
                  </a:lnTo>
                  <a:lnTo>
                    <a:pt x="1589649" y="900333"/>
                  </a:lnTo>
                  <a:lnTo>
                    <a:pt x="1294227" y="872197"/>
                  </a:lnTo>
                  <a:lnTo>
                    <a:pt x="1209821" y="590843"/>
                  </a:lnTo>
                  <a:lnTo>
                    <a:pt x="1111347" y="365760"/>
                  </a:lnTo>
                  <a:lnTo>
                    <a:pt x="1111347" y="140677"/>
                  </a:lnTo>
                  <a:lnTo>
                    <a:pt x="1055077" y="0"/>
                  </a:lnTo>
                  <a:lnTo>
                    <a:pt x="914400" y="0"/>
                  </a:lnTo>
                  <a:lnTo>
                    <a:pt x="829993" y="196948"/>
                  </a:lnTo>
                  <a:lnTo>
                    <a:pt x="829993" y="436099"/>
                  </a:lnTo>
                  <a:lnTo>
                    <a:pt x="872197" y="604911"/>
                  </a:lnTo>
                  <a:lnTo>
                    <a:pt x="773723" y="773723"/>
                  </a:lnTo>
                  <a:lnTo>
                    <a:pt x="759655" y="900333"/>
                  </a:lnTo>
                  <a:lnTo>
                    <a:pt x="900332" y="1026942"/>
                  </a:lnTo>
                  <a:lnTo>
                    <a:pt x="703384" y="1055077"/>
                  </a:lnTo>
                  <a:lnTo>
                    <a:pt x="492369" y="900333"/>
                  </a:lnTo>
                  <a:lnTo>
                    <a:pt x="351692" y="773723"/>
                  </a:lnTo>
                  <a:lnTo>
                    <a:pt x="267286" y="590843"/>
                  </a:lnTo>
                  <a:lnTo>
                    <a:pt x="196947" y="422031"/>
                  </a:lnTo>
                  <a:lnTo>
                    <a:pt x="0" y="407963"/>
                  </a:lnTo>
                  <a:lnTo>
                    <a:pt x="14067" y="647114"/>
                  </a:lnTo>
                  <a:lnTo>
                    <a:pt x="98473" y="928468"/>
                  </a:lnTo>
                  <a:lnTo>
                    <a:pt x="225083" y="1125416"/>
                  </a:lnTo>
                  <a:lnTo>
                    <a:pt x="407963" y="1237957"/>
                  </a:lnTo>
                  <a:lnTo>
                    <a:pt x="703384" y="1336431"/>
                  </a:lnTo>
                  <a:lnTo>
                    <a:pt x="1055077" y="1336431"/>
                  </a:lnTo>
                  <a:lnTo>
                    <a:pt x="1322363" y="1237957"/>
                  </a:lnTo>
                  <a:lnTo>
                    <a:pt x="1533378" y="1237957"/>
                  </a:lnTo>
                  <a:lnTo>
                    <a:pt x="1744393" y="1322363"/>
                  </a:lnTo>
                  <a:lnTo>
                    <a:pt x="2011680" y="1364566"/>
                  </a:lnTo>
                  <a:lnTo>
                    <a:pt x="2152357" y="1575582"/>
                  </a:lnTo>
                  <a:lnTo>
                    <a:pt x="2489981" y="191320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">
              <a:extLst>
                <a:ext uri="{FF2B5EF4-FFF2-40B4-BE49-F238E27FC236}">
                  <a16:creationId xmlns:a16="http://schemas.microsoft.com/office/drawing/2014/main" id="{B416BA8F-9B9C-4790-9998-7F76932F5A71}"/>
                </a:ext>
              </a:extLst>
            </p:cNvPr>
            <p:cNvSpPr/>
            <p:nvPr/>
          </p:nvSpPr>
          <p:spPr>
            <a:xfrm>
              <a:off x="3644900" y="2895600"/>
              <a:ext cx="1968500" cy="1333500"/>
            </a:xfrm>
            <a:custGeom>
              <a:avLst/>
              <a:gdLst>
                <a:gd name="connsiteX0" fmla="*/ 25400 w 1968500"/>
                <a:gd name="connsiteY0" fmla="*/ 254000 h 1333500"/>
                <a:gd name="connsiteX1" fmla="*/ 0 w 1968500"/>
                <a:gd name="connsiteY1" fmla="*/ 571500 h 1333500"/>
                <a:gd name="connsiteX2" fmla="*/ 546100 w 1968500"/>
                <a:gd name="connsiteY2" fmla="*/ 558800 h 1333500"/>
                <a:gd name="connsiteX3" fmla="*/ 812800 w 1968500"/>
                <a:gd name="connsiteY3" fmla="*/ 889000 h 1333500"/>
                <a:gd name="connsiteX4" fmla="*/ 1104900 w 1968500"/>
                <a:gd name="connsiteY4" fmla="*/ 711200 h 1333500"/>
                <a:gd name="connsiteX5" fmla="*/ 1219200 w 1968500"/>
                <a:gd name="connsiteY5" fmla="*/ 711200 h 1333500"/>
                <a:gd name="connsiteX6" fmla="*/ 1358900 w 1968500"/>
                <a:gd name="connsiteY6" fmla="*/ 1066800 h 1333500"/>
                <a:gd name="connsiteX7" fmla="*/ 1549400 w 1968500"/>
                <a:gd name="connsiteY7" fmla="*/ 1295400 h 1333500"/>
                <a:gd name="connsiteX8" fmla="*/ 1828800 w 1968500"/>
                <a:gd name="connsiteY8" fmla="*/ 1333500 h 1333500"/>
                <a:gd name="connsiteX9" fmla="*/ 1917700 w 1968500"/>
                <a:gd name="connsiteY9" fmla="*/ 990600 h 1333500"/>
                <a:gd name="connsiteX10" fmla="*/ 1663700 w 1968500"/>
                <a:gd name="connsiteY10" fmla="*/ 965200 h 1333500"/>
                <a:gd name="connsiteX11" fmla="*/ 1689100 w 1968500"/>
                <a:gd name="connsiteY11" fmla="*/ 774700 h 1333500"/>
                <a:gd name="connsiteX12" fmla="*/ 1778000 w 1968500"/>
                <a:gd name="connsiteY12" fmla="*/ 533400 h 1333500"/>
                <a:gd name="connsiteX13" fmla="*/ 1968500 w 1968500"/>
                <a:gd name="connsiteY13" fmla="*/ 419100 h 1333500"/>
                <a:gd name="connsiteX14" fmla="*/ 1866900 w 1968500"/>
                <a:gd name="connsiteY14" fmla="*/ 317500 h 1333500"/>
                <a:gd name="connsiteX15" fmla="*/ 1562100 w 1968500"/>
                <a:gd name="connsiteY15" fmla="*/ 317500 h 1333500"/>
                <a:gd name="connsiteX16" fmla="*/ 1143000 w 1968500"/>
                <a:gd name="connsiteY16" fmla="*/ 0 h 1333500"/>
                <a:gd name="connsiteX17" fmla="*/ 1016000 w 1968500"/>
                <a:gd name="connsiteY17" fmla="*/ 50800 h 1333500"/>
                <a:gd name="connsiteX18" fmla="*/ 25400 w 1968500"/>
                <a:gd name="connsiteY18" fmla="*/ 254000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68500" h="1333500">
                  <a:moveTo>
                    <a:pt x="25400" y="254000"/>
                  </a:moveTo>
                  <a:lnTo>
                    <a:pt x="0" y="571500"/>
                  </a:lnTo>
                  <a:lnTo>
                    <a:pt x="546100" y="558800"/>
                  </a:lnTo>
                  <a:lnTo>
                    <a:pt x="812800" y="889000"/>
                  </a:lnTo>
                  <a:lnTo>
                    <a:pt x="1104900" y="711200"/>
                  </a:lnTo>
                  <a:lnTo>
                    <a:pt x="1219200" y="711200"/>
                  </a:lnTo>
                  <a:lnTo>
                    <a:pt x="1358900" y="1066800"/>
                  </a:lnTo>
                  <a:lnTo>
                    <a:pt x="1549400" y="1295400"/>
                  </a:lnTo>
                  <a:lnTo>
                    <a:pt x="1828800" y="1333500"/>
                  </a:lnTo>
                  <a:lnTo>
                    <a:pt x="1917700" y="990600"/>
                  </a:lnTo>
                  <a:lnTo>
                    <a:pt x="1663700" y="965200"/>
                  </a:lnTo>
                  <a:lnTo>
                    <a:pt x="1689100" y="774700"/>
                  </a:lnTo>
                  <a:lnTo>
                    <a:pt x="1778000" y="533400"/>
                  </a:lnTo>
                  <a:lnTo>
                    <a:pt x="1968500" y="419100"/>
                  </a:lnTo>
                  <a:lnTo>
                    <a:pt x="1866900" y="317500"/>
                  </a:lnTo>
                  <a:lnTo>
                    <a:pt x="1562100" y="317500"/>
                  </a:lnTo>
                  <a:lnTo>
                    <a:pt x="1143000" y="0"/>
                  </a:lnTo>
                  <a:lnTo>
                    <a:pt x="1016000" y="50800"/>
                  </a:lnTo>
                  <a:lnTo>
                    <a:pt x="25400" y="25400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76048" y="5094041"/>
            <a:ext cx="11957414" cy="954107"/>
          </a:xfrm>
          <a:prstGeom prst="rect">
            <a:avLst/>
          </a:prstGeom>
          <a:noFill/>
          <a:ln w="19050">
            <a:solidFill>
              <a:srgbClr val="78B832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8B832"/>
                </a:solidFill>
              </a:rPr>
              <a:t>Science 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8B832"/>
                </a:solidFill>
              </a:rPr>
              <a:t>driver with 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8B832"/>
                </a:solidFill>
              </a:rPr>
              <a:t>long-term 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8B832"/>
                </a:solidFill>
              </a:rPr>
              <a:t>science objectives and quick 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8B832"/>
                </a:solidFill>
              </a:rPr>
              <a:t>response. </a:t>
            </a:r>
            <a:r>
              <a:rPr lang="fr-FR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8B832"/>
                </a:solidFill>
              </a:rPr>
              <a:t>Evolution </a:t>
            </a:r>
            <a:r>
              <a:rPr lang="fr-FR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8B832"/>
                </a:solidFill>
              </a:rPr>
              <a:t>towards</a:t>
            </a:r>
            <a:r>
              <a:rPr lang="fr-F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8B832"/>
                </a:solidFill>
              </a:rPr>
              <a:t> </a:t>
            </a:r>
            <a:r>
              <a:rPr lang="fr-FR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8B832"/>
                </a:solidFill>
              </a:rPr>
              <a:t>a </a:t>
            </a:r>
            <a:r>
              <a:rPr lang="fr-FR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8B832"/>
                </a:solidFill>
              </a:rPr>
              <a:t>virtual</a:t>
            </a:r>
            <a:r>
              <a:rPr lang="fr-FR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8B832"/>
                </a:solidFill>
              </a:rPr>
              <a:t> </a:t>
            </a:r>
            <a:r>
              <a:rPr lang="fr-FR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8B832"/>
                </a:solidFill>
              </a:rPr>
              <a:t>volcanoes</a:t>
            </a:r>
            <a:r>
              <a:rPr lang="fr-F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8B832"/>
                </a:solidFill>
              </a:rPr>
              <a:t> </a:t>
            </a:r>
            <a:r>
              <a:rPr lang="fr-FR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8B832"/>
                </a:solidFill>
              </a:rPr>
              <a:t>observatory</a:t>
            </a:r>
            <a:r>
              <a:rPr lang="fr-FR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8B832"/>
                </a:solidFill>
              </a:rPr>
              <a:t> ?</a:t>
            </a:r>
            <a:r>
              <a:rPr lang="fr-FR" sz="1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fr-FR" sz="1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8265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F5B438-112E-4A4C-865C-78D791EE0E8E}"/>
              </a:ext>
            </a:extLst>
          </p:cNvPr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9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C179D-6239-4241-8FED-04230029E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Landslide Demonstrator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185472" y="1465514"/>
            <a:ext cx="61427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Quire Sans" panose="020B0502040400020003" pitchFamily="34" charset="0"/>
                <a:cs typeface="Quire Sans" panose="020B0502040400020003" pitchFamily="34" charset="0"/>
              </a:rPr>
              <a:t>Aims to demonstrate the effective exploitation of satellite EO across the full cycle of landslide disaster risk management (</a:t>
            </a:r>
            <a:r>
              <a:rPr lang="en-US" sz="2000" dirty="0" err="1">
                <a:latin typeface="Quire Sans" panose="020B0502040400020003" pitchFamily="34" charset="0"/>
                <a:cs typeface="Quire Sans" panose="020B0502040400020003" pitchFamily="34" charset="0"/>
              </a:rPr>
              <a:t>i</a:t>
            </a:r>
            <a:r>
              <a:rPr lang="en-US" sz="2000" dirty="0">
                <a:latin typeface="Quire Sans" panose="020B0502040400020003" pitchFamily="34" charset="0"/>
                <a:cs typeface="Quire Sans" panose="020B0502040400020003" pitchFamily="34" charset="0"/>
              </a:rPr>
              <a:t>. e. preparedness, response, and recovery at global, regional, and local scales), including the possibility of multi-hazard focus on cascading impacts and risk.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303241" y="1184633"/>
            <a:ext cx="5486400" cy="5037438"/>
            <a:chOff x="137652" y="1229034"/>
            <a:chExt cx="5486400" cy="5037438"/>
          </a:xfrm>
        </p:grpSpPr>
        <p:grpSp>
          <p:nvGrpSpPr>
            <p:cNvPr id="15" name="Grouper 8"/>
            <p:cNvGrpSpPr/>
            <p:nvPr/>
          </p:nvGrpSpPr>
          <p:grpSpPr>
            <a:xfrm>
              <a:off x="137652" y="3057834"/>
              <a:ext cx="5486400" cy="3208638"/>
              <a:chOff x="304800" y="2743200"/>
              <a:chExt cx="5486400" cy="3208638"/>
            </a:xfrm>
          </p:grpSpPr>
          <p:pic>
            <p:nvPicPr>
              <p:cNvPr id="16" name="Image 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8059"/>
              <a:stretch/>
            </p:blipFill>
            <p:spPr>
              <a:xfrm>
                <a:off x="304800" y="2743200"/>
                <a:ext cx="5486400" cy="3200400"/>
              </a:xfrm>
              <a:prstGeom prst="rect">
                <a:avLst/>
              </a:prstGeom>
            </p:spPr>
          </p:pic>
          <p:sp>
            <p:nvSpPr>
              <p:cNvPr id="17" name="ZoneTexte 10"/>
              <p:cNvSpPr txBox="1"/>
              <p:nvPr/>
            </p:nvSpPr>
            <p:spPr>
              <a:xfrm>
                <a:off x="1410387" y="5674841"/>
                <a:ext cx="4380813" cy="27699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200" b="0" i="0" u="none" strike="noStrike" cap="none" spc="0" normalizeH="0" baseline="0" dirty="0">
                    <a:ln>
                      <a:noFill/>
                    </a:ln>
                    <a:solidFill>
                      <a:srgbClr val="002569"/>
                    </a:solidFill>
                    <a:effectLst/>
                    <a:uFillTx/>
                  </a:rPr>
                  <a:t>East France </a:t>
                </a:r>
                <a:r>
                  <a:rPr kumimoji="0" lang="mr-IN" sz="1200" b="0" i="0" u="none" strike="noStrike" cap="none" spc="0" normalizeH="0" baseline="0" dirty="0">
                    <a:ln>
                      <a:noFill/>
                    </a:ln>
                    <a:solidFill>
                      <a:srgbClr val="002569"/>
                    </a:solidFill>
                    <a:effectLst/>
                    <a:uFillTx/>
                  </a:rPr>
                  <a:t>–</a:t>
                </a:r>
                <a:r>
                  <a:rPr kumimoji="0" lang="fr-FR" sz="1200" b="0" i="0" u="none" strike="noStrike" cap="none" spc="0" normalizeH="0" baseline="0" dirty="0">
                    <a:ln>
                      <a:noFill/>
                    </a:ln>
                    <a:solidFill>
                      <a:srgbClr val="002569"/>
                    </a:solidFill>
                    <a:effectLst/>
                    <a:uFillTx/>
                  </a:rPr>
                  <a:t> March 2020 </a:t>
                </a:r>
                <a:r>
                  <a:rPr kumimoji="0" lang="mr-IN" sz="1200" b="0" i="0" u="none" strike="noStrike" cap="none" spc="0" normalizeH="0" baseline="0" dirty="0">
                    <a:ln>
                      <a:noFill/>
                    </a:ln>
                    <a:solidFill>
                      <a:srgbClr val="002569"/>
                    </a:solidFill>
                    <a:effectLst/>
                    <a:uFillTx/>
                  </a:rPr>
                  <a:t>–</a:t>
                </a:r>
                <a:r>
                  <a:rPr kumimoji="0" lang="fr-FR" sz="1200" b="0" i="0" u="none" strike="noStrike" cap="none" spc="0" normalizeH="0" baseline="0" dirty="0">
                    <a:ln>
                      <a:noFill/>
                    </a:ln>
                    <a:solidFill>
                      <a:srgbClr val="002569"/>
                    </a:solidFill>
                    <a:effectLst/>
                    <a:uFillTx/>
                  </a:rPr>
                  <a:t> </a:t>
                </a:r>
                <a:r>
                  <a:rPr kumimoji="0" lang="fr-FR" sz="1200" b="0" i="0" u="none" strike="noStrike" cap="none" spc="0" normalizeH="0" baseline="0" dirty="0" err="1">
                    <a:ln>
                      <a:noFill/>
                    </a:ln>
                    <a:solidFill>
                      <a:srgbClr val="002569"/>
                    </a:solidFill>
                    <a:effectLst/>
                    <a:uFillTx/>
                  </a:rPr>
                  <a:t>landslide</a:t>
                </a:r>
                <a:r>
                  <a:rPr kumimoji="0" lang="fr-FR" sz="1200" b="0" i="0" u="none" strike="noStrike" cap="none" spc="0" normalizeH="0" baseline="0" dirty="0">
                    <a:ln>
                      <a:noFill/>
                    </a:ln>
                    <a:solidFill>
                      <a:srgbClr val="002569"/>
                    </a:solidFill>
                    <a:effectLst/>
                    <a:uFillTx/>
                  </a:rPr>
                  <a:t> on high speed train TGV</a:t>
                </a:r>
              </a:p>
            </p:txBody>
          </p:sp>
        </p:grpSp>
        <p:grpSp>
          <p:nvGrpSpPr>
            <p:cNvPr id="18" name="Grouper 7"/>
            <p:cNvGrpSpPr/>
            <p:nvPr/>
          </p:nvGrpSpPr>
          <p:grpSpPr>
            <a:xfrm>
              <a:off x="290052" y="1229034"/>
              <a:ext cx="5181600" cy="2457254"/>
              <a:chOff x="3581400" y="2751438"/>
              <a:chExt cx="5181600" cy="2457254"/>
            </a:xfrm>
          </p:grpSpPr>
          <p:pic>
            <p:nvPicPr>
              <p:cNvPr id="19" name="Image 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581400" y="2751438"/>
                <a:ext cx="5181600" cy="2457254"/>
              </a:xfrm>
              <a:prstGeom prst="rect">
                <a:avLst/>
              </a:prstGeom>
            </p:spPr>
          </p:pic>
          <p:sp>
            <p:nvSpPr>
              <p:cNvPr id="20" name="ZoneTexte 6"/>
              <p:cNvSpPr txBox="1"/>
              <p:nvPr/>
            </p:nvSpPr>
            <p:spPr>
              <a:xfrm>
                <a:off x="3657600" y="4904603"/>
                <a:ext cx="5104729" cy="27699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200" b="0" i="0" u="none" strike="noStrike" cap="none" spc="0" normalizeH="0" baseline="0" dirty="0" err="1">
                    <a:ln>
                      <a:noFill/>
                    </a:ln>
                    <a:solidFill>
                      <a:srgbClr val="002569"/>
                    </a:solidFill>
                    <a:effectLst/>
                    <a:uFillTx/>
                  </a:rPr>
                  <a:t>Elkhorn</a:t>
                </a:r>
                <a:r>
                  <a:rPr kumimoji="0" lang="fr-FR" sz="1200" b="0" i="0" u="none" strike="noStrike" cap="none" spc="0" normalizeH="0" baseline="0" dirty="0">
                    <a:ln>
                      <a:noFill/>
                    </a:ln>
                    <a:solidFill>
                      <a:srgbClr val="002569"/>
                    </a:solidFill>
                    <a:effectLst/>
                    <a:uFillTx/>
                  </a:rPr>
                  <a:t> city (Kentucky, US) </a:t>
                </a:r>
                <a:r>
                  <a:rPr kumimoji="0" lang="mr-IN" sz="1200" b="0" i="0" u="none" strike="noStrike" cap="none" spc="0" normalizeH="0" baseline="0" dirty="0">
                    <a:ln>
                      <a:noFill/>
                    </a:ln>
                    <a:solidFill>
                      <a:srgbClr val="002569"/>
                    </a:solidFill>
                    <a:effectLst/>
                    <a:uFillTx/>
                  </a:rPr>
                  <a:t>–</a:t>
                </a:r>
                <a:r>
                  <a:rPr kumimoji="0" lang="fr-FR" sz="1200" b="0" i="0" u="none" strike="noStrike" cap="none" spc="0" normalizeH="0" baseline="0" dirty="0">
                    <a:ln>
                      <a:noFill/>
                    </a:ln>
                    <a:solidFill>
                      <a:srgbClr val="002569"/>
                    </a:solidFill>
                    <a:effectLst/>
                    <a:uFillTx/>
                  </a:rPr>
                  <a:t> </a:t>
                </a:r>
                <a:r>
                  <a:rPr kumimoji="0" lang="fr-FR" sz="1200" b="0" i="0" u="none" strike="noStrike" cap="none" spc="0" normalizeH="0" baseline="0" dirty="0" err="1">
                    <a:ln>
                      <a:noFill/>
                    </a:ln>
                    <a:solidFill>
                      <a:srgbClr val="002569"/>
                    </a:solidFill>
                    <a:effectLst/>
                    <a:uFillTx/>
                  </a:rPr>
                  <a:t>February</a:t>
                </a:r>
                <a:r>
                  <a:rPr kumimoji="0" lang="fr-FR" sz="1200" b="0" i="0" u="none" strike="noStrike" cap="none" spc="0" normalizeH="0" baseline="0" dirty="0">
                    <a:ln>
                      <a:noFill/>
                    </a:ln>
                    <a:solidFill>
                      <a:srgbClr val="002569"/>
                    </a:solidFill>
                    <a:effectLst/>
                    <a:uFillTx/>
                  </a:rPr>
                  <a:t> 2020 </a:t>
                </a:r>
                <a:r>
                  <a:rPr kumimoji="0" lang="mr-IN" sz="1200" b="0" i="0" u="none" strike="noStrike" cap="none" spc="0" normalizeH="0" baseline="0" dirty="0">
                    <a:ln>
                      <a:noFill/>
                    </a:ln>
                    <a:solidFill>
                      <a:srgbClr val="002569"/>
                    </a:solidFill>
                    <a:effectLst/>
                    <a:uFillTx/>
                  </a:rPr>
                  <a:t>–</a:t>
                </a:r>
                <a:r>
                  <a:rPr kumimoji="0" lang="fr-FR" sz="1200" b="0" i="0" u="none" strike="noStrike" cap="none" spc="0" normalizeH="0" baseline="0" dirty="0">
                    <a:ln>
                      <a:noFill/>
                    </a:ln>
                    <a:solidFill>
                      <a:srgbClr val="002569"/>
                    </a:solidFill>
                    <a:effectLst/>
                    <a:uFillTx/>
                  </a:rPr>
                  <a:t> </a:t>
                </a:r>
                <a:r>
                  <a:rPr kumimoji="0" lang="fr-FR" sz="1200" b="0" i="0" u="none" strike="noStrike" cap="none" spc="0" normalizeH="0" baseline="0" dirty="0" err="1">
                    <a:ln>
                      <a:noFill/>
                    </a:ln>
                    <a:solidFill>
                      <a:srgbClr val="002569"/>
                    </a:solidFill>
                    <a:effectLst/>
                    <a:uFillTx/>
                  </a:rPr>
                  <a:t>shallow</a:t>
                </a:r>
                <a:r>
                  <a:rPr kumimoji="0" lang="fr-FR" sz="1200" b="0" i="0" u="none" strike="noStrike" cap="none" spc="0" normalizeH="0" baseline="0" dirty="0">
                    <a:ln>
                      <a:noFill/>
                    </a:ln>
                    <a:solidFill>
                      <a:srgbClr val="002569"/>
                    </a:solidFill>
                    <a:effectLst/>
                    <a:uFillTx/>
                  </a:rPr>
                  <a:t> </a:t>
                </a:r>
                <a:r>
                  <a:rPr kumimoji="0" lang="fr-FR" sz="1200" b="0" i="0" u="none" strike="noStrike" cap="none" spc="0" normalizeH="0" baseline="0" dirty="0" err="1">
                    <a:ln>
                      <a:noFill/>
                    </a:ln>
                    <a:solidFill>
                      <a:srgbClr val="002569"/>
                    </a:solidFill>
                    <a:effectLst/>
                    <a:uFillTx/>
                  </a:rPr>
                  <a:t>landslide</a:t>
                </a:r>
                <a:r>
                  <a:rPr kumimoji="0" lang="fr-FR" sz="1200" b="0" i="0" u="none" strike="noStrike" cap="none" spc="0" normalizeH="0" baseline="0" dirty="0">
                    <a:ln>
                      <a:noFill/>
                    </a:ln>
                    <a:solidFill>
                      <a:srgbClr val="002569"/>
                    </a:solidFill>
                    <a:effectLst/>
                    <a:uFillTx/>
                  </a:rPr>
                  <a:t> / </a:t>
                </a:r>
                <a:r>
                  <a:rPr kumimoji="0" lang="fr-FR" sz="1200" b="0" i="0" u="none" strike="noStrike" cap="none" spc="0" normalizeH="0" baseline="0" dirty="0" err="1">
                    <a:ln>
                      <a:noFill/>
                    </a:ln>
                    <a:solidFill>
                      <a:srgbClr val="002569"/>
                    </a:solidFill>
                    <a:effectLst/>
                    <a:uFillTx/>
                  </a:rPr>
                  <a:t>mudflow</a:t>
                </a:r>
                <a:endParaRPr kumimoji="0" lang="fr-FR" sz="1200" b="0" i="0" u="none" strike="noStrike" cap="none" spc="0" normalizeH="0" baseline="0" dirty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endParaRPr>
              </a:p>
            </p:txBody>
          </p:sp>
        </p:grpSp>
      </p:grpSp>
      <p:sp>
        <p:nvSpPr>
          <p:cNvPr id="12" name="TextBox 9"/>
          <p:cNvSpPr txBox="1"/>
          <p:nvPr/>
        </p:nvSpPr>
        <p:spPr>
          <a:xfrm>
            <a:off x="6496991" y="5251167"/>
            <a:ext cx="5519664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/>
            <a:r>
              <a:rPr lang="en-US" sz="2000" b="1" dirty="0">
                <a:latin typeface="Quire Sans" panose="020B0502040400020003" pitchFamily="34" charset="0"/>
                <a:cs typeface="Quire Sans" panose="020B0502040400020003" pitchFamily="34" charset="0"/>
              </a:rPr>
              <a:t>Demonstrator Leads: </a:t>
            </a:r>
            <a:r>
              <a:rPr lang="en-CA" sz="2000" b="1" dirty="0">
                <a:latin typeface="Quire Sans" panose="020B0502040400020003" pitchFamily="34" charset="0"/>
                <a:cs typeface="Quire Sans" panose="020B0502040400020003" pitchFamily="34" charset="0"/>
              </a:rPr>
              <a:t>Pukar Amatya, NASA; </a:t>
            </a:r>
            <a:endParaRPr lang="fr-FR" sz="2000" b="1" dirty="0"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algn="r"/>
            <a:r>
              <a:rPr lang="en-CA" sz="2000" b="1" dirty="0">
                <a:latin typeface="Quire Sans" panose="020B0502040400020003" pitchFamily="34" charset="0"/>
                <a:cs typeface="Quire Sans" panose="020B0502040400020003" pitchFamily="34" charset="0"/>
              </a:rPr>
              <a:t>Jean-Philippe Malet, </a:t>
            </a:r>
            <a:r>
              <a:rPr lang="en-CA" sz="2000" b="1" dirty="0" smtClean="0">
                <a:latin typeface="Quire Sans" panose="020B0502040400020003" pitchFamily="34" charset="0"/>
                <a:cs typeface="Quire Sans" panose="020B0502040400020003" pitchFamily="34" charset="0"/>
              </a:rPr>
              <a:t>UNISTRA/EOST; </a:t>
            </a:r>
            <a:r>
              <a:rPr lang="fr-FR" sz="2000" b="1" dirty="0">
                <a:latin typeface="Quire Sans" panose="020B0502040400020003" pitchFamily="34" charset="0"/>
                <a:cs typeface="Quire Sans" panose="020B0502040400020003" pitchFamily="34" charset="0"/>
              </a:rPr>
              <a:t>Jonathan </a:t>
            </a:r>
            <a:r>
              <a:rPr lang="fr-FR" sz="2000" b="1" dirty="0" err="1" smtClean="0">
                <a:latin typeface="Quire Sans" panose="020B0502040400020003" pitchFamily="34" charset="0"/>
                <a:cs typeface="Quire Sans" panose="020B0502040400020003" pitchFamily="34" charset="0"/>
              </a:rPr>
              <a:t>Godt</a:t>
            </a:r>
            <a:r>
              <a:rPr lang="fr-FR" sz="2000" b="1" dirty="0" smtClean="0">
                <a:latin typeface="Quire Sans" panose="020B0502040400020003" pitchFamily="34" charset="0"/>
                <a:cs typeface="Quire Sans" panose="020B0502040400020003" pitchFamily="34" charset="0"/>
              </a:rPr>
              <a:t>, USGS</a:t>
            </a:r>
            <a:endParaRPr lang="fr-FR" sz="2000" b="1" dirty="0"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endParaRPr lang="fr-FR" sz="2000" b="1" dirty="0"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8553" y="4312448"/>
            <a:ext cx="11301045" cy="954107"/>
          </a:xfrm>
          <a:prstGeom prst="rect">
            <a:avLst/>
          </a:prstGeom>
          <a:ln w="19050">
            <a:solidFill>
              <a:srgbClr val="78B832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8B832"/>
                </a:solidFill>
              </a:rPr>
              <a:t>Twofold approach 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8B832"/>
                </a:solidFill>
              </a:rPr>
              <a:t>with continued science globally but 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8B832"/>
                </a:solidFill>
              </a:rPr>
              <a:t>uptake 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8B832"/>
                </a:solidFill>
              </a:rPr>
              <a:t>of existing methodologies for insurance users (semi-commercial)</a:t>
            </a:r>
          </a:p>
        </p:txBody>
      </p:sp>
    </p:spTree>
    <p:extLst>
      <p:ext uri="{BB962C8B-B14F-4D97-AF65-F5344CB8AC3E}">
        <p14:creationId xmlns:p14="http://schemas.microsoft.com/office/powerpoint/2010/main" val="120602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1714</Words>
  <Application>Microsoft Office PowerPoint</Application>
  <PresentationFormat>Grand écran</PresentationFormat>
  <Paragraphs>158</Paragraphs>
  <Slides>15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6" baseType="lpstr">
      <vt:lpstr>Arial</vt:lpstr>
      <vt:lpstr>Arial Bold</vt:lpstr>
      <vt:lpstr>Calibri</vt:lpstr>
      <vt:lpstr>Courier New</vt:lpstr>
      <vt:lpstr>Helvetica</vt:lpstr>
      <vt:lpstr>Montserrat</vt:lpstr>
      <vt:lpstr>Noto Sans Symbols</vt:lpstr>
      <vt:lpstr>Quire Sans</vt:lpstr>
      <vt:lpstr>Times New Roman</vt:lpstr>
      <vt:lpstr>Wingdings</vt:lpstr>
      <vt:lpstr>ceos</vt:lpstr>
      <vt:lpstr> CEOS WG Disasters : an overview for WGISS</vt:lpstr>
      <vt:lpstr>Overview</vt:lpstr>
      <vt:lpstr>WGDisasters fundamentals</vt:lpstr>
      <vt:lpstr>WGDisasters Priorities 2022-2023</vt:lpstr>
      <vt:lpstr>Présentation PowerPoint</vt:lpstr>
      <vt:lpstr>Geohazards Supersites &amp; Natural Lab</vt:lpstr>
      <vt:lpstr>The Kahramanmaraş Event Supersite</vt:lpstr>
      <vt:lpstr>Volcano Demonstrator</vt:lpstr>
      <vt:lpstr>Landslide Demonstrator</vt:lpstr>
      <vt:lpstr>Recovery Observatory (RO) Demonstrator</vt:lpstr>
      <vt:lpstr>Pilot and Demonstrator Successes</vt:lpstr>
      <vt:lpstr>Sustainability Challenges</vt:lpstr>
      <vt:lpstr>Links to other CEOS WGs</vt:lpstr>
      <vt:lpstr>Links to other CEOS WGs and GEO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 Technical Workshop 2022 Presentation Template and Guidance</dc:title>
  <dc:subject/>
  <dc:creator>Riza Singh</dc:creator>
  <cp:keywords/>
  <dc:description/>
  <cp:lastModifiedBy>deboissezonh</cp:lastModifiedBy>
  <cp:revision>70</cp:revision>
  <cp:lastPrinted>2022-09-15T07:17:48Z</cp:lastPrinted>
  <dcterms:modified xsi:type="dcterms:W3CDTF">2023-04-19T10:00:18Z</dcterms:modified>
  <cp:category/>
</cp:coreProperties>
</file>