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61" r:id="rId2"/>
  </p:sldMasterIdLst>
  <p:notesMasterIdLst>
    <p:notesMasterId r:id="rId15"/>
  </p:notesMasterIdLst>
  <p:sldIdLst>
    <p:sldId id="256" r:id="rId3"/>
    <p:sldId id="296" r:id="rId4"/>
    <p:sldId id="297" r:id="rId5"/>
    <p:sldId id="298" r:id="rId6"/>
    <p:sldId id="299" r:id="rId7"/>
    <p:sldId id="300" r:id="rId8"/>
    <p:sldId id="305" r:id="rId9"/>
    <p:sldId id="306" r:id="rId10"/>
    <p:sldId id="301" r:id="rId11"/>
    <p:sldId id="307" r:id="rId12"/>
    <p:sldId id="302" r:id="rId13"/>
    <p:sldId id="30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82623" autoAdjust="0"/>
  </p:normalViewPr>
  <p:slideViewPr>
    <p:cSldViewPr snapToGrid="0">
      <p:cViewPr varScale="1">
        <p:scale>
          <a:sx n="92" d="100"/>
          <a:sy n="92" d="100"/>
        </p:scale>
        <p:origin x="101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157b04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1157b04be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282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157b04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1157b04be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337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157b04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1157b04be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59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157b04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1157b04be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157b04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1157b04be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35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157b04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1157b04be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73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157b04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1157b04be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28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157b04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1157b04be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04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157b04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1157b04be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69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157b04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1157b04be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88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157b04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1157b04be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32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1157b04be_0_1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111157b04be_0_1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g111157b04be_0_1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11157b04be_0_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11157b04be_0_1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18-21 April 2023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41;p4">
            <a:extLst>
              <a:ext uri="{FF2B5EF4-FFF2-40B4-BE49-F238E27FC236}">
                <a16:creationId xmlns:a16="http://schemas.microsoft.com/office/drawing/2014/main" id="{6A9F7E61-2836-6FF2-AD82-3AD79C6201EA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18-21 April 2023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41;p4">
            <a:extLst>
              <a:ext uri="{FF2B5EF4-FFF2-40B4-BE49-F238E27FC236}">
                <a16:creationId xmlns:a16="http://schemas.microsoft.com/office/drawing/2014/main" id="{4F4D5BC4-758F-D818-2A9D-3316F0A68070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18-21 April 2023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10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41;p4">
            <a:extLst>
              <a:ext uri="{FF2B5EF4-FFF2-40B4-BE49-F238E27FC236}">
                <a16:creationId xmlns:a16="http://schemas.microsoft.com/office/drawing/2014/main" id="{FFEB723A-2BD3-8D50-97CF-9EF523EC431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18-21 April 2023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cb64ab5853_0_105"/>
          <p:cNvSpPr>
            <a:spLocks noGrp="1"/>
          </p:cNvSpPr>
          <p:nvPr>
            <p:ph type="sldNum" idx="12"/>
          </p:nvPr>
        </p:nvSpPr>
        <p:spPr>
          <a:xfrm>
            <a:off x="11684000" y="6629400"/>
            <a:ext cx="4065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gcb64ab5853_0_105"/>
          <p:cNvSpPr txBox="1">
            <a:spLocks noGrp="1"/>
          </p:cNvSpPr>
          <p:nvPr>
            <p:ph type="body" idx="1"/>
          </p:nvPr>
        </p:nvSpPr>
        <p:spPr>
          <a:xfrm>
            <a:off x="101600" y="1219200"/>
            <a:ext cx="119889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gcb64ab5853_0_105"/>
          <p:cNvSpPr txBox="1">
            <a:spLocks noGrp="1"/>
          </p:cNvSpPr>
          <p:nvPr>
            <p:ph type="body" idx="2"/>
          </p:nvPr>
        </p:nvSpPr>
        <p:spPr>
          <a:xfrm>
            <a:off x="2641600" y="76200"/>
            <a:ext cx="660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p8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41;p4">
            <a:extLst>
              <a:ext uri="{FF2B5EF4-FFF2-40B4-BE49-F238E27FC236}">
                <a16:creationId xmlns:a16="http://schemas.microsoft.com/office/drawing/2014/main" id="{A115C3CF-FB2C-D649-1F68-C10FA2055301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18-21 April 2023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9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41;p4">
            <a:extLst>
              <a:ext uri="{FF2B5EF4-FFF2-40B4-BE49-F238E27FC236}">
                <a16:creationId xmlns:a16="http://schemas.microsoft.com/office/drawing/2014/main" id="{D1B16E14-1D9F-0312-D75E-9CC78914515E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18-21 April 2023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6" name="Google Shape;56;p1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41;p4">
            <a:extLst>
              <a:ext uri="{FF2B5EF4-FFF2-40B4-BE49-F238E27FC236}">
                <a16:creationId xmlns:a16="http://schemas.microsoft.com/office/drawing/2014/main" id="{E37A73BA-3CEC-0F06-4F5A-EF26A0EE59C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18-21 April 2023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9">
            <a:alphaModFix amt="34000"/>
          </a:blip>
          <a:srcRect l="51340" t="39268" r="-2841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 userDrawn="1"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1;p4">
            <a:extLst>
              <a:ext uri="{FF2B5EF4-FFF2-40B4-BE49-F238E27FC236}">
                <a16:creationId xmlns:a16="http://schemas.microsoft.com/office/drawing/2014/main" id="{946DA568-4D0C-8506-FA69-8CB354A3A2F1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18-21 April 2023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26723" y="513690"/>
            <a:ext cx="8416018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7500" dirty="0"/>
              <a:t>Overview of </a:t>
            </a:r>
            <a:br>
              <a:rPr lang="en-US" altLang="ja-JP" sz="7500" dirty="0"/>
            </a:br>
            <a:r>
              <a:rPr lang="en-US" altLang="ja-JP" sz="7500" dirty="0"/>
              <a:t>WGISS Activities</a:t>
            </a:r>
            <a:endParaRPr sz="75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dirty="0">
                <a:solidFill>
                  <a:schemeClr val="accent1"/>
                </a:solidFill>
              </a:rPr>
              <a:t>　　</a:t>
            </a:r>
            <a:r>
              <a:rPr lang="en-US" altLang="ja-JP" sz="1800" b="1" dirty="0">
                <a:solidFill>
                  <a:schemeClr val="accent1"/>
                </a:solidFill>
              </a:rPr>
              <a:t>Dr. 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Makoto NATSUISAKA, JAXA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2023.04.19_0</a:t>
            </a:r>
            <a:r>
              <a:rPr lang="en-US" sz="1800" b="1" dirty="0">
                <a:solidFill>
                  <a:schemeClr val="accent1"/>
                </a:solidFill>
              </a:rPr>
              <a:t>9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.25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Cordoba, Argentina (CONAE)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18-20 April 2023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cb64ab5853_0_7">
            <a:extLst>
              <a:ext uri="{FF2B5EF4-FFF2-40B4-BE49-F238E27FC236}">
                <a16:creationId xmlns:a16="http://schemas.microsoft.com/office/drawing/2014/main" id="{250776F9-183F-4AF4-9428-A13064EC7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55" y="175950"/>
            <a:ext cx="1061295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sz="3600" b="1" dirty="0"/>
              <a:t>Technology Exploration IG</a:t>
            </a:r>
            <a:endParaRPr sz="3600" dirty="0"/>
          </a:p>
        </p:txBody>
      </p:sp>
      <p:sp>
        <p:nvSpPr>
          <p:cNvPr id="2" name="Google Shape;81;p9">
            <a:extLst>
              <a:ext uri="{FF2B5EF4-FFF2-40B4-BE49-F238E27FC236}">
                <a16:creationId xmlns:a16="http://schemas.microsoft.com/office/drawing/2014/main" id="{09235E9E-C4BA-0234-386D-C34CB5C2925D}"/>
              </a:ext>
            </a:extLst>
          </p:cNvPr>
          <p:cNvSpPr txBox="1"/>
          <p:nvPr/>
        </p:nvSpPr>
        <p:spPr>
          <a:xfrm>
            <a:off x="364374" y="1225729"/>
            <a:ext cx="11463251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Led by Yosuke Ikehata (JAXA) and Richard Moreno (CNES)</a:t>
            </a: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rgbClr val="FF0000"/>
                </a:solidFill>
              </a:rPr>
              <a:t>Jupyter Notebook initiative 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as a collaboration with SEO and WGCapD has been going on.  Jupyter Notebook Day was held on 21</a:t>
            </a:r>
            <a:r>
              <a:rPr lang="en-US" altLang="ja-JP" sz="2400" baseline="30000" dirty="0">
                <a:solidFill>
                  <a:schemeClr val="bg2">
                    <a:lumMod val="50000"/>
                  </a:schemeClr>
                </a:solidFill>
              </a:rPr>
              <a:t>st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 Oct.  The white paper will be issued.</a:t>
            </a: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AI/ML initiative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was proposed at WGISS-54.  Use cases, technologies, platforms, etc., focusing on the Earth observations, will be surveyed.  The participation from other entities would be welcomed.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Study on </a:t>
            </a:r>
            <a:r>
              <a:rPr lang="en-US" sz="2400" dirty="0">
                <a:solidFill>
                  <a:srgbClr val="FF0000"/>
                </a:solidFill>
              </a:rPr>
              <a:t>federation between HPC and Archive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especially on cloud was also proposed at WGISS-54.</a:t>
            </a:r>
          </a:p>
        </p:txBody>
      </p:sp>
    </p:spTree>
    <p:extLst>
      <p:ext uri="{BB962C8B-B14F-4D97-AF65-F5344CB8AC3E}">
        <p14:creationId xmlns:p14="http://schemas.microsoft.com/office/powerpoint/2010/main" val="404423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cb64ab5853_0_7">
            <a:extLst>
              <a:ext uri="{FF2B5EF4-FFF2-40B4-BE49-F238E27FC236}">
                <a16:creationId xmlns:a16="http://schemas.microsoft.com/office/drawing/2014/main" id="{250776F9-183F-4AF4-9428-A13064EC7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55" y="175950"/>
            <a:ext cx="1061295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b="1" dirty="0"/>
              <a:t>WGISS Webinars</a:t>
            </a:r>
            <a:endParaRPr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1AAF14B-4516-E0CD-3B2D-2427AC299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54576"/>
              </p:ext>
            </p:extLst>
          </p:nvPr>
        </p:nvGraphicFramePr>
        <p:xfrm>
          <a:off x="450574" y="1542059"/>
          <a:ext cx="11290851" cy="4291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690">
                  <a:extLst>
                    <a:ext uri="{9D8B030D-6E8A-4147-A177-3AD203B41FA5}">
                      <a16:colId xmlns:a16="http://schemas.microsoft.com/office/drawing/2014/main" val="638605979"/>
                    </a:ext>
                  </a:extLst>
                </a:gridCol>
                <a:gridCol w="8902167">
                  <a:extLst>
                    <a:ext uri="{9D8B030D-6E8A-4147-A177-3AD203B41FA5}">
                      <a16:colId xmlns:a16="http://schemas.microsoft.com/office/drawing/2014/main" val="840448756"/>
                    </a:ext>
                  </a:extLst>
                </a:gridCol>
                <a:gridCol w="1796994">
                  <a:extLst>
                    <a:ext uri="{9D8B030D-6E8A-4147-A177-3AD203B41FA5}">
                      <a16:colId xmlns:a16="http://schemas.microsoft.com/office/drawing/2014/main" val="2766033196"/>
                    </a:ext>
                  </a:extLst>
                </a:gridCol>
              </a:tblGrid>
              <a:tr h="4373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No.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Title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Date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4139620279"/>
                  </a:ext>
                </a:extLst>
              </a:tr>
              <a:tr h="4981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CEOS Jupyter Notebooks Day – Supporting Global Best Practice and Training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October 2022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3041231494"/>
                  </a:ext>
                </a:extLst>
              </a:tr>
              <a:tr h="3320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Jupyter Notebooks for Capacity Development Webinar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July 2021</a:t>
                      </a:r>
                      <a:endParaRPr lang="ja-JP" alt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2705435017"/>
                  </a:ext>
                </a:extLst>
              </a:tr>
              <a:tr h="5072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Future Data Access &amp; Analysis Architecture Initiative Webinar (Joint WGISS/WGCapD Activity)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September 2019</a:t>
                      </a:r>
                      <a:endParaRPr lang="ja-JP" alt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809587175"/>
                  </a:ext>
                </a:extLst>
              </a:tr>
              <a:tr h="4981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Agile Development and the Scaled Agile Framework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July 2018</a:t>
                      </a:r>
                      <a:endParaRPr lang="ja-JP" alt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832992234"/>
                  </a:ext>
                </a:extLst>
              </a:tr>
              <a:tr h="4981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The Open Geospatial Consortium (OGC) Coverage Standards Suite: Introduction &amp; Overview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January 2018  </a:t>
                      </a:r>
                      <a:endParaRPr lang="ja-JP" alt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3362925326"/>
                  </a:ext>
                </a:extLst>
              </a:tr>
              <a:tr h="4681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The Burgeoning Role of Python for Earth Observation Data Analysis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August 2017 </a:t>
                      </a:r>
                      <a:endParaRPr lang="ja-JP" alt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254934913"/>
                  </a:ext>
                </a:extLst>
              </a:tr>
              <a:tr h="4981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Data Cubes for Large Scale Data Analytics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June 2017</a:t>
                      </a:r>
                      <a:endParaRPr lang="ja-JP" alt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2547967254"/>
                  </a:ext>
                </a:extLst>
              </a:tr>
              <a:tr h="4981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Relevancy Ranking of Data Search Results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March 2017</a:t>
                      </a:r>
                      <a:endParaRPr lang="ja-JP" alt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4120687938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9B60D8-9449-AA2F-1F65-7143D766942F}"/>
              </a:ext>
            </a:extLst>
          </p:cNvPr>
          <p:cNvSpPr txBox="1"/>
          <p:nvPr/>
        </p:nvSpPr>
        <p:spPr>
          <a:xfrm>
            <a:off x="538699" y="5924759"/>
            <a:ext cx="117858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accent1"/>
                </a:solidFill>
              </a:rPr>
              <a:t>https://ceos.org/ourwork/workinggroups/wgiss/technology-exploration/webinars/</a:t>
            </a:r>
          </a:p>
        </p:txBody>
      </p:sp>
    </p:spTree>
    <p:extLst>
      <p:ext uri="{BB962C8B-B14F-4D97-AF65-F5344CB8AC3E}">
        <p14:creationId xmlns:p14="http://schemas.microsoft.com/office/powerpoint/2010/main" val="385996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cb64ab5853_0_7">
            <a:extLst>
              <a:ext uri="{FF2B5EF4-FFF2-40B4-BE49-F238E27FC236}">
                <a16:creationId xmlns:a16="http://schemas.microsoft.com/office/drawing/2014/main" id="{250776F9-183F-4AF4-9428-A13064EC7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55" y="175950"/>
            <a:ext cx="1061295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ja-JP" sz="3600" b="1" dirty="0"/>
              <a:t>Ref. EAIL (Earth Analytics Interoperability Lab.)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5A389C-6BE2-5A77-5211-6A4265343D77}"/>
              </a:ext>
            </a:extLst>
          </p:cNvPr>
          <p:cNvSpPr txBox="1"/>
          <p:nvPr/>
        </p:nvSpPr>
        <p:spPr>
          <a:xfrm>
            <a:off x="358253" y="1241075"/>
            <a:ext cx="97039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“EAIL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Use-cases and vision” by Jonathan Hodge, CSIRO Chile</a:t>
            </a:r>
          </a:p>
          <a:p>
            <a:r>
              <a:rPr lang="ja-JP" altLang="en-US" sz="1800" dirty="0"/>
              <a:t>https://ceos.org/meetings/wgiss-54/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81750B4-AECB-544B-7F8E-1E3106E4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09" y="2205799"/>
            <a:ext cx="7290323" cy="289391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FE778F-0D0C-B861-9F58-DFB671894280}"/>
              </a:ext>
            </a:extLst>
          </p:cNvPr>
          <p:cNvSpPr txBox="1"/>
          <p:nvPr/>
        </p:nvSpPr>
        <p:spPr>
          <a:xfrm>
            <a:off x="358253" y="5219900"/>
            <a:ext cx="11475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ja-JP" sz="1800" dirty="0"/>
              <a:t>EAIL is operated by CSIRO Chile with significant support from the Chilean Data Observatory, a public-private-academic partnership founded by the Chilean Government (Ministry of Science, Ministry of Economy), Adolfo Ibáñez University and AWS.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dirty="0"/>
              <a:t>Landsat-5, 7, 8, 9, Sentinel 1, 2, NASA DEM, Copernicus DEM on AWS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336AC3-4A6B-7AE5-7DB3-99A48C13E204}"/>
              </a:ext>
            </a:extLst>
          </p:cNvPr>
          <p:cNvSpPr txBox="1"/>
          <p:nvPr/>
        </p:nvSpPr>
        <p:spPr>
          <a:xfrm>
            <a:off x="9052559" y="3338209"/>
            <a:ext cx="25151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continuity is discussed by SEO and CSIRO.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796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cb64ab5853_0_7">
            <a:extLst>
              <a:ext uri="{FF2B5EF4-FFF2-40B4-BE49-F238E27FC236}">
                <a16:creationId xmlns:a16="http://schemas.microsoft.com/office/drawing/2014/main" id="{250776F9-183F-4AF4-9428-A13064EC7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55" y="175950"/>
            <a:ext cx="1061295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b="1" dirty="0"/>
              <a:t>What is WGISS?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C2A808-6226-6DE7-3BC0-673F325B7AD6}"/>
              </a:ext>
            </a:extLst>
          </p:cNvPr>
          <p:cNvSpPr txBox="1">
            <a:spLocks/>
          </p:cNvSpPr>
          <p:nvPr/>
        </p:nvSpPr>
        <p:spPr>
          <a:xfrm>
            <a:off x="348456" y="1311789"/>
            <a:ext cx="11495088" cy="502310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marR="0" lvl="1" indent="-3117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marR="0" lvl="2" indent="-27431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marR="0" lvl="5" indent="2286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marR="0" lvl="6" indent="274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marR="0" lvl="7" indent="3200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marR="0" lvl="8" indent="3657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b="1" u="sng" dirty="0">
                <a:solidFill>
                  <a:srgbClr val="0000CC"/>
                </a:solidFill>
                <a:latin typeface="+mn-lt"/>
              </a:rPr>
              <a:t>W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orking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b="1" u="sng" dirty="0">
                <a:solidFill>
                  <a:srgbClr val="0000CC"/>
                </a:solidFill>
                <a:latin typeface="+mn-lt"/>
              </a:rPr>
              <a:t>G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roup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on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b="1" u="sng" dirty="0">
                <a:solidFill>
                  <a:srgbClr val="0000CC"/>
                </a:solidFill>
                <a:latin typeface="+mn-lt"/>
              </a:rPr>
              <a:t>I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nformation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b="1" u="sng" dirty="0">
                <a:solidFill>
                  <a:srgbClr val="0000CC"/>
                </a:solidFill>
                <a:latin typeface="+mn-lt"/>
              </a:rPr>
              <a:t>S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ystems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and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b="1" u="sng" dirty="0">
                <a:solidFill>
                  <a:srgbClr val="0000CC"/>
                </a:solidFill>
                <a:latin typeface="+mn-lt"/>
              </a:rPr>
              <a:t>S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ervices</a:t>
            </a:r>
          </a:p>
          <a:p>
            <a:endParaRPr lang="en-US" altLang="ja-JP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WGISS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promotes collaboration in the development of systems and services that manage and supply Earth observation data as a working group of CEOS. </a:t>
            </a:r>
          </a:p>
          <a:p>
            <a:pPr marL="0" indent="0">
              <a:buFont typeface="Arial"/>
              <a:buNone/>
            </a:pPr>
            <a:endParaRPr lang="en-US" altLang="ja-JP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activities and expertise of WGISS span 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the information life cycle;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  <a:latin typeface="+mn-lt"/>
              </a:rPr>
              <a:t>data</a:t>
            </a:r>
            <a:r>
              <a:rPr lang="ja-JP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preservation</a:t>
            </a:r>
            <a:r>
              <a:rPr lang="ja-JP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and</a:t>
            </a:r>
            <a:r>
              <a:rPr lang="ja-JP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stewardship,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  <a:latin typeface="+mn-lt"/>
              </a:rPr>
              <a:t>discovery and access,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  <a:latin typeface="+mn-lt"/>
              </a:rPr>
              <a:t>interoperability and use,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  <a:latin typeface="+mn-lt"/>
              </a:rPr>
              <a:t>explore cutting-edge technologies.</a:t>
            </a:r>
          </a:p>
        </p:txBody>
      </p:sp>
    </p:spTree>
    <p:extLst>
      <p:ext uri="{BB962C8B-B14F-4D97-AF65-F5344CB8AC3E}">
        <p14:creationId xmlns:p14="http://schemas.microsoft.com/office/powerpoint/2010/main" val="178403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cb64ab5853_0_7">
            <a:extLst>
              <a:ext uri="{FF2B5EF4-FFF2-40B4-BE49-F238E27FC236}">
                <a16:creationId xmlns:a16="http://schemas.microsoft.com/office/drawing/2014/main" id="{250776F9-183F-4AF4-9428-A13064EC7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55" y="175950"/>
            <a:ext cx="1061295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b="1" dirty="0"/>
              <a:t>WGISS Structure</a:t>
            </a:r>
            <a:endParaRPr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81DD3A-112B-7B78-3A4E-D9A6A3DB6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6"/>
          <a:stretch/>
        </p:blipFill>
        <p:spPr>
          <a:xfrm>
            <a:off x="483878" y="1309903"/>
            <a:ext cx="10066877" cy="484409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523E35-460A-AF21-9D82-7C222A2D0CE1}"/>
              </a:ext>
            </a:extLst>
          </p:cNvPr>
          <p:cNvSpPr txBox="1"/>
          <p:nvPr/>
        </p:nvSpPr>
        <p:spPr>
          <a:xfrm>
            <a:off x="483878" y="6201074"/>
            <a:ext cx="6425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accent1"/>
                </a:solidFill>
              </a:rPr>
              <a:t>https://ceos.org/ourwork/workinggroups/wgiss/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7F6DA986-DD7F-A449-D32B-DA0369C6A5D4}"/>
              </a:ext>
            </a:extLst>
          </p:cNvPr>
          <p:cNvCxnSpPr/>
          <p:nvPr/>
        </p:nvCxnSpPr>
        <p:spPr>
          <a:xfrm>
            <a:off x="9676023" y="4800359"/>
            <a:ext cx="10117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2DFEA1-35AC-7A22-630F-1E46AB96893E}"/>
              </a:ext>
            </a:extLst>
          </p:cNvPr>
          <p:cNvSpPr txBox="1"/>
          <p:nvPr/>
        </p:nvSpPr>
        <p:spPr>
          <a:xfrm>
            <a:off x="10687779" y="4646470"/>
            <a:ext cx="1383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SEO/CSIRO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309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cb64ab5853_0_7">
            <a:extLst>
              <a:ext uri="{FF2B5EF4-FFF2-40B4-BE49-F238E27FC236}">
                <a16:creationId xmlns:a16="http://schemas.microsoft.com/office/drawing/2014/main" id="{250776F9-183F-4AF4-9428-A13064EC7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374" y="144387"/>
            <a:ext cx="1061295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sz="4400" b="1" dirty="0"/>
              <a:t>Data Preservation and Stewardship IG</a:t>
            </a:r>
            <a:endParaRPr dirty="0"/>
          </a:p>
        </p:txBody>
      </p:sp>
      <p:sp>
        <p:nvSpPr>
          <p:cNvPr id="2" name="Google Shape;81;p9">
            <a:extLst>
              <a:ext uri="{FF2B5EF4-FFF2-40B4-BE49-F238E27FC236}">
                <a16:creationId xmlns:a16="http://schemas.microsoft.com/office/drawing/2014/main" id="{609A6D77-0505-612D-D359-1DC1E703BAC2}"/>
              </a:ext>
            </a:extLst>
          </p:cNvPr>
          <p:cNvSpPr txBox="1"/>
          <p:nvPr/>
        </p:nvSpPr>
        <p:spPr>
          <a:xfrm>
            <a:off x="364374" y="1245790"/>
            <a:ext cx="11463251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Led by Mirko Albani (ESA).</a:t>
            </a: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accent1"/>
                </a:solidFill>
              </a:rPr>
              <a:t>Published guidelines for </a:t>
            </a:r>
            <a:r>
              <a:rPr lang="en-US" altLang="ja-JP" sz="2400" dirty="0">
                <a:solidFill>
                  <a:srgbClr val="FF0000"/>
                </a:solidFill>
              </a:rPr>
              <a:t>Preservation</a:t>
            </a:r>
            <a:r>
              <a:rPr lang="en-US" altLang="ja-JP" sz="2400" dirty="0">
                <a:solidFill>
                  <a:schemeClr val="accent1"/>
                </a:solidFill>
              </a:rPr>
              <a:t> Workflow, EO </a:t>
            </a:r>
            <a:r>
              <a:rPr lang="en-US" altLang="ja-JP" sz="2400" dirty="0">
                <a:solidFill>
                  <a:srgbClr val="FF0000"/>
                </a:solidFill>
              </a:rPr>
              <a:t>Data Stewardship </a:t>
            </a:r>
            <a:r>
              <a:rPr lang="en-US" altLang="ja-JP" sz="2400" dirty="0">
                <a:solidFill>
                  <a:schemeClr val="accent1"/>
                </a:solidFill>
              </a:rPr>
              <a:t>Glossary, EO </a:t>
            </a:r>
            <a:r>
              <a:rPr lang="en-US" altLang="ja-JP" sz="2400" dirty="0">
                <a:solidFill>
                  <a:srgbClr val="FF0000"/>
                </a:solidFill>
              </a:rPr>
              <a:t>Data Preservation </a:t>
            </a:r>
            <a:r>
              <a:rPr lang="en-US" altLang="ja-JP" sz="2400" dirty="0">
                <a:solidFill>
                  <a:schemeClr val="accent1"/>
                </a:solidFill>
              </a:rPr>
              <a:t>Guidelines, EO Data Set Consolidation Process, Preserved Data Set Content, </a:t>
            </a:r>
            <a:r>
              <a:rPr lang="en-US" altLang="ja-JP" sz="2400" dirty="0">
                <a:solidFill>
                  <a:srgbClr val="FF0000"/>
                </a:solidFill>
              </a:rPr>
              <a:t>Persistent Identifiers </a:t>
            </a:r>
            <a:r>
              <a:rPr lang="en-US" altLang="ja-JP" sz="2400" dirty="0">
                <a:solidFill>
                  <a:schemeClr val="accent1"/>
                </a:solidFill>
              </a:rPr>
              <a:t>Best Practice, </a:t>
            </a:r>
            <a:r>
              <a:rPr lang="en-US" altLang="ja-JP" sz="2400" dirty="0">
                <a:solidFill>
                  <a:srgbClr val="FF0000"/>
                </a:solidFill>
              </a:rPr>
              <a:t>Data Purge </a:t>
            </a:r>
            <a:r>
              <a:rPr lang="en-US" altLang="ja-JP" sz="2400" dirty="0">
                <a:solidFill>
                  <a:schemeClr val="accent1"/>
                </a:solidFill>
              </a:rPr>
              <a:t>Alert White Paper, CEOS Technical Content and Associated </a:t>
            </a:r>
            <a:r>
              <a:rPr lang="en-US" altLang="ja-JP" sz="2400" dirty="0">
                <a:solidFill>
                  <a:srgbClr val="FF0000"/>
                </a:solidFill>
              </a:rPr>
              <a:t>Information Preservation</a:t>
            </a:r>
            <a:r>
              <a:rPr lang="en-US" altLang="ja-JP" sz="2400" dirty="0">
                <a:solidFill>
                  <a:schemeClr val="accent1"/>
                </a:solidFill>
              </a:rPr>
              <a:t> Best Practices, WGISS </a:t>
            </a:r>
            <a:r>
              <a:rPr lang="en-US" altLang="ja-JP" sz="2400" dirty="0">
                <a:solidFill>
                  <a:srgbClr val="FF0000"/>
                </a:solidFill>
              </a:rPr>
              <a:t>Data Management and Stewardship </a:t>
            </a:r>
            <a:r>
              <a:rPr lang="en-US" altLang="ja-JP" sz="2400" dirty="0">
                <a:solidFill>
                  <a:schemeClr val="accent1"/>
                </a:solidFill>
              </a:rPr>
              <a:t>Maturity Matrix White Paper, Measuring EO </a:t>
            </a:r>
            <a:r>
              <a:rPr lang="en-US" altLang="ja-JP" sz="2400" dirty="0">
                <a:solidFill>
                  <a:srgbClr val="FF0000"/>
                </a:solidFill>
              </a:rPr>
              <a:t>Data Usage</a:t>
            </a:r>
            <a:r>
              <a:rPr lang="en-US" altLang="ja-JP" sz="2400" dirty="0">
                <a:solidFill>
                  <a:schemeClr val="accent1"/>
                </a:solidFill>
              </a:rPr>
              <a:t>, </a:t>
            </a:r>
            <a:r>
              <a:rPr lang="en-US" altLang="ja-JP" sz="2400" dirty="0">
                <a:solidFill>
                  <a:srgbClr val="FF0000"/>
                </a:solidFill>
              </a:rPr>
              <a:t>Data Stewardship </a:t>
            </a:r>
            <a:r>
              <a:rPr lang="en-US" altLang="ja-JP" sz="2400" dirty="0">
                <a:solidFill>
                  <a:schemeClr val="accent1"/>
                </a:solidFill>
              </a:rPr>
              <a:t>Reference Model White Paper, CEOS </a:t>
            </a:r>
            <a:r>
              <a:rPr lang="en-US" altLang="ja-JP" sz="2400" dirty="0">
                <a:solidFill>
                  <a:srgbClr val="FF0000"/>
                </a:solidFill>
              </a:rPr>
              <a:t>OpenSearch</a:t>
            </a:r>
            <a:r>
              <a:rPr lang="en-US" altLang="ja-JP" sz="2400" dirty="0">
                <a:solidFill>
                  <a:schemeClr val="accent1"/>
                </a:solidFill>
              </a:rPr>
              <a:t> Best Practice, CEOS </a:t>
            </a:r>
            <a:r>
              <a:rPr lang="en-US" altLang="ja-JP" sz="2400" dirty="0">
                <a:solidFill>
                  <a:srgbClr val="FF0000"/>
                </a:solidFill>
              </a:rPr>
              <a:t>Service Discovery </a:t>
            </a:r>
            <a:r>
              <a:rPr lang="en-US" altLang="ja-JP" sz="2400" dirty="0">
                <a:solidFill>
                  <a:schemeClr val="accent1"/>
                </a:solidFill>
              </a:rPr>
              <a:t>Best Practice</a:t>
            </a:r>
            <a:endParaRPr kumimoji="1" lang="en-US" altLang="ja-JP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0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cb64ab5853_0_7">
            <a:extLst>
              <a:ext uri="{FF2B5EF4-FFF2-40B4-BE49-F238E27FC236}">
                <a16:creationId xmlns:a16="http://schemas.microsoft.com/office/drawing/2014/main" id="{250776F9-183F-4AF4-9428-A13064EC7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374" y="192884"/>
            <a:ext cx="1061295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sz="4400" b="1" dirty="0"/>
              <a:t>Data Preservation and Stewardship IG</a:t>
            </a:r>
            <a:endParaRPr dirty="0"/>
          </a:p>
        </p:txBody>
      </p:sp>
      <p:sp>
        <p:nvSpPr>
          <p:cNvPr id="2" name="Google Shape;81;p9">
            <a:extLst>
              <a:ext uri="{FF2B5EF4-FFF2-40B4-BE49-F238E27FC236}">
                <a16:creationId xmlns:a16="http://schemas.microsoft.com/office/drawing/2014/main" id="{DD6BF65A-6F5F-5166-7CF6-AADC0102EA2C}"/>
              </a:ext>
            </a:extLst>
          </p:cNvPr>
          <p:cNvSpPr txBox="1"/>
          <p:nvPr/>
        </p:nvSpPr>
        <p:spPr>
          <a:xfrm>
            <a:off x="364374" y="1468425"/>
            <a:ext cx="1146325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accent1"/>
                </a:solidFill>
              </a:rPr>
              <a:t>“WGISS Data Management and Stewardship </a:t>
            </a:r>
            <a:r>
              <a:rPr lang="en-US" altLang="ja-JP" sz="2400" dirty="0">
                <a:solidFill>
                  <a:srgbClr val="FF0000"/>
                </a:solidFill>
              </a:rPr>
              <a:t>Maturity Matrix </a:t>
            </a:r>
            <a:r>
              <a:rPr lang="en-US" altLang="ja-JP" sz="2400" dirty="0">
                <a:solidFill>
                  <a:schemeClr val="accent1"/>
                </a:solidFill>
              </a:rPr>
              <a:t>White Paper” attracts attentions from other groups, WGCV, CGMS (Working Group-1V), CEOS New Space Task Team. </a:t>
            </a: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solidFill>
                  <a:schemeClr val="accent1"/>
                </a:solidFill>
              </a:rPr>
              <a:t>Information exchange on h</a:t>
            </a:r>
            <a:r>
              <a:rPr kumimoji="1" lang="en-US" altLang="ja-JP" sz="2400" dirty="0">
                <a:solidFill>
                  <a:schemeClr val="bg2">
                    <a:lumMod val="50000"/>
                  </a:schemeClr>
                </a:solidFill>
              </a:rPr>
              <a:t>ow to give </a:t>
            </a:r>
            <a:r>
              <a:rPr kumimoji="1" lang="en-US" altLang="ja-JP" sz="2400" dirty="0">
                <a:solidFill>
                  <a:srgbClr val="FF0000"/>
                </a:solidFill>
              </a:rPr>
              <a:t>“Data Integrity and Authenticity” </a:t>
            </a:r>
            <a:r>
              <a:rPr kumimoji="1" lang="en-US" altLang="ja-JP" sz="2400" dirty="0">
                <a:solidFill>
                  <a:schemeClr val="bg2">
                    <a:lumMod val="50000"/>
                  </a:schemeClr>
                </a:solidFill>
              </a:rPr>
              <a:t>to the cloud data archives considering a trend that data replications in the clouds are increasing. </a:t>
            </a:r>
          </a:p>
        </p:txBody>
      </p:sp>
    </p:spTree>
    <p:extLst>
      <p:ext uri="{BB962C8B-B14F-4D97-AF65-F5344CB8AC3E}">
        <p14:creationId xmlns:p14="http://schemas.microsoft.com/office/powerpoint/2010/main" val="358803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cb64ab5853_0_7">
            <a:extLst>
              <a:ext uri="{FF2B5EF4-FFF2-40B4-BE49-F238E27FC236}">
                <a16:creationId xmlns:a16="http://schemas.microsoft.com/office/drawing/2014/main" id="{250776F9-183F-4AF4-9428-A13064EC7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322" y="223026"/>
            <a:ext cx="1061295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sz="3600" b="1" dirty="0"/>
              <a:t>Data DISCOVERY and ACCESS IG</a:t>
            </a:r>
            <a:endParaRPr sz="3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B1E422B-8FA0-787E-9E13-8AD8A931E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614"/>
          <a:stretch/>
        </p:blipFill>
        <p:spPr>
          <a:xfrm>
            <a:off x="886713" y="4170833"/>
            <a:ext cx="5389732" cy="2201702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F00FD23-F58A-9467-417F-951E955D3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2705" y="3017915"/>
            <a:ext cx="4933349" cy="348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oogle Shape;81;p9">
            <a:extLst>
              <a:ext uri="{FF2B5EF4-FFF2-40B4-BE49-F238E27FC236}">
                <a16:creationId xmlns:a16="http://schemas.microsoft.com/office/drawing/2014/main" id="{7572E0F5-847D-7FA0-0945-2842478591C7}"/>
              </a:ext>
            </a:extLst>
          </p:cNvPr>
          <p:cNvSpPr txBox="1"/>
          <p:nvPr/>
        </p:nvSpPr>
        <p:spPr>
          <a:xfrm>
            <a:off x="287208" y="1175514"/>
            <a:ext cx="1161758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Led by Damiano Guerrucci (ESA).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The interest group makes the CEOS partner’s data to be findable and accessible based on “</a:t>
            </a:r>
            <a:r>
              <a:rPr lang="en-US" altLang="ja-JP" sz="2400" dirty="0">
                <a:solidFill>
                  <a:schemeClr val="accent1"/>
                </a:solidFill>
              </a:rPr>
              <a:t>CEOS </a:t>
            </a:r>
            <a:r>
              <a:rPr lang="en-US" altLang="ja-JP" sz="2400" dirty="0">
                <a:solidFill>
                  <a:srgbClr val="FF0000"/>
                </a:solidFill>
              </a:rPr>
              <a:t>OpenSearch</a:t>
            </a:r>
            <a:r>
              <a:rPr lang="en-US" altLang="ja-JP" sz="2400" dirty="0">
                <a:solidFill>
                  <a:schemeClr val="accent1"/>
                </a:solidFill>
              </a:rPr>
              <a:t> Best Practice” and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through “</a:t>
            </a:r>
            <a:r>
              <a:rPr lang="en-US" sz="2400" dirty="0">
                <a:solidFill>
                  <a:srgbClr val="FF0000"/>
                </a:solidFill>
              </a:rPr>
              <a:t>WGISS Data Assets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”. 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IDN and FedEO are well communicated. 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NASA recently introduced AI/ML as a GCMD keyword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53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cb64ab5853_0_7">
            <a:extLst>
              <a:ext uri="{FF2B5EF4-FFF2-40B4-BE49-F238E27FC236}">
                <a16:creationId xmlns:a16="http://schemas.microsoft.com/office/drawing/2014/main" id="{250776F9-183F-4AF4-9428-A13064EC7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322" y="223026"/>
            <a:ext cx="1061295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sz="3600" b="1" dirty="0"/>
              <a:t>Data DISCOVERY and ACCESS IG</a:t>
            </a:r>
            <a:endParaRPr sz="3600" dirty="0"/>
          </a:p>
        </p:txBody>
      </p:sp>
      <p:sp>
        <p:nvSpPr>
          <p:cNvPr id="3" name="Google Shape;81;p9">
            <a:extLst>
              <a:ext uri="{FF2B5EF4-FFF2-40B4-BE49-F238E27FC236}">
                <a16:creationId xmlns:a16="http://schemas.microsoft.com/office/drawing/2014/main" id="{75B9BCF1-031A-0CFD-C54E-9CCEC163D7E8}"/>
              </a:ext>
            </a:extLst>
          </p:cNvPr>
          <p:cNvSpPr txBox="1"/>
          <p:nvPr/>
        </p:nvSpPr>
        <p:spPr>
          <a:xfrm>
            <a:off x="364375" y="1168210"/>
            <a:ext cx="1147339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CEOS </a:t>
            </a:r>
            <a:r>
              <a:rPr lang="en-US" sz="2400" dirty="0">
                <a:solidFill>
                  <a:srgbClr val="FF0000"/>
                </a:solidFill>
              </a:rPr>
              <a:t>Service</a:t>
            </a:r>
            <a:r>
              <a:rPr lang="en-US" sz="2400" dirty="0">
                <a:solidFill>
                  <a:schemeClr val="accent1"/>
                </a:solidFill>
              </a:rPr>
              <a:t> Discovery </a:t>
            </a:r>
            <a:r>
              <a:rPr lang="en-US" altLang="ja-JP" sz="2400" dirty="0">
                <a:solidFill>
                  <a:schemeClr val="accent1"/>
                </a:solidFill>
              </a:rPr>
              <a:t>Best Practice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has been newly developed.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	ref. CEOS OpenSearch Best Practice (Discover </a:t>
            </a:r>
            <a:r>
              <a:rPr lang="en-US" sz="2400" dirty="0">
                <a:solidFill>
                  <a:srgbClr val="FF0000"/>
                </a:solidFill>
              </a:rPr>
              <a:t>EO Collection, Granules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F33A492-8E7C-9D83-5D6D-8D2CED0EC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47" y="2550761"/>
            <a:ext cx="2690754" cy="374515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776683-A296-4B53-95A5-05F6D179B627}"/>
              </a:ext>
            </a:extLst>
          </p:cNvPr>
          <p:cNvSpPr txBox="1"/>
          <p:nvPr/>
        </p:nvSpPr>
        <p:spPr>
          <a:xfrm>
            <a:off x="3886507" y="2550761"/>
            <a:ext cx="78688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Scenario 1: Online machine to machine interfaces (API)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Scenario 2: Downloadable tools</a:t>
            </a:r>
          </a:p>
          <a:p>
            <a:r>
              <a:rPr lang="en-US" altLang="ja-JP" sz="1600" dirty="0"/>
              <a:t>        - Source code, binaries, Jupyter Notebooks, Docker images, …</a:t>
            </a:r>
          </a:p>
          <a:p>
            <a:r>
              <a:rPr lang="en-US" altLang="ja-JP" sz="1600" dirty="0"/>
              <a:t>        - Download from repository (GitHub, </a:t>
            </a:r>
            <a:r>
              <a:rPr lang="en-US" altLang="ja-JP" sz="1600" dirty="0" err="1"/>
              <a:t>Zenodo</a:t>
            </a:r>
            <a:r>
              <a:rPr lang="en-US" altLang="ja-JP" sz="1600" dirty="0"/>
              <a:t>, ..) or registry (e.g. </a:t>
            </a:r>
            <a:r>
              <a:rPr lang="en-US" altLang="ja-JP" sz="1600" dirty="0" err="1"/>
              <a:t>DockerHub</a:t>
            </a:r>
            <a:r>
              <a:rPr lang="en-US" altLang="ja-JP" sz="1600" dirty="0"/>
              <a:t>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Scenario 3: Web GUI tools</a:t>
            </a:r>
          </a:p>
          <a:p>
            <a:pPr lvl="1"/>
            <a:r>
              <a:rPr lang="ja-JP" altLang="en-US" sz="1600" dirty="0"/>
              <a:t>　　 </a:t>
            </a:r>
            <a:r>
              <a:rPr lang="en-US" altLang="ja-JP" sz="1600" dirty="0"/>
              <a:t>- Software as a Service (SaaS) </a:t>
            </a:r>
          </a:p>
          <a:p>
            <a:pPr lvl="1"/>
            <a:r>
              <a:rPr lang="en-US" altLang="ja-JP" sz="1600" dirty="0"/>
              <a:t>        - E.g. Jupyter Notebook on Google Colaboratory, Binder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Scenario 4: Application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Scenario 5: Coupled Services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0E5018-3FF5-68BB-FE7C-726063042EF2}"/>
              </a:ext>
            </a:extLst>
          </p:cNvPr>
          <p:cNvSpPr txBox="1"/>
          <p:nvPr/>
        </p:nvSpPr>
        <p:spPr>
          <a:xfrm>
            <a:off x="3886507" y="5028070"/>
            <a:ext cx="73437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Survey of applicable metadata models/elements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 ISO19115-1:2014 Annex F.3 “Metadata for discovery of services”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 NASA ESDIS UMM-S, UMM-T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 INSPIRE Technical Guidance (Metadata),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 </a:t>
            </a:r>
            <a:r>
              <a:rPr lang="en-US" altLang="ja-JP" sz="1600" dirty="0" err="1"/>
              <a:t>DataCite</a:t>
            </a:r>
            <a:r>
              <a:rPr lang="en-US" altLang="ja-JP" sz="1600" dirty="0"/>
              <a:t> Metadata Schema Documentation, …</a:t>
            </a:r>
          </a:p>
        </p:txBody>
      </p:sp>
    </p:spTree>
    <p:extLst>
      <p:ext uri="{BB962C8B-B14F-4D97-AF65-F5344CB8AC3E}">
        <p14:creationId xmlns:p14="http://schemas.microsoft.com/office/powerpoint/2010/main" val="135561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cb64ab5853_0_7">
            <a:extLst>
              <a:ext uri="{FF2B5EF4-FFF2-40B4-BE49-F238E27FC236}">
                <a16:creationId xmlns:a16="http://schemas.microsoft.com/office/drawing/2014/main" id="{250776F9-183F-4AF4-9428-A13064EC7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322" y="223026"/>
            <a:ext cx="1061295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sz="3600" b="1" dirty="0"/>
              <a:t>Data DISCOVERY and ACCESS IG</a:t>
            </a:r>
            <a:endParaRPr sz="3600" dirty="0"/>
          </a:p>
        </p:txBody>
      </p:sp>
      <p:sp>
        <p:nvSpPr>
          <p:cNvPr id="2" name="Google Shape;81;p9">
            <a:extLst>
              <a:ext uri="{FF2B5EF4-FFF2-40B4-BE49-F238E27FC236}">
                <a16:creationId xmlns:a16="http://schemas.microsoft.com/office/drawing/2014/main" id="{694F34B8-34D3-B9DA-08C9-9908D0667786}"/>
              </a:ext>
            </a:extLst>
          </p:cNvPr>
          <p:cNvSpPr txBox="1"/>
          <p:nvPr/>
        </p:nvSpPr>
        <p:spPr>
          <a:xfrm>
            <a:off x="364375" y="1283540"/>
            <a:ext cx="1156173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rgbClr val="FF0000"/>
                </a:solidFill>
              </a:rPr>
              <a:t>OGC STAC implementation for CMR 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was proposed and a volunteer from CWIC provider was solicited. 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rgbClr val="FF0000"/>
                </a:solidFill>
              </a:rPr>
              <a:t>STAC Best Practice 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is to be developed. </a:t>
            </a:r>
          </a:p>
        </p:txBody>
      </p:sp>
    </p:spTree>
    <p:extLst>
      <p:ext uri="{BB962C8B-B14F-4D97-AF65-F5344CB8AC3E}">
        <p14:creationId xmlns:p14="http://schemas.microsoft.com/office/powerpoint/2010/main" val="403059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cb64ab5853_0_7">
            <a:extLst>
              <a:ext uri="{FF2B5EF4-FFF2-40B4-BE49-F238E27FC236}">
                <a16:creationId xmlns:a16="http://schemas.microsoft.com/office/drawing/2014/main" id="{250776F9-183F-4AF4-9428-A13064EC7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55" y="175950"/>
            <a:ext cx="1061295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sz="3600" b="1" dirty="0"/>
              <a:t>Interoperability Data and Use IG</a:t>
            </a:r>
            <a:endParaRPr sz="3600" dirty="0"/>
          </a:p>
        </p:txBody>
      </p:sp>
      <p:sp>
        <p:nvSpPr>
          <p:cNvPr id="2" name="Google Shape;81;p9">
            <a:extLst>
              <a:ext uri="{FF2B5EF4-FFF2-40B4-BE49-F238E27FC236}">
                <a16:creationId xmlns:a16="http://schemas.microsoft.com/office/drawing/2014/main" id="{634B94C7-3201-D92F-F32D-A7DD176996A1}"/>
              </a:ext>
            </a:extLst>
          </p:cNvPr>
          <p:cNvSpPr txBox="1"/>
          <p:nvPr/>
        </p:nvSpPr>
        <p:spPr>
          <a:xfrm>
            <a:off x="322660" y="1302995"/>
            <a:ext cx="1154668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Led by ... (Vacancy)</a:t>
            </a: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Leads “CEOS Interoperability Framework” by cooperating with LSI-VC, CEOS ARD OG, WGCV, and SEO.</a:t>
            </a: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The framework considers how to realize the “</a:t>
            </a:r>
            <a:r>
              <a:rPr lang="en-US" sz="2400" dirty="0">
                <a:solidFill>
                  <a:srgbClr val="FF0000"/>
                </a:solidFill>
              </a:rPr>
              <a:t>interoperability data and use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” for EO data obtained by CEOS members. </a:t>
            </a: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The framework 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versights activities of sub working group; Structural / Data Architecture, Common Reference, Terminology / Semantics / Data Context, Formats / Syntactic / Data language, Accessibility / System / Data Presentation (under review). </a:t>
            </a:r>
          </a:p>
        </p:txBody>
      </p:sp>
    </p:spTree>
    <p:extLst>
      <p:ext uri="{BB962C8B-B14F-4D97-AF65-F5344CB8AC3E}">
        <p14:creationId xmlns:p14="http://schemas.microsoft.com/office/powerpoint/2010/main" val="350885535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7220</TotalTime>
  <Words>932</Words>
  <Application>Microsoft Office PowerPoint</Application>
  <PresentationFormat>ワイド画面</PresentationFormat>
  <Paragraphs>95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Helvetica Neue</vt:lpstr>
      <vt:lpstr>Noto Sans Symbols</vt:lpstr>
      <vt:lpstr>Arial</vt:lpstr>
      <vt:lpstr>Calibri</vt:lpstr>
      <vt:lpstr>Courier New</vt:lpstr>
      <vt:lpstr>Wingdings</vt:lpstr>
      <vt:lpstr>ceos</vt:lpstr>
      <vt:lpstr>ceos</vt:lpstr>
      <vt:lpstr>Overview of  WGISS Activities</vt:lpstr>
      <vt:lpstr>What is WGISS?</vt:lpstr>
      <vt:lpstr>WGISS Structure</vt:lpstr>
      <vt:lpstr>Data Preservation and Stewardship IG</vt:lpstr>
      <vt:lpstr>Data Preservation and Stewardship IG</vt:lpstr>
      <vt:lpstr>Data DISCOVERY and ACCESS IG</vt:lpstr>
      <vt:lpstr>Data DISCOVERY and ACCESS IG</vt:lpstr>
      <vt:lpstr>Data DISCOVERY and ACCESS IG</vt:lpstr>
      <vt:lpstr>Interoperability Data and Use IG</vt:lpstr>
      <vt:lpstr>Technology Exploration IG</vt:lpstr>
      <vt:lpstr>WGISS Webinars</vt:lpstr>
      <vt:lpstr>Ref. EAIL (Earth Analytics Interoperability Lab.)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夏井坂　誠</cp:lastModifiedBy>
  <cp:revision>35</cp:revision>
  <dcterms:modified xsi:type="dcterms:W3CDTF">2023-04-13T06:48:17Z</dcterms:modified>
</cp:coreProperties>
</file>