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3" r:id="rId1"/>
  </p:sldMasterIdLst>
  <p:notesMasterIdLst>
    <p:notesMasterId r:id="rId17"/>
  </p:notesMasterIdLst>
  <p:sldIdLst>
    <p:sldId id="256" r:id="rId2"/>
    <p:sldId id="296" r:id="rId3"/>
    <p:sldId id="307" r:id="rId4"/>
    <p:sldId id="314" r:id="rId5"/>
    <p:sldId id="294" r:id="rId6"/>
    <p:sldId id="297" r:id="rId7"/>
    <p:sldId id="295" r:id="rId8"/>
    <p:sldId id="302" r:id="rId9"/>
    <p:sldId id="303" r:id="rId10"/>
    <p:sldId id="288" r:id="rId11"/>
    <p:sldId id="290" r:id="rId12"/>
    <p:sldId id="306" r:id="rId13"/>
    <p:sldId id="300" r:id="rId14"/>
    <p:sldId id="304" r:id="rId15"/>
    <p:sldId id="274" r:id="rId16"/>
  </p:sldIdLst>
  <p:sldSz cx="12192000" cy="6858000"/>
  <p:notesSz cx="6858000" cy="9144000"/>
  <p:embeddedFontLst>
    <p:embeddedFont>
      <p:font typeface="Trebuchet MS" panose="020B0603020202020204" pitchFamily="34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MS PGothic" panose="020B0600070205080204" pitchFamily="34" charset="-128"/>
      <p:regular r:id="rId26"/>
    </p:embeddedFont>
    <p:embeddedFont>
      <p:font typeface="Montserrat" panose="020B0604020202020204" charset="0"/>
      <p:regular r:id="rId27"/>
      <p:bold r:id="rId28"/>
      <p:italic r:id="rId29"/>
      <p:boldItalic r:id="rId3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142" userDrawn="1">
          <p15:clr>
            <a:srgbClr val="A4A3A4"/>
          </p15:clr>
        </p15:guide>
        <p15:guide id="2" pos="7653" userDrawn="1">
          <p15:clr>
            <a:srgbClr val="A4A3A4"/>
          </p15:clr>
        </p15:guide>
        <p15:guide id="3" orient="horz" pos="414" userDrawn="1">
          <p15:clr>
            <a:srgbClr val="A4A3A4"/>
          </p15:clr>
        </p15:guide>
        <p15:guide id="4" pos="166" userDrawn="1">
          <p15:clr>
            <a:srgbClr val="A4A3A4"/>
          </p15:clr>
        </p15:guide>
        <p15:guide id="5" pos="302" userDrawn="1">
          <p15:clr>
            <a:srgbClr val="A4A3A4"/>
          </p15:clr>
        </p15:guide>
        <p15:guide id="6" orient="horz" pos="4286" userDrawn="1">
          <p15:clr>
            <a:srgbClr val="A4A3A4"/>
          </p15:clr>
        </p15:guide>
        <p15:guide id="7" orient="horz" pos="278" userDrawn="1">
          <p15:clr>
            <a:srgbClr val="A4A3A4"/>
          </p15:clr>
        </p15:guide>
        <p15:guide id="8" pos="3840" userDrawn="1">
          <p15:clr>
            <a:srgbClr val="A4A3A4"/>
          </p15:clr>
        </p15:guide>
        <p15:guide id="9" pos="7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66FF"/>
    <a:srgbClr val="CC0099"/>
    <a:srgbClr val="006600"/>
    <a:srgbClr val="DDFFDD"/>
    <a:srgbClr val="FEFCDE"/>
    <a:srgbClr val="9FFF9F"/>
    <a:srgbClr val="00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7935" autoAdjust="0"/>
  </p:normalViewPr>
  <p:slideViewPr>
    <p:cSldViewPr snapToGrid="0" showGuides="1">
      <p:cViewPr>
        <p:scale>
          <a:sx n="94" d="100"/>
          <a:sy n="94" d="100"/>
        </p:scale>
        <p:origin x="168" y="-394"/>
      </p:cViewPr>
      <p:guideLst>
        <p:guide orient="horz" pos="3142"/>
        <p:guide pos="7653"/>
        <p:guide orient="horz" pos="414"/>
        <p:guide pos="166"/>
        <p:guide pos="302"/>
        <p:guide orient="horz" pos="4286"/>
        <p:guide orient="horz" pos="278"/>
        <p:guide pos="3840"/>
        <p:guide pos="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37772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817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3741985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809978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192144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68071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f08e3c9e70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f08e3c9e70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432421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62848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23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3301750" y="2265730"/>
            <a:ext cx="8288157" cy="27567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"/>
          <p:cNvPicPr preferRelativeResize="0"/>
          <p:nvPr/>
        </p:nvPicPr>
        <p:blipFill rotWithShape="1">
          <a:blip r:embed="rId3">
            <a:alphaModFix/>
          </a:blip>
          <a:srcRect b="-113"/>
          <a:stretch/>
        </p:blipFill>
        <p:spPr>
          <a:xfrm rot="10800000" flipH="1">
            <a:off x="2824280" y="4824248"/>
            <a:ext cx="5391556" cy="2038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" descr="A picture containing natur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77344" y="-1"/>
            <a:ext cx="3714656" cy="268681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"/>
          <p:cNvSpPr/>
          <p:nvPr/>
        </p:nvSpPr>
        <p:spPr>
          <a:xfrm flipH="1">
            <a:off x="5456394" y="1968439"/>
            <a:ext cx="6751471" cy="4901119"/>
          </a:xfrm>
          <a:custGeom>
            <a:avLst/>
            <a:gdLst/>
            <a:ahLst/>
            <a:cxnLst/>
            <a:rect l="l" t="t" r="r" b="b"/>
            <a:pathLst>
              <a:path w="6751471" h="4901119" extrusionOk="0">
                <a:moveTo>
                  <a:pt x="0" y="4901119"/>
                </a:moveTo>
                <a:cubicBezTo>
                  <a:pt x="794" y="3261063"/>
                  <a:pt x="1588" y="1640056"/>
                  <a:pt x="2382" y="0"/>
                </a:cubicBezTo>
                <a:lnTo>
                  <a:pt x="6751471" y="4901119"/>
                </a:lnTo>
                <a:lnTo>
                  <a:pt x="0" y="4901119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0800" dist="38100" dir="13500000" algn="b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 flipH="1">
            <a:off x="-4784" y="-14542"/>
            <a:ext cx="12199164" cy="6874921"/>
          </a:xfrm>
          <a:custGeom>
            <a:avLst/>
            <a:gdLst/>
            <a:ahLst/>
            <a:cxnLst/>
            <a:rect l="l" t="t" r="r" b="b"/>
            <a:pathLst>
              <a:path w="14761910" h="6836301" extrusionOk="0">
                <a:moveTo>
                  <a:pt x="11356917" y="6833935"/>
                </a:moveTo>
                <a:lnTo>
                  <a:pt x="0" y="12611"/>
                </a:lnTo>
                <a:lnTo>
                  <a:pt x="14761631" y="0"/>
                </a:lnTo>
                <a:cubicBezTo>
                  <a:pt x="14763636" y="1138989"/>
                  <a:pt x="14754117" y="2277978"/>
                  <a:pt x="14756122" y="3416967"/>
                </a:cubicBezTo>
                <a:cubicBezTo>
                  <a:pt x="14754955" y="4555956"/>
                  <a:pt x="14759552" y="5697312"/>
                  <a:pt x="14758385" y="6836301"/>
                </a:cubicBezTo>
                <a:lnTo>
                  <a:pt x="11356917" y="6833935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ffectLst>
            <a:outerShdw blurRad="50800" dist="38100" dir="2700000" algn="t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" name="Google Shape;17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8431" y="5311498"/>
            <a:ext cx="2738896" cy="15085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Google Shape;18;p2"/>
          <p:cNvPicPr preferRelativeResize="0"/>
          <p:nvPr/>
        </p:nvPicPr>
        <p:blipFill rotWithShape="1">
          <a:blip r:embed="rId6">
            <a:alphaModFix amt="34000"/>
          </a:blip>
          <a:srcRect l="32582" t="2399" r="8554" b="-8773"/>
          <a:stretch/>
        </p:blipFill>
        <p:spPr>
          <a:xfrm rot="5400000">
            <a:off x="5734286" y="-1016167"/>
            <a:ext cx="5455273" cy="7480884"/>
          </a:xfrm>
          <a:prstGeom prst="rtTriangle">
            <a:avLst/>
          </a:prstGeom>
          <a:noFill/>
          <a:ln>
            <a:noFill/>
          </a:ln>
        </p:spPr>
      </p:pic>
      <p:pic>
        <p:nvPicPr>
          <p:cNvPr id="19" name="Google Shape;19;p2"/>
          <p:cNvPicPr preferRelativeResize="0"/>
          <p:nvPr/>
        </p:nvPicPr>
        <p:blipFill rotWithShape="1">
          <a:blip r:embed="rId6">
            <a:alphaModFix amt="34000"/>
          </a:blip>
          <a:srcRect l="54016" t="36081" r="11355" b="673"/>
          <a:stretch/>
        </p:blipFill>
        <p:spPr>
          <a:xfrm rot="-5400000">
            <a:off x="5792642" y="4819952"/>
            <a:ext cx="1719709" cy="2366806"/>
          </a:xfrm>
          <a:prstGeom prst="rtTriangle">
            <a:avLst/>
          </a:prstGeom>
          <a:noFill/>
          <a:ln>
            <a:noFill/>
          </a:ln>
        </p:spPr>
      </p:pic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76047" y="175938"/>
            <a:ext cx="6157185" cy="39726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Montserrat"/>
              <a:buNone/>
              <a:defRPr sz="80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" name="Google Shape;44;p5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6" name="Google Shape;46;p5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5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5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" name="Google Shape;49;p5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5"/>
          <p:cNvSpPr txBox="1"/>
          <p:nvPr/>
        </p:nvSpPr>
        <p:spPr>
          <a:xfrm>
            <a:off x="-24385" y="6562799"/>
            <a:ext cx="523369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</a:t>
            </a:r>
            <a:r>
              <a:rPr lang="en-GB" b="1" baseline="0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GB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Dis-19/WGGIS- 55 Joint Session, 18-21 April </a:t>
            </a: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6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4" name="Google Shape;54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5" name="Google Shape;55;p6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5180012" y="1373852"/>
            <a:ext cx="6172200" cy="46944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Montserrat"/>
              <a:buChar char="❖"/>
              <a:defRPr sz="3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4064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▪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o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8" name="Google Shape;58;p6"/>
          <p:cNvSpPr txBox="1">
            <a:spLocks noGrp="1"/>
          </p:cNvSpPr>
          <p:nvPr>
            <p:ph type="body" idx="2"/>
          </p:nvPr>
        </p:nvSpPr>
        <p:spPr>
          <a:xfrm>
            <a:off x="839788" y="1373852"/>
            <a:ext cx="3932237" cy="46305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Montserrat"/>
              <a:buNone/>
              <a:defRPr sz="16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228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Montserrat"/>
              <a:buNone/>
              <a:defRPr sz="1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9" name="Google Shape;59;p6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fld>
            <a:endParaRPr sz="1400" b="1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0" name="Google Shape;60;p6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Font typeface="Montserrat"/>
              <a:buNone/>
              <a:defRPr sz="18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1" name="Google Shape;61;p6"/>
          <p:cNvSpPr txBox="1"/>
          <p:nvPr/>
        </p:nvSpPr>
        <p:spPr>
          <a:xfrm>
            <a:off x="-24384" y="6562799"/>
            <a:ext cx="492556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SIT-38, 29-30 March 2023</a:t>
            </a:r>
            <a:endParaRPr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18AAF-CE24-3542-9ED6-E4EE86624496}" type="datetimeFigureOut">
              <a:rPr lang="en-US" smtClean="0"/>
              <a:t>4/19/2023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8C7F34-962E-5C46-A517-BC8DD47DCCA6}" type="slidenum">
              <a:rPr lang="en-GB" smtClean="0"/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3727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1_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" name="Google Shape;23;p3"/>
          <p:cNvPicPr preferRelativeResize="0"/>
          <p:nvPr/>
        </p:nvPicPr>
        <p:blipFill rotWithShape="1">
          <a:blip r:embed="rId2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5" name="Google Shape;25;p3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 txBox="1"/>
          <p:nvPr/>
        </p:nvSpPr>
        <p:spPr>
          <a:xfrm>
            <a:off x="10265664" y="6574604"/>
            <a:ext cx="1925447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Slide </a:t>
            </a:r>
            <a:fld id="{00000000-1234-1234-1234-123412341234}" type="slidenum">
              <a:rPr lang="en-GB" sz="14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‹Nº›</a:t>
            </a:fld>
            <a:endParaRPr sz="14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" name="Google Shape;28;p3"/>
          <p:cNvSpPr txBox="1"/>
          <p:nvPr/>
        </p:nvSpPr>
        <p:spPr>
          <a:xfrm>
            <a:off x="-24384" y="6562799"/>
            <a:ext cx="49257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LSI-VC-13, 23-24 March 2023</a:t>
            </a: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" name="Google Shape;29;p3"/>
          <p:cNvSpPr txBox="1">
            <a:spLocks noGrp="1"/>
          </p:cNvSpPr>
          <p:nvPr>
            <p:ph type="body" idx="1"/>
          </p:nvPr>
        </p:nvSpPr>
        <p:spPr>
          <a:xfrm>
            <a:off x="324233" y="1558533"/>
            <a:ext cx="11495400" cy="466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176048" y="175939"/>
            <a:ext cx="9386864" cy="779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 sz="440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90179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8608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/>
          <p:nvPr/>
        </p:nvSpPr>
        <p:spPr>
          <a:xfrm>
            <a:off x="0" y="1"/>
            <a:ext cx="12192000" cy="10374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Google Shape;7;p1"/>
          <p:cNvPicPr preferRelativeResize="0"/>
          <p:nvPr/>
        </p:nvPicPr>
        <p:blipFill rotWithShape="1">
          <a:blip r:embed="rId8">
            <a:alphaModFix amt="34000"/>
          </a:blip>
          <a:srcRect l="51339" t="39269" r="-2839" b="35419"/>
          <a:stretch/>
        </p:blipFill>
        <p:spPr>
          <a:xfrm flipH="1">
            <a:off x="9304422" y="0"/>
            <a:ext cx="2887578" cy="1037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8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791700" y="111656"/>
            <a:ext cx="2027900" cy="803439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9" name="Google Shape;9;p1"/>
          <p:cNvSpPr/>
          <p:nvPr/>
        </p:nvSpPr>
        <p:spPr>
          <a:xfrm>
            <a:off x="-1778" y="6574604"/>
            <a:ext cx="12193777" cy="28339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/>
          <p:nvPr/>
        </p:nvSpPr>
        <p:spPr>
          <a:xfrm rot="10800000" flipH="1">
            <a:off x="-4504" y="6540436"/>
            <a:ext cx="12196504" cy="59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6" r:id="rId4"/>
    <p:sldLayoutId id="2147483657" r:id="rId5"/>
    <p:sldLayoutId id="2147483658" r:id="rId6"/>
  </p:sldLayoutIdLst>
  <p:timing>
    <p:tnLst>
      <p:par>
        <p:cTn id="1" dur="indefinite" restart="never" nodeType="tmRoot"/>
      </p:par>
    </p:tn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hyperlink" Target="https://catalogos.conae.gov.ar/catalogo/catalogoSat.html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mailto:u_inter@conae.gov.ar" TargetMode="External"/><Relationship Id="rId4" Type="http://schemas.openxmlformats.org/officeDocument/2006/relationships/hyperlink" Target="https://www.asi.it/en/earth-science/saocom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mailto:u_inter@conae.gov.ar" TargetMode="Externa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gif"/><Relationship Id="rId4" Type="http://schemas.openxmlformats.org/officeDocument/2006/relationships/image" Target="../media/image1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gentina.gob.ar/ciencia/conae/misiones-satelitales/ao-iniciativa-puma-esa-conae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hyperlink" Target="https://earth.esa.int/eogateway/announcement-of-opportunity/saocom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emf"/><Relationship Id="rId4" Type="http://schemas.openxmlformats.org/officeDocument/2006/relationships/image" Target="../media/image1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2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-20728" y="175938"/>
            <a:ext cx="9153148" cy="47444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-US" sz="6000" dirty="0" smtClean="0"/>
              <a:t>WG Disasters 19</a:t>
            </a:r>
            <a:br>
              <a:rPr lang="en-US" sz="6000" dirty="0" smtClean="0"/>
            </a:br>
            <a:r>
              <a:rPr lang="en-US" sz="6000" dirty="0" smtClean="0"/>
              <a:t>WGGIS- 55 Joint Session</a:t>
            </a:r>
            <a:br>
              <a:rPr lang="en-US" sz="6000" dirty="0" smtClean="0"/>
            </a:br>
            <a:r>
              <a:rPr lang="en-US" sz="3600" dirty="0" smtClean="0"/>
              <a:t>(</a:t>
            </a:r>
            <a:r>
              <a:rPr lang="en-US" sz="3600" dirty="0" err="1" smtClean="0"/>
              <a:t>presential</a:t>
            </a:r>
            <a:r>
              <a:rPr lang="en-US" sz="3600" dirty="0" smtClean="0"/>
              <a:t> &amp; virtual)</a:t>
            </a:r>
            <a:r>
              <a:rPr lang="en-GB" sz="3600" dirty="0" smtClean="0">
                <a:sym typeface="Montserrat"/>
              </a:rPr>
              <a:t> </a:t>
            </a:r>
            <a:endParaRPr sz="3600" dirty="0" smtClean="0"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n-GB" sz="3600" dirty="0" smtClean="0">
                <a:sym typeface="Montserrat"/>
              </a:rPr>
              <a:t>2023</a:t>
            </a:r>
          </a:p>
          <a:p>
            <a:pPr lvl="0">
              <a:lnSpc>
                <a:spcPct val="100000"/>
              </a:lnSpc>
              <a:spcBef>
                <a:spcPts val="1000"/>
              </a:spcBef>
            </a:pPr>
            <a:r>
              <a:rPr lang="en-US" sz="4000" i="1" dirty="0"/>
              <a:t>Introduction to CONAE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67" name="Google Shape;67;p7"/>
          <p:cNvSpPr/>
          <p:nvPr/>
        </p:nvSpPr>
        <p:spPr>
          <a:xfrm>
            <a:off x="7731889" y="4251589"/>
            <a:ext cx="4379470" cy="27260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lvl="0" algn="r">
              <a:lnSpc>
                <a:spcPct val="150000"/>
              </a:lnSpc>
            </a:pP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L. Frulla</a:t>
            </a: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GB" sz="2200" b="1" i="0" u="none" strike="noStrike" cap="none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CONAE</a:t>
            </a: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lvl="0" algn="r">
              <a:lnSpc>
                <a:spcPct val="150000"/>
              </a:lnSpc>
            </a:pP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WG Dis-19 &amp; WGGIS-55</a:t>
            </a:r>
          </a:p>
          <a:p>
            <a:pPr lvl="0" algn="r">
              <a:lnSpc>
                <a:spcPct val="150000"/>
              </a:lnSpc>
            </a:pP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Joint Session</a:t>
            </a:r>
          </a:p>
          <a:p>
            <a:pPr lvl="0" algn="r">
              <a:lnSpc>
                <a:spcPct val="150000"/>
              </a:lnSpc>
            </a:pPr>
            <a:r>
              <a:rPr lang="es-ES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CONAE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200" b="1" dirty="0" smtClean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19th April </a:t>
            </a:r>
            <a:r>
              <a:rPr lang="en-GB" sz="2200" b="1" dirty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2023</a:t>
            </a:r>
            <a:endParaRPr sz="2200" b="1" i="0" u="none" strike="noStrike" cap="none" dirty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76400" y="176400"/>
            <a:ext cx="78867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lnSpc>
                <a:spcPct val="90000"/>
              </a:lnSpc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GB" dirty="0"/>
              <a:t>SAOCOM Data Access</a:t>
            </a: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0" y="4926519"/>
            <a:ext cx="12192000" cy="1498259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buFont typeface="Wingdings" panose="05000000000000000000" pitchFamily="2" charset="2"/>
              <a:buChar char="Ä"/>
            </a:pPr>
            <a:r>
              <a:rPr lang="en-US" sz="3200" dirty="0">
                <a:solidFill>
                  <a:srgbClr val="002060"/>
                </a:solidFill>
              </a:rPr>
              <a:t>SAOCOM Catalogue can be navigated freely to identify already existing data. Upon registration, </a:t>
            </a:r>
            <a:r>
              <a:rPr lang="en-US" sz="3200" dirty="0" err="1">
                <a:solidFill>
                  <a:srgbClr val="002060"/>
                </a:solidFill>
              </a:rPr>
              <a:t>quicklooks</a:t>
            </a:r>
            <a:r>
              <a:rPr lang="en-US" sz="3200" dirty="0">
                <a:solidFill>
                  <a:srgbClr val="002060"/>
                </a:solidFill>
              </a:rPr>
              <a:t> can be seen: </a:t>
            </a:r>
            <a:r>
              <a:rPr lang="en-US" sz="3200" dirty="0">
                <a:latin typeface="Arial" panose="020B0604020202020204" pitchFamily="34" charset="0"/>
                <a:hlinkClick r:id="rId2"/>
              </a:rPr>
              <a:t>https://catalogos.conae.gov.ar/catalogo/catalogoSat.html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endParaRPr lang="es-MX" sz="3200" dirty="0"/>
          </a:p>
          <a:p>
            <a:endParaRPr lang="es-ES" sz="1600" dirty="0">
              <a:latin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071450"/>
            <a:ext cx="6095999" cy="328099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9FA771-A0CC-4FB2-B4C3-71E8BB105275}"/>
              </a:ext>
            </a:extLst>
          </p:cNvPr>
          <p:cNvSpPr txBox="1"/>
          <p:nvPr/>
        </p:nvSpPr>
        <p:spPr>
          <a:xfrm>
            <a:off x="2" y="996787"/>
            <a:ext cx="65709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76757" indent="-376757">
              <a:lnSpc>
                <a:spcPts val="3600"/>
              </a:lnSpc>
              <a:buFont typeface="Wingdings" panose="05000000000000000000" pitchFamily="2" charset="2"/>
              <a:buChar char="Ä"/>
            </a:pPr>
            <a:r>
              <a:rPr lang="es-AR" sz="3200" dirty="0" err="1">
                <a:solidFill>
                  <a:srgbClr val="002060"/>
                </a:solidFill>
              </a:rPr>
              <a:t>From</a:t>
            </a:r>
            <a:r>
              <a:rPr lang="es-AR" sz="3200" dirty="0">
                <a:solidFill>
                  <a:srgbClr val="002060"/>
                </a:solidFill>
              </a:rPr>
              <a:t> ASI-CONAE </a:t>
            </a:r>
            <a:r>
              <a:rPr lang="es-AR" sz="3200" dirty="0" err="1">
                <a:solidFill>
                  <a:srgbClr val="002060"/>
                </a:solidFill>
              </a:rPr>
              <a:t>cooperation</a:t>
            </a:r>
            <a:r>
              <a:rPr lang="es-AR" sz="3200" dirty="0">
                <a:solidFill>
                  <a:srgbClr val="002060"/>
                </a:solidFill>
              </a:rPr>
              <a:t>:</a:t>
            </a:r>
          </a:p>
          <a:p>
            <a:pPr marL="768331" lvl="2" indent="-391574">
              <a:lnSpc>
                <a:spcPts val="36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s-AR" sz="3200" dirty="0">
                <a:solidFill>
                  <a:srgbClr val="002060"/>
                </a:solidFill>
              </a:rPr>
              <a:t>Inside ASI</a:t>
            </a:r>
            <a:r>
              <a:rPr lang="en-US" altLang="es-AR" sz="3200" dirty="0">
                <a:cs typeface="Arial" charset="0"/>
              </a:rPr>
              <a:t> </a:t>
            </a:r>
            <a:r>
              <a:rPr lang="en-US" altLang="es-AR" sz="3200" dirty="0">
                <a:solidFill>
                  <a:srgbClr val="FF0000"/>
                </a:solidFill>
                <a:cs typeface="Arial" charset="0"/>
              </a:rPr>
              <a:t>exclusivity </a:t>
            </a:r>
            <a:r>
              <a:rPr lang="en-US" altLang="es-AR" sz="3200" dirty="0">
                <a:solidFill>
                  <a:srgbClr val="002060"/>
                </a:solidFill>
              </a:rPr>
              <a:t>area:</a:t>
            </a:r>
            <a:endParaRPr lang="en-US" altLang="es-AR" sz="3200" dirty="0">
              <a:cs typeface="Arial" charset="0"/>
            </a:endParaRPr>
          </a:p>
          <a:p>
            <a:pPr marL="376757" lvl="2" indent="345009">
              <a:lnSpc>
                <a:spcPts val="3600"/>
              </a:lnSpc>
              <a:defRPr/>
            </a:pPr>
            <a:r>
              <a:rPr lang="en-US" sz="3200" dirty="0">
                <a:solidFill>
                  <a:srgbClr val="FF0000"/>
                </a:solidFill>
                <a:cs typeface="Arial" charset="0"/>
              </a:rPr>
              <a:t>30º- 80ºN latitude</a:t>
            </a:r>
          </a:p>
          <a:p>
            <a:pPr marL="376757" lvl="2" indent="345009">
              <a:lnSpc>
                <a:spcPts val="3600"/>
              </a:lnSpc>
              <a:defRPr/>
            </a:pPr>
            <a:r>
              <a:rPr lang="en-US" sz="3200" dirty="0">
                <a:solidFill>
                  <a:srgbClr val="FF0000"/>
                </a:solidFill>
                <a:cs typeface="Arial" charset="0"/>
              </a:rPr>
              <a:t>10ºW-50ºE longitude</a:t>
            </a:r>
          </a:p>
          <a:p>
            <a:pPr marL="712788" lvl="2">
              <a:lnSpc>
                <a:spcPts val="3600"/>
              </a:lnSpc>
              <a:defRPr/>
            </a:pPr>
            <a:r>
              <a:rPr lang="en-US" altLang="es-AR" sz="3200" dirty="0">
                <a:solidFill>
                  <a:srgbClr val="002060"/>
                </a:solidFill>
                <a:hlinkClick r:id="rId4"/>
              </a:rPr>
              <a:t>https://www.asi.it/en/earth-science/saocom</a:t>
            </a:r>
            <a:r>
              <a:rPr lang="en-US" altLang="es-AR" sz="3200" dirty="0" smtClean="0">
                <a:solidFill>
                  <a:srgbClr val="002060"/>
                </a:solidFill>
                <a:hlinkClick r:id="rId4"/>
              </a:rPr>
              <a:t>/</a:t>
            </a:r>
            <a:endParaRPr lang="en-US" altLang="es-AR" sz="3200" dirty="0" smtClean="0">
              <a:solidFill>
                <a:srgbClr val="002060"/>
              </a:solidFill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C49FA771-A0CC-4FB2-B4C3-71E8BB105275}"/>
              </a:ext>
            </a:extLst>
          </p:cNvPr>
          <p:cNvSpPr txBox="1"/>
          <p:nvPr/>
        </p:nvSpPr>
        <p:spPr>
          <a:xfrm>
            <a:off x="0" y="3756912"/>
            <a:ext cx="6570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1766" lvl="2" indent="-359824">
              <a:lnSpc>
                <a:spcPts val="3600"/>
              </a:lnSpc>
              <a:buFont typeface="Wingdings" panose="05000000000000000000" pitchFamily="2" charset="2"/>
              <a:buChar char="Ø"/>
              <a:defRPr/>
            </a:pPr>
            <a:r>
              <a:rPr lang="en-US" altLang="es-AR" sz="3200" dirty="0" smtClean="0">
                <a:solidFill>
                  <a:srgbClr val="002060"/>
                </a:solidFill>
              </a:rPr>
              <a:t>Outside </a:t>
            </a:r>
            <a:r>
              <a:rPr lang="en-US" altLang="es-AR" sz="3200" dirty="0">
                <a:solidFill>
                  <a:srgbClr val="002060"/>
                </a:solidFill>
              </a:rPr>
              <a:t>ASI</a:t>
            </a:r>
            <a:r>
              <a:rPr lang="en-US" altLang="es-AR" sz="3200" dirty="0">
                <a:cs typeface="Arial" charset="0"/>
              </a:rPr>
              <a:t> </a:t>
            </a:r>
            <a:r>
              <a:rPr lang="en-US" altLang="es-AR" sz="3200" dirty="0">
                <a:solidFill>
                  <a:srgbClr val="FF0000"/>
                </a:solidFill>
                <a:cs typeface="Arial" charset="0"/>
              </a:rPr>
              <a:t>exclusivity </a:t>
            </a:r>
            <a:r>
              <a:rPr lang="en-US" altLang="es-AR" sz="3200" dirty="0">
                <a:solidFill>
                  <a:srgbClr val="002060"/>
                </a:solidFill>
              </a:rPr>
              <a:t>area, </a:t>
            </a:r>
            <a:r>
              <a:rPr lang="en-US" sz="3200" dirty="0">
                <a:latin typeface="Arial" panose="020B0604020202020204" pitchFamily="34" charset="0"/>
                <a:hlinkClick r:id="rId5"/>
              </a:rPr>
              <a:t>u_inter@conae.gov.ar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3452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76400" y="176400"/>
            <a:ext cx="10185401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>
              <a:lnSpc>
                <a:spcPct val="90000"/>
              </a:lnSpc>
              <a:buClr>
                <a:schemeClr val="lt1"/>
              </a:buClr>
              <a:buSzPts val="4400"/>
              <a:buFont typeface="Montserrat"/>
              <a:buNone/>
              <a:defRPr sz="4400">
                <a:solidFill>
                  <a:schemeClr val="lt1"/>
                </a:solidFill>
                <a:latin typeface="Montserrat"/>
                <a:ea typeface="Montserrat"/>
                <a:cs typeface="Montserrat"/>
              </a:defRPr>
            </a:lvl1pPr>
            <a:lvl2pPr>
              <a:buSzPts val="1400"/>
              <a:buNone/>
              <a:defRPr sz="1800"/>
            </a:lvl2pPr>
            <a:lvl3pPr>
              <a:buSzPts val="1400"/>
              <a:buNone/>
              <a:defRPr sz="1800"/>
            </a:lvl3pPr>
            <a:lvl4pPr>
              <a:buSzPts val="1400"/>
              <a:buNone/>
              <a:defRPr sz="1800"/>
            </a:lvl4pPr>
            <a:lvl5pPr>
              <a:buSzPts val="1400"/>
              <a:buNone/>
              <a:defRPr sz="1800"/>
            </a:lvl5pPr>
            <a:lvl6pPr>
              <a:buSzPts val="1400"/>
              <a:buNone/>
              <a:defRPr sz="1800"/>
            </a:lvl6pPr>
            <a:lvl7pPr>
              <a:buSzPts val="1400"/>
              <a:buNone/>
              <a:defRPr sz="1800"/>
            </a:lvl7pPr>
            <a:lvl8pPr>
              <a:buSzPts val="1400"/>
              <a:buNone/>
              <a:defRPr sz="1800"/>
            </a:lvl8pPr>
            <a:lvl9pPr>
              <a:buSzPts val="1400"/>
              <a:buNone/>
              <a:defRPr sz="1800"/>
            </a:lvl9pPr>
          </a:lstStyle>
          <a:p>
            <a:r>
              <a:rPr lang="en-GB" dirty="0"/>
              <a:t>Steps to Request SAOCOM</a:t>
            </a:r>
          </a:p>
        </p:txBody>
      </p:sp>
      <p:sp>
        <p:nvSpPr>
          <p:cNvPr id="7" name="Marcador de contenido 2"/>
          <p:cNvSpPr txBox="1">
            <a:spLocks/>
          </p:cNvSpPr>
          <p:nvPr/>
        </p:nvSpPr>
        <p:spPr>
          <a:xfrm>
            <a:off x="413924" y="917440"/>
            <a:ext cx="11221157" cy="5742487"/>
          </a:xfrm>
          <a:prstGeom prst="rect">
            <a:avLst/>
          </a:prstGeom>
        </p:spPr>
        <p:txBody>
          <a:bodyPr vert="horz" lIns="121920" tIns="60960" rIns="121920" bIns="60960" rtlCol="0" anchor="t" anchorCtr="0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</a:rPr>
              <a:t>Send letter to: </a:t>
            </a:r>
            <a:r>
              <a:rPr lang="en-US" sz="3200" dirty="0">
                <a:latin typeface="Arial" panose="020B0604020202020204" pitchFamily="34" charset="0"/>
                <a:hlinkClick r:id="rId2"/>
              </a:rPr>
              <a:t>u_inter@conae.gov.ar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</a:p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s-ES" sz="3200" dirty="0" err="1">
                <a:solidFill>
                  <a:srgbClr val="002060"/>
                </a:solidFill>
              </a:rPr>
              <a:t>Direct</a:t>
            </a:r>
            <a:r>
              <a:rPr lang="es-ES" sz="3200" dirty="0">
                <a:solidFill>
                  <a:srgbClr val="002060"/>
                </a:solidFill>
              </a:rPr>
              <a:t> the letter  to </a:t>
            </a:r>
            <a:r>
              <a:rPr lang="es-ES" sz="3200" dirty="0" err="1">
                <a:solidFill>
                  <a:srgbClr val="002060"/>
                </a:solidFill>
              </a:rPr>
              <a:t>CONAE’s</a:t>
            </a:r>
            <a:r>
              <a:rPr lang="es-ES" sz="3200" dirty="0">
                <a:solidFill>
                  <a:srgbClr val="002060"/>
                </a:solidFill>
              </a:rPr>
              <a:t> CEOS Principal (</a:t>
            </a:r>
            <a:r>
              <a:rPr lang="es-ES" sz="3200" dirty="0" err="1">
                <a:solidFill>
                  <a:srgbClr val="002060"/>
                </a:solidFill>
              </a:rPr>
              <a:t>Eng</a:t>
            </a:r>
            <a:r>
              <a:rPr lang="es-ES" sz="3200" dirty="0">
                <a:solidFill>
                  <a:srgbClr val="002060"/>
                </a:solidFill>
              </a:rPr>
              <a:t>. Raul </a:t>
            </a:r>
            <a:r>
              <a:rPr lang="es-ES" sz="3200" dirty="0" err="1">
                <a:solidFill>
                  <a:srgbClr val="002060"/>
                </a:solidFill>
              </a:rPr>
              <a:t>Kulichevsky</a:t>
            </a:r>
            <a:r>
              <a:rPr lang="es-ES" sz="3200" dirty="0">
                <a:solidFill>
                  <a:srgbClr val="002060"/>
                </a:solidFill>
              </a:rPr>
              <a:t>) </a:t>
            </a:r>
            <a:r>
              <a:rPr lang="en-US" sz="3200" dirty="0">
                <a:solidFill>
                  <a:srgbClr val="002060"/>
                </a:solidFill>
              </a:rPr>
              <a:t>describing the overall project, its objectives, duration, participants, the area of interest (including, if possible, files in KML or Shapefile formats).</a:t>
            </a:r>
          </a:p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</a:rPr>
              <a:t>Sign the License of Use by the project participants who will work with the images.</a:t>
            </a:r>
          </a:p>
          <a:p>
            <a:pPr marL="457189" indent="-457189">
              <a:spcBef>
                <a:spcPts val="800"/>
              </a:spcBef>
              <a:buFont typeface="Wingdings" panose="05000000000000000000" pitchFamily="2" charset="2"/>
              <a:buChar char="Ø"/>
            </a:pPr>
            <a:r>
              <a:rPr lang="en-US" sz="3200" dirty="0">
                <a:solidFill>
                  <a:srgbClr val="002060"/>
                </a:solidFill>
              </a:rPr>
              <a:t>Require the images to </a:t>
            </a:r>
            <a:r>
              <a:rPr lang="en-US" sz="3200" dirty="0">
                <a:latin typeface="Arial" panose="020B0604020202020204" pitchFamily="34" charset="0"/>
                <a:hlinkClick r:id="rId2"/>
              </a:rPr>
              <a:t>u_inter@conae.gov.ar</a:t>
            </a:r>
            <a:r>
              <a:rPr lang="en-US" sz="3200" dirty="0"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srgbClr val="002060"/>
                </a:solidFill>
              </a:rPr>
              <a:t>(archived/new).</a:t>
            </a:r>
          </a:p>
          <a:p>
            <a:pPr>
              <a:spcBef>
                <a:spcPts val="300"/>
              </a:spcBef>
            </a:pPr>
            <a:endParaRPr lang="en-US" dirty="0">
              <a:solidFill>
                <a:srgbClr val="002060"/>
              </a:solidFill>
            </a:endParaRPr>
          </a:p>
          <a:p>
            <a:pPr>
              <a:spcBef>
                <a:spcPts val="300"/>
              </a:spcBef>
            </a:pPr>
            <a:r>
              <a:rPr lang="en-US" sz="3200" dirty="0">
                <a:solidFill>
                  <a:srgbClr val="002060"/>
                </a:solidFill>
              </a:rPr>
              <a:t>Data will be transferred through FTP</a:t>
            </a:r>
          </a:p>
          <a:p>
            <a:pPr>
              <a:spcBef>
                <a:spcPts val="800"/>
              </a:spcBef>
            </a:pPr>
            <a:endParaRPr lang="en-US" sz="32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499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749A8F1B-074F-41A8-8764-496A33BC9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66585"/>
            <a:ext cx="9350188" cy="580539"/>
          </a:xfrm>
          <a:prstGeom prst="rect">
            <a:avLst/>
          </a:prstGeom>
          <a:noFill/>
          <a:ln>
            <a:noFill/>
          </a:ln>
          <a:extLst/>
        </p:spPr>
        <p:txBody>
          <a:bodyPr spcFirstLastPara="1" wrap="square" lIns="176400" tIns="45700" rIns="176400" bIns="45700" anchor="t" anchorCtr="0">
            <a:noAutofit/>
          </a:bodyPr>
          <a:lstStyle/>
          <a:p>
            <a:pPr>
              <a:lnSpc>
                <a:spcPct val="90000"/>
              </a:lnSpc>
              <a:buClr>
                <a:schemeClr val="lt1"/>
              </a:buClr>
              <a:buSzPts val="4400"/>
              <a:buFont typeface="Montserrat"/>
              <a:buNone/>
            </a:pPr>
            <a:r>
              <a:rPr lang="en-US" altLang="es-AR" sz="4400" dirty="0">
                <a:solidFill>
                  <a:schemeClr val="lt1"/>
                </a:solidFill>
                <a:latin typeface="Montserrat"/>
                <a:ea typeface="Montserrat"/>
                <a:cs typeface="Montserrat"/>
              </a:rPr>
              <a:t>One Click Possibility </a:t>
            </a:r>
            <a:endParaRPr lang="es-ES" altLang="es-AR" sz="4400" dirty="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674524" y="1007806"/>
            <a:ext cx="8781085" cy="5650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946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178676"/>
            <a:ext cx="9609796" cy="87462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/>
              <a:t>SABIA-Mar Mission</a:t>
            </a:r>
            <a:br>
              <a:rPr lang="en-GB" dirty="0"/>
            </a:b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49" y="1044064"/>
            <a:ext cx="8200362" cy="5540308"/>
          </a:xfrm>
          <a:prstGeom prst="rect">
            <a:avLst/>
          </a:prstGeom>
        </p:spPr>
      </p:pic>
      <p:sp>
        <p:nvSpPr>
          <p:cNvPr id="58" name="CustomShape 1"/>
          <p:cNvSpPr/>
          <p:nvPr/>
        </p:nvSpPr>
        <p:spPr>
          <a:xfrm>
            <a:off x="8172700" y="3145487"/>
            <a:ext cx="3896895" cy="3414866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272880" marR="0" lvl="0" indent="-27144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"/>
              <a:tabLst/>
              <a:defRPr/>
            </a:pPr>
            <a:r>
              <a:rPr kumimoji="0" lang="fr-FR" sz="2400" b="0" i="0" u="none" strike="noStrike" kern="1200" cap="none" spc="-1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Diffuse </a:t>
            </a:r>
            <a:r>
              <a:rPr kumimoji="0" lang="fr-FR" sz="2400" b="0" i="0" u="none" strike="noStrike" kern="1200" cap="none" spc="-1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Attenuation</a:t>
            </a:r>
            <a:r>
              <a:rPr kumimoji="0" lang="fr-FR" sz="2400" b="0" i="0" u="none" strike="noStrike" kern="1200" cap="none" spc="-1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 coefficient </a:t>
            </a:r>
            <a:r>
              <a:rPr kumimoji="0" lang="fr-FR" sz="2400" b="0" i="0" u="none" strike="noStrike" kern="1200" cap="none" spc="-1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Kd</a:t>
            </a:r>
            <a:r>
              <a:rPr kumimoji="0" lang="fr-FR" sz="2400" b="0" i="0" u="none" strike="noStrike" kern="1200" cap="none" spc="-1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 (490)</a:t>
            </a: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272880" marR="0" lvl="0" indent="-27144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"/>
              <a:tabLst/>
              <a:defRPr/>
            </a:pPr>
            <a:r>
              <a:rPr kumimoji="0" lang="en-US" sz="2400" b="0" i="0" u="none" strike="noStrike" kern="1200" cap="none" spc="-1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Photosynthetic Available Radiation on a daily, weekly and monthly time scales</a:t>
            </a: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272880" marR="0" lvl="0" indent="-27144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charset="2"/>
              <a:buChar char=""/>
              <a:tabLst/>
              <a:defRPr/>
            </a:pPr>
            <a:r>
              <a:rPr kumimoji="0" lang="en-US" sz="2400" b="0" i="0" u="none" strike="noStrike" kern="1200" cap="none" spc="-1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DejaVu Sans"/>
                <a:cs typeface="Calibri" panose="020F0502020204030204" pitchFamily="34" charset="0"/>
              </a:rPr>
              <a:t>Turbidity</a:t>
            </a: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  <p:sp>
        <p:nvSpPr>
          <p:cNvPr id="59" name="CustomShape 3"/>
          <p:cNvSpPr/>
          <p:nvPr/>
        </p:nvSpPr>
        <p:spPr>
          <a:xfrm>
            <a:off x="8171688" y="1081008"/>
            <a:ext cx="4075730" cy="19375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90000" tIns="45000" rIns="90000" bIns="45000">
            <a:spAutoFit/>
          </a:bodyPr>
          <a:lstStyle/>
          <a:p>
            <a:pPr marL="272880" marR="0" lvl="0" indent="-27144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en-US" sz="2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/>
                <a:cs typeface="Calibri" panose="020F0502020204030204" pitchFamily="34" charset="0"/>
              </a:rPr>
              <a:t>Normalized Water leaving radiance maps</a:t>
            </a: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  <a:p>
            <a:pPr marL="272880" marR="0" lvl="0" indent="-27144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FF"/>
              </a:buClr>
              <a:buSzTx/>
              <a:buFont typeface="Wingdings" charset="2"/>
              <a:buChar char=""/>
              <a:tabLst/>
              <a:defRPr/>
            </a:pPr>
            <a:r>
              <a:rPr kumimoji="0" lang="en-US" sz="2400" b="0" i="0" u="none" strike="noStrike" kern="1200" cap="none" spc="-1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Calibri"/>
                <a:cs typeface="Calibri" panose="020F0502020204030204" pitchFamily="34" charset="0"/>
              </a:rPr>
              <a:t>Chlorophyll-a  concentration Maps</a:t>
            </a:r>
            <a:endParaRPr kumimoji="0" lang="es-AR" sz="2400" b="0" i="0" u="none" strike="noStrike" kern="1200" cap="none" spc="-1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4680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" grpId="0"/>
      <p:bldP spid="5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178676"/>
            <a:ext cx="9609796" cy="87462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 smtClean="0"/>
              <a:t>Access to Space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lum bright="20000" contrast="40000"/>
          </a:blip>
          <a:stretch>
            <a:fillRect/>
          </a:stretch>
        </p:blipFill>
        <p:spPr>
          <a:xfrm>
            <a:off x="0" y="1053300"/>
            <a:ext cx="1545465" cy="836579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20E0AA3-A2FF-42D7-A2B3-99CCEB187B8E}"/>
              </a:ext>
            </a:extLst>
          </p:cNvPr>
          <p:cNvSpPr txBox="1"/>
          <p:nvPr/>
        </p:nvSpPr>
        <p:spPr>
          <a:xfrm>
            <a:off x="437919" y="1833553"/>
            <a:ext cx="1123156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Objective: to provide our country with its own capacity to access outer space</a:t>
            </a:r>
            <a:endParaRPr lang="en-US" sz="2400" b="1" dirty="0">
              <a:latin typeface="+mn-lt"/>
              <a:cs typeface="Quire Sans" panose="020B05020404000200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Development of launch vehicle capable to inject payloads up to 750 kg in LEO</a:t>
            </a: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Provide launch services to argentine satellites and others from abroad</a:t>
            </a:r>
            <a:endParaRPr lang="en-US" sz="2400" b="1" dirty="0" smtClean="0">
              <a:latin typeface="+mn-lt"/>
              <a:cs typeface="Quire Sans" panose="020B0502040400020003" pitchFamily="34" charset="0"/>
            </a:endParaRPr>
          </a:p>
        </p:txBody>
      </p:sp>
      <p:grpSp>
        <p:nvGrpSpPr>
          <p:cNvPr id="9" name="Grupo 8"/>
          <p:cNvGrpSpPr/>
          <p:nvPr/>
        </p:nvGrpSpPr>
        <p:grpSpPr>
          <a:xfrm>
            <a:off x="1587870" y="3750307"/>
            <a:ext cx="9318649" cy="2509049"/>
            <a:chOff x="1587870" y="3750307"/>
            <a:chExt cx="9318649" cy="2509049"/>
          </a:xfrm>
        </p:grpSpPr>
        <p:pic>
          <p:nvPicPr>
            <p:cNvPr id="4098" name="Picture 2" descr="Facilidades auxiliares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87870" y="3769508"/>
              <a:ext cx="3484519" cy="24898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72389" y="4514862"/>
              <a:ext cx="5834130" cy="1744494"/>
            </a:xfrm>
            <a:prstGeom prst="rect">
              <a:avLst/>
            </a:prstGeom>
          </p:spPr>
        </p:pic>
        <p:sp>
          <p:nvSpPr>
            <p:cNvPr id="8" name="CuadroTexto 7"/>
            <p:cNvSpPr txBox="1"/>
            <p:nvPr/>
          </p:nvSpPr>
          <p:spPr>
            <a:xfrm>
              <a:off x="5072389" y="3750307"/>
              <a:ext cx="5834130" cy="83099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>
                <a:defRPr sz="2400">
                  <a:solidFill>
                    <a:schemeClr val="tx1"/>
                  </a:solidFill>
                </a:defRPr>
              </a:lvl1pPr>
            </a:lstStyle>
            <a:p>
              <a:r>
                <a:rPr lang="es-AR" dirty="0"/>
                <a:t>Centro Espacial Manuel Belgrano (CEMB), Bahía </a:t>
              </a:r>
              <a:r>
                <a:rPr lang="es-AR" dirty="0" smtClean="0"/>
                <a:t>Blanca (Buenos Aires)</a:t>
              </a:r>
              <a:r>
                <a:rPr lang="es-AR" dirty="0"/>
                <a:t> 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9143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482953" y="2420811"/>
            <a:ext cx="6157185" cy="16238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8000"/>
              <a:buFont typeface="Arial"/>
              <a:buNone/>
            </a:pPr>
            <a:r>
              <a:rPr lang="es-ES" sz="7500" dirty="0" err="1" smtClean="0">
                <a:latin typeface="Montserrat"/>
                <a:ea typeface="Montserrat"/>
                <a:cs typeface="Montserrat"/>
                <a:sym typeface="Montserrat"/>
              </a:rPr>
              <a:t>Thank</a:t>
            </a:r>
            <a:r>
              <a:rPr lang="es-ES" sz="7500" dirty="0" smtClean="0"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s-ES" sz="7500" dirty="0" err="1" smtClean="0">
                <a:latin typeface="Montserrat"/>
                <a:ea typeface="Montserrat"/>
                <a:cs typeface="Montserrat"/>
                <a:sym typeface="Montserrat"/>
              </a:rPr>
              <a:t>you</a:t>
            </a:r>
            <a:endParaRPr sz="4000" i="1" dirty="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203416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178676"/>
            <a:ext cx="9609796" cy="87462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 smtClean="0"/>
              <a:t>CONAE´s Main Activities 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92" y="1014513"/>
            <a:ext cx="9151735" cy="5566997"/>
          </a:xfrm>
          <a:prstGeom prst="rect">
            <a:avLst/>
          </a:prstGeom>
        </p:spPr>
      </p:pic>
      <p:sp>
        <p:nvSpPr>
          <p:cNvPr id="9" name="1 CuadroTexto"/>
          <p:cNvSpPr txBox="1"/>
          <p:nvPr/>
        </p:nvSpPr>
        <p:spPr>
          <a:xfrm>
            <a:off x="3308424" y="804365"/>
            <a:ext cx="6118689" cy="57708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Ä"/>
            </a:pPr>
            <a:endParaRPr lang="es-AR" sz="6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Receiving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stations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operation</a:t>
            </a:r>
            <a:endParaRPr lang="es-ES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Satelite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monitoring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command</a:t>
            </a:r>
            <a:endParaRPr lang="es-E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Integration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and test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activities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in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dedicated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laboratories</a:t>
            </a:r>
            <a:endParaRPr lang="es-ES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Data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reception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storage</a:t>
            </a:r>
            <a:endParaRPr lang="es-ES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Data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processing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and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products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generation</a:t>
            </a:r>
            <a:endParaRPr lang="es-ES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Data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distribution</a:t>
            </a:r>
            <a:endParaRPr lang="es-E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Education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, </a:t>
            </a:r>
            <a:r>
              <a:rPr lang="es-ES" sz="2400" b="1" kern="120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c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apacity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building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and user training</a:t>
            </a:r>
            <a:endParaRPr lang="es-E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Satellite</a:t>
            </a: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missions</a:t>
            </a:r>
            <a:endParaRPr lang="es-ES" sz="2400" b="1" kern="12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  <a:p>
            <a:pPr marL="625475" lvl="1" indent="-336550" fontAlgn="base">
              <a:spcBef>
                <a:spcPct val="0"/>
              </a:spcBef>
              <a:spcAft>
                <a:spcPts val="1000"/>
              </a:spcAft>
              <a:buClrTx/>
              <a:buFont typeface="Wingdings" panose="05000000000000000000" pitchFamily="2" charset="2"/>
              <a:buChar char="ü"/>
            </a:pPr>
            <a:r>
              <a:rPr lang="es-ES" sz="2400" b="1" kern="12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Access to </a:t>
            </a:r>
            <a:r>
              <a:rPr lang="es-ES" sz="2400" b="1" kern="12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rPr>
              <a:t>space</a:t>
            </a:r>
            <a:endParaRPr lang="es-ES" sz="2400" b="1" kern="12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3536729" y="872359"/>
            <a:ext cx="5675586" cy="3825765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sp>
        <p:nvSpPr>
          <p:cNvPr id="11" name="4 CuadroTexto"/>
          <p:cNvSpPr txBox="1"/>
          <p:nvPr/>
        </p:nvSpPr>
        <p:spPr>
          <a:xfrm>
            <a:off x="8336543" y="2730811"/>
            <a:ext cx="2712457" cy="707886"/>
          </a:xfrm>
          <a:prstGeom prst="rect">
            <a:avLst/>
          </a:prstGeom>
          <a:solidFill>
            <a:srgbClr val="FFC000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base" latinLnBrk="0" hangingPunct="1">
              <a:lnSpc>
                <a:spcPts val="24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Ground</a:t>
            </a: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AR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Receiving</a:t>
            </a:r>
            <a:r>
              <a:rPr kumimoji="0" lang="es-AR" sz="24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AR" sz="2400" b="0" i="0" u="none" strike="noStrike" kern="1200" cap="none" spc="0" normalizeH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s-AR" sz="2400" b="0" i="0" u="none" strike="noStrike" kern="1200" cap="none" spc="0" normalizeH="0" noProof="0" dirty="0" err="1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Stations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3" name="Grupo 22"/>
          <p:cNvGrpSpPr/>
          <p:nvPr/>
        </p:nvGrpSpPr>
        <p:grpSpPr>
          <a:xfrm>
            <a:off x="8924104" y="3429370"/>
            <a:ext cx="3306945" cy="3111991"/>
            <a:chOff x="8924104" y="3429370"/>
            <a:chExt cx="3306945" cy="3111991"/>
          </a:xfrm>
        </p:grpSpPr>
        <p:sp>
          <p:nvSpPr>
            <p:cNvPr id="17" name="CuadroTexto 16"/>
            <p:cNvSpPr txBox="1"/>
            <p:nvPr/>
          </p:nvSpPr>
          <p:spPr bwMode="auto">
            <a:xfrm>
              <a:off x="9796393" y="5341032"/>
              <a:ext cx="2085827" cy="1200329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2400" b="0"/>
              </a:lvl1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kern="1200" dirty="0" smtClean="0">
                  <a:latin typeface="Arial" panose="020B0604020202020204" pitchFamily="34" charset="0"/>
                  <a:ea typeface="+mn-ea"/>
                  <a:cs typeface="+mn-cs"/>
                </a:rPr>
                <a:t>Belgrano II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kern="1200" dirty="0" smtClean="0">
                  <a:latin typeface="Arial" panose="020B0604020202020204" pitchFamily="34" charset="0"/>
                  <a:ea typeface="+mn-ea"/>
                  <a:cs typeface="+mn-cs"/>
                </a:rPr>
                <a:t>77° 52</a:t>
              </a:r>
              <a:r>
                <a:rPr lang="es-MX" kern="1200" dirty="0" smtClean="0">
                  <a:latin typeface="Arial" panose="020B0604020202020204" pitchFamily="34" charset="0"/>
                  <a:sym typeface="Symbol" panose="05050102010706020507" pitchFamily="18" charset="2"/>
                </a:rPr>
                <a:t> </a:t>
              </a:r>
              <a:r>
                <a:rPr lang="es-MX" kern="1200" dirty="0" smtClean="0">
                  <a:latin typeface="Arial" panose="020B0604020202020204" pitchFamily="34" charset="0"/>
                  <a:ea typeface="+mn-ea"/>
                  <a:cs typeface="+mn-cs"/>
                </a:rPr>
                <a:t>25</a:t>
              </a:r>
              <a:r>
                <a:rPr lang="es-MX" kern="1200" dirty="0" smtClean="0">
                  <a:latin typeface="Arial" panose="020B0604020202020204" pitchFamily="34" charset="0"/>
                  <a:ea typeface="+mn-ea"/>
                  <a:cs typeface="+mn-cs"/>
                  <a:sym typeface="Symbol" panose="05050102010706020507" pitchFamily="18" charset="2"/>
                </a:rPr>
                <a:t> S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kern="1200" dirty="0" smtClean="0">
                  <a:latin typeface="Arial" panose="020B0604020202020204" pitchFamily="34" charset="0"/>
                  <a:ea typeface="+mn-ea"/>
                  <a:cs typeface="+mn-cs"/>
                </a:rPr>
                <a:t>34° 37</a:t>
              </a:r>
              <a:r>
                <a:rPr lang="es-MX" kern="1200" dirty="0" smtClean="0">
                  <a:latin typeface="Arial" panose="020B0604020202020204" pitchFamily="34" charset="0"/>
                  <a:sym typeface="Symbol" panose="05050102010706020507" pitchFamily="18" charset="2"/>
                </a:rPr>
                <a:t> 39 W</a:t>
              </a:r>
              <a:endParaRPr lang="es-MX" kern="120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6" name="Imagen 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24104" y="3429370"/>
              <a:ext cx="3306945" cy="2013488"/>
            </a:xfrm>
            <a:prstGeom prst="rect">
              <a:avLst/>
            </a:prstGeom>
          </p:spPr>
        </p:pic>
      </p:grpSp>
      <p:grpSp>
        <p:nvGrpSpPr>
          <p:cNvPr id="20" name="Grupo 19"/>
          <p:cNvGrpSpPr/>
          <p:nvPr/>
        </p:nvGrpSpPr>
        <p:grpSpPr>
          <a:xfrm>
            <a:off x="9034292" y="1030460"/>
            <a:ext cx="3160703" cy="1718790"/>
            <a:chOff x="9034292" y="1030460"/>
            <a:chExt cx="3160703" cy="1718790"/>
          </a:xfrm>
        </p:grpSpPr>
        <p:pic>
          <p:nvPicPr>
            <p:cNvPr id="6" name="Imagen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034853" y="1037830"/>
              <a:ext cx="3160142" cy="1711420"/>
            </a:xfrm>
            <a:prstGeom prst="rect">
              <a:avLst/>
            </a:prstGeom>
          </p:spPr>
        </p:pic>
        <p:sp>
          <p:nvSpPr>
            <p:cNvPr id="13" name="CuadroTexto 12"/>
            <p:cNvSpPr txBox="1"/>
            <p:nvPr/>
          </p:nvSpPr>
          <p:spPr bwMode="auto">
            <a:xfrm>
              <a:off x="9034292" y="1030460"/>
              <a:ext cx="1165621" cy="461665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0"/>
              </a:lvl1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kern="1200" dirty="0" err="1" smtClean="0">
                  <a:latin typeface="Arial" panose="020B0604020202020204" pitchFamily="34" charset="0"/>
                  <a:ea typeface="+mn-ea"/>
                  <a:cs typeface="+mn-cs"/>
                </a:rPr>
                <a:t>ETTdF</a:t>
              </a:r>
              <a:endParaRPr lang="es-MX" kern="1200" dirty="0"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017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10516"/>
            <a:ext cx="9609796" cy="1072050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GB" dirty="0"/>
              <a:t>The </a:t>
            </a:r>
            <a:r>
              <a:rPr lang="en-GB" dirty="0" smtClean="0"/>
              <a:t>Argentine National Space Plan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706845" y="441325"/>
            <a:ext cx="10779617" cy="6686145"/>
          </a:xfrm>
          <a:prstGeom prst="rect">
            <a:avLst/>
          </a:prstGeom>
        </p:spPr>
      </p:pic>
      <p:sp>
        <p:nvSpPr>
          <p:cNvPr id="11" name="TextBox 7">
            <a:extLst>
              <a:ext uri="{FF2B5EF4-FFF2-40B4-BE49-F238E27FC236}">
                <a16:creationId xmlns:a16="http://schemas.microsoft.com/office/drawing/2014/main" id="{B20E0AA3-A2FF-42D7-A2B3-99CCEB187B8E}"/>
              </a:ext>
            </a:extLst>
          </p:cNvPr>
          <p:cNvSpPr txBox="1"/>
          <p:nvPr/>
        </p:nvSpPr>
        <p:spPr>
          <a:xfrm>
            <a:off x="437919" y="1833553"/>
            <a:ext cx="1123156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10 years strategic plan, periodically updated</a:t>
            </a:r>
            <a:endParaRPr lang="en-US" sz="2400" b="1" dirty="0">
              <a:latin typeface="+mn-lt"/>
              <a:cs typeface="Quire Sans" panose="020B05020404000200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It governs the activities and projects of CONAE since 1994 without interruption</a:t>
            </a: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Main objective: Go to space to observe the Earth</a:t>
            </a:r>
            <a:endParaRPr lang="en-US" sz="2400" b="1" dirty="0" smtClean="0">
              <a:latin typeface="+mn-lt"/>
              <a:cs typeface="Quire Sans" panose="020B05020404000200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Make decision-making more efficient in the public and private sectors</a:t>
            </a:r>
            <a:endParaRPr lang="en-US" sz="2400" dirty="0">
              <a:latin typeface="+mn-lt"/>
              <a:cs typeface="Quire Sans" panose="020B0502040400020003" pitchFamily="34" charset="0"/>
            </a:endParaRPr>
          </a:p>
          <a:p>
            <a:pPr marL="342900" indent="-342900">
              <a:spcBef>
                <a:spcPts val="600"/>
              </a:spcBef>
              <a:spcAft>
                <a:spcPts val="18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Promote and motivate national developments</a:t>
            </a:r>
            <a:endParaRPr lang="en-US" sz="2400" dirty="0">
              <a:latin typeface="+mn-lt"/>
              <a:cs typeface="Quire Sans" panose="020B05020404000200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53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4499"/>
            <a:ext cx="9609796" cy="1100627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GB" dirty="0" smtClean="0"/>
              <a:t>Data Processing and Products Generation (EO data)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76" name="Picture 4" descr="https://vietnamwaterportal.com/storage/eb/articles/616/b2ap3_large_Climate-Change-Impacts-on-Water_Related-Sector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581" y="4600799"/>
            <a:ext cx="3077326" cy="180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uadroTexto 2"/>
          <p:cNvSpPr txBox="1"/>
          <p:nvPr/>
        </p:nvSpPr>
        <p:spPr>
          <a:xfrm>
            <a:off x="9637581" y="6089041"/>
            <a:ext cx="2257349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s-ES" sz="2400" dirty="0" err="1" smtClean="0">
                <a:solidFill>
                  <a:schemeClr val="tx1"/>
                </a:solidFill>
              </a:rPr>
              <a:t>climate</a:t>
            </a:r>
            <a:r>
              <a:rPr lang="es-ES" sz="2400" dirty="0" smtClean="0">
                <a:solidFill>
                  <a:schemeClr val="tx1"/>
                </a:solidFill>
              </a:rPr>
              <a:t> </a:t>
            </a:r>
            <a:r>
              <a:rPr lang="es-ES" sz="2400" dirty="0" err="1" smtClean="0">
                <a:solidFill>
                  <a:schemeClr val="tx1"/>
                </a:solidFill>
              </a:rPr>
              <a:t>change</a:t>
            </a:r>
            <a:endParaRPr lang="es-AR" sz="2400" dirty="0">
              <a:solidFill>
                <a:schemeClr val="tx1"/>
              </a:solidFill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0629" y="1023258"/>
            <a:ext cx="8229601" cy="4719524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0857" y="807283"/>
            <a:ext cx="3995057" cy="3995057"/>
          </a:xfrm>
          <a:prstGeom prst="rect">
            <a:avLst/>
          </a:prstGeom>
        </p:spPr>
      </p:pic>
      <p:pic>
        <p:nvPicPr>
          <p:cNvPr id="3074" name="Picture 2" descr="SDG wheel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2" r="18390"/>
          <a:stretch/>
        </p:blipFill>
        <p:spPr bwMode="auto">
          <a:xfrm>
            <a:off x="7339694" y="3902259"/>
            <a:ext cx="2623457" cy="277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58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-28158"/>
            <a:ext cx="9609796" cy="123684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Education, </a:t>
            </a:r>
            <a:r>
              <a:rPr lang="en-US" dirty="0" smtClean="0"/>
              <a:t>Capacity Building </a:t>
            </a:r>
            <a:r>
              <a:rPr lang="en-US" dirty="0"/>
              <a:t>and </a:t>
            </a:r>
            <a:r>
              <a:rPr lang="en-US" dirty="0" smtClean="0"/>
              <a:t>User Training</a:t>
            </a:r>
            <a:r>
              <a:rPr lang="en-GB" sz="1800" dirty="0" smtClean="0"/>
              <a:t>(1/2)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8" name="Picture 4" descr="F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006" y="1009758"/>
            <a:ext cx="3465993" cy="2311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B20E0AA3-A2FF-42D7-A2B3-99CCEB187B8E}"/>
              </a:ext>
            </a:extLst>
          </p:cNvPr>
          <p:cNvSpPr txBox="1"/>
          <p:nvPr/>
        </p:nvSpPr>
        <p:spPr>
          <a:xfrm>
            <a:off x="0" y="1117755"/>
            <a:ext cx="8956453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Mario Gulich </a:t>
            </a: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Institute</a:t>
            </a:r>
          </a:p>
          <a:p>
            <a:pPr marL="631825" lvl="2" indent="-2730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Magister programs (Space Systems, Satellite Instruments, Satellite Technology, Industry and Aerospace Systems and Spatial Information Applications)</a:t>
            </a:r>
          </a:p>
          <a:p>
            <a:pPr marL="631825" lvl="2" indent="-2730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Ph.D. Program on </a:t>
            </a:r>
            <a:r>
              <a:rPr lang="en-US" sz="2400" dirty="0" err="1" smtClean="0">
                <a:latin typeface="+mn-lt"/>
                <a:cs typeface="Quire Sans" panose="020B0502040400020003" pitchFamily="34" charset="0"/>
              </a:rPr>
              <a:t>Geomatic</a:t>
            </a: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 and Space Systems</a:t>
            </a:r>
          </a:p>
          <a:p>
            <a:pPr marL="631825" lvl="2" indent="-2730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A University degree on Applied Geomatics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A Program for training kids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+mn-lt"/>
                <a:cs typeface="Quire Sans" panose="020B0502040400020003" pitchFamily="34" charset="0"/>
              </a:rPr>
              <a:t>Special short training </a:t>
            </a:r>
            <a:r>
              <a:rPr lang="en-US" sz="2400" dirty="0">
                <a:cs typeface="Quire Sans" panose="020B0502040400020003" pitchFamily="34" charset="0"/>
              </a:rPr>
              <a:t>courses for users </a:t>
            </a:r>
            <a:r>
              <a:rPr lang="en-US" sz="2400" dirty="0" smtClean="0">
                <a:cs typeface="Quire Sans" panose="020B0502040400020003" pitchFamily="34" charset="0"/>
              </a:rPr>
              <a:t>(different topics)</a:t>
            </a:r>
          </a:p>
          <a:p>
            <a:pPr marL="631825" lvl="2" indent="-2730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  <a:cs typeface="Quire Sans" panose="020B0502040400020003" pitchFamily="34" charset="0"/>
              </a:rPr>
              <a:t>standard</a:t>
            </a:r>
          </a:p>
          <a:p>
            <a:pPr marL="631825" lvl="2" indent="-2730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400" dirty="0">
                <a:latin typeface="+mn-lt"/>
                <a:cs typeface="Quire Sans" panose="020B0502040400020003" pitchFamily="34" charset="0"/>
              </a:rPr>
              <a:t>ad-hoc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en-US" sz="2400" dirty="0" smtClean="0">
                <a:cs typeface="Quire Sans" panose="020B0502040400020003" pitchFamily="34" charset="0"/>
              </a:rPr>
              <a:t>AOs</a:t>
            </a:r>
            <a:endParaRPr lang="en-US" sz="2400" dirty="0">
              <a:cs typeface="Quire Sans" panose="020B0502040400020003" pitchFamily="34" charset="0"/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ü"/>
            </a:pPr>
            <a:endParaRPr lang="en-US" sz="2400" dirty="0" smtClean="0">
              <a:latin typeface="+mn-lt"/>
              <a:cs typeface="Quire Sans" panose="020B0502040400020003" pitchFamily="34" charset="0"/>
            </a:endParaRPr>
          </a:p>
        </p:txBody>
      </p:sp>
      <p:pic>
        <p:nvPicPr>
          <p:cNvPr id="1026" name="Picture 2" descr="Fot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6840" y="3321261"/>
            <a:ext cx="4225159" cy="2112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9439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/>
          <p:cNvSpPr>
            <a:spLocks noGrp="1"/>
          </p:cNvSpPr>
          <p:nvPr>
            <p:ph type="body" idx="1"/>
          </p:nvPr>
        </p:nvSpPr>
        <p:spPr>
          <a:xfrm>
            <a:off x="-24305" y="4858694"/>
            <a:ext cx="12173443" cy="16184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https://</a:t>
            </a:r>
            <a:r>
              <a:rPr lang="pt-BR" sz="2400" dirty="0" smtClean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www.argentina.gob.ar/ciencia/conae/misiones-satelitales/ao-iniciativa-puma-esa-conae</a:t>
            </a:r>
            <a:endParaRPr lang="pt-BR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earth.esa.int/eogateway/announcement-of-opportunity/saocom</a:t>
            </a:r>
            <a:endParaRPr lang="en-US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-24305" y="1034023"/>
            <a:ext cx="12240609" cy="907941"/>
          </a:xfrm>
          <a:prstGeom prst="rect">
            <a:avLst/>
          </a:prstGeom>
          <a:solidFill>
            <a:srgbClr val="FFC000"/>
          </a:solidFill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AO for SAOCOM ESA/CONAE</a:t>
            </a:r>
          </a:p>
          <a:p>
            <a:pPr algn="ctr"/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romotion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tilization and </a:t>
            </a:r>
            <a:r>
              <a:rPr lang="en-US" sz="2400" b="1" u="sng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ission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pplications and </a:t>
            </a:r>
            <a:r>
              <a:rPr lang="en-US" sz="2400" b="1" u="sng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cience  </a:t>
            </a:r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s-AR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PUMAS)</a:t>
            </a:r>
          </a:p>
        </p:txBody>
      </p:sp>
      <p:sp>
        <p:nvSpPr>
          <p:cNvPr id="5" name="Marcador de texto 1"/>
          <p:cNvSpPr txBox="1">
            <a:spLocks/>
          </p:cNvSpPr>
          <p:nvPr/>
        </p:nvSpPr>
        <p:spPr>
          <a:xfrm>
            <a:off x="896995" y="1888951"/>
            <a:ext cx="10979697" cy="30667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Montserrat"/>
              <a:buChar char="❖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Montserrat"/>
              <a:buChar char="▪"/>
              <a:defRPr sz="24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marR="0" lvl="2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o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marR="0" lvl="3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marR="0" lvl="4" indent="-3429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•"/>
              <a:defRPr sz="1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marR="0" lvl="5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marR="0" lvl="6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marR="0" lvl="7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marR="0" lvl="8" indent="-355600" algn="l" rtl="0">
              <a:lnSpc>
                <a:spcPct val="115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Montserrat"/>
              <a:buChar char="•"/>
              <a:defRPr sz="20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Initiative under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Earthnet's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Third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arty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issions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rogramme</a:t>
            </a:r>
            <a:endParaRPr lang="en-US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For science and application developments (EO)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call will close on July 31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, 2023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2</a:t>
            </a:r>
            <a:r>
              <a:rPr lang="en-US" sz="2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~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September/2023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Data available: ESA (EO), Copernicus and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SAOCOM (Quota &lt;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images, outside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AoE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>
              <a:buFont typeface="Wingdings" panose="05000000000000000000" pitchFamily="2" charset="2"/>
              <a:buChar char="ü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le 4"/>
          <p:cNvSpPr>
            <a:spLocks noGrp="1"/>
          </p:cNvSpPr>
          <p:nvPr>
            <p:ph type="title"/>
          </p:nvPr>
        </p:nvSpPr>
        <p:spPr>
          <a:xfrm>
            <a:off x="164825" y="-28158"/>
            <a:ext cx="9609796" cy="123684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/>
              <a:t>Education, </a:t>
            </a:r>
            <a:r>
              <a:rPr lang="en-US" dirty="0" smtClean="0"/>
              <a:t>Capacity Building </a:t>
            </a:r>
            <a:r>
              <a:rPr lang="en-US" dirty="0"/>
              <a:t>and </a:t>
            </a:r>
            <a:r>
              <a:rPr lang="en-US" dirty="0" smtClean="0"/>
              <a:t>User Training</a:t>
            </a:r>
            <a:r>
              <a:rPr lang="en-GB" sz="1800" dirty="0" smtClean="0"/>
              <a:t>(2/2)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  <p:extLst>
      <p:ext uri="{BB962C8B-B14F-4D97-AF65-F5344CB8AC3E}">
        <p14:creationId xmlns:p14="http://schemas.microsoft.com/office/powerpoint/2010/main" val="155091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178676"/>
            <a:ext cx="9609796" cy="87462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 smtClean="0"/>
              <a:t>Satellite Missions 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34" name="Grupo 33"/>
          <p:cNvGrpSpPr/>
          <p:nvPr/>
        </p:nvGrpSpPr>
        <p:grpSpPr>
          <a:xfrm>
            <a:off x="-9765766" y="1411777"/>
            <a:ext cx="9698736" cy="6119483"/>
            <a:chOff x="1196900" y="1053300"/>
            <a:chExt cx="9698736" cy="6119483"/>
          </a:xfrm>
        </p:grpSpPr>
        <p:pic>
          <p:nvPicPr>
            <p:cNvPr id="19" name="Imagen 18"/>
            <p:cNvPicPr>
              <a:picLocks noChangeAspect="1"/>
            </p:cNvPicPr>
            <p:nvPr/>
          </p:nvPicPr>
          <p:blipFill rotWithShape="1">
            <a:blip r:embed="rId3">
              <a:lum contrast="40000"/>
            </a:blip>
            <a:srcRect r="8836"/>
            <a:stretch/>
          </p:blipFill>
          <p:spPr>
            <a:xfrm>
              <a:off x="1196900" y="1053300"/>
              <a:ext cx="9698736" cy="6119483"/>
            </a:xfrm>
            <a:prstGeom prst="rect">
              <a:avLst/>
            </a:prstGeom>
          </p:spPr>
        </p:pic>
        <p:sp>
          <p:nvSpPr>
            <p:cNvPr id="20" name="CuadroTexto 19"/>
            <p:cNvSpPr txBox="1"/>
            <p:nvPr/>
          </p:nvSpPr>
          <p:spPr bwMode="auto">
            <a:xfrm>
              <a:off x="9417346" y="3743709"/>
              <a:ext cx="1101584" cy="738664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 rtlCol="0" anchor="ctr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b="1" kern="1200" dirty="0" smtClean="0">
                  <a:solidFill>
                    <a:srgbClr val="F7F7F7"/>
                  </a:solidFill>
                  <a:latin typeface="Trebuchet MS" panose="020B0603020202020204" pitchFamily="34" charset="0"/>
                  <a:ea typeface="+mn-ea"/>
                  <a:cs typeface="Calibri" panose="020F0502020204030204" pitchFamily="34" charset="0"/>
                </a:rPr>
                <a:t>SAOCOM 1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b="1" kern="1200" dirty="0" smtClean="0">
                  <a:solidFill>
                    <a:srgbClr val="F7F7F7"/>
                  </a:solidFill>
                  <a:latin typeface="Trebuchet MS" panose="020B0603020202020204" pitchFamily="34" charset="0"/>
                  <a:ea typeface="+mn-ea"/>
                  <a:cs typeface="Calibri" panose="020F0502020204030204" pitchFamily="34" charset="0"/>
                </a:rPr>
                <a:t>A/B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b="1" kern="1200" dirty="0" smtClean="0">
                  <a:solidFill>
                    <a:srgbClr val="F7F7F7"/>
                  </a:solidFill>
                  <a:latin typeface="Trebuchet MS" panose="020B0603020202020204" pitchFamily="34" charset="0"/>
                  <a:ea typeface="+mn-ea"/>
                  <a:cs typeface="Calibri" panose="020F0502020204030204" pitchFamily="34" charset="0"/>
                </a:rPr>
                <a:t>2018/2020</a:t>
              </a:r>
              <a:endParaRPr lang="es-MX" b="1" kern="1200" dirty="0">
                <a:solidFill>
                  <a:srgbClr val="F7F7F7"/>
                </a:solidFill>
                <a:latin typeface="Trebuchet MS" panose="020B060302020202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3" name="CuadroTexto 22"/>
            <p:cNvSpPr txBox="1"/>
            <p:nvPr/>
          </p:nvSpPr>
          <p:spPr bwMode="auto">
            <a:xfrm>
              <a:off x="9417346" y="2073190"/>
              <a:ext cx="1478290" cy="646331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</a:ln>
            <a:effectLst/>
          </p:spPr>
          <p:txBody>
            <a:bodyPr wrap="none" rtlCol="0" anchor="ctr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F7F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Calibri" panose="020F0502020204030204" pitchFamily="34" charset="0"/>
                </a:rPr>
                <a:t>SABIA-Mar</a:t>
              </a: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s-MX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F7F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Calibri" panose="020F0502020204030204" pitchFamily="34" charset="0"/>
                  <a:sym typeface="Symbol" panose="05050102010706020507" pitchFamily="18" charset="2"/>
                </a:rPr>
                <a:t></a:t>
              </a:r>
              <a:r>
                <a:rPr kumimoji="0" lang="es-MX" sz="18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7F7F7"/>
                  </a:solidFill>
                  <a:effectLst/>
                  <a:uLnTx/>
                  <a:uFillTx/>
                  <a:latin typeface="Trebuchet MS" panose="020B0603020202020204" pitchFamily="34" charset="0"/>
                  <a:ea typeface="+mn-ea"/>
                  <a:cs typeface="Calibri" panose="020F0502020204030204" pitchFamily="34" charset="0"/>
                </a:rPr>
                <a:t>2024/2025</a:t>
              </a:r>
            </a:p>
          </p:txBody>
        </p:sp>
      </p:grpSp>
      <p:pic>
        <p:nvPicPr>
          <p:cNvPr id="35" name="Imagen 3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808080"/>
              </a:clrFrom>
              <a:clrTo>
                <a:srgbClr val="808080">
                  <a:alpha val="0"/>
                </a:srgbClr>
              </a:clrTo>
            </a:clrChange>
          </a:blip>
          <a:srcRect r="782" b="904"/>
          <a:stretch/>
        </p:blipFill>
        <p:spPr>
          <a:xfrm>
            <a:off x="1234227" y="1031490"/>
            <a:ext cx="8759518" cy="5525768"/>
          </a:xfrm>
          <a:prstGeom prst="rect">
            <a:avLst/>
          </a:prstGeom>
        </p:spPr>
      </p:pic>
      <p:sp>
        <p:nvSpPr>
          <p:cNvPr id="22" name="CuadroTexto 21"/>
          <p:cNvSpPr txBox="1"/>
          <p:nvPr/>
        </p:nvSpPr>
        <p:spPr bwMode="auto">
          <a:xfrm>
            <a:off x="8996757" y="6090715"/>
            <a:ext cx="1047082" cy="52322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none" rtlCol="0" anchor="ctr">
            <a:spAutoFit/>
          </a:bodyPr>
          <a:lstStyle>
            <a:defPPr>
              <a:defRPr lang="en-US"/>
            </a:defPPr>
            <a:lvl1pPr algn="ctr">
              <a:defRPr sz="1400">
                <a:solidFill>
                  <a:srgbClr val="F7F7F7"/>
                </a:solidFill>
                <a:latin typeface="Trebuchet MS" panose="020B0603020202020204" pitchFamily="34" charset="0"/>
                <a:cs typeface="Calibri" panose="020F0502020204030204" pitchFamily="34" charset="0"/>
              </a:defRPr>
            </a:lvl1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" panose="020F0502020204030204" pitchFamily="34" charset="0"/>
              </a:rPr>
              <a:t>SAOCOM </a:t>
            </a: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" panose="020F0502020204030204" pitchFamily="34" charset="0"/>
              </a:rPr>
              <a:t>2</a:t>
            </a:r>
          </a:p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F7F7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Calibri" panose="020F0502020204030204" pitchFamily="34" charset="0"/>
                <a:sym typeface="Symbol" panose="05050102010706020507" pitchFamily="18" charset="2"/>
              </a:rPr>
              <a:t> 2028</a:t>
            </a:r>
            <a:endParaRPr kumimoji="0" lang="es-MX" sz="1400" b="1" i="0" u="none" strike="noStrike" kern="1200" cap="none" spc="0" normalizeH="0" baseline="0" noProof="0" dirty="0">
              <a:ln>
                <a:noFill/>
              </a:ln>
              <a:solidFill>
                <a:srgbClr val="F7F7F7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4" name="Imagen 23"/>
          <p:cNvPicPr>
            <a:picLocks noChangeAspect="1"/>
          </p:cNvPicPr>
          <p:nvPr/>
        </p:nvPicPr>
        <p:blipFill>
          <a:blip r:embed="rId5">
            <a:clrChange>
              <a:clrFrom>
                <a:srgbClr val="0A0A0A"/>
              </a:clrFrom>
              <a:clrTo>
                <a:srgbClr val="0A0A0A">
                  <a:alpha val="0"/>
                </a:srgbClr>
              </a:clrTo>
            </a:clrChange>
          </a:blip>
          <a:stretch>
            <a:fillRect/>
          </a:stretch>
        </p:blipFill>
        <p:spPr>
          <a:xfrm rot="20216229">
            <a:off x="8188763" y="5314709"/>
            <a:ext cx="1686243" cy="950239"/>
          </a:xfrm>
          <a:prstGeom prst="rect">
            <a:avLst/>
          </a:prstGeom>
        </p:spPr>
      </p:pic>
      <p:sp>
        <p:nvSpPr>
          <p:cNvPr id="36" name="Flecha abajo 35"/>
          <p:cNvSpPr/>
          <p:nvPr/>
        </p:nvSpPr>
        <p:spPr>
          <a:xfrm>
            <a:off x="8719128" y="4563759"/>
            <a:ext cx="175490" cy="802568"/>
          </a:xfrm>
          <a:prstGeom prst="downArrow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5230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64825" y="178676"/>
            <a:ext cx="9609796" cy="874624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r>
              <a:rPr lang="en-GB" dirty="0"/>
              <a:t>SAOCOM Mission Objectives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" name="Rectángulo 34"/>
          <p:cNvSpPr/>
          <p:nvPr/>
        </p:nvSpPr>
        <p:spPr bwMode="auto">
          <a:xfrm>
            <a:off x="4653760" y="6194680"/>
            <a:ext cx="2635624" cy="27150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s-MX" sz="20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7" name="Rectangle 4"/>
          <p:cNvSpPr txBox="1">
            <a:spLocks noChangeArrowheads="1"/>
          </p:cNvSpPr>
          <p:nvPr/>
        </p:nvSpPr>
        <p:spPr bwMode="auto">
          <a:xfrm>
            <a:off x="3353741" y="792123"/>
            <a:ext cx="6861203" cy="127171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 anchorCtr="0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00000"/>
              <a:buFont typeface="Arial"/>
              <a:buNone/>
              <a:tabLst/>
              <a:defRPr/>
            </a:pPr>
            <a:r>
              <a:rPr kumimoji="0" lang="es-AR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t>To satisfy</a:t>
            </a:r>
            <a:r>
              <a:rPr kumimoji="0" lang="es-AR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cs typeface="Arial" charset="0"/>
                <a:sym typeface="Arial"/>
              </a:rPr>
              <a:t> user needs </a:t>
            </a:r>
            <a:r>
              <a:rPr kumimoji="0" lang="es-AR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t>and the </a:t>
            </a: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Space Information Sectors</a:t>
            </a:r>
            <a:r>
              <a:rPr kumimoji="0" lang="es-AR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-</a:t>
            </a: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National Space</a:t>
            </a: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cs typeface="Arial"/>
                <a:sym typeface="Arial"/>
              </a:rPr>
              <a:t>Plan</a:t>
            </a:r>
            <a:r>
              <a:rPr kumimoji="0" lang="es-AR" alt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 charset="0"/>
                <a:sym typeface="Arial"/>
              </a:rPr>
              <a:t> </a:t>
            </a:r>
            <a:endParaRPr kumimoji="0" lang="en-US" alt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 charset="0"/>
              <a:sym typeface="Arial"/>
            </a:endParaRPr>
          </a:p>
        </p:txBody>
      </p:sp>
      <p:grpSp>
        <p:nvGrpSpPr>
          <p:cNvPr id="38" name="Grupo 37">
            <a:extLst>
              <a:ext uri="{FF2B5EF4-FFF2-40B4-BE49-F238E27FC236}">
                <a16:creationId xmlns:a16="http://schemas.microsoft.com/office/drawing/2014/main" id="{E7F04D91-E767-45EE-BD3D-2F6B65CF8FE6}"/>
              </a:ext>
            </a:extLst>
          </p:cNvPr>
          <p:cNvGrpSpPr/>
          <p:nvPr/>
        </p:nvGrpSpPr>
        <p:grpSpPr>
          <a:xfrm>
            <a:off x="1791852" y="1157978"/>
            <a:ext cx="1463486" cy="540000"/>
            <a:chOff x="179387" y="3292066"/>
            <a:chExt cx="1463486" cy="540000"/>
          </a:xfrm>
        </p:grpSpPr>
        <p:graphicFrame>
          <p:nvGraphicFramePr>
            <p:cNvPr id="39" name="Objeto 38">
              <a:extLst>
                <a:ext uri="{FF2B5EF4-FFF2-40B4-BE49-F238E27FC236}">
                  <a16:creationId xmlns:a16="http://schemas.microsoft.com/office/drawing/2014/main" id="{C737F4E0-33F0-4ABA-92D3-6E29E991A89C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79387" y="3370643"/>
            <a:ext cx="1126859" cy="3828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6" name="Image" r:id="rId3" imgW="5944430" imgH="2019582" progId="">
                    <p:embed/>
                  </p:oleObj>
                </mc:Choice>
                <mc:Fallback>
                  <p:oleObj name="Image" r:id="rId3" imgW="5944430" imgH="2019582" progId="">
                    <p:embed/>
                    <p:pic>
                      <p:nvPicPr>
                        <p:cNvPr id="2" name="Objeto 1">
                          <a:extLst>
                            <a:ext uri="{FF2B5EF4-FFF2-40B4-BE49-F238E27FC236}">
                              <a16:creationId xmlns:a16="http://schemas.microsoft.com/office/drawing/2014/main" id="{C737F4E0-33F0-4ABA-92D3-6E29E991A89C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87" y="3370643"/>
                          <a:ext cx="1126859" cy="3828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0" name="Imagen 39">
              <a:extLst>
                <a:ext uri="{FF2B5EF4-FFF2-40B4-BE49-F238E27FC236}">
                  <a16:creationId xmlns:a16="http://schemas.microsoft.com/office/drawing/2014/main" id="{28D47AD4-7C52-4FEE-A22F-03C9C162D61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91776" y="3380968"/>
              <a:ext cx="540000" cy="362195"/>
            </a:xfrm>
            <a:prstGeom prst="triangle">
              <a:avLst/>
            </a:prstGeom>
            <a:ln w="15875">
              <a:noFill/>
            </a:ln>
          </p:spPr>
        </p:pic>
      </p:grpSp>
      <p:sp>
        <p:nvSpPr>
          <p:cNvPr id="41" name="Rectangle 4">
            <a:extLst>
              <a:ext uri="{FF2B5EF4-FFF2-40B4-BE49-F238E27FC236}">
                <a16:creationId xmlns:a16="http://schemas.microsoft.com/office/drawing/2014/main" id="{96AF165E-4F5D-465D-8B25-8636A3D70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3743" y="4022289"/>
            <a:ext cx="7230170" cy="1873394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 anchorCtr="0"/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000" b="1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Pct val="200000"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operationally integrate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SIASGE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(Italian-Argentinian Satellites System for Emergencies Management) composed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by the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SAOCOM Constellation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and the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COSMO-SkyMed Constellation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(because of the agreement with ASI)</a:t>
            </a:r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57FAC843-767A-44D3-B4B5-07683E44DC94}"/>
              </a:ext>
            </a:extLst>
          </p:cNvPr>
          <p:cNvGrpSpPr/>
          <p:nvPr/>
        </p:nvGrpSpPr>
        <p:grpSpPr>
          <a:xfrm>
            <a:off x="1791853" y="4688986"/>
            <a:ext cx="1463486" cy="540000"/>
            <a:chOff x="179387" y="3292066"/>
            <a:chExt cx="1463486" cy="540000"/>
          </a:xfrm>
        </p:grpSpPr>
        <p:graphicFrame>
          <p:nvGraphicFramePr>
            <p:cNvPr id="43" name="Objeto 42">
              <a:extLst>
                <a:ext uri="{FF2B5EF4-FFF2-40B4-BE49-F238E27FC236}">
                  <a16:creationId xmlns:a16="http://schemas.microsoft.com/office/drawing/2014/main" id="{57F5CADD-6992-4C92-A41D-962161B2393E}"/>
                </a:ext>
              </a:extLst>
            </p:cNvPr>
            <p:cNvGraphicFramePr>
              <a:graphicFrameLocks noChangeAspect="1"/>
            </p:cNvGraphicFramePr>
            <p:nvPr>
              <p:extLst/>
            </p:nvPr>
          </p:nvGraphicFramePr>
          <p:xfrm>
            <a:off x="179387" y="3370643"/>
            <a:ext cx="1126859" cy="38284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97" name="Image" r:id="rId6" imgW="5944430" imgH="2019582" progId="">
                    <p:embed/>
                  </p:oleObj>
                </mc:Choice>
                <mc:Fallback>
                  <p:oleObj name="Image" r:id="rId6" imgW="5944430" imgH="2019582" progId="">
                    <p:embed/>
                    <p:pic>
                      <p:nvPicPr>
                        <p:cNvPr id="20" name="Objeto 19">
                          <a:extLst>
                            <a:ext uri="{FF2B5EF4-FFF2-40B4-BE49-F238E27FC236}">
                              <a16:creationId xmlns:a16="http://schemas.microsoft.com/office/drawing/2014/main" id="{57F5CADD-6992-4C92-A41D-962161B2393E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79387" y="3370643"/>
                          <a:ext cx="1126859" cy="38284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44" name="Imagen 43">
              <a:extLst>
                <a:ext uri="{FF2B5EF4-FFF2-40B4-BE49-F238E27FC236}">
                  <a16:creationId xmlns:a16="http://schemas.microsoft.com/office/drawing/2014/main" id="{7B2E08BD-8983-4BEF-9D70-9484B66AA3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191776" y="3380968"/>
              <a:ext cx="540000" cy="362195"/>
            </a:xfrm>
            <a:prstGeom prst="triangle">
              <a:avLst/>
            </a:prstGeom>
            <a:ln w="15875">
              <a:noFill/>
            </a:ln>
          </p:spPr>
        </p:pic>
      </p:grpSp>
      <p:sp>
        <p:nvSpPr>
          <p:cNvPr id="45" name="2 CuadroTexto"/>
          <p:cNvSpPr txBox="1"/>
          <p:nvPr/>
        </p:nvSpPr>
        <p:spPr>
          <a:xfrm>
            <a:off x="4222022" y="1942127"/>
            <a:ext cx="24206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latin typeface="Arial" panose="020B0604020202020204" pitchFamily="34" charset="0"/>
                <a:ea typeface="+mn-ea"/>
                <a:cs typeface="+mn-cs"/>
              </a:rPr>
              <a:t>agriculture    </a:t>
            </a:r>
          </a:p>
        </p:txBody>
      </p:sp>
      <p:cxnSp>
        <p:nvCxnSpPr>
          <p:cNvPr id="46" name="4 Conector recto de flecha"/>
          <p:cNvCxnSpPr/>
          <p:nvPr/>
        </p:nvCxnSpPr>
        <p:spPr bwMode="auto">
          <a:xfrm flipV="1">
            <a:off x="6901671" y="2215560"/>
            <a:ext cx="512064" cy="356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47" name="21 CuadroTexto"/>
          <p:cNvSpPr txBox="1"/>
          <p:nvPr/>
        </p:nvSpPr>
        <p:spPr>
          <a:xfrm>
            <a:off x="4209532" y="2424307"/>
            <a:ext cx="22532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latin typeface="Arial" panose="020B0604020202020204" pitchFamily="34" charset="0"/>
                <a:ea typeface="+mn-ea"/>
                <a:cs typeface="+mn-cs"/>
              </a:rPr>
              <a:t>hydrology     </a:t>
            </a:r>
          </a:p>
        </p:txBody>
      </p:sp>
      <p:sp>
        <p:nvSpPr>
          <p:cNvPr id="48" name="22 CuadroTexto"/>
          <p:cNvSpPr txBox="1"/>
          <p:nvPr/>
        </p:nvSpPr>
        <p:spPr>
          <a:xfrm>
            <a:off x="7483235" y="2420741"/>
            <a:ext cx="1007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latin typeface="Arial" panose="020B0604020202020204" pitchFamily="34" charset="0"/>
                <a:ea typeface="+mn-ea"/>
                <a:cs typeface="+mn-cs"/>
              </a:rPr>
              <a:t>floods</a:t>
            </a:r>
          </a:p>
        </p:txBody>
      </p:sp>
      <p:cxnSp>
        <p:nvCxnSpPr>
          <p:cNvPr id="49" name="23 Conector recto de flecha"/>
          <p:cNvCxnSpPr/>
          <p:nvPr/>
        </p:nvCxnSpPr>
        <p:spPr bwMode="auto">
          <a:xfrm flipV="1">
            <a:off x="6904171" y="2697740"/>
            <a:ext cx="548640" cy="3566"/>
          </a:xfrm>
          <a:prstGeom prst="straightConnector1">
            <a:avLst/>
          </a:prstGeom>
          <a:noFill/>
          <a:ln w="381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0" name="27 Abrir llave"/>
          <p:cNvSpPr/>
          <p:nvPr/>
        </p:nvSpPr>
        <p:spPr bwMode="auto">
          <a:xfrm>
            <a:off x="4079403" y="1942127"/>
            <a:ext cx="310010" cy="1710728"/>
          </a:xfrm>
          <a:prstGeom prst="leftBrace">
            <a:avLst>
              <a:gd name="adj1" fmla="val 11558"/>
              <a:gd name="adj2" fmla="val 50000"/>
            </a:avLst>
          </a:prstGeom>
          <a:noFill/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2400" b="1" i="0" u="none" strike="noStrike" kern="1200" cap="none" spc="0" normalizeH="0" baseline="0" noProof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1" name="28 Flecha doblada hacia arriba"/>
          <p:cNvSpPr/>
          <p:nvPr/>
        </p:nvSpPr>
        <p:spPr bwMode="auto">
          <a:xfrm rot="5400000">
            <a:off x="3252150" y="2145773"/>
            <a:ext cx="1079132" cy="460144"/>
          </a:xfrm>
          <a:prstGeom prst="bentUpArrow">
            <a:avLst/>
          </a:prstGeom>
          <a:solidFill>
            <a:srgbClr val="0000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Tx/>
              <a:buFontTx/>
              <a:buChar char="•"/>
            </a:pPr>
            <a:endParaRPr lang="en-US" sz="2400" b="1" kern="1200">
              <a:latin typeface="Arial" charset="0"/>
              <a:ea typeface="+mn-ea"/>
              <a:cs typeface="+mn-cs"/>
            </a:endParaRPr>
          </a:p>
        </p:txBody>
      </p:sp>
      <p:sp>
        <p:nvSpPr>
          <p:cNvPr id="52" name="16 CuadroTexto">
            <a:extLst>
              <a:ext uri="{FF2B5EF4-FFF2-40B4-BE49-F238E27FC236}">
                <a16:creationId xmlns:a16="http://schemas.microsoft.com/office/drawing/2014/main" id="{A1A158AC-60F9-4D51-88F0-1F62F5BC87E3}"/>
              </a:ext>
            </a:extLst>
          </p:cNvPr>
          <p:cNvSpPr txBox="1"/>
          <p:nvPr/>
        </p:nvSpPr>
        <p:spPr>
          <a:xfrm>
            <a:off x="7490884" y="1936684"/>
            <a:ext cx="19143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ln>
                  <a:solidFill>
                    <a:srgbClr val="00FFFF"/>
                  </a:solidFill>
                </a:ln>
                <a:effectLst>
                  <a:glow rad="76200">
                    <a:srgbClr val="75EA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+mn-cs"/>
              </a:rPr>
              <a:t>soil moisture</a:t>
            </a:r>
          </a:p>
        </p:txBody>
      </p:sp>
      <p:sp>
        <p:nvSpPr>
          <p:cNvPr id="53" name="24 CuadroTexto">
            <a:extLst>
              <a:ext uri="{FF2B5EF4-FFF2-40B4-BE49-F238E27FC236}">
                <a16:creationId xmlns:a16="http://schemas.microsoft.com/office/drawing/2014/main" id="{FF49FF27-8420-4A21-B6C7-CA02AAAA9CA2}"/>
              </a:ext>
            </a:extLst>
          </p:cNvPr>
          <p:cNvSpPr txBox="1"/>
          <p:nvPr/>
        </p:nvSpPr>
        <p:spPr>
          <a:xfrm>
            <a:off x="4206829" y="3064386"/>
            <a:ext cx="22977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4488" indent="-344488" fontAlgn="base">
              <a:spcBef>
                <a:spcPct val="0"/>
              </a:spcBef>
              <a:spcAft>
                <a:spcPct val="0"/>
              </a:spcAft>
              <a:buClrTx/>
              <a:buFont typeface="Wingdings" panose="05000000000000000000" pitchFamily="2" charset="2"/>
              <a:buChar char="ü"/>
            </a:pPr>
            <a:r>
              <a:rPr lang="en-US" sz="2400" kern="1200" dirty="0">
                <a:ln>
                  <a:solidFill>
                    <a:srgbClr val="00FFFF"/>
                  </a:solidFill>
                </a:ln>
                <a:effectLst>
                  <a:glow rad="76200">
                    <a:srgbClr val="75EA00">
                      <a:alpha val="75000"/>
                    </a:srgbClr>
                  </a:glow>
                </a:effectLst>
                <a:latin typeface="Arial" panose="020B0604020202020204" pitchFamily="34" charset="0"/>
                <a:ea typeface="+mn-ea"/>
                <a:cs typeface="+mn-cs"/>
              </a:rPr>
              <a:t>emergencies</a:t>
            </a:r>
          </a:p>
        </p:txBody>
      </p:sp>
      <p:grpSp>
        <p:nvGrpSpPr>
          <p:cNvPr id="54" name="Grupo 53"/>
          <p:cNvGrpSpPr/>
          <p:nvPr/>
        </p:nvGrpSpPr>
        <p:grpSpPr>
          <a:xfrm>
            <a:off x="712255" y="2375844"/>
            <a:ext cx="2700014" cy="1992955"/>
            <a:chOff x="-1" y="5498603"/>
            <a:chExt cx="2304000" cy="1520598"/>
          </a:xfrm>
        </p:grpSpPr>
        <p:pic>
          <p:nvPicPr>
            <p:cNvPr id="55" name="Imagen 5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-1" y="5498603"/>
              <a:ext cx="2304000" cy="1520598"/>
            </a:xfrm>
            <a:prstGeom prst="rect">
              <a:avLst/>
            </a:prstGeom>
          </p:spPr>
        </p:pic>
        <p:sp>
          <p:nvSpPr>
            <p:cNvPr id="56" name="CuadroTexto 55"/>
            <p:cNvSpPr txBox="1"/>
            <p:nvPr/>
          </p:nvSpPr>
          <p:spPr bwMode="auto">
            <a:xfrm>
              <a:off x="876666" y="5815183"/>
              <a:ext cx="517670" cy="701666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square" rtlCol="0" anchor="t" anchorCtr="0">
              <a:no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s-MX" sz="4400" b="1" kern="1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ea typeface="+mn-ea"/>
                  <a:cs typeface="+mn-cs"/>
                </a:rPr>
                <a:t>6</a:t>
              </a:r>
              <a:endParaRPr lang="es-MX" sz="4400" b="1" kern="1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57" name="Grupo 56"/>
          <p:cNvGrpSpPr/>
          <p:nvPr/>
        </p:nvGrpSpPr>
        <p:grpSpPr>
          <a:xfrm>
            <a:off x="3487077" y="5914769"/>
            <a:ext cx="6147931" cy="578032"/>
            <a:chOff x="2047164" y="5473631"/>
            <a:chExt cx="6147931" cy="578032"/>
          </a:xfrm>
        </p:grpSpPr>
        <p:sp>
          <p:nvSpPr>
            <p:cNvPr id="58" name="22 CuadroTexto"/>
            <p:cNvSpPr txBox="1"/>
            <p:nvPr/>
          </p:nvSpPr>
          <p:spPr>
            <a:xfrm>
              <a:off x="2443685" y="5607952"/>
              <a:ext cx="5751410" cy="4257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ts val="26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SAOCOM-L/pol , COSMO SkyMed-X</a:t>
              </a:r>
            </a:p>
          </p:txBody>
        </p:sp>
        <p:sp>
          <p:nvSpPr>
            <p:cNvPr id="59" name="28 Flecha doblada hacia arriba"/>
            <p:cNvSpPr/>
            <p:nvPr/>
          </p:nvSpPr>
          <p:spPr bwMode="auto">
            <a:xfrm rot="5400000">
              <a:off x="2063734" y="5457061"/>
              <a:ext cx="427004" cy="460144"/>
            </a:xfrm>
            <a:prstGeom prst="bentUpArrow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342900" marR="0" lvl="0" indent="-342900" defTabSz="91440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  <a:defRPr/>
              </a:pPr>
              <a:endParaRPr kumimoji="0" lang="en-US" sz="2000" b="1" i="0" u="none" strike="noStrike" kern="120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0" name="16 CuadroTexto"/>
            <p:cNvSpPr txBox="1"/>
            <p:nvPr/>
          </p:nvSpPr>
          <p:spPr>
            <a:xfrm>
              <a:off x="3898624" y="5567495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90500">
                      <a:srgbClr val="FF66CC"/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L</a:t>
              </a:r>
            </a:p>
          </p:txBody>
        </p:sp>
        <p:sp>
          <p:nvSpPr>
            <p:cNvPr id="61" name="16 CuadroTexto"/>
            <p:cNvSpPr txBox="1"/>
            <p:nvPr/>
          </p:nvSpPr>
          <p:spPr>
            <a:xfrm>
              <a:off x="7223542" y="5589998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>
                <a:defRPr sz="3000" b="0" u="sng">
                  <a:effectLst>
                    <a:glow rad="190500">
                      <a:srgbClr val="FF66CC"/>
                    </a:glow>
                  </a:effectLst>
                </a:defRPr>
              </a:lvl1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sng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>
                    <a:glow rad="190500">
                      <a:srgbClr val="FF66CC"/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X</a:t>
              </a:r>
            </a:p>
          </p:txBody>
        </p:sp>
        <p:grpSp>
          <p:nvGrpSpPr>
            <p:cNvPr id="62" name="Grupo 61"/>
            <p:cNvGrpSpPr/>
            <p:nvPr/>
          </p:nvGrpSpPr>
          <p:grpSpPr>
            <a:xfrm>
              <a:off x="4178463" y="5559984"/>
              <a:ext cx="608691" cy="475008"/>
              <a:chOff x="4383480" y="5941120"/>
              <a:chExt cx="608691" cy="475008"/>
            </a:xfrm>
          </p:grpSpPr>
          <p:sp>
            <p:nvSpPr>
              <p:cNvPr id="63" name="16 CuadroTexto"/>
              <p:cNvSpPr txBox="1"/>
              <p:nvPr/>
            </p:nvSpPr>
            <p:spPr>
              <a:xfrm>
                <a:off x="4383480" y="5941120"/>
                <a:ext cx="596638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en-US"/>
                </a:defPPr>
                <a:lvl1pPr>
                  <a:defRPr sz="3000" b="0" u="sng">
                    <a:effectLst>
                      <a:glow rad="190500">
                        <a:srgbClr val="00FF00"/>
                      </a:glow>
                    </a:effectLst>
                  </a:defRPr>
                </a:lvl1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sysClr val="windowText" lastClr="000000"/>
                    </a:solidFill>
                    <a:effectLst>
                      <a:glow rad="241300">
                        <a:srgbClr val="FF66CC"/>
                      </a:glow>
                    </a:effectLst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pol</a:t>
                </a:r>
              </a:p>
            </p:txBody>
          </p:sp>
          <p:grpSp>
            <p:nvGrpSpPr>
              <p:cNvPr id="64" name="Grupo 63"/>
              <p:cNvGrpSpPr/>
              <p:nvPr/>
            </p:nvGrpSpPr>
            <p:grpSpPr>
              <a:xfrm>
                <a:off x="4463513" y="6404188"/>
                <a:ext cx="528658" cy="11940"/>
                <a:chOff x="4919557" y="6506544"/>
                <a:chExt cx="528658" cy="11940"/>
              </a:xfrm>
            </p:grpSpPr>
            <p:cxnSp>
              <p:nvCxnSpPr>
                <p:cNvPr id="65" name="Conector recto 64"/>
                <p:cNvCxnSpPr/>
                <p:nvPr/>
              </p:nvCxnSpPr>
              <p:spPr bwMode="auto">
                <a:xfrm>
                  <a:off x="5016215" y="6518484"/>
                  <a:ext cx="432000" cy="0"/>
                </a:xfrm>
                <a:prstGeom prst="line">
                  <a:avLst/>
                </a:prstGeom>
                <a:noFill/>
                <a:ln w="69850" cap="rnd" cmpd="sng" algn="ctr">
                  <a:solidFill>
                    <a:srgbClr val="FF66CC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6" name="Conector recto 65"/>
                <p:cNvCxnSpPr/>
                <p:nvPr/>
              </p:nvCxnSpPr>
              <p:spPr bwMode="auto">
                <a:xfrm>
                  <a:off x="4919557" y="6506544"/>
                  <a:ext cx="452052" cy="0"/>
                </a:xfrm>
                <a:prstGeom prst="line">
                  <a:avLst/>
                </a:prstGeom>
                <a:noFill/>
                <a:ln w="31750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</p:grpSp>
    </p:spTree>
    <p:extLst>
      <p:ext uri="{BB962C8B-B14F-4D97-AF65-F5344CB8AC3E}">
        <p14:creationId xmlns:p14="http://schemas.microsoft.com/office/powerpoint/2010/main" val="1052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5" grpId="0"/>
      <p:bldP spid="47" grpId="0"/>
      <p:bldP spid="48" grpId="0"/>
      <p:bldP spid="50" grpId="0" animBg="1"/>
      <p:bldP spid="51" grpId="0" animBg="1"/>
      <p:bldP spid="52" grpId="0"/>
      <p:bldP spid="5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4"/>
          <p:cNvSpPr>
            <a:spLocks noGrp="1"/>
          </p:cNvSpPr>
          <p:nvPr>
            <p:ph type="title"/>
          </p:nvPr>
        </p:nvSpPr>
        <p:spPr>
          <a:xfrm>
            <a:off x="137117" y="12428"/>
            <a:ext cx="9609796" cy="1029758"/>
          </a:xfr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lnSpc>
                <a:spcPct val="75000"/>
              </a:lnSpc>
            </a:pPr>
            <a:r>
              <a:rPr lang="en-US" dirty="0"/>
              <a:t>Level </a:t>
            </a:r>
            <a:r>
              <a:rPr lang="en-US" dirty="0" smtClean="0"/>
              <a:t>1, Level 2 </a:t>
            </a:r>
            <a:r>
              <a:rPr lang="en-US" dirty="0"/>
              <a:t>and Higher Level Products</a:t>
            </a:r>
            <a:endParaRPr lang="en-GB" sz="1600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" name="43 CuadroTexto"/>
          <p:cNvSpPr txBox="1">
            <a:spLocks noChangeArrowheads="1"/>
          </p:cNvSpPr>
          <p:nvPr/>
        </p:nvSpPr>
        <p:spPr bwMode="auto">
          <a:xfrm>
            <a:off x="1790058" y="5097674"/>
            <a:ext cx="1371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altLang="es-MX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SAR </a:t>
            </a:r>
            <a:r>
              <a:rPr kumimoji="0" lang="es-AR" altLang="es-MX" sz="1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images</a:t>
            </a:r>
            <a:endParaRPr kumimoji="0" lang="es-AR" altLang="es-MX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MS PGothic" pitchFamily="34" charset="-128"/>
              <a:cs typeface="+mn-cs"/>
            </a:endParaRPr>
          </a:p>
        </p:txBody>
      </p:sp>
      <p:pic>
        <p:nvPicPr>
          <p:cNvPr id="69" name="Imagen 68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43393" y="1024470"/>
            <a:ext cx="8336493" cy="5709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63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eos">
  <a:themeElements>
    <a:clrScheme name="Custom 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33445F"/>
      </a:accent1>
      <a:accent2>
        <a:srgbClr val="A3CB34"/>
      </a:accent2>
      <a:accent3>
        <a:srgbClr val="C1666B"/>
      </a:accent3>
      <a:accent4>
        <a:srgbClr val="DDDDDD"/>
      </a:accent4>
      <a:accent5>
        <a:srgbClr val="7BC0D7"/>
      </a:accent5>
      <a:accent6>
        <a:srgbClr val="D1462F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2513</TotalTime>
  <Words>600</Words>
  <Application>Microsoft Office PowerPoint</Application>
  <PresentationFormat>Panorámica</PresentationFormat>
  <Paragraphs>106</Paragraphs>
  <Slides>15</Slides>
  <Notes>8</Notes>
  <HiddenSlides>0</HiddenSlides>
  <MMClips>0</MMClips>
  <ScaleCrop>false</ScaleCrop>
  <HeadingPairs>
    <vt:vector size="8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6" baseType="lpstr">
      <vt:lpstr>Trebuchet MS</vt:lpstr>
      <vt:lpstr>Calibri</vt:lpstr>
      <vt:lpstr>DejaVu Sans</vt:lpstr>
      <vt:lpstr>Arial</vt:lpstr>
      <vt:lpstr>MS PGothic</vt:lpstr>
      <vt:lpstr>Symbol</vt:lpstr>
      <vt:lpstr>Wingdings</vt:lpstr>
      <vt:lpstr>Montserrat</vt:lpstr>
      <vt:lpstr>Quire Sans</vt:lpstr>
      <vt:lpstr>ceos</vt:lpstr>
      <vt:lpstr>Image</vt:lpstr>
      <vt:lpstr>WG Disasters 19 WGGIS- 55 Joint Session (presential &amp; virtual)  2023 Introduction to CONAE</vt:lpstr>
      <vt:lpstr>CONAE´s Main Activities </vt:lpstr>
      <vt:lpstr>The Argentine National Space Plan</vt:lpstr>
      <vt:lpstr>Data Processing and Products Generation (EO data)</vt:lpstr>
      <vt:lpstr>Education, Capacity Building and User Training(1/2)</vt:lpstr>
      <vt:lpstr>Education, Capacity Building and User Training(2/2)</vt:lpstr>
      <vt:lpstr>Satellite Missions </vt:lpstr>
      <vt:lpstr>SAOCOM Mission Objectives</vt:lpstr>
      <vt:lpstr>Level 1, Level 2 and Higher Level Products</vt:lpstr>
      <vt:lpstr>Presentación de PowerPoint</vt:lpstr>
      <vt:lpstr>Presentación de PowerPoint</vt:lpstr>
      <vt:lpstr>Presentación de PowerPoint</vt:lpstr>
      <vt:lpstr>SABIA-Mar Mission </vt:lpstr>
      <vt:lpstr>Access to Space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SIT-38  2023 Presentation Template and Guidance</dc:title>
  <dc:creator>user</dc:creator>
  <cp:lastModifiedBy>user</cp:lastModifiedBy>
  <cp:revision>139</cp:revision>
  <dcterms:modified xsi:type="dcterms:W3CDTF">2023-04-19T10:32:20Z</dcterms:modified>
</cp:coreProperties>
</file>