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33"/>
  </p:notesMasterIdLst>
  <p:handoutMasterIdLst>
    <p:handoutMasterId r:id="rId34"/>
  </p:handoutMasterIdLst>
  <p:sldIdLst>
    <p:sldId id="256" r:id="rId9"/>
    <p:sldId id="877" r:id="rId10"/>
    <p:sldId id="258" r:id="rId11"/>
    <p:sldId id="879" r:id="rId12"/>
    <p:sldId id="260" r:id="rId13"/>
    <p:sldId id="261" r:id="rId14"/>
    <p:sldId id="262" r:id="rId15"/>
    <p:sldId id="263" r:id="rId16"/>
    <p:sldId id="264" r:id="rId17"/>
    <p:sldId id="265" r:id="rId18"/>
    <p:sldId id="878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66" r:id="rId30"/>
    <p:sldId id="257" r:id="rId31"/>
    <p:sldId id="268" r:id="rId32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4" autoAdjust="0"/>
    <p:restoredTop sz="60181" autoAdjust="0"/>
  </p:normalViewPr>
  <p:slideViewPr>
    <p:cSldViewPr snapToGrid="0">
      <p:cViewPr varScale="1">
        <p:scale>
          <a:sx n="78" d="100"/>
          <a:sy n="78" d="100"/>
        </p:scale>
        <p:origin x="846" y="132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4/16/2023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875831" y="4703994"/>
            <a:ext cx="5033721" cy="4411047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735013"/>
            <a:ext cx="655320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875831" y="4703994"/>
            <a:ext cx="5033721" cy="4411047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735013"/>
            <a:ext cx="655320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Other: - </a:t>
            </a:r>
            <a:r>
              <a:rPr lang="en-US" sz="1603" b="0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How to deal with different resource access methods e.g. http download link or S3 location </a:t>
            </a:r>
            <a:r>
              <a:rPr lang="en-US" sz="1603" b="0" i="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url</a:t>
            </a:r>
            <a:r>
              <a:rPr lang="en-US" sz="1603" b="0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If a user knows where he will process the data, it can be useful to have a parameter (in the STAC request) to indicate where the data needs to be accessed. </a:t>
            </a:r>
          </a:p>
          <a:p>
            <a:pPr marL="285750" indent="-285750">
              <a:buFontTx/>
              <a:buChar char="-"/>
            </a:pPr>
            <a:r>
              <a:rPr lang="en-US" sz="1603" b="0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Pull HDF metadata into STAC.</a:t>
            </a:r>
          </a:p>
          <a:p>
            <a:pPr marL="285750" indent="-285750">
              <a:buFontTx/>
              <a:buChar char="-"/>
            </a:pPr>
            <a:r>
              <a:rPr lang="en-US" sz="1603" b="0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Asset level search capability</a:t>
            </a:r>
          </a:p>
          <a:p>
            <a:pPr marL="285750" indent="-285750">
              <a:buFontTx/>
              <a:buChar char="-"/>
            </a:pPr>
            <a:r>
              <a:rPr lang="en-US" sz="1603" b="0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List “highly recommended” extensions such as projection extension that improve performance in downstream services</a:t>
            </a:r>
          </a:p>
          <a:p>
            <a:pPr marL="285750" indent="-285750">
              <a:buFontTx/>
              <a:buChar char="-"/>
            </a:pPr>
            <a:r>
              <a:rPr lang="en-US" sz="1603" b="0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Recommendations for creating homogeneous collections</a:t>
            </a:r>
          </a:p>
          <a:p>
            <a:pPr marL="285750" indent="-285750">
              <a:buFontTx/>
              <a:buChar char="-"/>
            </a:pPr>
            <a:r>
              <a:rPr lang="en-US" sz="1603" b="0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Recommendation to properly link raster assets in an EO product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77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Other: Group collections by thematic catalogs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524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b637105f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735013"/>
            <a:ext cx="655320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b637105fb6_0_0:notes"/>
          <p:cNvSpPr txBox="1">
            <a:spLocks noGrp="1"/>
          </p:cNvSpPr>
          <p:nvPr>
            <p:ph type="body" idx="1"/>
          </p:nvPr>
        </p:nvSpPr>
        <p:spPr>
          <a:xfrm>
            <a:off x="875831" y="4703994"/>
            <a:ext cx="5033700" cy="44109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1b637105fb6_0_0:notes"/>
          <p:cNvSpPr txBox="1">
            <a:spLocks noGrp="1"/>
          </p:cNvSpPr>
          <p:nvPr>
            <p:ph type="sldNum" idx="12"/>
          </p:nvPr>
        </p:nvSpPr>
        <p:spPr>
          <a:xfrm>
            <a:off x="3867484" y="9407988"/>
            <a:ext cx="2917800" cy="4410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875831" y="4703994"/>
            <a:ext cx="5033721" cy="4411047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735013"/>
            <a:ext cx="655320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124a4efbac_0_2:notes"/>
          <p:cNvSpPr txBox="1">
            <a:spLocks noGrp="1"/>
          </p:cNvSpPr>
          <p:nvPr>
            <p:ph type="body" idx="1"/>
          </p:nvPr>
        </p:nvSpPr>
        <p:spPr>
          <a:xfrm>
            <a:off x="875831" y="4703994"/>
            <a:ext cx="5033700" cy="44109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g2124a4efba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735013"/>
            <a:ext cx="655320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875831" y="4703994"/>
            <a:ext cx="5033721" cy="4411047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735013"/>
            <a:ext cx="655320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735013"/>
            <a:ext cx="655320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875831" y="4703994"/>
            <a:ext cx="5033721" cy="4411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/stac-</a:t>
            </a:r>
            <a:r>
              <a:rPr lang="en-US" dirty="0" err="1"/>
              <a:t>api</a:t>
            </a:r>
            <a:r>
              <a:rPr lang="en-US" dirty="0"/>
              <a:t>-extensions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3:notes"/>
          <p:cNvSpPr txBox="1">
            <a:spLocks noGrp="1"/>
          </p:cNvSpPr>
          <p:nvPr>
            <p:ph type="sldNum" idx="12"/>
          </p:nvPr>
        </p:nvSpPr>
        <p:spPr>
          <a:xfrm>
            <a:off x="3867484" y="9407988"/>
            <a:ext cx="2917898" cy="44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875831" y="4703994"/>
            <a:ext cx="5033721" cy="4411047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735013"/>
            <a:ext cx="655320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879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875831" y="4703994"/>
            <a:ext cx="5033721" cy="4411047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735013"/>
            <a:ext cx="655320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875831" y="4703994"/>
            <a:ext cx="5033721" cy="4411047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735013"/>
            <a:ext cx="655320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875831" y="4703994"/>
            <a:ext cx="5033721" cy="4411047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735013"/>
            <a:ext cx="655320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875831" y="4703994"/>
            <a:ext cx="5033721" cy="4411047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735013"/>
            <a:ext cx="655320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875831" y="4703994"/>
            <a:ext cx="5033721" cy="4411047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735013"/>
            <a:ext cx="655320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CE642B03-0EF0-4B89-9C8B-4AEFAD3C07E1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99" name="Picture 98" descr="de.png">
              <a:extLst>
                <a:ext uri="{FF2B5EF4-FFF2-40B4-BE49-F238E27FC236}">
                  <a16:creationId xmlns:a16="http://schemas.microsoft.com/office/drawing/2014/main" id="{381BC98B-E672-46D5-8F8D-FEAC51F76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at.png">
              <a:extLst>
                <a:ext uri="{FF2B5EF4-FFF2-40B4-BE49-F238E27FC236}">
                  <a16:creationId xmlns:a16="http://schemas.microsoft.com/office/drawing/2014/main" id="{225A4733-107B-49BC-B524-DE83F3621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be.png">
              <a:extLst>
                <a:ext uri="{FF2B5EF4-FFF2-40B4-BE49-F238E27FC236}">
                  <a16:creationId xmlns:a16="http://schemas.microsoft.com/office/drawing/2014/main" id="{C8F0223E-DBAC-41CA-A47B-DF69C4F9D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dk.png">
              <a:extLst>
                <a:ext uri="{FF2B5EF4-FFF2-40B4-BE49-F238E27FC236}">
                  <a16:creationId xmlns:a16="http://schemas.microsoft.com/office/drawing/2014/main" id="{1BF745E5-AFED-4935-857B-C5E4FA6FBD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es.png">
              <a:extLst>
                <a:ext uri="{FF2B5EF4-FFF2-40B4-BE49-F238E27FC236}">
                  <a16:creationId xmlns:a16="http://schemas.microsoft.com/office/drawing/2014/main" id="{0401DA19-7D39-407A-8231-56819BA126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ee.png">
              <a:extLst>
                <a:ext uri="{FF2B5EF4-FFF2-40B4-BE49-F238E27FC236}">
                  <a16:creationId xmlns:a16="http://schemas.microsoft.com/office/drawing/2014/main" id="{3DD10B99-0B54-43D6-8D68-531D5E79C5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fi.png">
              <a:extLst>
                <a:ext uri="{FF2B5EF4-FFF2-40B4-BE49-F238E27FC236}">
                  <a16:creationId xmlns:a16="http://schemas.microsoft.com/office/drawing/2014/main" id="{2F36F73C-3580-45E1-9CE2-C1D417FE9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fr.png">
              <a:extLst>
                <a:ext uri="{FF2B5EF4-FFF2-40B4-BE49-F238E27FC236}">
                  <a16:creationId xmlns:a16="http://schemas.microsoft.com/office/drawing/2014/main" id="{906737DA-0E2F-4F5D-B740-B54BAD2C8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gr.png">
              <a:extLst>
                <a:ext uri="{FF2B5EF4-FFF2-40B4-BE49-F238E27FC236}">
                  <a16:creationId xmlns:a16="http://schemas.microsoft.com/office/drawing/2014/main" id="{68A3DCFD-7BDE-4B6C-9D80-506777C19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hu.png">
              <a:extLst>
                <a:ext uri="{FF2B5EF4-FFF2-40B4-BE49-F238E27FC236}">
                  <a16:creationId xmlns:a16="http://schemas.microsoft.com/office/drawing/2014/main" id="{CFB3CB32-72D0-4E9A-97A2-6137F7675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ie.png">
              <a:extLst>
                <a:ext uri="{FF2B5EF4-FFF2-40B4-BE49-F238E27FC236}">
                  <a16:creationId xmlns:a16="http://schemas.microsoft.com/office/drawing/2014/main" id="{82F1D1F4-8AED-4290-8402-C7C14DD598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it.png">
              <a:extLst>
                <a:ext uri="{FF2B5EF4-FFF2-40B4-BE49-F238E27FC236}">
                  <a16:creationId xmlns:a16="http://schemas.microsoft.com/office/drawing/2014/main" id="{F421F4B2-704B-4865-8B0C-0F8CA756F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lu.png">
              <a:extLst>
                <a:ext uri="{FF2B5EF4-FFF2-40B4-BE49-F238E27FC236}">
                  <a16:creationId xmlns:a16="http://schemas.microsoft.com/office/drawing/2014/main" id="{989E3DFA-89E6-49E0-BA29-AC115F09AE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no.png">
              <a:extLst>
                <a:ext uri="{FF2B5EF4-FFF2-40B4-BE49-F238E27FC236}">
                  <a16:creationId xmlns:a16="http://schemas.microsoft.com/office/drawing/2014/main" id="{A5A97D08-BE88-47B1-BC4C-B1EB289C7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nl.png">
              <a:extLst>
                <a:ext uri="{FF2B5EF4-FFF2-40B4-BE49-F238E27FC236}">
                  <a16:creationId xmlns:a16="http://schemas.microsoft.com/office/drawing/2014/main" id="{000EEC71-A38B-415E-83FA-C396EABF1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pl.png">
              <a:extLst>
                <a:ext uri="{FF2B5EF4-FFF2-40B4-BE49-F238E27FC236}">
                  <a16:creationId xmlns:a16="http://schemas.microsoft.com/office/drawing/2014/main" id="{1ACF67EA-567D-4EE0-8CC8-414BA5E22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 descr="pt.png">
              <a:extLst>
                <a:ext uri="{FF2B5EF4-FFF2-40B4-BE49-F238E27FC236}">
                  <a16:creationId xmlns:a16="http://schemas.microsoft.com/office/drawing/2014/main" id="{080291BD-06C6-488E-9A56-3E69D0711B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 descr="cz.png">
              <a:extLst>
                <a:ext uri="{FF2B5EF4-FFF2-40B4-BE49-F238E27FC236}">
                  <a16:creationId xmlns:a16="http://schemas.microsoft.com/office/drawing/2014/main" id="{6EDC5F26-E7C6-4A61-BC78-1462C66C1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 descr="ro.png">
              <a:extLst>
                <a:ext uri="{FF2B5EF4-FFF2-40B4-BE49-F238E27FC236}">
                  <a16:creationId xmlns:a16="http://schemas.microsoft.com/office/drawing/2014/main" id="{57809487-789E-47BB-AA8E-1F8C20F171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se.png">
              <a:extLst>
                <a:ext uri="{FF2B5EF4-FFF2-40B4-BE49-F238E27FC236}">
                  <a16:creationId xmlns:a16="http://schemas.microsoft.com/office/drawing/2014/main" id="{6AEDE687-336C-48B5-BFA7-774CCF8A7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Picture 118" descr="ch.png">
              <a:extLst>
                <a:ext uri="{FF2B5EF4-FFF2-40B4-BE49-F238E27FC236}">
                  <a16:creationId xmlns:a16="http://schemas.microsoft.com/office/drawing/2014/main" id="{765B3246-3398-44E5-8782-0EC0C9473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Picture 119" descr="uk.png">
              <a:extLst>
                <a:ext uri="{FF2B5EF4-FFF2-40B4-BE49-F238E27FC236}">
                  <a16:creationId xmlns:a16="http://schemas.microsoft.com/office/drawing/2014/main" id="{B7A54B29-29A4-4216-BDCB-B892344F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D10A5D6-9438-4E29-80B5-DC496C46D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50D8082-BDE6-48BC-8317-0D4C3C44D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23" name="Picture 122" descr="ca.png">
              <a:extLst>
                <a:ext uri="{FF2B5EF4-FFF2-40B4-BE49-F238E27FC236}">
                  <a16:creationId xmlns:a16="http://schemas.microsoft.com/office/drawing/2014/main" id="{3FA38A6C-E219-4F65-80C0-7E329F7D3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si.png">
              <a:extLst>
                <a:ext uri="{FF2B5EF4-FFF2-40B4-BE49-F238E27FC236}">
                  <a16:creationId xmlns:a16="http://schemas.microsoft.com/office/drawing/2014/main" id="{EA3E719E-4A8D-4153-9BDC-6D274C09D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0978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image" Target="../media/image29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e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21" Type="http://schemas.openxmlformats.org/officeDocument/2006/relationships/image" Target="../media/image14.png"/><Relationship Id="rId34" Type="http://schemas.openxmlformats.org/officeDocument/2006/relationships/image" Target="../media/image27.emf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37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36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2" r:id="rId6"/>
    <p:sldLayoutId id="2147483933" r:id="rId7"/>
    <p:sldLayoutId id="2147483935" r:id="rId8"/>
    <p:sldLayoutId id="2147483977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ED6276D-5177-4E2E-AB64-34E17BB727A4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5DC7C9DE-2330-4D19-B00A-88DF473A1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5F39B928-F085-435A-836B-6E4FE886F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92D70443-A035-445C-90B8-D0F13DFE47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5F8CB58C-F834-4E4A-9D36-00EDDA273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7055F594-4C26-4AD7-9BA5-8139C8061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765A40EF-5597-4C60-86E4-9801C3D24F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573C7DF2-41EA-4200-ADCE-18BD651E2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17B26722-8F9C-427E-A30C-B936DC9F0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57245A63-3018-4055-B9A1-29F620FCA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E729147B-9380-484B-8D1E-AE9F256BE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C5506F1C-B0F4-416B-ACCE-17C303EF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AC0C54D4-FAA0-4101-8893-24CAD97FB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B31F1A5A-62D9-43BC-A07B-F35AC0607D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4B9F7D4D-96E0-459F-A2BD-5AFD632EE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41B0898E-ECC6-49EC-9A66-65D60F4DB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E31CCE68-7B56-415F-918C-A42EB35BF3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D0CFE0B0-E42C-4904-983B-D1DB39955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2841A212-CE30-4B0A-AB08-084EDB27E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318B1B61-BFDA-445A-AA59-2B35F11EF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B2DB8ECC-5001-4C88-9624-94FFBBC7D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A17E3AC4-4F9D-40D5-B3A4-C4898F5BB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4EDF34B2-51C8-45DA-A8CC-BA9740B640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C6B473C-D093-4B7A-BE75-C5354C579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19E3EBB-F3EE-4591-B1D9-65F8A408F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8C30F0CE-49F3-43C9-961D-EABF29DAB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FA9D8F01-E979-4766-8D8A-F86C445CF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9" r:id="rId7"/>
    <p:sldLayoutId id="2147483978" r:id="rId8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tac-api-extensions" TargetMode="External"/><Relationship Id="rId2" Type="http://schemas.openxmlformats.org/officeDocument/2006/relationships/hyperlink" Target="https://github.com/opengeospatial/ogcapi-features/issues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licktime.symantec.com/15siKzFfrY1bAsDcitWc7?h=sNrhKFHiQwI4SVKxyp3fj60zkW4cor9E8xyG_7Pl2_4=&amp;u=https://docs.google.com/forms/d/e/1FAIpQLSfFWU7_9xZsYUWDlre8sbAQdmGDJfHK2pZuZLLz5PIhgnJPYw/viewform?usp%3Dsf_lin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311937" y="3429000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STAC Best Practices Activity</a:t>
            </a:r>
            <a:endParaRPr lang="en-GB" sz="40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461760" y="5224145"/>
            <a:ext cx="557764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</a:rPr>
              <a:t>Yves Coene (</a:t>
            </a:r>
            <a:r>
              <a:rPr lang="en-GB" sz="1200" dirty="0" err="1">
                <a:solidFill>
                  <a:schemeClr val="bg1"/>
                </a:solidFill>
              </a:rPr>
              <a:t>Spacebel</a:t>
            </a:r>
            <a:r>
              <a:rPr lang="en-GB" sz="1200" dirty="0">
                <a:solidFill>
                  <a:schemeClr val="bg1"/>
                </a:solidFill>
              </a:rPr>
              <a:t> for ESA), Mattia Stipa (ESA), 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Damiano Guerrucci (ESA)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WGISS #55 </a:t>
            </a:r>
          </a:p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Exploration, 18/04/2023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type="title"/>
          </p:nvPr>
        </p:nvSpPr>
        <p:spPr>
          <a:xfrm>
            <a:off x="207451" y="193765"/>
            <a:ext cx="9566461" cy="5847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/>
              <a:t>Use cases to address ?</a:t>
            </a:r>
            <a:endParaRPr/>
          </a:p>
        </p:txBody>
      </p:sp>
      <p:sp>
        <p:nvSpPr>
          <p:cNvPr id="168" name="Google Shape;168;p10"/>
          <p:cNvSpPr txBox="1">
            <a:spLocks noGrp="1"/>
          </p:cNvSpPr>
          <p:nvPr>
            <p:ph type="body" idx="1"/>
          </p:nvPr>
        </p:nvSpPr>
        <p:spPr>
          <a:xfrm>
            <a:off x="247069" y="969600"/>
            <a:ext cx="11664000" cy="509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584397" indent="-285750">
              <a:spcBef>
                <a:spcPts val="427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dirty="0"/>
              <a:t>Keywords to be used in metadata (e.g. platform names, science keywords from GCMD?)</a:t>
            </a:r>
            <a:endParaRPr dirty="0"/>
          </a:p>
          <a:p>
            <a:pPr marL="584397" indent="-285750">
              <a:spcBef>
                <a:spcPts val="427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dirty="0"/>
              <a:t>Data provider guidance to allow for easier federation (without duplication of endpoints?)</a:t>
            </a:r>
            <a:endParaRPr dirty="0"/>
          </a:p>
          <a:p>
            <a:pPr marL="584397" indent="-285750">
              <a:spcBef>
                <a:spcPts val="427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dirty="0"/>
              <a:t>Discovery: content item for “Get STAC item”</a:t>
            </a:r>
            <a:endParaRPr dirty="0"/>
          </a:p>
          <a:p>
            <a:pPr marL="584397" indent="-285750">
              <a:spcBef>
                <a:spcPts val="427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dirty="0"/>
              <a:t>Publication: content item for “Insert STAC item” (in catalogue or bucket)</a:t>
            </a:r>
            <a:endParaRPr dirty="0"/>
          </a:p>
          <a:p>
            <a:pPr marL="584396" indent="-285750">
              <a:spcBef>
                <a:spcPts val="427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dirty="0"/>
              <a:t>How to encode cloud-native access (and offerings) in STAC item</a:t>
            </a:r>
            <a:endParaRPr dirty="0"/>
          </a:p>
          <a:p>
            <a:pPr marL="567463" indent="-285750">
              <a:spcBef>
                <a:spcPts val="427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How to encode “offerings” (links to OGC service endpoints) in STAC item</a:t>
            </a:r>
            <a:endParaRPr dirty="0"/>
          </a:p>
          <a:p>
            <a:pPr marL="567464" indent="-285750">
              <a:spcBef>
                <a:spcPts val="427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Search by geometry ? Mandatory in STAC API “intersects”, optional in OpenSearch.</a:t>
            </a:r>
            <a:endParaRPr dirty="0"/>
          </a:p>
          <a:p>
            <a:pPr marL="1079973" lvl="1">
              <a:spcBef>
                <a:spcPts val="427"/>
              </a:spcBef>
              <a:spcAft>
                <a:spcPts val="0"/>
              </a:spcAft>
              <a:buSzPts val="1600"/>
            </a:pPr>
            <a:endParaRPr dirty="0"/>
          </a:p>
          <a:p>
            <a:pPr marL="1079973" lvl="1">
              <a:spcBef>
                <a:spcPts val="427"/>
              </a:spcBef>
              <a:spcAft>
                <a:spcPts val="0"/>
              </a:spcAft>
              <a:buSzPts val="1600"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>
            <a:spLocks noGrp="1"/>
          </p:cNvSpPr>
          <p:nvPr>
            <p:ph type="title"/>
          </p:nvPr>
        </p:nvSpPr>
        <p:spPr>
          <a:xfrm>
            <a:off x="207451" y="193765"/>
            <a:ext cx="9566461" cy="5847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/>
              <a:t>Proposed Approach</a:t>
            </a:r>
            <a:endParaRPr/>
          </a:p>
        </p:txBody>
      </p:sp>
      <p:sp>
        <p:nvSpPr>
          <p:cNvPr id="181" name="Google Shape;181;p11"/>
          <p:cNvSpPr txBox="1">
            <a:spLocks noGrp="1"/>
          </p:cNvSpPr>
          <p:nvPr>
            <p:ph type="body" idx="1"/>
          </p:nvPr>
        </p:nvSpPr>
        <p:spPr>
          <a:xfrm>
            <a:off x="247069" y="969600"/>
            <a:ext cx="11664000" cy="509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380990" indent="-38099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STEP 1 (WHAT):  Propose applicable list of uses cases to narrow scope of STAC Best Practices:</a:t>
            </a:r>
            <a:endParaRPr dirty="0"/>
          </a:p>
          <a:p>
            <a:pPr marL="1460963" lvl="1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867" dirty="0"/>
              <a:t>Get SLT group feedback/confirmation and/or priorities for proposed use cases (or additional/other use cases)</a:t>
            </a:r>
            <a:endParaRPr sz="1867" dirty="0"/>
          </a:p>
          <a:p>
            <a:pPr marL="380990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endParaRPr lang="en-US" dirty="0"/>
          </a:p>
          <a:p>
            <a:pPr marL="380990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STEP 2 (HOW): Prepare draft STAC Best Practices addressing selected use cases by solving issue in one of three ways:  </a:t>
            </a:r>
          </a:p>
          <a:p>
            <a:pPr marL="1460963" lvl="1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867" dirty="0"/>
              <a:t>Recommend or mandate one method over another in the Best Practices</a:t>
            </a:r>
            <a:endParaRPr sz="1867" dirty="0"/>
          </a:p>
          <a:p>
            <a:pPr marL="1460963" lvl="1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867" dirty="0"/>
              <a:t>Raise issue with appropriate STAC standards body to consolidate on single solution</a:t>
            </a:r>
          </a:p>
          <a:p>
            <a:pPr marL="1460963" lvl="1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867" dirty="0"/>
              <a:t>Create extensions for missing/needed areas (unlikely). </a:t>
            </a:r>
            <a:endParaRPr sz="1867" dirty="0"/>
          </a:p>
          <a:p>
            <a:pPr marL="380990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endParaRPr lang="en-US" dirty="0"/>
          </a:p>
          <a:p>
            <a:pPr marL="380990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STEP 3 (MEASURE): Obtain SLT feedback on STEP 2 and iterate…</a:t>
            </a:r>
            <a:endParaRPr dirty="0"/>
          </a:p>
          <a:p>
            <a:pPr marL="1460963" lvl="1" indent="-245527">
              <a:spcBef>
                <a:spcPts val="427"/>
              </a:spcBef>
              <a:spcAft>
                <a:spcPts val="0"/>
              </a:spcAft>
              <a:buSzPts val="1600"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2C084-E082-492D-9D93-8AD5CDAB0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Approach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FC540-D813-49CD-AC0F-C20C30C181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4793"/>
            <a:r>
              <a:rPr lang="en-US" dirty="0"/>
              <a:t>Interact with relevant (SWG) groups (https://www.ogc.org/about/committees /</a:t>
            </a:r>
            <a:r>
              <a:rPr lang="en-US" dirty="0" err="1"/>
              <a:t>swg</a:t>
            </a:r>
            <a:r>
              <a:rPr lang="en-US" dirty="0"/>
              <a:t>/) for resolving issues, e.g. via their dedicated SWG GitHub repositories:</a:t>
            </a:r>
          </a:p>
          <a:p>
            <a:pPr marL="1295368" lvl="1" indent="-380990">
              <a:buFont typeface="Arial" panose="020B0604020202020204" pitchFamily="34" charset="0"/>
              <a:buChar char="•"/>
            </a:pPr>
            <a:r>
              <a:rPr lang="en-US" sz="1867" dirty="0"/>
              <a:t>OGC API-Features</a:t>
            </a:r>
          </a:p>
          <a:p>
            <a:pPr marL="1904952" lvl="2" indent="-380990">
              <a:buFont typeface="Arial" panose="020B0604020202020204" pitchFamily="34" charset="0"/>
              <a:buChar char="•"/>
            </a:pPr>
            <a:r>
              <a:rPr lang="en-US" sz="1867" dirty="0">
                <a:hlinkClick r:id="rId2"/>
              </a:rPr>
              <a:t>https://github.com/opengeospatial/ogcapi-features/issues</a:t>
            </a:r>
            <a:endParaRPr lang="en-US" sz="1867" dirty="0"/>
          </a:p>
          <a:p>
            <a:pPr marL="1295368" lvl="1" indent="-380990">
              <a:buFont typeface="Arial" panose="020B0604020202020204" pitchFamily="34" charset="0"/>
              <a:buChar char="•"/>
            </a:pPr>
            <a:r>
              <a:rPr lang="en-US" sz="1867" dirty="0"/>
              <a:t>OGC API-Records</a:t>
            </a:r>
          </a:p>
          <a:p>
            <a:pPr marL="1904952" lvl="2" indent="-380990">
              <a:buFont typeface="Arial" panose="020B0604020202020204" pitchFamily="34" charset="0"/>
              <a:buChar char="•"/>
            </a:pPr>
            <a:r>
              <a:rPr lang="en-US" sz="1867" dirty="0"/>
              <a:t>https://github.com/opengeospatial/ogcapi-records/issues</a:t>
            </a:r>
          </a:p>
          <a:p>
            <a:pPr marL="1295368" lvl="1" indent="-380990">
              <a:buFont typeface="Arial" panose="020B0604020202020204" pitchFamily="34" charset="0"/>
              <a:buChar char="•"/>
            </a:pPr>
            <a:r>
              <a:rPr lang="en-US" sz="1867" dirty="0"/>
              <a:t>OGC API-Common</a:t>
            </a:r>
          </a:p>
          <a:p>
            <a:pPr marL="1904952" lvl="2" indent="-380990">
              <a:buFont typeface="Arial" panose="020B0604020202020204" pitchFamily="34" charset="0"/>
              <a:buChar char="•"/>
            </a:pPr>
            <a:r>
              <a:rPr lang="en-US" sz="1867" dirty="0"/>
              <a:t>https://github.com/opengeospatial/ogcapi-common/issues</a:t>
            </a:r>
          </a:p>
          <a:p>
            <a:pPr marL="1295368" lvl="1" indent="-380990">
              <a:buFont typeface="Arial" panose="020B0604020202020204" pitchFamily="34" charset="0"/>
              <a:buChar char="•"/>
            </a:pPr>
            <a:r>
              <a:rPr lang="en-US" sz="1867" dirty="0"/>
              <a:t>STAC Community: </a:t>
            </a:r>
          </a:p>
          <a:p>
            <a:pPr marL="1904952" lvl="2" indent="-380990">
              <a:buFont typeface="Arial" panose="020B0604020202020204" pitchFamily="34" charset="0"/>
              <a:buChar char="•"/>
            </a:pPr>
            <a:r>
              <a:rPr lang="fr-FR" sz="1867" dirty="0"/>
              <a:t>https://github.com/radiantearth/stac-spec/issues</a:t>
            </a:r>
          </a:p>
          <a:p>
            <a:pPr marL="1904952" lvl="2" indent="-380990">
              <a:buFont typeface="Arial" panose="020B0604020202020204" pitchFamily="34" charset="0"/>
              <a:buChar char="•"/>
            </a:pPr>
            <a:r>
              <a:rPr lang="fr-FR" sz="1867" dirty="0">
                <a:hlinkClick r:id="rId3"/>
              </a:rPr>
              <a:t>https://github.com/stac-api-extensions</a:t>
            </a:r>
            <a:endParaRPr lang="fr-FR" sz="1867" dirty="0"/>
          </a:p>
          <a:p>
            <a:pPr marL="1904952" lvl="2" indent="-380990">
              <a:buFont typeface="Arial" panose="020B0604020202020204" pitchFamily="34" charset="0"/>
              <a:buChar char="•"/>
            </a:pPr>
            <a:r>
              <a:rPr lang="fr-FR" sz="1867" dirty="0"/>
              <a:t>https://github.com/radiantearth/stac-browser/issues</a:t>
            </a:r>
            <a:endParaRPr lang="en-BE" sz="1867" dirty="0"/>
          </a:p>
        </p:txBody>
      </p:sp>
    </p:spTree>
    <p:extLst>
      <p:ext uri="{BB962C8B-B14F-4D97-AF65-F5344CB8AC3E}">
        <p14:creationId xmlns:p14="http://schemas.microsoft.com/office/powerpoint/2010/main" val="4222327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21AC-FBD4-4685-8CC8-E9CF41CC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(WHAT) – Survey Results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5AAA7-438A-4528-9C74-E0F896CE4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600" y="882000"/>
            <a:ext cx="11764800" cy="5519866"/>
          </a:xfrm>
        </p:spPr>
        <p:txBody>
          <a:bodyPr/>
          <a:lstStyle/>
          <a:p>
            <a:pPr marL="685783" indent="-380990">
              <a:buFont typeface="Arial" panose="020B0604020202020204" pitchFamily="34" charset="0"/>
              <a:buChar char="•"/>
            </a:pPr>
            <a:r>
              <a:rPr lang="en-US" dirty="0"/>
              <a:t>Survey circulated 27/03/2023.</a:t>
            </a:r>
          </a:p>
          <a:p>
            <a:pPr marL="685783" indent="-380990">
              <a:buFont typeface="Arial" panose="020B0604020202020204" pitchFamily="34" charset="0"/>
              <a:buChar char="•"/>
            </a:pPr>
            <a:r>
              <a:rPr lang="en-US" dirty="0"/>
              <a:t>Status as of 16/04/2023, 17 answers </a:t>
            </a:r>
            <a:br>
              <a:rPr lang="en-US" dirty="0"/>
            </a:br>
            <a:r>
              <a:rPr lang="en-US" dirty="0"/>
              <a:t>including:</a:t>
            </a:r>
          </a:p>
          <a:p>
            <a:pPr marL="1295368" lvl="1" indent="-380990">
              <a:buFont typeface="Arial" panose="020B0604020202020204" pitchFamily="34" charset="0"/>
              <a:buChar char="•"/>
            </a:pPr>
            <a:r>
              <a:rPr lang="en-US" dirty="0"/>
              <a:t>CNES</a:t>
            </a:r>
          </a:p>
          <a:p>
            <a:pPr marL="1295368" lvl="1" indent="-380990">
              <a:buFont typeface="Arial" panose="020B0604020202020204" pitchFamily="34" charset="0"/>
              <a:buChar char="•"/>
            </a:pPr>
            <a:r>
              <a:rPr lang="en-US" dirty="0"/>
              <a:t>DLR</a:t>
            </a:r>
          </a:p>
          <a:p>
            <a:pPr marL="1295368" lvl="1" indent="-380990">
              <a:buFont typeface="Arial" panose="020B0604020202020204" pitchFamily="34" charset="0"/>
              <a:buChar char="•"/>
            </a:pPr>
            <a:r>
              <a:rPr lang="en-US" dirty="0"/>
              <a:t>ECC Canada</a:t>
            </a:r>
          </a:p>
          <a:p>
            <a:pPr marL="1295368" lvl="1" indent="-380990">
              <a:buFont typeface="Arial" panose="020B0604020202020204" pitchFamily="34" charset="0"/>
              <a:buChar char="•"/>
            </a:pPr>
            <a:r>
              <a:rPr lang="en-US" dirty="0"/>
              <a:t>ESA</a:t>
            </a:r>
          </a:p>
          <a:p>
            <a:pPr marL="1295368" lvl="1" indent="-380990">
              <a:buFont typeface="Arial" panose="020B0604020202020204" pitchFamily="34" charset="0"/>
              <a:buChar char="•"/>
            </a:pPr>
            <a:r>
              <a:rPr lang="en-US" dirty="0"/>
              <a:t>EU/JRC </a:t>
            </a:r>
          </a:p>
          <a:p>
            <a:pPr marL="1295368" lvl="1" indent="-380990">
              <a:buFont typeface="Arial" panose="020B0604020202020204" pitchFamily="34" charset="0"/>
              <a:buChar char="•"/>
            </a:pPr>
            <a:r>
              <a:rPr lang="en-US" dirty="0"/>
              <a:t>Geoscience Australia</a:t>
            </a:r>
          </a:p>
          <a:p>
            <a:pPr marL="1295368" lvl="1" indent="-380990">
              <a:buFont typeface="Arial" panose="020B0604020202020204" pitchFamily="34" charset="0"/>
              <a:buChar char="•"/>
            </a:pPr>
            <a:r>
              <a:rPr lang="en-US" dirty="0"/>
              <a:t>HDF Group</a:t>
            </a:r>
          </a:p>
          <a:p>
            <a:pPr marL="1295368" lvl="1" indent="-380990">
              <a:buFont typeface="Arial" panose="020B0604020202020204" pitchFamily="34" charset="0"/>
              <a:buChar char="•"/>
            </a:pPr>
            <a:r>
              <a:rPr lang="en-US" dirty="0"/>
              <a:t>JAXA</a:t>
            </a:r>
          </a:p>
          <a:p>
            <a:pPr marL="1295368" lvl="1" indent="-380990">
              <a:buFont typeface="Arial" panose="020B0604020202020204" pitchFamily="34" charset="0"/>
              <a:buChar char="•"/>
            </a:pPr>
            <a:r>
              <a:rPr lang="en-US" dirty="0"/>
              <a:t>NASA</a:t>
            </a:r>
          </a:p>
          <a:p>
            <a:pPr marL="1295368" lvl="1" indent="-380990">
              <a:buFont typeface="Arial" panose="020B0604020202020204" pitchFamily="34" charset="0"/>
              <a:buChar char="•"/>
            </a:pPr>
            <a:r>
              <a:rPr lang="en-US" dirty="0" err="1"/>
              <a:t>OSGeo</a:t>
            </a:r>
            <a:endParaRPr lang="en-US" dirty="0"/>
          </a:p>
          <a:p>
            <a:pPr marL="1295368" lvl="1" indent="-380990">
              <a:buFont typeface="Arial" panose="020B0604020202020204" pitchFamily="34" charset="0"/>
              <a:buChar char="•"/>
            </a:pPr>
            <a:r>
              <a:rPr lang="en-US" dirty="0"/>
              <a:t>STFC</a:t>
            </a:r>
          </a:p>
          <a:p>
            <a:pPr marL="1295368" lvl="1" indent="-380990">
              <a:buFont typeface="Arial" panose="020B0604020202020204" pitchFamily="34" charset="0"/>
              <a:buChar char="•"/>
            </a:pPr>
            <a:r>
              <a:rPr lang="en-US" dirty="0"/>
              <a:t>VITO</a:t>
            </a:r>
          </a:p>
          <a:p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82340-A1EC-4248-9862-416360AE9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289" y="882000"/>
            <a:ext cx="7024049" cy="2961864"/>
          </a:xfrm>
          <a:prstGeom prst="rect">
            <a:avLst/>
          </a:prstGeom>
        </p:spPr>
      </p:pic>
      <p:pic>
        <p:nvPicPr>
          <p:cNvPr id="5" name="Google Shape;188;g2124a4efbac_0_2">
            <a:extLst>
              <a:ext uri="{FF2B5EF4-FFF2-40B4-BE49-F238E27FC236}">
                <a16:creationId xmlns:a16="http://schemas.microsoft.com/office/drawing/2014/main" id="{1D7D1A07-77C9-48DC-80DB-E0767980E0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7399" y="3651999"/>
            <a:ext cx="4450914" cy="2749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204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 met antwoorden op het Formulier. Titel van de vraag: (1) Do you have already a STAC catalogue deployed ?  Select one  of the below options.. Aantal antwoorden: 17 antwoorden.">
            <a:extLst>
              <a:ext uri="{FF2B5EF4-FFF2-40B4-BE49-F238E27FC236}">
                <a16:creationId xmlns:a16="http://schemas.microsoft.com/office/drawing/2014/main" id="{930A89B7-146E-4B3C-A972-453C297AD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222533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791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 met antwoorden op het Formulier. Titel van de vraag: (2) What use cases and topics should a (CEOS) STAC Best Practice address.  Select the ones you find important.. Aantal antwoorden: 17 antwoorden.">
            <a:extLst>
              <a:ext uri="{FF2B5EF4-FFF2-40B4-BE49-F238E27FC236}">
                <a16:creationId xmlns:a16="http://schemas.microsoft.com/office/drawing/2014/main" id="{4E173312-3223-4E60-AC54-A765BF6CE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0" y="916635"/>
            <a:ext cx="7188880" cy="581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E4B7D2-0C2D-4950-8F36-53BDBD2A7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070" y="720000"/>
            <a:ext cx="4601137" cy="580208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58642B7-7B27-4CA5-B990-8B74FDE205D0}"/>
              </a:ext>
            </a:extLst>
          </p:cNvPr>
          <p:cNvSpPr/>
          <p:nvPr/>
        </p:nvSpPr>
        <p:spPr>
          <a:xfrm rot="560671">
            <a:off x="5570654" y="1578990"/>
            <a:ext cx="1340120" cy="3807906"/>
          </a:xfrm>
          <a:prstGeom prst="ellipse">
            <a:avLst/>
          </a:prstGeom>
          <a:solidFill>
            <a:schemeClr val="accent2">
              <a:alpha val="52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BF4405-FE5B-4136-9081-9638872A5308}"/>
              </a:ext>
            </a:extLst>
          </p:cNvPr>
          <p:cNvSpPr txBox="1"/>
          <p:nvPr/>
        </p:nvSpPr>
        <p:spPr>
          <a:xfrm>
            <a:off x="5564424" y="528621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Popular topics</a:t>
            </a:r>
            <a:endParaRPr lang="en-BE" dirty="0">
              <a:solidFill>
                <a:srgbClr val="FF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74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 met antwoorden op het Formulier. Titel van de vraag: (3) If you answered YES to the first question, what functionality does your STAC catalog provide ?. Aantal antwoorden: 17 antwoorden.">
            <a:extLst>
              <a:ext uri="{FF2B5EF4-FFF2-40B4-BE49-F238E27FC236}">
                <a16:creationId xmlns:a16="http://schemas.microsoft.com/office/drawing/2014/main" id="{A50A6C88-C5BE-4702-B189-45D004267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6" y="542611"/>
            <a:ext cx="774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E9C48-1315-40AB-B446-5EA494606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78D79-7E29-4F1D-AFEB-8B5C72EE1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427" y="485723"/>
            <a:ext cx="4409973" cy="61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02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6CE37-1AA3-4056-9E36-D6DFE1473A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2" name="Picture 2" descr="Diagram met antwoorden op het Formulier. Titel van de vraag: (4) Do you have an OpenSearch-based catalogue deployed ?. Aantal antwoorden: 17 antwoorden.">
            <a:extLst>
              <a:ext uri="{FF2B5EF4-FFF2-40B4-BE49-F238E27FC236}">
                <a16:creationId xmlns:a16="http://schemas.microsoft.com/office/drawing/2014/main" id="{713048D0-9196-482B-8D09-D18ED9AC6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222533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2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E3DE-CF5F-420A-BA48-D0EE6817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(5)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E6CCC-E7E0-4F7C-AECE-CFD1AA40A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2" descr="Diagram met antwoorden op het Formulier. Titel van de vraag: (5) Should the SLT group propose/document a migration path or migration recommendations from OpenSearch to STAC ?. Aantal antwoorden: 17 antwoorden.">
            <a:extLst>
              <a:ext uri="{FF2B5EF4-FFF2-40B4-BE49-F238E27FC236}">
                <a16:creationId xmlns:a16="http://schemas.microsoft.com/office/drawing/2014/main" id="{5364F1AD-B9AF-45D6-94DD-6DF44F65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8"/>
            <a:ext cx="12225338" cy="5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609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AA77E-E1F8-4E13-BB61-87EA837CC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2" name="Picture 2" descr="Diagram met antwoorden op het Formulier. Titel van de vraag: (6) Should all of the current CEOS OpenSearch Best Practices refer to a corresponding STAC Best Practice (pre-existing or new) (side-by-side comparison) to facilitate migration ?. Aantal antwoorden: 17 antwoorden.">
            <a:extLst>
              <a:ext uri="{FF2B5EF4-FFF2-40B4-BE49-F238E27FC236}">
                <a16:creationId xmlns:a16="http://schemas.microsoft.com/office/drawing/2014/main" id="{2AB83F4C-FFFD-4357-B60D-52A3BDDA5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8"/>
            <a:ext cx="12225338" cy="5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83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207451" y="193765"/>
            <a:ext cx="9566461" cy="5847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/>
              <a:t>Outline</a:t>
            </a:r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body" idx="1"/>
          </p:nvPr>
        </p:nvSpPr>
        <p:spPr>
          <a:xfrm>
            <a:off x="247069" y="969600"/>
            <a:ext cx="11664000" cy="509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609585" indent="-440256">
              <a:spcBef>
                <a:spcPts val="427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Context</a:t>
            </a:r>
            <a:endParaRPr dirty="0"/>
          </a:p>
          <a:p>
            <a:pPr marL="609585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STAC use cases </a:t>
            </a:r>
            <a:endParaRPr dirty="0"/>
          </a:p>
          <a:p>
            <a:pPr marL="609585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Proposed approach</a:t>
            </a:r>
          </a:p>
          <a:p>
            <a:pPr marL="609585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Preliminary results of survey</a:t>
            </a:r>
          </a:p>
          <a:p>
            <a:pPr marL="609585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Conclusion</a:t>
            </a:r>
            <a:endParaRPr dirty="0"/>
          </a:p>
          <a:p>
            <a:pPr>
              <a:spcBef>
                <a:spcPts val="427"/>
              </a:spcBef>
              <a:spcAft>
                <a:spcPts val="0"/>
              </a:spcAft>
            </a:pPr>
            <a:endParaRPr dirty="0"/>
          </a:p>
          <a:p>
            <a:pPr>
              <a:spcBef>
                <a:spcPts val="427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3D145-4BB4-41C8-A8CA-B95C4AA16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2" name="Picture 2" descr="Diagram met antwoorden op het Formulier. Titel van de vraag: (7) How should the STAC Best Practices be elaborated/published ?  Select one or more options.. Aantal antwoorden: 17 antwoorden.">
            <a:extLst>
              <a:ext uri="{FF2B5EF4-FFF2-40B4-BE49-F238E27FC236}">
                <a16:creationId xmlns:a16="http://schemas.microsoft.com/office/drawing/2014/main" id="{44F8CE42-E70F-48AC-AA22-419D00DC9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288"/>
            <a:ext cx="12225338" cy="581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613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D7C66-BA1C-49A6-99D1-D1C3ED9CC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2" name="Picture 2" descr="Diagram met antwoorden op het Formulier. Titel van de vraag: (8) if interested, how would you like to be involved in the activity ?. Aantal antwoorden: 17 antwoorden.">
            <a:extLst>
              <a:ext uri="{FF2B5EF4-FFF2-40B4-BE49-F238E27FC236}">
                <a16:creationId xmlns:a16="http://schemas.microsoft.com/office/drawing/2014/main" id="{3F4A2B44-3224-4448-B958-78AE3B4CA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222533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981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b637105fb6_0_0"/>
          <p:cNvSpPr txBox="1">
            <a:spLocks noGrp="1"/>
          </p:cNvSpPr>
          <p:nvPr>
            <p:ph type="title"/>
          </p:nvPr>
        </p:nvSpPr>
        <p:spPr>
          <a:xfrm>
            <a:off x="207450" y="193708"/>
            <a:ext cx="9566400" cy="584721"/>
          </a:xfrm>
          <a:prstGeom prst="rect">
            <a:avLst/>
          </a:prstGeom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Conclusions</a:t>
            </a:r>
            <a:endParaRPr dirty="0"/>
          </a:p>
        </p:txBody>
      </p:sp>
      <p:sp>
        <p:nvSpPr>
          <p:cNvPr id="175" name="Google Shape;175;g1b637105fb6_0_0"/>
          <p:cNvSpPr txBox="1">
            <a:spLocks noGrp="1"/>
          </p:cNvSpPr>
          <p:nvPr>
            <p:ph type="body" idx="1"/>
          </p:nvPr>
        </p:nvSpPr>
        <p:spPr>
          <a:xfrm>
            <a:off x="247069" y="969600"/>
            <a:ext cx="11664000" cy="5097600"/>
          </a:xfrm>
          <a:prstGeom prst="rect">
            <a:avLst/>
          </a:prstGeom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609585" indent="-423323">
              <a:spcBef>
                <a:spcPts val="373"/>
              </a:spcBef>
              <a:spcAft>
                <a:spcPts val="0"/>
              </a:spcAft>
              <a:buSzPts val="1400"/>
              <a:buChar char="●"/>
            </a:pPr>
            <a:r>
              <a:rPr lang="en-US" sz="1867" dirty="0"/>
              <a:t>The STAC ecosystem consists of many “building blocks” supporting many use cases, often in multiple ways.</a:t>
            </a:r>
            <a:endParaRPr sz="1867" dirty="0"/>
          </a:p>
          <a:p>
            <a:pPr marL="609585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67" dirty="0"/>
              <a:t>This choice produces an interoperability risk</a:t>
            </a:r>
            <a:endParaRPr sz="1867" dirty="0"/>
          </a:p>
          <a:p>
            <a:pPr marL="609585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67" dirty="0"/>
              <a:t>Implementing all possibilities is unnecessarily expensive</a:t>
            </a:r>
            <a:endParaRPr sz="1867" dirty="0"/>
          </a:p>
          <a:p>
            <a:pPr marL="609585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67" dirty="0"/>
              <a:t>Lack of awareness of these possibilities could lead to breakages between systems. STAC clients may not work as intended with STAC services </a:t>
            </a:r>
            <a:endParaRPr sz="1867" dirty="0"/>
          </a:p>
          <a:p>
            <a:pPr>
              <a:spcBef>
                <a:spcPts val="373"/>
              </a:spcBef>
              <a:spcAft>
                <a:spcPts val="0"/>
              </a:spcAft>
            </a:pPr>
            <a:endParaRPr sz="1867" dirty="0"/>
          </a:p>
          <a:p>
            <a:pPr>
              <a:spcBef>
                <a:spcPts val="373"/>
              </a:spcBef>
              <a:spcAft>
                <a:spcPts val="0"/>
              </a:spcAft>
            </a:pPr>
            <a:endParaRPr sz="1867" dirty="0"/>
          </a:p>
          <a:p>
            <a:pPr marL="186262">
              <a:spcBef>
                <a:spcPts val="373"/>
              </a:spcBef>
              <a:spcAft>
                <a:spcPts val="0"/>
              </a:spcAft>
              <a:buSzPts val="1400"/>
            </a:pPr>
            <a:r>
              <a:rPr lang="en-US" sz="1867" dirty="0"/>
              <a:t>Proposed solution:</a:t>
            </a:r>
            <a:endParaRPr sz="1867" dirty="0"/>
          </a:p>
          <a:p>
            <a: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67" dirty="0"/>
              <a:t>Adherence to Best Practices will reduce cost and interoperability risks for both client and server implementations</a:t>
            </a:r>
            <a:endParaRPr sz="1867" dirty="0"/>
          </a:p>
          <a:p>
            <a: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67" dirty="0"/>
              <a:t>Roadmap with 3 steps, first step is currently underway.</a:t>
            </a:r>
            <a:endParaRPr sz="1867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207451" y="193765"/>
            <a:ext cx="9566461" cy="5847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Conclusions</a:t>
            </a:r>
            <a:endParaRPr dirty="0"/>
          </a:p>
        </p:txBody>
      </p:sp>
      <p:sp>
        <p:nvSpPr>
          <p:cNvPr id="112" name="Google Shape;112;p2"/>
          <p:cNvSpPr txBox="1">
            <a:spLocks noGrp="1"/>
          </p:cNvSpPr>
          <p:nvPr>
            <p:ph type="body" idx="1"/>
          </p:nvPr>
        </p:nvSpPr>
        <p:spPr>
          <a:xfrm>
            <a:off x="247069" y="969600"/>
            <a:ext cx="11664000" cy="509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609585" indent="-440256">
              <a:spcBef>
                <a:spcPts val="427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Preliminary survey results based on 17 answers:</a:t>
            </a:r>
          </a:p>
          <a:p>
            <a:pPr marL="169329">
              <a:spcBef>
                <a:spcPts val="427"/>
              </a:spcBef>
              <a:spcAft>
                <a:spcPts val="0"/>
              </a:spcAft>
              <a:buSzPts val="1600"/>
            </a:pPr>
            <a:endParaRPr dirty="0"/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(1) 88% have deployed or will deploy a STAC catalogue</a:t>
            </a:r>
            <a:endParaRPr dirty="0"/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(2) less interest in static catalog (30%), most demanded topics include:</a:t>
            </a:r>
          </a:p>
          <a:p>
            <a:pPr marL="1967356" lvl="2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STAC API (70%)</a:t>
            </a:r>
          </a:p>
          <a:p>
            <a:pPr marL="1967356" lvl="2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Advertise available </a:t>
            </a:r>
            <a:r>
              <a:rPr lang="en-US" dirty="0" err="1"/>
              <a:t>queryables</a:t>
            </a:r>
            <a:r>
              <a:rPr lang="en-US" dirty="0"/>
              <a:t> (70%)</a:t>
            </a:r>
          </a:p>
          <a:p>
            <a:pPr marL="1967356" lvl="2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Guidance to allow federation (65%)</a:t>
            </a:r>
          </a:p>
          <a:p>
            <a:pPr marL="1967356" lvl="2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Encode collection and granule metadata, keywords </a:t>
            </a:r>
            <a:r>
              <a:rPr lang="en-US" dirty="0" err="1"/>
              <a:t>etc</a:t>
            </a:r>
            <a:r>
              <a:rPr lang="en-US" dirty="0"/>
              <a:t>  (65%)</a:t>
            </a:r>
          </a:p>
          <a:p>
            <a:pPr marL="1967356" lvl="2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“other topics” proposed: e.g. asset-level search, highly recommended extensions, ..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(5)(6) Provide migration recommendations OpenSearch to STAC (45%)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(7) Best Practice in GitHub repository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(8) 47% interested to contribute/participate to meetings.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lang="en-US" dirty="0"/>
          </a:p>
          <a:p>
            <a:pPr marL="609585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Next Steps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Conclude survey and define “scope” for Best Practice.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Start preparation of Best Practice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dirty="0"/>
          </a:p>
          <a:p>
            <a:pPr>
              <a:spcBef>
                <a:spcPts val="427"/>
              </a:spcBef>
              <a:spcAft>
                <a:spcPts val="0"/>
              </a:spcAft>
            </a:pPr>
            <a:endParaRPr dirty="0"/>
          </a:p>
          <a:p>
            <a:pPr>
              <a:spcBef>
                <a:spcPts val="427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124a4efbac_0_2"/>
          <p:cNvSpPr txBox="1">
            <a:spLocks noGrp="1"/>
          </p:cNvSpPr>
          <p:nvPr>
            <p:ph type="title"/>
          </p:nvPr>
        </p:nvSpPr>
        <p:spPr>
          <a:xfrm>
            <a:off x="207450" y="193708"/>
            <a:ext cx="9566400" cy="5847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Conclusion</a:t>
            </a:r>
            <a:endParaRPr dirty="0"/>
          </a:p>
        </p:txBody>
      </p:sp>
      <p:sp>
        <p:nvSpPr>
          <p:cNvPr id="187" name="Google Shape;187;g2124a4efbac_0_2"/>
          <p:cNvSpPr txBox="1">
            <a:spLocks noGrp="1"/>
          </p:cNvSpPr>
          <p:nvPr>
            <p:ph type="body" idx="1"/>
          </p:nvPr>
        </p:nvSpPr>
        <p:spPr>
          <a:xfrm>
            <a:off x="247069" y="969600"/>
            <a:ext cx="6469820" cy="509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380990" indent="-38099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Your inputs are important.  </a:t>
            </a:r>
          </a:p>
          <a:p>
            <a:pPr marL="380990" indent="-38099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There is still time to return the questionnaire. </a:t>
            </a:r>
          </a:p>
          <a:p>
            <a:pPr marL="380990" indent="-38099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BE" altLang="en-US" sz="700" u="sng" dirty="0">
                <a:hlinkClick r:id="rId3"/>
              </a:rPr>
              <a:t>https://docs.google.com/forms/d/e/1FAIpQLSfFWU7_9xZsYUWDlre8sbAQdmGDJfHK2pZuZLLz5PIhgnJPYw/viewform?usp=sf_link</a:t>
            </a:r>
            <a:endParaRPr sz="700" dirty="0"/>
          </a:p>
          <a:p>
            <a:pPr marL="1460962" lvl="1" indent="-245527">
              <a:spcBef>
                <a:spcPts val="427"/>
              </a:spcBef>
              <a:spcAft>
                <a:spcPts val="0"/>
              </a:spcAft>
              <a:buSzPts val="1600"/>
            </a:pPr>
            <a:endParaRPr dirty="0"/>
          </a:p>
        </p:txBody>
      </p:sp>
      <p:pic>
        <p:nvPicPr>
          <p:cNvPr id="188" name="Google Shape;188;g2124a4efbac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1264" y="1130800"/>
            <a:ext cx="5777067" cy="44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2124a4efbac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9822" y="3429000"/>
            <a:ext cx="4223733" cy="192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207451" y="193765"/>
            <a:ext cx="9566461" cy="5847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/>
              <a:t>Context - STAC</a:t>
            </a:r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body" idx="1"/>
          </p:nvPr>
        </p:nvSpPr>
        <p:spPr>
          <a:xfrm>
            <a:off x="247069" y="969600"/>
            <a:ext cx="11664000" cy="509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380990" indent="-38099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“STAC” is a generic name for a family of specifications…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  <a:p>
            <a:pPr marL="1079972" lvl="1" indent="-135463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 covering file formats and APIs, </a:t>
            </a:r>
            <a:endParaRPr dirty="0"/>
          </a:p>
          <a:p>
            <a:pPr marL="1079972" lvl="1" indent="-135463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 some at v1.0, some still release-candidate, </a:t>
            </a:r>
            <a:endParaRPr dirty="0"/>
          </a:p>
          <a:p>
            <a:pPr marL="1079972" lvl="1" indent="-135463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 referencing external OGC API specifications </a:t>
            </a:r>
            <a:endParaRPr dirty="0"/>
          </a:p>
          <a:p>
            <a:pPr marL="1079972" lvl="1" indent="-135463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 extensible, with large set of </a:t>
            </a:r>
          </a:p>
          <a:p>
            <a:pPr marL="1656417" lvl="2" indent="-135463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STAC extensions</a:t>
            </a:r>
          </a:p>
          <a:p>
            <a:pPr marL="1656417" lvl="2" indent="-135463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STAC API extensions</a:t>
            </a:r>
          </a:p>
          <a:p>
            <a:pPr marL="944509" lvl="1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dirty="0"/>
              <a:t>at different levels of maturity.</a:t>
            </a:r>
            <a:endParaRPr dirty="0"/>
          </a:p>
          <a:p>
            <a:pPr marL="380990" indent="-245527">
              <a:spcBef>
                <a:spcPts val="427"/>
              </a:spcBef>
              <a:spcAft>
                <a:spcPts val="0"/>
              </a:spcAft>
              <a:buSzPts val="1600"/>
            </a:pPr>
            <a:endParaRPr dirty="0"/>
          </a:p>
          <a:p>
            <a:pPr marL="380990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The ecosystem of the above (draft) specifications allow </a:t>
            </a:r>
            <a:r>
              <a:rPr lang="en-US" u="sng" dirty="0"/>
              <a:t>many use cases</a:t>
            </a:r>
            <a:r>
              <a:rPr lang="en-US" dirty="0"/>
              <a:t> to be realized in </a:t>
            </a:r>
            <a:r>
              <a:rPr lang="en-US" u="sng" dirty="0"/>
              <a:t>multiple ways</a:t>
            </a:r>
            <a:r>
              <a:rPr lang="en-US" dirty="0"/>
              <a:t>, while some are not yet possible.</a:t>
            </a:r>
            <a:endParaRPr dirty="0"/>
          </a:p>
          <a:p>
            <a:pPr>
              <a:spcBef>
                <a:spcPts val="427"/>
              </a:spcBef>
              <a:spcAft>
                <a:spcPts val="0"/>
              </a:spcAft>
            </a:pPr>
            <a:endParaRPr dirty="0"/>
          </a:p>
          <a:p>
            <a:pPr marL="1079972">
              <a:spcBef>
                <a:spcPts val="373"/>
              </a:spcBef>
              <a:spcAft>
                <a:spcPts val="0"/>
              </a:spcAft>
            </a:pPr>
            <a:endParaRPr dirty="0"/>
          </a:p>
        </p:txBody>
      </p:sp>
      <p:pic>
        <p:nvPicPr>
          <p:cNvPr id="120" name="Google Shape;12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1169" y="969600"/>
            <a:ext cx="3437000" cy="1156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207451" y="193765"/>
            <a:ext cx="9566461" cy="5847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/>
              <a:t>Context - STAC</a:t>
            </a:r>
            <a:endParaRPr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6043FED-7FD8-412E-E707-8AE2C0067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021978"/>
              </p:ext>
            </p:extLst>
          </p:nvPr>
        </p:nvGraphicFramePr>
        <p:xfrm>
          <a:off x="403654" y="1272431"/>
          <a:ext cx="11055177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059">
                  <a:extLst>
                    <a:ext uri="{9D8B030D-6E8A-4147-A177-3AD203B41FA5}">
                      <a16:colId xmlns:a16="http://schemas.microsoft.com/office/drawing/2014/main" val="2875207424"/>
                    </a:ext>
                  </a:extLst>
                </a:gridCol>
                <a:gridCol w="3685059">
                  <a:extLst>
                    <a:ext uri="{9D8B030D-6E8A-4147-A177-3AD203B41FA5}">
                      <a16:colId xmlns:a16="http://schemas.microsoft.com/office/drawing/2014/main" val="470828964"/>
                    </a:ext>
                  </a:extLst>
                </a:gridCol>
                <a:gridCol w="3685059">
                  <a:extLst>
                    <a:ext uri="{9D8B030D-6E8A-4147-A177-3AD203B41FA5}">
                      <a16:colId xmlns:a16="http://schemas.microsoft.com/office/drawing/2014/main" val="3379451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Method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Method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26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Item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/items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/search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24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          </a:ext>
                          </a:extLst>
                        </a:rPr>
                        <a:t>Filter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/items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/search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023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Search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283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Use additional search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Queryables</a:t>
                      </a:r>
                      <a:r>
                        <a:rPr lang="en-US" sz="1600" dirty="0"/>
                        <a:t> as Query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Filter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00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Query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Text-CQL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JSON-CQL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64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Collection navigation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rel</a:t>
                      </a:r>
                      <a:r>
                        <a:rPr lang="en-US" sz="1600" dirty="0"/>
                        <a:t>=“child”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/collections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987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API traversal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Using </a:t>
                      </a:r>
                      <a:r>
                        <a:rPr lang="en-US" sz="1600" dirty="0" err="1"/>
                        <a:t>rel</a:t>
                      </a:r>
                      <a:r>
                        <a:rPr lang="en-US" sz="1600" dirty="0"/>
                        <a:t> attributes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Path assumption*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64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Rel=“items”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/collections/{id}/items*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67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Rel=“data”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/collections/{id}/</a:t>
                      </a:r>
                      <a:r>
                        <a:rPr lang="en-US" sz="1600" dirty="0" err="1"/>
                        <a:t>queryables</a:t>
                      </a:r>
                      <a:r>
                        <a:rPr lang="en-US" sz="16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146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Rel=“</a:t>
                      </a:r>
                      <a:r>
                        <a:rPr lang="en-US" sz="1600" dirty="0" err="1"/>
                        <a:t>queryables</a:t>
                      </a:r>
                      <a:r>
                        <a:rPr lang="en-US" sz="1600" dirty="0"/>
                        <a:t>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/collections/{id}/</a:t>
                      </a:r>
                      <a:r>
                        <a:rPr lang="en-US" sz="1600" dirty="0" err="1"/>
                        <a:t>queryables</a:t>
                      </a:r>
                      <a:r>
                        <a:rPr lang="en-US" sz="16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59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Rel=“search”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/search*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21579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DBF3D0A-643C-71AD-D067-6CA6BF19A2C5}"/>
              </a:ext>
            </a:extLst>
          </p:cNvPr>
          <p:cNvSpPr txBox="1"/>
          <p:nvPr/>
        </p:nvSpPr>
        <p:spPr>
          <a:xfrm>
            <a:off x="4522574" y="5845616"/>
            <a:ext cx="6936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*Fixed paths prevent “federation”.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7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207451" y="193765"/>
            <a:ext cx="9566461" cy="5847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/>
              <a:t>Context - STAC</a:t>
            </a:r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body" idx="1"/>
          </p:nvPr>
        </p:nvSpPr>
        <p:spPr>
          <a:xfrm>
            <a:off x="247069" y="969600"/>
            <a:ext cx="11664000" cy="509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/>
              <a:t>Simplified “STAC ecosystem”</a:t>
            </a:r>
            <a:endParaRPr/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69" y="1604616"/>
            <a:ext cx="12192000" cy="4103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207451" y="193765"/>
            <a:ext cx="9566461" cy="5847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Many options leads to lack of interoperability</a:t>
            </a:r>
            <a:endParaRPr dirty="0"/>
          </a:p>
        </p:txBody>
      </p:sp>
      <p:sp>
        <p:nvSpPr>
          <p:cNvPr id="139" name="Google Shape;139;p6"/>
          <p:cNvSpPr txBox="1">
            <a:spLocks noGrp="1"/>
          </p:cNvSpPr>
          <p:nvPr>
            <p:ph type="body" idx="1"/>
          </p:nvPr>
        </p:nvSpPr>
        <p:spPr>
          <a:xfrm>
            <a:off x="207450" y="980785"/>
            <a:ext cx="11664000" cy="509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dirty="0"/>
              <a:t>Multiple options for implementation lead providers and open-source tools developers to implement arbitrary (different) subsets, causing interoperability issues.</a:t>
            </a:r>
            <a:endParaRPr dirty="0"/>
          </a:p>
          <a:p>
            <a:pPr marL="1460963" lvl="1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STAC-BROWSER</a:t>
            </a:r>
            <a:endParaRPr dirty="0"/>
          </a:p>
          <a:p>
            <a:pPr marL="1460963" lvl="1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 err="1"/>
              <a:t>Pystac_client</a:t>
            </a:r>
            <a:endParaRPr lang="en-US" dirty="0"/>
          </a:p>
          <a:p>
            <a:pPr>
              <a:spcBef>
                <a:spcPts val="427"/>
              </a:spcBef>
              <a:spcAft>
                <a:spcPts val="0"/>
              </a:spcAft>
              <a:buSzPts val="1600"/>
            </a:pPr>
            <a:r>
              <a:rPr lang="en-US" dirty="0"/>
              <a:t>Examples: </a:t>
            </a:r>
          </a:p>
          <a:p>
            <a:pPr marL="1162316" lvl="1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Search capability may or may not be accessible directly by open-source “client” and may or may not list collections on search form.</a:t>
            </a:r>
          </a:p>
          <a:p>
            <a:pPr marL="1162316" lvl="1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Client may not use the HTTP method or endpoint for search that a server expects.</a:t>
            </a:r>
            <a:endParaRPr dirty="0"/>
          </a:p>
          <a:p>
            <a:pPr marL="380990" indent="-245527">
              <a:spcBef>
                <a:spcPts val="427"/>
              </a:spcBef>
              <a:spcAft>
                <a:spcPts val="0"/>
              </a:spcAft>
              <a:buSzPts val="1600"/>
            </a:pPr>
            <a:endParaRPr dirty="0"/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796" y="4351149"/>
            <a:ext cx="4000947" cy="1929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/>
          <p:nvPr/>
        </p:nvSpPr>
        <p:spPr>
          <a:xfrm>
            <a:off x="4275260" y="4939824"/>
            <a:ext cx="805732" cy="530087"/>
          </a:xfrm>
          <a:prstGeom prst="rect">
            <a:avLst/>
          </a:prstGeom>
          <a:solidFill>
            <a:srgbClr val="FF0000">
              <a:alpha val="22745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207451" y="193765"/>
            <a:ext cx="9566461" cy="5847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Many options leads to lack of interoperability</a:t>
            </a:r>
            <a:endParaRPr dirty="0"/>
          </a:p>
        </p:txBody>
      </p:sp>
      <p:sp>
        <p:nvSpPr>
          <p:cNvPr id="149" name="Google Shape;149;p7"/>
          <p:cNvSpPr txBox="1">
            <a:spLocks noGrp="1"/>
          </p:cNvSpPr>
          <p:nvPr>
            <p:ph type="body" idx="1"/>
          </p:nvPr>
        </p:nvSpPr>
        <p:spPr>
          <a:xfrm>
            <a:off x="247069" y="969600"/>
            <a:ext cx="11664000" cy="509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380990" indent="-38099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What should we recommend to be implemented by CEOS data providers ?  </a:t>
            </a:r>
          </a:p>
          <a:p>
            <a:pPr marL="1162316" lvl="1" indent="-38099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Any subset / permutation of a list of conformance classes below ?</a:t>
            </a:r>
            <a:endParaRPr dirty="0"/>
          </a:p>
          <a:p>
            <a:pPr marL="2037408" lvl="2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2 (item search) endpoints x 2 methods x 2 </a:t>
            </a:r>
            <a:r>
              <a:rPr lang="en-US" dirty="0" err="1"/>
              <a:t>cql</a:t>
            </a:r>
            <a:r>
              <a:rPr lang="en-US" dirty="0"/>
              <a:t>-encodings x … ? Or static catalog ?</a:t>
            </a:r>
            <a:endParaRPr dirty="0"/>
          </a:p>
          <a:p>
            <a:pPr marL="2037408" lvl="2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It is not cost efficient for CEOS data providers to implement multiple endpoints/methods/encodings if one would be enough.</a:t>
            </a:r>
            <a:endParaRPr dirty="0"/>
          </a:p>
          <a:p>
            <a:pPr indent="135463">
              <a:spcBef>
                <a:spcPts val="427"/>
              </a:spcBef>
              <a:spcAft>
                <a:spcPts val="0"/>
              </a:spcAft>
              <a:buSzPts val="1600"/>
            </a:pPr>
            <a:endParaRPr dirty="0"/>
          </a:p>
          <a:p>
            <a:pPr indent="135463">
              <a:spcBef>
                <a:spcPts val="427"/>
              </a:spcBef>
              <a:spcAft>
                <a:spcPts val="0"/>
              </a:spcAft>
              <a:buSzPts val="1600"/>
            </a:pPr>
            <a:endParaRPr dirty="0"/>
          </a:p>
        </p:txBody>
      </p:sp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9377" y="3002845"/>
            <a:ext cx="5287290" cy="3176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207451" y="193765"/>
            <a:ext cx="9566461" cy="5847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/>
              <a:t>Use cases to address ?</a:t>
            </a:r>
            <a:endParaRPr/>
          </a:p>
        </p:txBody>
      </p:sp>
      <p:sp>
        <p:nvSpPr>
          <p:cNvPr id="156" name="Google Shape;156;p8"/>
          <p:cNvSpPr txBox="1">
            <a:spLocks noGrp="1"/>
          </p:cNvSpPr>
          <p:nvPr>
            <p:ph type="body" idx="1"/>
          </p:nvPr>
        </p:nvSpPr>
        <p:spPr>
          <a:xfrm>
            <a:off x="247069" y="969600"/>
            <a:ext cx="11664000" cy="509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  <a:p>
            <a:pPr>
              <a:spcBef>
                <a:spcPts val="427"/>
              </a:spcBef>
              <a:spcAft>
                <a:spcPts val="0"/>
              </a:spcAft>
              <a:buSzPts val="1600"/>
            </a:pPr>
            <a:r>
              <a:rPr lang="en-US" dirty="0"/>
              <a:t>Most CEOS Best Practices start by identifying scenarios and use cases. If these are not explicit, everyone will have their own interpretation.</a:t>
            </a:r>
            <a:endParaRPr dirty="0"/>
          </a:p>
          <a:p>
            <a:pPr>
              <a:spcBef>
                <a:spcPts val="427"/>
              </a:spcBef>
              <a:spcAft>
                <a:spcPts val="0"/>
              </a:spcAft>
              <a:buSzPts val="1600"/>
            </a:pPr>
            <a:r>
              <a:rPr lang="en-US" dirty="0"/>
              <a:t>Our group needs to agree on the scope as there are many possibilities.</a:t>
            </a:r>
            <a:endParaRPr dirty="0"/>
          </a:p>
          <a:p>
            <a:pPr marL="1079973" lvl="1">
              <a:spcBef>
                <a:spcPts val="427"/>
              </a:spcBef>
              <a:spcAft>
                <a:spcPts val="0"/>
              </a:spcAft>
              <a:buSzPts val="1600"/>
            </a:pPr>
            <a:endParaRPr dirty="0"/>
          </a:p>
          <a:p>
            <a:pPr marL="1079973" lvl="1">
              <a:spcBef>
                <a:spcPts val="427"/>
              </a:spcBef>
              <a:spcAft>
                <a:spcPts val="0"/>
              </a:spcAft>
              <a:buSzPts val="1600"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207451" y="193765"/>
            <a:ext cx="9566461" cy="5847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Use cases to determine scope of BP</a:t>
            </a:r>
            <a:endParaRPr dirty="0"/>
          </a:p>
        </p:txBody>
      </p:sp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247069" y="969600"/>
            <a:ext cx="11664000" cy="509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600"/>
            </a:pPr>
            <a:endParaRPr dirty="0"/>
          </a:p>
          <a:p>
            <a:pPr marL="432000" indent="-28575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Static catalog or searchable catalog (API) ?</a:t>
            </a:r>
            <a:endParaRPr dirty="0"/>
          </a:p>
          <a:p>
            <a:pPr marL="432000" indent="-28575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Collection search ?</a:t>
            </a:r>
            <a:endParaRPr dirty="0"/>
          </a:p>
          <a:p>
            <a:pPr marL="432000" indent="-28575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Granule search ?</a:t>
            </a:r>
            <a:endParaRPr dirty="0"/>
          </a:p>
          <a:p>
            <a:pPr marL="432000" indent="-28575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Where to advertise collections ? </a:t>
            </a:r>
          </a:p>
          <a:p>
            <a:pPr marL="432000" indent="-28575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How to provide two-step search ?</a:t>
            </a:r>
            <a:endParaRPr dirty="0"/>
          </a:p>
          <a:p>
            <a:pPr marL="432000" indent="-28575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How to advertise </a:t>
            </a:r>
            <a:r>
              <a:rPr lang="en-US" dirty="0" err="1"/>
              <a:t>queryables</a:t>
            </a:r>
            <a:r>
              <a:rPr lang="en-US" dirty="0"/>
              <a:t> and which ones are required/optional ? </a:t>
            </a:r>
          </a:p>
          <a:p>
            <a:pPr marL="432000" indent="-28575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Equivalent of current OpenSearch BP (side-by-side comparison) ?</a:t>
            </a:r>
            <a:endParaRPr dirty="0"/>
          </a:p>
          <a:p>
            <a:pPr marL="432000" indent="-28575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What to put how in granule metadata ? (STAC Item)</a:t>
            </a:r>
            <a:endParaRPr dirty="0"/>
          </a:p>
          <a:p>
            <a:pPr marL="432000" indent="-28575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What to put how in collection metadata ? (STAC Collection)</a:t>
            </a:r>
            <a:endParaRPr dirty="0"/>
          </a:p>
          <a:p>
            <a:pPr marL="432000" indent="-28575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What names for « assets » ?  E.g. bands, </a:t>
            </a:r>
            <a:r>
              <a:rPr lang="en-US" dirty="0" err="1"/>
              <a:t>quicklooks</a:t>
            </a:r>
            <a:r>
              <a:rPr lang="en-US" dirty="0"/>
              <a:t> ?</a:t>
            </a:r>
            <a:endParaRPr dirty="0"/>
          </a:p>
          <a:p>
            <a:pPr marL="1079973" lvl="1">
              <a:spcBef>
                <a:spcPts val="427"/>
              </a:spcBef>
              <a:spcAft>
                <a:spcPts val="0"/>
              </a:spcAft>
              <a:buSzPts val="1600"/>
            </a:pPr>
            <a:endParaRPr dirty="0"/>
          </a:p>
          <a:p>
            <a:pPr marL="1079973" lvl="1">
              <a:spcBef>
                <a:spcPts val="427"/>
              </a:spcBef>
              <a:spcAft>
                <a:spcPts val="0"/>
              </a:spcAft>
              <a:buSzPts val="1600"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2022-03-17T23:00:00+00:00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E22279E-2C4C-4C93-8498-455A58D1433E}">
  <ds:schemaRefs>
    <ds:schemaRef ds:uri="http://schemas.microsoft.com/office/infopath/2007/PartnerControls"/>
    <ds:schemaRef ds:uri="http://schemas.microsoft.com/office/2006/documentManagement/types"/>
    <ds:schemaRef ds:uri="http://schemas.microsoft.com/sharepoint/v4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sharepoint/v3/fields"/>
    <ds:schemaRef ds:uri="ddc99d1b-0883-4f2c-a8e6-6d8ebaa0e5d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6454</TotalTime>
  <Words>1276</Words>
  <Application>Microsoft Office PowerPoint</Application>
  <PresentationFormat>Custom</PresentationFormat>
  <Paragraphs>178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MS PGothic</vt:lpstr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Outline</vt:lpstr>
      <vt:lpstr>Context - STAC</vt:lpstr>
      <vt:lpstr>Context - STAC</vt:lpstr>
      <vt:lpstr>Context - STAC</vt:lpstr>
      <vt:lpstr>Many options leads to lack of interoperability</vt:lpstr>
      <vt:lpstr>Many options leads to lack of interoperability</vt:lpstr>
      <vt:lpstr>Use cases to address ?</vt:lpstr>
      <vt:lpstr>Use cases to determine scope of BP</vt:lpstr>
      <vt:lpstr>Use cases to address ?</vt:lpstr>
      <vt:lpstr>Proposed Approach</vt:lpstr>
      <vt:lpstr>Proposed Approach</vt:lpstr>
      <vt:lpstr>STEP 1 (WHAT) – Survey Results</vt:lpstr>
      <vt:lpstr>PowerPoint Presentation</vt:lpstr>
      <vt:lpstr>PowerPoint Presentation</vt:lpstr>
      <vt:lpstr>PowerPoint Presentation</vt:lpstr>
      <vt:lpstr>PowerPoint Presentation</vt:lpstr>
      <vt:lpstr>(5)</vt:lpstr>
      <vt:lpstr>PowerPoint Presentation</vt:lpstr>
      <vt:lpstr>PowerPoint Presentation</vt:lpstr>
      <vt:lpstr>PowerPoint Presentation</vt:lpstr>
      <vt:lpstr>Conclusions</vt:lpstr>
      <vt:lpstr>Conclusions</vt:lpstr>
      <vt:lpstr>Conclusion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Fedeo Report</dc:title>
  <dc:subject>Fedeo Report</dc:subject>
  <dc:creator>Yves Coene</dc:creator>
  <cp:keywords/>
  <dc:description/>
  <cp:lastModifiedBy>Yves Coene</cp:lastModifiedBy>
  <cp:revision>194</cp:revision>
  <cp:lastPrinted>2008-08-26T16:26:23Z</cp:lastPrinted>
  <dcterms:created xsi:type="dcterms:W3CDTF">2022-03-18T14:00:45Z</dcterms:created>
  <dcterms:modified xsi:type="dcterms:W3CDTF">2023-04-16T08:19:19Z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Yves Coene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>ESA</vt:lpwstr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2022-03-17T23:00:00Z</vt:filetime>
  </property>
  <property fmtid="{D5CDD505-2E9C-101B-9397-08002B2CF9AE}" pid="30" name="Organisational_x0020_entity">
    <vt:lpwstr>ESA</vt:lpwstr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