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56" r:id="rId2"/>
    <p:sldId id="264" r:id="rId3"/>
    <p:sldId id="278" r:id="rId4"/>
    <p:sldId id="263" r:id="rId5"/>
    <p:sldId id="258" r:id="rId6"/>
    <p:sldId id="274" r:id="rId7"/>
    <p:sldId id="257" r:id="rId8"/>
    <p:sldId id="265" r:id="rId9"/>
    <p:sldId id="277" r:id="rId10"/>
    <p:sldId id="266" r:id="rId11"/>
    <p:sldId id="276" r:id="rId12"/>
    <p:sldId id="267" r:id="rId13"/>
    <p:sldId id="275" r:id="rId14"/>
    <p:sldId id="268" r:id="rId15"/>
    <p:sldId id="269" r:id="rId16"/>
    <p:sldId id="273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sther.conway@stfc.ac.uk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9HMAz1SewUjP7OTc6Hgez62Vn3BLj0Q-mPyhpZvQ18/edi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sther.Conway@stfc.ac.uk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dis-land.gsfc.nasa.gov/MODLAND_grid.html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help.jasmin.ac.uk/article/4729-jaspy-envs#jaspy-env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16090" y="513690"/>
            <a:ext cx="8416018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altLang="ja-JP" sz="4800" dirty="0"/>
              <a:t>WGISS Jupyter Notebooks Best Practice - Update</a:t>
            </a:r>
            <a:endParaRPr sz="4800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accent1"/>
                </a:solidFill>
              </a:rPr>
              <a:t>Esther Conway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UKSA/NCEO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</a:t>
            </a:r>
            <a:r>
              <a:rPr lang="en-US"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ID: 2023.04.18_14:10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WGISS_55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accent1"/>
                </a:solidFill>
              </a:rPr>
              <a:t>Cordoba Argentina (CONAE)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18-120 April 2023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B3919A-A6B7-6070-897E-889D3154E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00" y="1463940"/>
            <a:ext cx="11495400" cy="4662871"/>
          </a:xfrm>
        </p:spPr>
        <p:txBody>
          <a:bodyPr/>
          <a:lstStyle/>
          <a:p>
            <a:r>
              <a:rPr lang="en-US" dirty="0"/>
              <a:t>Formal Citation of data preferred level is DOI and landing page</a:t>
            </a:r>
          </a:p>
          <a:p>
            <a:r>
              <a:rPr lang="en-US" dirty="0"/>
              <a:t>Reference document CEOS persistent identifiers</a:t>
            </a:r>
            <a:endParaRPr lang="en-US" b="1" dirty="0"/>
          </a:p>
          <a:p>
            <a:r>
              <a:rPr lang="en-US" dirty="0"/>
              <a:t>Physical location “directions to position” of subdirectories </a:t>
            </a:r>
          </a:p>
          <a:p>
            <a:r>
              <a:rPr lang="en-US" dirty="0"/>
              <a:t>Clear additional instruction and link of technical requirement for remote access in cases such as OpenDAP/THREDDS</a:t>
            </a:r>
          </a:p>
          <a:p>
            <a:r>
              <a:rPr lang="en-US" dirty="0"/>
              <a:t>Where to apply for access and indication who can use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43A0E8-55EE-97B1-4D16-C99ACD97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Citation of input data and data access </a:t>
            </a:r>
          </a:p>
        </p:txBody>
      </p:sp>
      <p:pic>
        <p:nvPicPr>
          <p:cNvPr id="4" name="Graphic 3" descr="Tick with solid fill">
            <a:extLst>
              <a:ext uri="{FF2B5EF4-FFF2-40B4-BE49-F238E27FC236}">
                <a16:creationId xmlns:a16="http://schemas.microsoft.com/office/drawing/2014/main" id="{9BDD6F04-4D80-CEDC-676C-6289DCEB9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910" y="3429000"/>
            <a:ext cx="3076832" cy="30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6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B43C8-4DBD-1918-21D2-75701C27C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8" y="1154648"/>
            <a:ext cx="5599386" cy="4171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31B7B7-D84B-A9AF-A5ED-73FFE74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 and Access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1409B-9774-A974-417F-9FC192A06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38" y="2896768"/>
            <a:ext cx="5378669" cy="686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AD7295-4830-FBE1-DFD8-E1985F336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697" y="1602617"/>
            <a:ext cx="3033767" cy="2588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133D8-A32D-CB21-A8ED-646C9FBD983A}"/>
              </a:ext>
            </a:extLst>
          </p:cNvPr>
          <p:cNvSpPr txBox="1"/>
          <p:nvPr/>
        </p:nvSpPr>
        <p:spPr>
          <a:xfrm>
            <a:off x="6246697" y="4684706"/>
            <a:ext cx="43933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Direct Access (Open)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Direct Access Application instructions (licensed)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Direct Access </a:t>
            </a:r>
            <a:r>
              <a:rPr lang="en-US" dirty="0" err="1"/>
              <a:t>OpenDap</a:t>
            </a:r>
            <a:r>
              <a:rPr lang="en-US" dirty="0"/>
              <a:t>/THREDDS Server instruction (remote access e.g. Binder)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Download instructions</a:t>
            </a:r>
          </a:p>
        </p:txBody>
      </p:sp>
      <p:pic>
        <p:nvPicPr>
          <p:cNvPr id="7" name="Graphic 6" descr="Tick with solid fill">
            <a:extLst>
              <a:ext uri="{FF2B5EF4-FFF2-40B4-BE49-F238E27FC236}">
                <a16:creationId xmlns:a16="http://schemas.microsoft.com/office/drawing/2014/main" id="{1B9F5D34-C680-712B-7D64-9AD9A037C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4910" y="3429000"/>
            <a:ext cx="3076832" cy="30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7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D6893-F2CB-8E79-7E12-ABE03D7B8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create a bidirectional link between notebooks and the archived data</a:t>
            </a:r>
          </a:p>
          <a:p>
            <a:r>
              <a:rPr lang="en-US" dirty="0"/>
              <a:t>Incorporation within  Catalogues  adaption of documentation sections – Maintenance issue </a:t>
            </a:r>
          </a:p>
          <a:p>
            <a:r>
              <a:rPr lang="en-US" dirty="0"/>
              <a:t>Linkages into the IDN or other portals – (Is this an appropriate approach)</a:t>
            </a:r>
          </a:p>
          <a:p>
            <a:r>
              <a:rPr lang="en-US" dirty="0"/>
              <a:t>Institutional Website clearly associated with data archive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904C91-4EF2-1517-2BA7-F082BCC3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with archived data</a:t>
            </a:r>
          </a:p>
        </p:txBody>
      </p:sp>
      <p:pic>
        <p:nvPicPr>
          <p:cNvPr id="4" name="Graphic 3" descr="Tick with solid fill">
            <a:extLst>
              <a:ext uri="{FF2B5EF4-FFF2-40B4-BE49-F238E27FC236}">
                <a16:creationId xmlns:a16="http://schemas.microsoft.com/office/drawing/2014/main" id="{FDE70172-77FE-B4A6-DCE9-682747B18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910" y="3429000"/>
            <a:ext cx="3076832" cy="30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EAE006-C27C-E4D4-6E3F-30D65691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Discovery, Catalogues and CEOS/GEO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1C80C-73BA-C8A4-E9D7-CFAD98CDE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8" y="2017986"/>
            <a:ext cx="3811586" cy="3960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C18829-4E62-DF0C-F9F8-85BE25F76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067" y="2203000"/>
            <a:ext cx="4121866" cy="3775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0AE44-2C99-8A9B-B31D-3160EE352500}"/>
              </a:ext>
            </a:extLst>
          </p:cNvPr>
          <p:cNvSpPr txBox="1"/>
          <p:nvPr/>
        </p:nvSpPr>
        <p:spPr>
          <a:xfrm>
            <a:off x="8555421" y="2259449"/>
            <a:ext cx="29218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Catalogues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CEOS Portals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 Knowledge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Registry.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D99C1-87A8-CAC3-6605-FBB7E13DF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783" y="3789704"/>
            <a:ext cx="3329152" cy="1887607"/>
          </a:xfrm>
          <a:prstGeom prst="rect">
            <a:avLst/>
          </a:prstGeom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68546DBE-C7AD-6208-3E36-34FE1536CD9E}"/>
              </a:ext>
            </a:extLst>
          </p:cNvPr>
          <p:cNvSpPr/>
          <p:nvPr/>
        </p:nvSpPr>
        <p:spPr>
          <a:xfrm>
            <a:off x="3015049" y="2143279"/>
            <a:ext cx="4534930" cy="3534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Discussion need once Red issues resolved</a:t>
            </a:r>
          </a:p>
        </p:txBody>
      </p:sp>
    </p:spTree>
    <p:extLst>
      <p:ext uri="{BB962C8B-B14F-4D97-AF65-F5344CB8AC3E}">
        <p14:creationId xmlns:p14="http://schemas.microsoft.com/office/powerpoint/2010/main" val="352950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029455-5FA6-BE3F-89EC-78B099562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B050"/>
                </a:solidFill>
              </a:rPr>
              <a:t>Assume mid term preservation not long term </a:t>
            </a:r>
          </a:p>
          <a:p>
            <a:r>
              <a:rPr lang="en-US" sz="2400" dirty="0">
                <a:solidFill>
                  <a:srgbClr val="00B050"/>
                </a:solidFill>
              </a:rPr>
              <a:t>Allow versioning to allow permit (link to Zenodo as example)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Sufficient technical information to permit its evolution, rebuilding, emulation, virtualization </a:t>
            </a:r>
            <a:r>
              <a:rPr lang="en-US" sz="2400" dirty="0" err="1">
                <a:solidFill>
                  <a:srgbClr val="FF0000"/>
                </a:solidFill>
              </a:rPr>
              <a:t>etc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Storage and back up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Retire when appropriate (policy in place)</a:t>
            </a:r>
          </a:p>
          <a:p>
            <a:r>
              <a:rPr lang="en-US" sz="2400" dirty="0">
                <a:solidFill>
                  <a:srgbClr val="00B050"/>
                </a:solidFill>
              </a:rPr>
              <a:t>Testing or timely requirement to prevent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11572-404A-6C2B-A61D-C5031F76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Version Control, Preservation and Archival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F2919-621B-9101-F81C-1CA938FFA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627" y="4204223"/>
            <a:ext cx="3531475" cy="2327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B2C5D-0B44-C615-9DE3-19C68A73A9F5}"/>
              </a:ext>
            </a:extLst>
          </p:cNvPr>
          <p:cNvSpPr txBox="1"/>
          <p:nvPr/>
        </p:nvSpPr>
        <p:spPr>
          <a:xfrm>
            <a:off x="7903780" y="5171090"/>
            <a:ext cx="1366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15008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EB9FF4-5F03-B174-EB0E-E8C303F10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558533"/>
            <a:ext cx="11495400" cy="4484915"/>
          </a:xfrm>
        </p:spPr>
        <p:txBody>
          <a:bodyPr/>
          <a:lstStyle/>
          <a:p>
            <a:r>
              <a:rPr lang="en-US" dirty="0"/>
              <a:t>2 primary aspects to be addressed</a:t>
            </a:r>
          </a:p>
          <a:p>
            <a:pPr lvl="1"/>
            <a:r>
              <a:rPr lang="en-US" dirty="0"/>
              <a:t>License using creative commons as base</a:t>
            </a:r>
          </a:p>
          <a:p>
            <a:pPr lvl="1"/>
            <a:r>
              <a:rPr lang="en-US" dirty="0"/>
              <a:t>Citing a notebook you are evolving/reusing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D7C9C8-2BF8-A15E-DD0E-8959EE47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licensing</a:t>
            </a:r>
          </a:p>
        </p:txBody>
      </p:sp>
      <p:pic>
        <p:nvPicPr>
          <p:cNvPr id="1026" name="Picture 2" descr="About CC Licenses - Creative Commons">
            <a:extLst>
              <a:ext uri="{FF2B5EF4-FFF2-40B4-BE49-F238E27FC236}">
                <a16:creationId xmlns:a16="http://schemas.microsoft.com/office/drawing/2014/main" id="{3CFD2644-87CA-EF29-DA86-42CD0107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74" y="3281631"/>
            <a:ext cx="48260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CA6A95-6092-F623-AD1B-FA90E0C97287}"/>
              </a:ext>
            </a:extLst>
          </p:cNvPr>
          <p:cNvSpPr txBox="1"/>
          <p:nvPr/>
        </p:nvSpPr>
        <p:spPr>
          <a:xfrm>
            <a:off x="953063" y="5299467"/>
            <a:ext cx="7832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creativecommons.org</a:t>
            </a:r>
            <a:r>
              <a:rPr lang="en-US" sz="3200" dirty="0"/>
              <a:t>/licenses/</a:t>
            </a:r>
          </a:p>
        </p:txBody>
      </p:sp>
      <p:pic>
        <p:nvPicPr>
          <p:cNvPr id="4" name="Graphic 3" descr="Tick with solid fill">
            <a:extLst>
              <a:ext uri="{FF2B5EF4-FFF2-40B4-BE49-F238E27FC236}">
                <a16:creationId xmlns:a16="http://schemas.microsoft.com/office/drawing/2014/main" id="{3225B396-7C37-DD5E-B228-5B9EAD01F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910" y="3429000"/>
            <a:ext cx="3076832" cy="30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97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B994F8-7304-7233-3A0A-CF26AB86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Jupyter Notebooks moving forward !</a:t>
            </a:r>
          </a:p>
        </p:txBody>
      </p:sp>
      <p:pic>
        <p:nvPicPr>
          <p:cNvPr id="4098" name="Picture 2" descr="Discipline, Creates and Lifestyle Text on Wooden Sign Post Outdoors in  Landscape Scenery. Stock Image - Image of development, leadership: 164008917">
            <a:extLst>
              <a:ext uri="{FF2B5EF4-FFF2-40B4-BE49-F238E27FC236}">
                <a16:creationId xmlns:a16="http://schemas.microsoft.com/office/drawing/2014/main" id="{990B056A-DB61-37E6-3CDE-C2BC4B3D3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99" y="1779374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4E1DE8-3306-9D3C-6AC6-23B0E2C9E188}"/>
              </a:ext>
            </a:extLst>
          </p:cNvPr>
          <p:cNvSpPr txBox="1"/>
          <p:nvPr/>
        </p:nvSpPr>
        <p:spPr>
          <a:xfrm>
            <a:off x="176048" y="2122155"/>
            <a:ext cx="28272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we need and registry to help new users navigate the landscape? </a:t>
            </a:r>
          </a:p>
          <a:p>
            <a:endParaRPr lang="en-US" dirty="0"/>
          </a:p>
          <a:p>
            <a:r>
              <a:rPr lang="en-US" dirty="0"/>
              <a:t>How to help full range of agencies and developing countries engage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E78EC-E333-5C22-40DC-99C272775E05}"/>
              </a:ext>
            </a:extLst>
          </p:cNvPr>
          <p:cNvSpPr txBox="1"/>
          <p:nvPr/>
        </p:nvSpPr>
        <p:spPr>
          <a:xfrm>
            <a:off x="2337487" y="5465380"/>
            <a:ext cx="756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Questions: </a:t>
            </a:r>
            <a:r>
              <a:rPr lang="en-US" sz="3200" dirty="0">
                <a:hlinkClick r:id="rId3"/>
              </a:rPr>
              <a:t>esther.conway@stfc.ac.uk</a:t>
            </a:r>
            <a:r>
              <a:rPr lang="en-US" sz="3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B3287-16DA-8BB8-C6E0-BB0E7C132330}"/>
              </a:ext>
            </a:extLst>
          </p:cNvPr>
          <p:cNvSpPr txBox="1"/>
          <p:nvPr/>
        </p:nvSpPr>
        <p:spPr>
          <a:xfrm>
            <a:off x="8059367" y="1271398"/>
            <a:ext cx="316333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Resolve access metadata – workshop?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Resolve technical dependencies – workshop?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Draft  Best Practice (delay 6 months in work plan)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Engage WG CapD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Hackathon to generate exemplars for CEOS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Registry/Repository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8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4F40C-FEFD-E757-4BC0-42D52A3A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Document Draft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AD98B-0319-9A4D-6940-E31EE2835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26" y="1318749"/>
            <a:ext cx="4463077" cy="4908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2E3F57-6E3B-FA0D-65B1-78207ABAB2F2}"/>
              </a:ext>
            </a:extLst>
          </p:cNvPr>
          <p:cNvSpPr txBox="1"/>
          <p:nvPr/>
        </p:nvSpPr>
        <p:spPr>
          <a:xfrm>
            <a:off x="5286703" y="5148288"/>
            <a:ext cx="6143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https://docs.google.com/document/d/1b9HMAz1SewUjP7OTc6Hgez62Vn3BLj0Q-mPyhpZvQ18/edit</a:t>
            </a:r>
            <a:r>
              <a:rPr lang="en-US" dirty="0"/>
              <a:t> </a:t>
            </a:r>
          </a:p>
        </p:txBody>
      </p:sp>
      <p:pic>
        <p:nvPicPr>
          <p:cNvPr id="1026" name="Picture 2" descr="Call for Abstracts – Living Planet Symposium 2022">
            <a:extLst>
              <a:ext uri="{FF2B5EF4-FFF2-40B4-BE49-F238E27FC236}">
                <a16:creationId xmlns:a16="http://schemas.microsoft.com/office/drawing/2014/main" id="{22903737-AC5A-636E-01F4-B64F9E04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89" y="1704428"/>
            <a:ext cx="47117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METSAT | Monitoring the weather and climate from space | EUMETSAT">
            <a:extLst>
              <a:ext uri="{FF2B5EF4-FFF2-40B4-BE49-F238E27FC236}">
                <a16:creationId xmlns:a16="http://schemas.microsoft.com/office/drawing/2014/main" id="{08E8B6A9-5C8B-E88B-AA51-DC64542C6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89" y="3642258"/>
            <a:ext cx="4826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1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F1DFAC-CE35-D142-5E44-EB799EF4C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14:00: Intro to CEOS WGISS Tech Expo - Yousuke Ikehata JAXA</a:t>
            </a:r>
          </a:p>
          <a:p>
            <a:r>
              <a:rPr lang="en-GB" sz="1200" dirty="0"/>
              <a:t>14:10 Intro to CEOS CapD – Kenton Ross NASA DEVELOP</a:t>
            </a:r>
          </a:p>
          <a:p>
            <a:r>
              <a:rPr lang="en-GB" sz="1200" dirty="0"/>
              <a:t>14:20 Overview Jupyter Notebooks Day – Esther Conway CEDA/UKSA</a:t>
            </a:r>
          </a:p>
          <a:p>
            <a:r>
              <a:rPr lang="en-GB" sz="1200" dirty="0"/>
              <a:t>14:30 ESA PGDS – Simone Mantovani/Mattia Stipa ESA</a:t>
            </a:r>
          </a:p>
          <a:p>
            <a:r>
              <a:rPr lang="en-GB" sz="1200" dirty="0"/>
              <a:t>14:50 Google Earth Engine – Brian Killough CEOS SEO</a:t>
            </a:r>
          </a:p>
          <a:p>
            <a:r>
              <a:rPr lang="en-GB" sz="1200" dirty="0"/>
              <a:t>15:10 EUMETSAT- Julia </a:t>
            </a:r>
            <a:r>
              <a:rPr lang="en-GB" sz="1200" dirty="0" err="1"/>
              <a:t>Wagemann</a:t>
            </a:r>
            <a:r>
              <a:rPr lang="en-GB" sz="1200" dirty="0"/>
              <a:t> EUMETSAT</a:t>
            </a:r>
          </a:p>
          <a:p>
            <a:r>
              <a:rPr lang="en-GB" sz="1200" dirty="0"/>
              <a:t>15:30 Coffee Break</a:t>
            </a:r>
          </a:p>
          <a:p>
            <a:r>
              <a:rPr lang="en-GB" sz="1200" dirty="0"/>
              <a:t>15:45 Earth Analytics Interoperability Lab – Jonathan Hodges CSIRO</a:t>
            </a:r>
          </a:p>
          <a:p>
            <a:r>
              <a:rPr lang="en-GB" sz="1200" dirty="0"/>
              <a:t>16:05 University of Alaska Fairbanks – Alex Lewandowski Alaska Satellite Facility</a:t>
            </a:r>
          </a:p>
          <a:p>
            <a:r>
              <a:rPr lang="en-GB" sz="1200" dirty="0"/>
              <a:t>16:25 SLIDO Q&amp;A from the broader group</a:t>
            </a:r>
          </a:p>
          <a:p>
            <a:r>
              <a:rPr lang="en-GB" sz="1200" dirty="0"/>
              <a:t>16:45 Lunch/Dinner Break </a:t>
            </a:r>
          </a:p>
          <a:p>
            <a:r>
              <a:rPr lang="en-GB" sz="1200" dirty="0"/>
              <a:t>17:15 Best Practice Discussion – Review of topic areas Esther Conway</a:t>
            </a:r>
          </a:p>
          <a:p>
            <a:r>
              <a:rPr lang="en-GB" sz="1200" dirty="0"/>
              <a:t>18:00 Coffee Break</a:t>
            </a:r>
          </a:p>
          <a:p>
            <a:r>
              <a:rPr lang="en-GB" sz="1200" dirty="0"/>
              <a:t>18:15 Global Training Discussion – Esther Conway CEOS WGISS &amp; Kenton Ross CEOS CapD</a:t>
            </a:r>
          </a:p>
          <a:p>
            <a:r>
              <a:rPr lang="en-GB" sz="1200" dirty="0"/>
              <a:t>19:00 Wrap up and further actions</a:t>
            </a:r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21DD76-8241-3937-7B32-01EA292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Jupyter Notebooks Day -</a:t>
            </a:r>
            <a:r>
              <a:rPr lang="en-GB" sz="3200" dirty="0"/>
              <a:t>Friday, October 21, 2022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561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61B27-DDF3-0C9E-2E13-1CC3EEAE7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682" y="1852823"/>
            <a:ext cx="11495400" cy="4662871"/>
          </a:xfrm>
        </p:spPr>
        <p:txBody>
          <a:bodyPr/>
          <a:lstStyle/>
          <a:p>
            <a:pPr marL="508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Who will benefit from a Best Practice</a:t>
            </a:r>
            <a:endParaRPr lang="en-GB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Producers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Authors of Jupyter Notebooks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Providers of EO data training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Users of EO data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EO data archivers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Providers of Data Analysis Infrastructure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898E4E-14D4-182E-E2B3-44921453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Communities </a:t>
            </a:r>
          </a:p>
        </p:txBody>
      </p:sp>
      <p:pic>
        <p:nvPicPr>
          <p:cNvPr id="6" name="Graphic 5" descr="Tick with solid fill">
            <a:extLst>
              <a:ext uri="{FF2B5EF4-FFF2-40B4-BE49-F238E27FC236}">
                <a16:creationId xmlns:a16="http://schemas.microsoft.com/office/drawing/2014/main" id="{430243A4-6A9C-F3BF-5B9A-83062EB74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9644" y="1668162"/>
            <a:ext cx="3076832" cy="30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2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76398" y="223593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</a:rPr>
              <a:t>Objectives and Needs</a:t>
            </a:r>
            <a:endParaRPr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E6012-780F-60F5-EEFD-90AFF5DD63E7}"/>
              </a:ext>
            </a:extLst>
          </p:cNvPr>
          <p:cNvSpPr txBox="1"/>
          <p:nvPr/>
        </p:nvSpPr>
        <p:spPr>
          <a:xfrm>
            <a:off x="914400" y="1697187"/>
            <a:ext cx="997431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sz="1800" dirty="0"/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Issues to be addressed:</a:t>
            </a:r>
            <a:endParaRPr lang="en-GB" sz="180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Clear understanding the purpose of a notebook and deciding if it is a reusable asset.  Successfully conveying how and why a notebook should be used by its intended community.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Encourage the development of good workflow and structure within notebooks along with quality documentation. Support their reuse and adaptation by new users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Support discovery of relevant notebooks in terms of dataset, domain, application/function and skill level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Delaying technical obsolescence and ensuring longevity of relevant notebooks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Maintaining the quality  of archive by timely removal of redundant notebooks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</a:rPr>
              <a:t>Supporting interoperability of notebooks on different platforms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Lowering barrier for EO data exploitation and raising technical skill level</a:t>
            </a:r>
          </a:p>
        </p:txBody>
      </p:sp>
      <p:pic>
        <p:nvPicPr>
          <p:cNvPr id="2" name="Graphic 1" descr="Tick with solid fill">
            <a:extLst>
              <a:ext uri="{FF2B5EF4-FFF2-40B4-BE49-F238E27FC236}">
                <a16:creationId xmlns:a16="http://schemas.microsoft.com/office/drawing/2014/main" id="{301D00C9-6615-FF94-944C-F2EA8DE1E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910" y="3429000"/>
            <a:ext cx="3076832" cy="30768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0076E5-51E4-85B5-BEC6-BF2F0427ECC9}"/>
              </a:ext>
            </a:extLst>
          </p:cNvPr>
          <p:cNvSpPr txBox="1">
            <a:spLocks/>
          </p:cNvSpPr>
          <p:nvPr/>
        </p:nvSpPr>
        <p:spPr>
          <a:xfrm>
            <a:off x="272244" y="1300988"/>
            <a:ext cx="3537346" cy="2657893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500" dirty="0"/>
              <a:t>Encourage the development of good workflow and structure within notebooks along with quality documentation.  Supporting their reuse and adaptation by new users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Good software engineering principles 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Use of Functions 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Use of Modules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Size of Notebook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Capturing Output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Linkages to external training materials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Information on formats and data structure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Support for novice users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Information on more complex processes and warnings</a:t>
            </a:r>
          </a:p>
          <a:p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B16E773-F440-2B3C-9B78-4FCCFB4E36D4}"/>
              </a:ext>
            </a:extLst>
          </p:cNvPr>
          <p:cNvSpPr txBox="1">
            <a:spLocks/>
          </p:cNvSpPr>
          <p:nvPr/>
        </p:nvSpPr>
        <p:spPr>
          <a:xfrm>
            <a:off x="1753928" y="117200"/>
            <a:ext cx="5676966" cy="100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/>
              <a:t>Structure, workflow and documentation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80E5D-390C-E200-7524-70D883B82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815" y="4561528"/>
            <a:ext cx="4526473" cy="1815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8D4240-5105-6690-7CE6-BF6853072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408" y="1277673"/>
            <a:ext cx="4571999" cy="2960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1F4899-9DFD-83BE-E269-4413A8E14EC3}"/>
              </a:ext>
            </a:extLst>
          </p:cNvPr>
          <p:cNvSpPr txBox="1"/>
          <p:nvPr/>
        </p:nvSpPr>
        <p:spPr>
          <a:xfrm>
            <a:off x="9146199" y="381097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www.mdpi.com</a:t>
            </a:r>
            <a:r>
              <a:rPr lang="en-US" dirty="0"/>
              <a:t>/2072-4292/14/14/3359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F0E1F-E9E7-1E56-DECC-63CDE4D69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598" y="1679042"/>
            <a:ext cx="3348402" cy="19017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ABDFD5-1228-7ADE-82DA-2442FD1E6FB5}"/>
              </a:ext>
            </a:extLst>
          </p:cNvPr>
          <p:cNvSpPr txBox="1"/>
          <p:nvPr/>
        </p:nvSpPr>
        <p:spPr>
          <a:xfrm>
            <a:off x="8843598" y="5100048"/>
            <a:ext cx="2934585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Please put other recommendations in chat to be followed up or email </a:t>
            </a:r>
          </a:p>
          <a:p>
            <a:pPr algn="ctr"/>
            <a:r>
              <a:rPr lang="en-US" dirty="0">
                <a:hlinkClick r:id="rId5"/>
              </a:rPr>
              <a:t>esther.conway@stfc.ac.uk</a:t>
            </a:r>
            <a:r>
              <a:rPr lang="en-US" dirty="0"/>
              <a:t> </a:t>
            </a: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7CC57A65-04EC-B2FD-3789-B4BF0E18C995}"/>
              </a:ext>
            </a:extLst>
          </p:cNvPr>
          <p:cNvSpPr/>
          <p:nvPr/>
        </p:nvSpPr>
        <p:spPr>
          <a:xfrm>
            <a:off x="2434281" y="3150973"/>
            <a:ext cx="5214551" cy="30768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of EUMETSAT Guiding Principles as input document </a:t>
            </a:r>
          </a:p>
        </p:txBody>
      </p:sp>
    </p:spTree>
    <p:extLst>
      <p:ext uri="{BB962C8B-B14F-4D97-AF65-F5344CB8AC3E}">
        <p14:creationId xmlns:p14="http://schemas.microsoft.com/office/powerpoint/2010/main" val="408019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208999" y="14596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/>
              <a:t>Notebook description and function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3A681-5223-6918-5663-4EAD506A8B44}"/>
              </a:ext>
            </a:extLst>
          </p:cNvPr>
          <p:cNvSpPr txBox="1"/>
          <p:nvPr/>
        </p:nvSpPr>
        <p:spPr>
          <a:xfrm>
            <a:off x="6893761" y="2445043"/>
            <a:ext cx="4078012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1400" dirty="0"/>
              <a:t>"metadata": {</a:t>
            </a:r>
            <a:br>
              <a:rPr lang="en-GB" sz="1400" dirty="0"/>
            </a:br>
            <a:r>
              <a:rPr lang="en-GB" sz="1400" dirty="0"/>
              <a:t>"title": "Discover Sentinel-3 OLCI Level 1 data",</a:t>
            </a:r>
            <a:br>
              <a:rPr lang="en-GB" sz="1400" dirty="0"/>
            </a:br>
            <a:r>
              <a:rPr lang="en-GB" sz="1400" dirty="0"/>
              <a:t>"description": "This notebook introduces you to ...",</a:t>
            </a:r>
            <a:br>
              <a:rPr lang="en-GB" sz="1400" dirty="0"/>
            </a:br>
            <a:r>
              <a:rPr lang="en-GB" sz="1400" dirty="0"/>
              <a:t>"author": "Julia </a:t>
            </a:r>
            <a:r>
              <a:rPr lang="en-GB" sz="1400" dirty="0" err="1"/>
              <a:t>Wagemann</a:t>
            </a:r>
            <a:r>
              <a:rPr lang="en-GB" sz="1400" dirty="0"/>
              <a:t>",</a:t>
            </a:r>
            <a:br>
              <a:rPr lang="en-GB" sz="1400" dirty="0"/>
            </a:br>
            <a:r>
              <a:rPr lang="en-GB" sz="1400" dirty="0"/>
              <a:t>"image": "./</a:t>
            </a:r>
            <a:r>
              <a:rPr lang="en-GB" sz="1400" dirty="0" err="1"/>
              <a:t>img</a:t>
            </a:r>
            <a:r>
              <a:rPr lang="en-GB" sz="1400" dirty="0"/>
              <a:t>/img_04.png",</a:t>
            </a:r>
            <a:br>
              <a:rPr lang="en-GB" sz="1400" dirty="0"/>
            </a:br>
            <a:r>
              <a:rPr lang="en-GB" sz="1400" dirty="0"/>
              <a:t>"link": "</a:t>
            </a:r>
            <a:r>
              <a:rPr lang="en-GB" sz="1400" dirty="0" err="1"/>
              <a:t>link_to_jupyterhub</a:t>
            </a:r>
            <a:r>
              <a:rPr lang="en-GB" sz="1400" dirty="0"/>
              <a:t>/</a:t>
            </a:r>
            <a:r>
              <a:rPr lang="en-GB" sz="1400" dirty="0" err="1"/>
              <a:t>notebook.ipynb</a:t>
            </a:r>
            <a:r>
              <a:rPr lang="en-GB" sz="1400" dirty="0"/>
              <a:t>",</a:t>
            </a:r>
            <a:br>
              <a:rPr lang="en-GB" sz="1400" dirty="0"/>
            </a:br>
            <a:r>
              <a:rPr lang="en-GB" sz="1400" dirty="0"/>
              <a:t>"</a:t>
            </a:r>
            <a:r>
              <a:rPr lang="en-GB" sz="1400" dirty="0" err="1"/>
              <a:t>github</a:t>
            </a:r>
            <a:r>
              <a:rPr lang="en-GB" sz="1400" dirty="0"/>
              <a:t>": "</a:t>
            </a:r>
            <a:r>
              <a:rPr lang="en-GB" sz="1400" dirty="0" err="1"/>
              <a:t>link_to_github</a:t>
            </a:r>
            <a:r>
              <a:rPr lang="en-GB" sz="1400" dirty="0"/>
              <a:t>/</a:t>
            </a:r>
            <a:r>
              <a:rPr lang="en-GB" sz="1400" dirty="0" err="1"/>
              <a:t>notebook.ipynb</a:t>
            </a:r>
            <a:r>
              <a:rPr lang="en-GB" sz="1400" dirty="0"/>
              <a:t>",</a:t>
            </a:r>
            <a:br>
              <a:rPr lang="en-GB" sz="1400" dirty="0"/>
            </a:br>
            <a:r>
              <a:rPr lang="en-GB" sz="1400" dirty="0"/>
              <a:t>"tags": {</a:t>
            </a:r>
            <a:br>
              <a:rPr lang="en-GB" sz="1400" dirty="0"/>
            </a:br>
            <a:r>
              <a:rPr lang="en-GB" sz="1400" dirty="0"/>
              <a:t>"domain": "atmosphere",</a:t>
            </a:r>
            <a:br>
              <a:rPr lang="en-GB" sz="1400" dirty="0"/>
            </a:br>
            <a:r>
              <a:rPr lang="en-GB" sz="1400" dirty="0"/>
              <a:t>"variable": "</a:t>
            </a:r>
            <a:r>
              <a:rPr lang="en-GB" sz="1400" dirty="0" err="1"/>
              <a:t>toa_reflectance</a:t>
            </a:r>
            <a:r>
              <a:rPr lang="en-GB" sz="1400" dirty="0"/>
              <a:t>",</a:t>
            </a:r>
            <a:br>
              <a:rPr lang="en-GB" sz="1400" dirty="0"/>
            </a:br>
            <a:r>
              <a:rPr lang="en-GB" sz="1400" dirty="0"/>
              <a:t>"satellite": "Sentinel-3",</a:t>
            </a:r>
            <a:br>
              <a:rPr lang="en-GB" sz="1400" dirty="0"/>
            </a:br>
            <a:r>
              <a:rPr lang="en-GB" sz="1400" dirty="0"/>
              <a:t>"sensor": "OLCI",</a:t>
            </a:r>
            <a:br>
              <a:rPr lang="en-GB" sz="1400" dirty="0"/>
            </a:br>
            <a:r>
              <a:rPr lang="en-GB" sz="1400" dirty="0"/>
              <a:t>"level": "L1"}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7200E-C20B-888F-AE5F-4F619E015AE4}"/>
              </a:ext>
            </a:extLst>
          </p:cNvPr>
          <p:cNvSpPr txBox="1"/>
          <p:nvPr/>
        </p:nvSpPr>
        <p:spPr>
          <a:xfrm>
            <a:off x="6940182" y="5499172"/>
            <a:ext cx="4855779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 to Julia </a:t>
            </a:r>
            <a:r>
              <a:rPr lang="en-US" dirty="0" err="1"/>
              <a:t>Wagemann</a:t>
            </a:r>
            <a:r>
              <a:rPr lang="en-US" dirty="0"/>
              <a:t> EUMETSAT</a:t>
            </a:r>
          </a:p>
        </p:txBody>
      </p:sp>
      <p:pic>
        <p:nvPicPr>
          <p:cNvPr id="2050" name="Picture 2" descr="EUMETSAT | Monitoring the weather and climate from space | EUMETSAT">
            <a:extLst>
              <a:ext uri="{FF2B5EF4-FFF2-40B4-BE49-F238E27FC236}">
                <a16:creationId xmlns:a16="http://schemas.microsoft.com/office/drawing/2014/main" id="{95EA4975-9525-D700-801D-D7AEE3B0D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61" y="1259734"/>
            <a:ext cx="49022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9E76F-1D77-BF9A-F583-C534FB8BB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583" y="4452300"/>
            <a:ext cx="1772307" cy="1841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D7B692-8244-7C0C-3711-6B0DA15A0F0B}"/>
              </a:ext>
            </a:extLst>
          </p:cNvPr>
          <p:cNvSpPr txBox="1"/>
          <p:nvPr/>
        </p:nvSpPr>
        <p:spPr>
          <a:xfrm>
            <a:off x="209000" y="1103586"/>
            <a:ext cx="6402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This document explains basics of opening and manipulation of the BACI Surface State Vector (SSV) files in </a:t>
            </a:r>
            <a:r>
              <a:rPr lang="en-GB" sz="1000" dirty="0" err="1"/>
              <a:t>netCDF</a:t>
            </a:r>
            <a:r>
              <a:rPr lang="en-GB" sz="1000" dirty="0"/>
              <a:t> format. SSV consists of surface reflectance, albedo, land surface temperature (LST) and synthetic </a:t>
            </a:r>
            <a:r>
              <a:rPr lang="en-GB" sz="1000" dirty="0" err="1"/>
              <a:t>apperture</a:t>
            </a:r>
            <a:r>
              <a:rPr lang="en-GB" sz="1000" dirty="0"/>
              <a:t> radar (SAR) backscatter. All datasets have the same spatial resolution, geographical projection and temporal step. Presented examples are based on the following python 2.7 libraries:</a:t>
            </a:r>
            <a:br>
              <a:rPr lang="en-GB" sz="1000" dirty="0"/>
            </a:br>
            <a:r>
              <a:rPr lang="en-GB" sz="1000" dirty="0"/>
              <a:t>netCDF4 - working with python </a:t>
            </a:r>
            <a:r>
              <a:rPr lang="en-GB" sz="1000" dirty="0" err="1"/>
              <a:t>netCDF</a:t>
            </a:r>
            <a:r>
              <a:rPr lang="en-GB" sz="1000" dirty="0"/>
              <a:t>;</a:t>
            </a:r>
            <a:br>
              <a:rPr lang="en-GB" sz="1000" dirty="0"/>
            </a:br>
            <a:r>
              <a:rPr lang="en-GB" sz="1000" dirty="0"/>
              <a:t>GDAL - Geospatial Data Abstraction Library;</a:t>
            </a:r>
            <a:br>
              <a:rPr lang="en-GB" sz="1000" dirty="0"/>
            </a:br>
            <a:r>
              <a:rPr lang="en-GB" sz="1000" dirty="0"/>
              <a:t>seaborn - enhanced data visualization and</a:t>
            </a:r>
            <a:br>
              <a:rPr lang="en-GB" sz="1000" dirty="0"/>
            </a:br>
            <a:r>
              <a:rPr lang="en-GB" sz="1000" dirty="0"/>
              <a:t>scikit-learn - machine learning library.</a:t>
            </a:r>
            <a:br>
              <a:rPr lang="en-GB" sz="1000" dirty="0"/>
            </a:br>
            <a:endParaRPr lang="en-GB" sz="1000" dirty="0"/>
          </a:p>
          <a:p>
            <a:r>
              <a:rPr lang="en-GB" sz="1000" dirty="0"/>
              <a:t>Datasets can be found in </a:t>
            </a:r>
            <a:r>
              <a:rPr lang="en-GB" sz="1000" i="1" dirty="0"/>
              <a:t>/</a:t>
            </a:r>
            <a:r>
              <a:rPr lang="en-GB" sz="1000" i="1" dirty="0" err="1"/>
              <a:t>group_workspaces</a:t>
            </a:r>
            <a:r>
              <a:rPr lang="en-GB" sz="1000" i="1" dirty="0"/>
              <a:t>/jasmin2/</a:t>
            </a:r>
            <a:r>
              <a:rPr lang="en-GB" sz="1000" i="1" dirty="0" err="1"/>
              <a:t>baci</a:t>
            </a:r>
            <a:r>
              <a:rPr lang="en-GB" sz="1000" i="1" dirty="0"/>
              <a:t>/</a:t>
            </a:r>
            <a:r>
              <a:rPr lang="en-GB" sz="1000" i="1" dirty="0" err="1"/>
              <a:t>sigil</a:t>
            </a:r>
            <a:r>
              <a:rPr lang="en-GB" sz="1000" i="1" dirty="0"/>
              <a:t>/baci_wp2_files/</a:t>
            </a:r>
            <a:br>
              <a:rPr lang="en-GB" sz="1000" dirty="0"/>
            </a:br>
            <a:r>
              <a:rPr lang="en-GB" sz="1000" dirty="0"/>
              <a:t>All regional sites which are in the geographical Europe are in the same folder </a:t>
            </a:r>
            <a:r>
              <a:rPr lang="en-GB" sz="1000" i="1" dirty="0"/>
              <a:t>/</a:t>
            </a:r>
            <a:r>
              <a:rPr lang="en-GB" sz="1000" i="1" dirty="0" err="1"/>
              <a:t>group_workspaces</a:t>
            </a:r>
            <a:r>
              <a:rPr lang="en-GB" sz="1000" i="1" dirty="0"/>
              <a:t>/jasmin2/</a:t>
            </a:r>
            <a:r>
              <a:rPr lang="en-GB" sz="1000" i="1" dirty="0" err="1"/>
              <a:t>baci</a:t>
            </a:r>
            <a:r>
              <a:rPr lang="en-GB" sz="1000" i="1" dirty="0"/>
              <a:t>/</a:t>
            </a:r>
            <a:r>
              <a:rPr lang="en-GB" sz="1000" i="1" dirty="0" err="1"/>
              <a:t>sigil</a:t>
            </a:r>
            <a:r>
              <a:rPr lang="en-GB" sz="1000" i="1" dirty="0"/>
              <a:t>/baci_wp2_files/13_europe/</a:t>
            </a:r>
            <a:br>
              <a:rPr lang="en-GB" sz="1000" dirty="0"/>
            </a:br>
            <a:r>
              <a:rPr lang="en-GB" sz="1000" dirty="0"/>
              <a:t>Datasets are in sinusoidal projection and divided by MODIS tiles </a:t>
            </a:r>
            <a:r>
              <a:rPr lang="en-GB" sz="1000" dirty="0">
                <a:hlinkClick r:id="rId5"/>
              </a:rPr>
              <a:t>https://modis-land.gsfc.nasa.gov/MODLAND_grid.html</a:t>
            </a:r>
            <a:r>
              <a:rPr lang="en-GB" sz="1000" dirty="0"/>
              <a:t> This means that processed regions are larger than BACI regional sites. </a:t>
            </a:r>
            <a:br>
              <a:rPr lang="en-GB" sz="1000" dirty="0"/>
            </a:br>
            <a:r>
              <a:rPr lang="en-GB" sz="1000" dirty="0"/>
              <a:t>Table of Contents: </a:t>
            </a:r>
            <a:br>
              <a:rPr lang="en-GB" sz="1000" dirty="0"/>
            </a:br>
            <a:endParaRPr lang="en-GB" sz="1000" dirty="0"/>
          </a:p>
          <a:p>
            <a:r>
              <a:rPr lang="en-GB" sz="1000" dirty="0"/>
              <a:t>1. Opening and reading 1.1 Optical data 1.2 Land Surface Temperature (LST) 1.3 Synthetic </a:t>
            </a:r>
            <a:r>
              <a:rPr lang="en-GB" sz="1000" dirty="0" err="1"/>
              <a:t>Apperture</a:t>
            </a:r>
            <a:r>
              <a:rPr lang="en-GB" sz="1000" dirty="0"/>
              <a:t> Radar (SAR) backscatter 2. Reprojection 3. Principal </a:t>
            </a:r>
            <a:r>
              <a:rPr lang="en-GB" sz="1000" dirty="0" err="1"/>
              <a:t>Componenet</a:t>
            </a:r>
            <a:r>
              <a:rPr lang="en-GB" sz="1000" dirty="0"/>
              <a:t> Analysis (PCA) 4. Clustering 4.1 Red and NIR 4.2 Red, NIR and LST 4.3 Red, NIR, LST and </a:t>
            </a:r>
            <a:r>
              <a:rPr lang="en-GB" sz="1000" dirty="0" err="1"/>
              <a:t>micowave</a:t>
            </a:r>
            <a:endParaRPr lang="en-US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9C513A-0D39-8942-CC57-215C9BAD1B2C}"/>
              </a:ext>
            </a:extLst>
          </p:cNvPr>
          <p:cNvSpPr/>
          <p:nvPr/>
        </p:nvSpPr>
        <p:spPr>
          <a:xfrm rot="19503707">
            <a:off x="3220178" y="2316069"/>
            <a:ext cx="6190735" cy="17175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Access – Metadata Workshop needed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F4C3B6-8341-BB94-02D6-2DEE3AA05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116" y="1414809"/>
            <a:ext cx="3522553" cy="4662871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Language and versions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Libraries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Other Code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Virtual Machines on Data Analysis Platforms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Installing libraries from within notebook, recommending </a:t>
            </a:r>
            <a:r>
              <a:rPr lang="en-GB" sz="1800" dirty="0" err="1"/>
              <a:t>conda</a:t>
            </a:r>
            <a:r>
              <a:rPr lang="en-GB" sz="1800" dirty="0"/>
              <a:t>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Setting up virtual environments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Platforms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/>
              <a:t>Testing/When did this last run correctly reference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70988F-2B8D-7C1A-BF21-27D01B5D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Technical dependencies and Virtual Environments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C318E-F696-608D-F46E-6ECF79285513}"/>
              </a:ext>
            </a:extLst>
          </p:cNvPr>
          <p:cNvSpPr txBox="1"/>
          <p:nvPr/>
        </p:nvSpPr>
        <p:spPr>
          <a:xfrm>
            <a:off x="4032595" y="1466641"/>
            <a:ext cx="38783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import </a:t>
            </a:r>
            <a:r>
              <a:rPr lang="en-GB" dirty="0" err="1"/>
              <a:t>numpy</a:t>
            </a:r>
            <a:r>
              <a:rPr lang="en-GB" dirty="0"/>
              <a:t> as np import netCDF4 as </a:t>
            </a:r>
            <a:r>
              <a:rPr lang="en-GB" dirty="0" err="1"/>
              <a:t>nc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FF0000"/>
                </a:solidFill>
              </a:rPr>
              <a:t>import seaborn as </a:t>
            </a:r>
            <a:r>
              <a:rPr lang="en-GB" dirty="0" err="1">
                <a:solidFill>
                  <a:srgbClr val="FF0000"/>
                </a:solidFill>
              </a:rPr>
              <a:t>sns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/>
              <a:t>from </a:t>
            </a:r>
            <a:r>
              <a:rPr lang="en-GB" dirty="0" err="1"/>
              <a:t>scipy</a:t>
            </a:r>
            <a:r>
              <a:rPr lang="en-GB" dirty="0"/>
              <a:t> import stats import pandas as pd </a:t>
            </a:r>
          </a:p>
          <a:p>
            <a:r>
              <a:rPr lang="en-GB" dirty="0"/>
              <a:t>import </a:t>
            </a:r>
            <a:r>
              <a:rPr lang="en-GB" dirty="0" err="1"/>
              <a:t>os</a:t>
            </a:r>
            <a:r>
              <a:rPr lang="en-GB" dirty="0"/>
              <a:t> </a:t>
            </a:r>
          </a:p>
          <a:p>
            <a:r>
              <a:rPr lang="en-GB" dirty="0"/>
              <a:t>import </a:t>
            </a:r>
            <a:r>
              <a:rPr lang="en-GB" dirty="0" err="1"/>
              <a:t>matplotlib.pyplot</a:t>
            </a:r>
            <a:r>
              <a:rPr lang="en-GB" dirty="0"/>
              <a:t> as </a:t>
            </a:r>
            <a:r>
              <a:rPr lang="en-GB" dirty="0" err="1"/>
              <a:t>plt</a:t>
            </a:r>
            <a:r>
              <a:rPr lang="en-GB" dirty="0"/>
              <a:t> </a:t>
            </a:r>
          </a:p>
          <a:p>
            <a:r>
              <a:rPr lang="en-GB" dirty="0"/>
              <a:t>%matplotlib inline</a:t>
            </a:r>
          </a:p>
          <a:p>
            <a:r>
              <a:rPr lang="en-GB" dirty="0"/>
              <a:t>import warnings </a:t>
            </a:r>
            <a:r>
              <a:rPr lang="en-GB" dirty="0" err="1"/>
              <a:t>warnings.filterwarnings</a:t>
            </a:r>
            <a:r>
              <a:rPr lang="en-GB" dirty="0"/>
              <a:t>('ignore') </a:t>
            </a:r>
            <a:r>
              <a:rPr lang="en-GB" dirty="0" err="1"/>
              <a:t>warnings.simplefilter</a:t>
            </a:r>
            <a:r>
              <a:rPr lang="en-GB" dirty="0"/>
              <a:t>('ignore')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F7C36-643C-FF6F-4D42-04D500395D27}"/>
              </a:ext>
            </a:extLst>
          </p:cNvPr>
          <p:cNvSpPr txBox="1"/>
          <p:nvPr/>
        </p:nvSpPr>
        <p:spPr>
          <a:xfrm>
            <a:off x="7053568" y="4552589"/>
            <a:ext cx="5018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https://help.jasmin.ac.uk/article/4729-jaspy-envs#jaspy-envs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755289-C8D9-5229-6324-0228DD7B2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836" y="2215793"/>
            <a:ext cx="3710152" cy="2151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4BAFE2-213F-24CA-58F2-94AC7B835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666607" y="5443191"/>
            <a:ext cx="5896305" cy="3764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4AAD1E-307D-651C-D736-49A71BFBC38C}"/>
              </a:ext>
            </a:extLst>
          </p:cNvPr>
          <p:cNvSpPr/>
          <p:nvPr/>
        </p:nvSpPr>
        <p:spPr>
          <a:xfrm rot="19503707">
            <a:off x="3220178" y="2316069"/>
            <a:ext cx="6190735" cy="17175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Dependency Workshop needed </a:t>
            </a:r>
          </a:p>
        </p:txBody>
      </p:sp>
    </p:spTree>
    <p:extLst>
      <p:ext uri="{BB962C8B-B14F-4D97-AF65-F5344CB8AC3E}">
        <p14:creationId xmlns:p14="http://schemas.microsoft.com/office/powerpoint/2010/main" val="283894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AD9989-C313-54D8-0B66-C149D7023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Jupyter Hub</a:t>
            </a:r>
          </a:p>
          <a:p>
            <a:r>
              <a:rPr lang="en-US" dirty="0"/>
              <a:t>Binder</a:t>
            </a:r>
          </a:p>
          <a:p>
            <a:r>
              <a:rPr lang="en-US" dirty="0"/>
              <a:t>Google Colabs</a:t>
            </a:r>
          </a:p>
          <a:p>
            <a:r>
              <a:rPr lang="en-US" dirty="0"/>
              <a:t>ESA PGDS</a:t>
            </a:r>
          </a:p>
          <a:p>
            <a:r>
              <a:rPr lang="en-US" dirty="0"/>
              <a:t>EUMETSAT Data books</a:t>
            </a:r>
          </a:p>
          <a:p>
            <a:r>
              <a:rPr lang="en-US" dirty="0"/>
              <a:t>Google Earth Engine/Open </a:t>
            </a:r>
            <a:r>
              <a:rPr lang="en-US" dirty="0" err="1"/>
              <a:t>Datacube</a:t>
            </a:r>
            <a:r>
              <a:rPr lang="en-US" dirty="0"/>
              <a:t> sandbox</a:t>
            </a:r>
          </a:p>
          <a:p>
            <a:r>
              <a:rPr lang="en-US" dirty="0"/>
              <a:t>Amazon Webservices EAIL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607E0F-0669-8B0D-E40F-F9E1C80C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Exemplars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0285A3-5196-9B4E-6E2E-FB20490A5A67}"/>
              </a:ext>
            </a:extLst>
          </p:cNvPr>
          <p:cNvSpPr/>
          <p:nvPr/>
        </p:nvSpPr>
        <p:spPr>
          <a:xfrm rot="19503707">
            <a:off x="4023367" y="2885900"/>
            <a:ext cx="6190735" cy="17175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Need development </a:t>
            </a:r>
          </a:p>
        </p:txBody>
      </p:sp>
    </p:spTree>
    <p:extLst>
      <p:ext uri="{BB962C8B-B14F-4D97-AF65-F5344CB8AC3E}">
        <p14:creationId xmlns:p14="http://schemas.microsoft.com/office/powerpoint/2010/main" val="4138687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.10.06_10.00_Jupyter_Best_Practice" id="{2FB16B8D-C7D3-034A-BC88-C68E9EF309B5}" vid="{B2C701BA-2E2A-E240-AB51-BF446CC6909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ceos</Template>
  <TotalTime>224</TotalTime>
  <Words>1292</Words>
  <Application>Microsoft Office PowerPoint</Application>
  <PresentationFormat>Widescreen</PresentationFormat>
  <Paragraphs>138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ceos</vt:lpstr>
      <vt:lpstr>WGISS Jupyter Notebooks Best Practice - Update</vt:lpstr>
      <vt:lpstr>Best Practice Document Draft</vt:lpstr>
      <vt:lpstr>Jupyter Notebooks Day -Friday, October 21, 2022</vt:lpstr>
      <vt:lpstr>Target Communities </vt:lpstr>
      <vt:lpstr>PowerPoint Presentation</vt:lpstr>
      <vt:lpstr>PowerPoint Presentation</vt:lpstr>
      <vt:lpstr>Notebook description and function</vt:lpstr>
      <vt:lpstr>Technical dependencies and Virtual Environments</vt:lpstr>
      <vt:lpstr>Dependency Exemplars</vt:lpstr>
      <vt:lpstr>Citation of input data and data access </vt:lpstr>
      <vt:lpstr>Citation and Access</vt:lpstr>
      <vt:lpstr>Association with archived data</vt:lpstr>
      <vt:lpstr>Discovery, Catalogues and CEOS/GEO</vt:lpstr>
      <vt:lpstr>Version Control, Preservation and Archival</vt:lpstr>
      <vt:lpstr>Software licensing</vt:lpstr>
      <vt:lpstr>Jupyter Notebooks moving forward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 Jupyter Notebooks Best Practice - Update</dc:title>
  <dc:creator>Conway, Esther (STFC,RAL,RALSP)</dc:creator>
  <cp:lastModifiedBy>Conway, Esther (STFC,RAL,RALSP)</cp:lastModifiedBy>
  <cp:revision>4</cp:revision>
  <dcterms:created xsi:type="dcterms:W3CDTF">2023-04-17T18:27:49Z</dcterms:created>
  <dcterms:modified xsi:type="dcterms:W3CDTF">2023-04-18T12:45:50Z</dcterms:modified>
</cp:coreProperties>
</file>