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0"/>
  </p:notesMasterIdLst>
  <p:sldIdLst>
    <p:sldId id="256" r:id="rId2"/>
    <p:sldId id="261" r:id="rId3"/>
    <p:sldId id="262" r:id="rId4"/>
    <p:sldId id="271" r:id="rId5"/>
    <p:sldId id="263" r:id="rId6"/>
    <p:sldId id="264" r:id="rId7"/>
    <p:sldId id="272" r:id="rId8"/>
    <p:sldId id="265"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73" autoAdjust="0"/>
  </p:normalViewPr>
  <p:slideViewPr>
    <p:cSldViewPr snapToGrid="0">
      <p:cViewPr varScale="1">
        <p:scale>
          <a:sx n="75" d="100"/>
          <a:sy n="75" d="100"/>
        </p:scale>
        <p:origin x="77" y="2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038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3248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25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4637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583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7830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82887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2326640" y="173971"/>
            <a:ext cx="9865360" cy="6646041"/>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userDrawn="1"/>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userDrawn="1"/>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WGISS-55, 18-20 April, 2023</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4">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5">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383436" y="260780"/>
            <a:ext cx="6535524" cy="444329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US" sz="7500" dirty="0"/>
              <a:t>CEOS Work Plan Deliverables for WGISS</a:t>
            </a:r>
            <a:endParaRPr lang="en-GB" sz="7500" dirty="0"/>
          </a:p>
        </p:txBody>
      </p:sp>
      <p:sp>
        <p:nvSpPr>
          <p:cNvPr id="2" name="TextBox 2">
            <a:extLst>
              <a:ext uri="{FF2B5EF4-FFF2-40B4-BE49-F238E27FC236}">
                <a16:creationId xmlns:a16="http://schemas.microsoft.com/office/drawing/2014/main" id="{82CAB15C-BD01-85D9-B8A7-2DD36700F8F1}"/>
              </a:ext>
            </a:extLst>
          </p:cNvPr>
          <p:cNvSpPr txBox="1"/>
          <p:nvPr/>
        </p:nvSpPr>
        <p:spPr>
          <a:xfrm>
            <a:off x="7220931" y="4619133"/>
            <a:ext cx="4588629" cy="1760547"/>
          </a:xfrm>
          <a:prstGeom prst="rect">
            <a:avLst/>
          </a:prstGeom>
          <a:noFill/>
        </p:spPr>
        <p:txBody>
          <a:bodyPr wrap="square">
            <a:spAutoFit/>
          </a:bodyPr>
          <a:lstStyle/>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Dr. Makoto NATSUISAKA, JAXA</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Agenda ID: 2023.04.</a:t>
            </a:r>
            <a:r>
              <a:rPr lang="en-GB" b="1" dirty="0">
                <a:solidFill>
                  <a:schemeClr val="bg1"/>
                </a:solidFill>
              </a:rPr>
              <a:t>18</a:t>
            </a:r>
            <a:r>
              <a:rPr lang="en-GB" sz="1400" b="1" i="0" u="none" strike="noStrike" cap="none" dirty="0">
                <a:solidFill>
                  <a:schemeClr val="bg1"/>
                </a:solidFill>
                <a:latin typeface="Arial"/>
                <a:ea typeface="Arial"/>
                <a:cs typeface="Arial"/>
                <a:sym typeface="Arial"/>
              </a:rPr>
              <a:t>_</a:t>
            </a:r>
            <a:r>
              <a:rPr lang="en-US" altLang="ja-JP" sz="1400" b="1" i="0" u="none" strike="noStrike" cap="none" dirty="0">
                <a:solidFill>
                  <a:schemeClr val="bg1"/>
                </a:solidFill>
                <a:latin typeface="Arial"/>
                <a:ea typeface="Arial"/>
                <a:cs typeface="Arial"/>
                <a:sym typeface="Arial"/>
              </a:rPr>
              <a:t>10</a:t>
            </a:r>
            <a:r>
              <a:rPr lang="en-GB" sz="1400" b="1" i="0" u="none" strike="noStrike" cap="none" dirty="0">
                <a:solidFill>
                  <a:schemeClr val="bg1"/>
                </a:solidFill>
                <a:latin typeface="Arial"/>
                <a:ea typeface="Arial"/>
                <a:cs typeface="Arial"/>
                <a:sym typeface="Arial"/>
              </a:rPr>
              <a:t>.</a:t>
            </a:r>
            <a:r>
              <a:rPr lang="en-US" altLang="ja-JP" sz="1400" b="1" i="0" u="none" strike="noStrike" cap="none" dirty="0">
                <a:solidFill>
                  <a:schemeClr val="bg1"/>
                </a:solidFill>
                <a:latin typeface="Arial"/>
                <a:ea typeface="Arial"/>
                <a:cs typeface="Arial"/>
                <a:sym typeface="Arial"/>
              </a:rPr>
              <a:t>0</a:t>
            </a:r>
            <a:r>
              <a:rPr lang="en-GB" sz="1400" b="1" i="0" u="none" strike="noStrike" cap="none" dirty="0">
                <a:solidFill>
                  <a:schemeClr val="bg1"/>
                </a:solidFill>
                <a:latin typeface="Arial"/>
                <a:ea typeface="Arial"/>
                <a:cs typeface="Arial"/>
                <a:sym typeface="Arial"/>
              </a:rPr>
              <a:t>0</a:t>
            </a:r>
            <a:endParaRPr lang="en-GB" sz="1400" dirty="0">
              <a:solidFill>
                <a:schemeClr val="bg1"/>
              </a:solidFill>
            </a:endParaRPr>
          </a:p>
          <a:p>
            <a:pPr marL="0" marR="0" lvl="0" indent="0" algn="r" rtl="0">
              <a:lnSpc>
                <a:spcPct val="150000"/>
              </a:lnSpc>
              <a:spcBef>
                <a:spcPts val="0"/>
              </a:spcBef>
              <a:spcAft>
                <a:spcPts val="0"/>
              </a:spcAft>
              <a:buNone/>
            </a:pPr>
            <a:r>
              <a:rPr lang="en-GB" sz="1800" b="1" i="0" u="none" strike="noStrike" cap="none" dirty="0">
                <a:solidFill>
                  <a:schemeClr val="bg1"/>
                </a:solidFill>
                <a:latin typeface="Arial"/>
                <a:ea typeface="Arial"/>
                <a:cs typeface="Arial"/>
                <a:sym typeface="Arial"/>
              </a:rPr>
              <a:t>WGISS-55</a:t>
            </a: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Cordoba, Argentina (CONAE)</a:t>
            </a:r>
          </a:p>
          <a:p>
            <a:pPr marL="0" marR="0" lvl="0" indent="0" algn="r" rtl="0">
              <a:lnSpc>
                <a:spcPct val="150000"/>
              </a:lnSpc>
              <a:spcBef>
                <a:spcPts val="0"/>
              </a:spcBef>
              <a:spcAft>
                <a:spcPts val="0"/>
              </a:spcAft>
              <a:buNone/>
            </a:pPr>
            <a:r>
              <a:rPr lang="en-GB" sz="1400" b="1" dirty="0">
                <a:solidFill>
                  <a:schemeClr val="bg1"/>
                </a:solidFill>
              </a:rPr>
              <a:t>18-20 April 2023</a:t>
            </a:r>
            <a:endParaRPr lang="en-GB" sz="1400" b="1" i="0" u="none" strike="noStrike" cap="none" dirty="0">
              <a:solidFill>
                <a:schemeClr val="bg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490193" y="103248"/>
            <a:ext cx="8404313"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dirty="0">
                <a:solidFill>
                  <a:schemeClr val="lt1"/>
                </a:solidFill>
              </a:rPr>
              <a:t>CEOS Work Plan 2023-2025</a:t>
            </a:r>
            <a:endParaRPr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2</a:t>
            </a:fld>
            <a:endParaRPr sz="1400" b="1">
              <a:solidFill>
                <a:schemeClr val="accent1"/>
              </a:solidFill>
              <a:latin typeface="Arial"/>
              <a:ea typeface="Arial"/>
              <a:cs typeface="Arial"/>
              <a:sym typeface="Arial"/>
            </a:endParaRPr>
          </a:p>
        </p:txBody>
      </p:sp>
      <p:pic>
        <p:nvPicPr>
          <p:cNvPr id="3" name="図 2">
            <a:extLst>
              <a:ext uri="{FF2B5EF4-FFF2-40B4-BE49-F238E27FC236}">
                <a16:creationId xmlns:a16="http://schemas.microsoft.com/office/drawing/2014/main" id="{EFF62FF9-2170-6BD1-8F06-9502CCD92570}"/>
              </a:ext>
            </a:extLst>
          </p:cNvPr>
          <p:cNvPicPr>
            <a:picLocks noChangeAspect="1"/>
          </p:cNvPicPr>
          <p:nvPr/>
        </p:nvPicPr>
        <p:blipFill>
          <a:blip r:embed="rId3"/>
          <a:stretch>
            <a:fillRect/>
          </a:stretch>
        </p:blipFill>
        <p:spPr>
          <a:xfrm>
            <a:off x="2397760" y="1105167"/>
            <a:ext cx="7701612" cy="5384033"/>
          </a:xfrm>
          <a:prstGeom prst="rect">
            <a:avLst/>
          </a:prstGeom>
        </p:spPr>
      </p:pic>
      <p:sp>
        <p:nvSpPr>
          <p:cNvPr id="4" name="正方形/長方形 3">
            <a:extLst>
              <a:ext uri="{FF2B5EF4-FFF2-40B4-BE49-F238E27FC236}">
                <a16:creationId xmlns:a16="http://schemas.microsoft.com/office/drawing/2014/main" id="{60A63C2C-69D1-202B-D817-79D598F3B4A1}"/>
              </a:ext>
            </a:extLst>
          </p:cNvPr>
          <p:cNvSpPr/>
          <p:nvPr/>
        </p:nvSpPr>
        <p:spPr>
          <a:xfrm>
            <a:off x="2540000" y="5019040"/>
            <a:ext cx="7559372" cy="4978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0455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398271" y="174368"/>
            <a:ext cx="10878847"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chemeClr val="lt1"/>
                </a:solidFill>
                <a:latin typeface="Arial"/>
                <a:ea typeface="Arial"/>
                <a:cs typeface="Arial"/>
                <a:sym typeface="Arial"/>
              </a:rPr>
              <a:t>General Description</a:t>
            </a:r>
            <a:endParaRPr lang="en-GB" sz="3600"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3</a:t>
            </a:fld>
            <a:endParaRPr sz="1400" b="1">
              <a:solidFill>
                <a:schemeClr val="accent1"/>
              </a:solidFill>
              <a:latin typeface="Arial"/>
              <a:ea typeface="Arial"/>
              <a:cs typeface="Arial"/>
              <a:sym typeface="Arial"/>
            </a:endParaRPr>
          </a:p>
        </p:txBody>
      </p:sp>
      <p:sp>
        <p:nvSpPr>
          <p:cNvPr id="2" name="Google Shape;88;p10">
            <a:extLst>
              <a:ext uri="{FF2B5EF4-FFF2-40B4-BE49-F238E27FC236}">
                <a16:creationId xmlns:a16="http://schemas.microsoft.com/office/drawing/2014/main" id="{0763B5B2-B867-9207-8EB7-3AB867588F98}"/>
              </a:ext>
            </a:extLst>
          </p:cNvPr>
          <p:cNvSpPr txBox="1"/>
          <p:nvPr/>
        </p:nvSpPr>
        <p:spPr>
          <a:xfrm>
            <a:off x="238264" y="1632288"/>
            <a:ext cx="11715471" cy="2308284"/>
          </a:xfrm>
          <a:prstGeom prst="rect">
            <a:avLst/>
          </a:prstGeom>
          <a:noFill/>
          <a:ln>
            <a:noFill/>
          </a:ln>
        </p:spPr>
        <p:txBody>
          <a:bodyPr spcFirstLastPara="1" wrap="square" lIns="91425" tIns="45700" rIns="91425" bIns="45700" anchor="t" anchorCtr="0">
            <a:spAutoFit/>
          </a:bodyPr>
          <a:lstStyle/>
          <a:p>
            <a:pPr marR="0" lvl="0" algn="l" rtl="0">
              <a:lnSpc>
                <a:spcPct val="150000"/>
              </a:lnSpc>
              <a:spcBef>
                <a:spcPts val="0"/>
              </a:spcBef>
              <a:spcAft>
                <a:spcPts val="0"/>
              </a:spcAft>
              <a:buClr>
                <a:schemeClr val="dk1"/>
              </a:buClr>
              <a:buSzPts val="1600"/>
            </a:pPr>
            <a:r>
              <a:rPr lang="en-US" altLang="ja-JP" sz="1600" b="1" dirty="0">
                <a:solidFill>
                  <a:schemeClr val="bg2">
                    <a:lumMod val="50000"/>
                  </a:schemeClr>
                </a:solidFill>
              </a:rPr>
              <a:t>3.9. Data Discovery, Access, Preservation, Usability and Exploitation: approaches, systems, tools and technologies</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Through the CEOS Working Group on Information Systems and Services (WGISS), CEOS Agencies will continue to foster the enhancement of the </a:t>
            </a:r>
            <a:r>
              <a:rPr lang="en-US" altLang="ja-JP" sz="1600" b="1" dirty="0">
                <a:solidFill>
                  <a:srgbClr val="FF0000"/>
                </a:solidFill>
              </a:rPr>
              <a:t>WGISS Connected Data Assets </a:t>
            </a:r>
            <a:r>
              <a:rPr lang="en-US" altLang="ja-JP" sz="1600" dirty="0">
                <a:solidFill>
                  <a:schemeClr val="bg2">
                    <a:lumMod val="50000"/>
                  </a:schemeClr>
                </a:solidFill>
              </a:rPr>
              <a:t>Infrastructure to </a:t>
            </a:r>
            <a:r>
              <a:rPr lang="en-US" altLang="ja-JP" sz="1600" b="1" dirty="0">
                <a:solidFill>
                  <a:srgbClr val="FF0000"/>
                </a:solidFill>
              </a:rPr>
              <a:t>support not only the CEOS entities, but also the external entities like GEO, UN, WMO, etc., </a:t>
            </a:r>
            <a:r>
              <a:rPr lang="en-US" altLang="ja-JP" sz="1600" dirty="0">
                <a:solidFill>
                  <a:schemeClr val="bg2">
                    <a:lumMod val="50000"/>
                  </a:schemeClr>
                </a:solidFill>
              </a:rPr>
              <a:t>by enabling discovery and access capabilities to mature data services provided by CEOS Agencies.</a:t>
            </a:r>
          </a:p>
          <a:p>
            <a:pPr marR="0" lvl="0" algn="l" rtl="0">
              <a:lnSpc>
                <a:spcPct val="150000"/>
              </a:lnSpc>
              <a:spcBef>
                <a:spcPts val="0"/>
              </a:spcBef>
              <a:spcAft>
                <a:spcPts val="0"/>
              </a:spcAft>
              <a:buClr>
                <a:schemeClr val="dk1"/>
              </a:buClr>
              <a:buSzPts val="1600"/>
            </a:pPr>
            <a:endParaRPr lang="en-US" altLang="ja-JP" sz="1600" dirty="0">
              <a:solidFill>
                <a:schemeClr val="bg2">
                  <a:lumMod val="50000"/>
                </a:schemeClr>
              </a:solidFill>
            </a:endParaRPr>
          </a:p>
        </p:txBody>
      </p:sp>
    </p:spTree>
    <p:extLst>
      <p:ext uri="{BB962C8B-B14F-4D97-AF65-F5344CB8AC3E}">
        <p14:creationId xmlns:p14="http://schemas.microsoft.com/office/powerpoint/2010/main" val="154256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398271" y="174368"/>
            <a:ext cx="10878847"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dirty="0">
                <a:solidFill>
                  <a:schemeClr val="lt1"/>
                </a:solidFill>
                <a:latin typeface="Arial"/>
                <a:ea typeface="Arial"/>
                <a:cs typeface="Arial"/>
                <a:sym typeface="Arial"/>
              </a:rPr>
              <a:t>Data Discovery and Access </a:t>
            </a:r>
            <a:endParaRPr lang="en-GB" sz="3600"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4</a:t>
            </a:fld>
            <a:endParaRPr sz="1400" b="1">
              <a:solidFill>
                <a:schemeClr val="accent1"/>
              </a:solidFill>
              <a:latin typeface="Arial"/>
              <a:ea typeface="Arial"/>
              <a:cs typeface="Arial"/>
              <a:sym typeface="Arial"/>
            </a:endParaRPr>
          </a:p>
        </p:txBody>
      </p:sp>
      <p:sp>
        <p:nvSpPr>
          <p:cNvPr id="3" name="Google Shape;88;p10">
            <a:extLst>
              <a:ext uri="{FF2B5EF4-FFF2-40B4-BE49-F238E27FC236}">
                <a16:creationId xmlns:a16="http://schemas.microsoft.com/office/drawing/2014/main" id="{184F15D3-A58C-4D9E-25C6-420FEFF03349}"/>
              </a:ext>
            </a:extLst>
          </p:cNvPr>
          <p:cNvSpPr txBox="1"/>
          <p:nvPr/>
        </p:nvSpPr>
        <p:spPr>
          <a:xfrm>
            <a:off x="238264" y="1723728"/>
            <a:ext cx="11715471" cy="4154943"/>
          </a:xfrm>
          <a:prstGeom prst="rect">
            <a:avLst/>
          </a:prstGeom>
          <a:noFill/>
          <a:ln>
            <a:noFill/>
          </a:ln>
        </p:spPr>
        <p:txBody>
          <a:bodyPr spcFirstLastPara="1" wrap="square" lIns="91425" tIns="45700" rIns="91425" bIns="45700" anchor="t" anchorCtr="0">
            <a:spAutoFit/>
          </a:bodyPr>
          <a:lstStyle/>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The </a:t>
            </a:r>
            <a:r>
              <a:rPr lang="en-US" altLang="ja-JP" sz="1600" b="1" dirty="0">
                <a:solidFill>
                  <a:schemeClr val="bg2">
                    <a:lumMod val="50000"/>
                  </a:schemeClr>
                </a:solidFill>
              </a:rPr>
              <a:t>WGISS Data Discovery and Access Interest Group </a:t>
            </a:r>
            <a:r>
              <a:rPr lang="en-US" altLang="ja-JP" sz="1600" dirty="0">
                <a:solidFill>
                  <a:schemeClr val="bg2">
                    <a:lumMod val="50000"/>
                  </a:schemeClr>
                </a:solidFill>
              </a:rPr>
              <a:t>will support adoption of supported WGISS standards (e.g., Open Geospatial Consortium, Catalogue Service for the Web and CEOS OpenSearch Best Practices) and definition of new ones, with the aim of connecting as many CEOS agencies as possible into the federated system. The Interest Group will also make the services and tools developed and operated by CEOS agencies discoverable by endorsing the application of “</a:t>
            </a:r>
            <a:r>
              <a:rPr lang="en-US" altLang="ja-JP" sz="1600" b="1" dirty="0">
                <a:solidFill>
                  <a:srgbClr val="FF0000"/>
                </a:solidFill>
              </a:rPr>
              <a:t>Service Metadata and Discovery Best Practices</a:t>
            </a:r>
            <a:r>
              <a:rPr lang="en-US" altLang="ja-JP" sz="1600" dirty="0">
                <a:solidFill>
                  <a:schemeClr val="bg2">
                    <a:lumMod val="50000"/>
                  </a:schemeClr>
                </a:solidFill>
              </a:rPr>
              <a:t>” issued in 2022. With the increased request for federated collaborative environment to access data and services, the Interest Group intends to explore scenarios for a </a:t>
            </a:r>
            <a:r>
              <a:rPr lang="en-US" altLang="ja-JP" sz="1600" b="1" dirty="0">
                <a:solidFill>
                  <a:srgbClr val="FF0000"/>
                </a:solidFill>
              </a:rPr>
              <a:t>federated authentication and </a:t>
            </a:r>
            <a:r>
              <a:rPr lang="en-US" altLang="ja-JP" sz="1600" b="1" dirty="0" err="1">
                <a:solidFill>
                  <a:srgbClr val="FF0000"/>
                </a:solidFill>
              </a:rPr>
              <a:t>authorisation</a:t>
            </a:r>
            <a:r>
              <a:rPr lang="en-US" altLang="ja-JP" sz="1600" b="1" dirty="0">
                <a:solidFill>
                  <a:srgbClr val="FF0000"/>
                </a:solidFill>
              </a:rPr>
              <a:t> mechanism</a:t>
            </a:r>
            <a:r>
              <a:rPr lang="en-US" altLang="ja-JP" sz="1600" dirty="0">
                <a:solidFill>
                  <a:schemeClr val="bg2">
                    <a:lumMod val="50000"/>
                  </a:schemeClr>
                </a:solidFill>
              </a:rPr>
              <a:t>. </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Earth observation data represent a unique, valuable, independent, and strategic resource that needs to be preserved, managed and curated throughout its lifecycle to make sure it continues to provide essential information on our planet and the changes which are affecting it.</a:t>
            </a:r>
          </a:p>
          <a:p>
            <a:pPr marR="0" lvl="0" algn="l" rtl="0">
              <a:lnSpc>
                <a:spcPct val="150000"/>
              </a:lnSpc>
              <a:spcBef>
                <a:spcPts val="0"/>
              </a:spcBef>
              <a:spcAft>
                <a:spcPts val="0"/>
              </a:spcAft>
              <a:buClr>
                <a:schemeClr val="dk1"/>
              </a:buClr>
              <a:buSzPts val="1600"/>
            </a:pPr>
            <a:endParaRPr lang="en-US" altLang="ja-JP" sz="1600" dirty="0">
              <a:solidFill>
                <a:schemeClr val="bg2">
                  <a:lumMod val="50000"/>
                </a:schemeClr>
              </a:solidFill>
            </a:endParaRPr>
          </a:p>
        </p:txBody>
      </p:sp>
    </p:spTree>
    <p:extLst>
      <p:ext uri="{BB962C8B-B14F-4D97-AF65-F5344CB8AC3E}">
        <p14:creationId xmlns:p14="http://schemas.microsoft.com/office/powerpoint/2010/main" val="306274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307313" y="215008"/>
            <a:ext cx="11238684"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dirty="0">
                <a:solidFill>
                  <a:schemeClr val="lt1"/>
                </a:solidFill>
              </a:rPr>
              <a:t>WGISS Data Preservation and Stewardship</a:t>
            </a:r>
            <a:endParaRPr lang="en-GB" sz="3600"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5</a:t>
            </a:fld>
            <a:endParaRPr sz="1400" b="1">
              <a:solidFill>
                <a:schemeClr val="accent1"/>
              </a:solidFill>
              <a:latin typeface="Arial"/>
              <a:ea typeface="Arial"/>
              <a:cs typeface="Arial"/>
              <a:sym typeface="Arial"/>
            </a:endParaRPr>
          </a:p>
        </p:txBody>
      </p:sp>
      <p:sp>
        <p:nvSpPr>
          <p:cNvPr id="2" name="Google Shape;88;p10">
            <a:extLst>
              <a:ext uri="{FF2B5EF4-FFF2-40B4-BE49-F238E27FC236}">
                <a16:creationId xmlns:a16="http://schemas.microsoft.com/office/drawing/2014/main" id="{1157833F-6CB3-B375-CB3D-2CCE33F3FD0A}"/>
              </a:ext>
            </a:extLst>
          </p:cNvPr>
          <p:cNvSpPr txBox="1"/>
          <p:nvPr/>
        </p:nvSpPr>
        <p:spPr>
          <a:xfrm>
            <a:off x="307313" y="1528535"/>
            <a:ext cx="11506696" cy="3046948"/>
          </a:xfrm>
          <a:prstGeom prst="rect">
            <a:avLst/>
          </a:prstGeom>
          <a:noFill/>
          <a:ln>
            <a:noFill/>
          </a:ln>
        </p:spPr>
        <p:txBody>
          <a:bodyPr spcFirstLastPara="1" wrap="square" lIns="91425" tIns="45700" rIns="91425" bIns="45700" anchor="t" anchorCtr="0">
            <a:spAutoFit/>
          </a:bodyPr>
          <a:lstStyle/>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The </a:t>
            </a:r>
            <a:r>
              <a:rPr lang="en-US" altLang="ja-JP" sz="1600" b="1" dirty="0">
                <a:solidFill>
                  <a:schemeClr val="bg2">
                    <a:lumMod val="50000"/>
                  </a:schemeClr>
                </a:solidFill>
              </a:rPr>
              <a:t>WGISS Data Preservation and Stewardship Interest Group </a:t>
            </a:r>
            <a:r>
              <a:rPr lang="en-US" altLang="ja-JP" sz="1600" dirty="0">
                <a:solidFill>
                  <a:schemeClr val="bg2">
                    <a:lumMod val="50000"/>
                  </a:schemeClr>
                </a:solidFill>
              </a:rPr>
              <a:t>continues to accomplish its data preservation and curation efforts through addressing space data and associated information archiving, preservation, consolidation and </a:t>
            </a:r>
            <a:r>
              <a:rPr lang="en-US" altLang="ja-JP" sz="1600" dirty="0" err="1">
                <a:solidFill>
                  <a:schemeClr val="bg2">
                    <a:lumMod val="50000"/>
                  </a:schemeClr>
                </a:solidFill>
              </a:rPr>
              <a:t>valorisation</a:t>
            </a:r>
            <a:r>
              <a:rPr lang="en-US" altLang="ja-JP" sz="1600" dirty="0">
                <a:solidFill>
                  <a:schemeClr val="bg2">
                    <a:lumMod val="50000"/>
                  </a:schemeClr>
                </a:solidFill>
              </a:rPr>
              <a:t> aspects, including efforts to recover heritage data currently not accessible or at preservation risk. A “</a:t>
            </a:r>
            <a:r>
              <a:rPr lang="en-US" altLang="ja-JP" sz="1600" b="1" dirty="0">
                <a:solidFill>
                  <a:srgbClr val="FF0000"/>
                </a:solidFill>
              </a:rPr>
              <a:t>Data Management and Stewardship Maturity Matrix</a:t>
            </a:r>
            <a:r>
              <a:rPr lang="en-US" altLang="ja-JP" sz="1600" dirty="0">
                <a:solidFill>
                  <a:schemeClr val="bg2">
                    <a:lumMod val="50000"/>
                  </a:schemeClr>
                </a:solidFill>
              </a:rPr>
              <a:t>” will be issued to help data managers and curators to accomplish their tasks. </a:t>
            </a:r>
            <a:r>
              <a:rPr lang="en-US" altLang="ja-JP" sz="1600" b="1" dirty="0">
                <a:solidFill>
                  <a:srgbClr val="FF0000"/>
                </a:solidFill>
              </a:rPr>
              <a:t>All the guidelines and best practices produced by the group will be reviewed</a:t>
            </a:r>
            <a:r>
              <a:rPr lang="en-US" altLang="ja-JP" sz="1600" dirty="0">
                <a:solidFill>
                  <a:schemeClr val="bg2">
                    <a:lumMod val="50000"/>
                  </a:schemeClr>
                </a:solidFill>
              </a:rPr>
              <a:t> and adjourned with latest findings and shared within and outside of CEOS (</a:t>
            </a:r>
            <a:r>
              <a:rPr lang="en-US" altLang="ja-JP" sz="1600" b="1" dirty="0">
                <a:solidFill>
                  <a:srgbClr val="FF0000"/>
                </a:solidFill>
              </a:rPr>
              <a:t>e.g. CGMS and New Space companies</a:t>
            </a:r>
            <a:r>
              <a:rPr lang="en-US" altLang="ja-JP" sz="1600" dirty="0">
                <a:solidFill>
                  <a:schemeClr val="bg2">
                    <a:lumMod val="50000"/>
                  </a:schemeClr>
                </a:solidFill>
              </a:rPr>
              <a:t>) to enable the maximum benefit of EO data for science, society and economic growth.</a:t>
            </a:r>
          </a:p>
          <a:p>
            <a:pPr marR="0" lvl="0" algn="l" rtl="0">
              <a:lnSpc>
                <a:spcPct val="150000"/>
              </a:lnSpc>
              <a:spcBef>
                <a:spcPts val="0"/>
              </a:spcBef>
              <a:spcAft>
                <a:spcPts val="0"/>
              </a:spcAft>
              <a:buClr>
                <a:schemeClr val="dk1"/>
              </a:buClr>
              <a:buSzPts val="1600"/>
            </a:pPr>
            <a:endParaRPr lang="en-US" altLang="ja-JP" sz="1600" dirty="0">
              <a:solidFill>
                <a:schemeClr val="bg2">
                  <a:lumMod val="50000"/>
                </a:schemeClr>
              </a:solidFill>
            </a:endParaRPr>
          </a:p>
        </p:txBody>
      </p:sp>
    </p:spTree>
    <p:extLst>
      <p:ext uri="{BB962C8B-B14F-4D97-AF65-F5344CB8AC3E}">
        <p14:creationId xmlns:p14="http://schemas.microsoft.com/office/powerpoint/2010/main" val="347391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490193" y="103248"/>
            <a:ext cx="9426805"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400" dirty="0">
                <a:solidFill>
                  <a:schemeClr val="lt1"/>
                </a:solidFill>
              </a:rPr>
              <a:t>Technology Exploration </a:t>
            </a:r>
            <a:endParaRPr lang="en-GB"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6</a:t>
            </a:fld>
            <a:endParaRPr sz="1400" b="1">
              <a:solidFill>
                <a:schemeClr val="accent1"/>
              </a:solidFill>
              <a:latin typeface="Arial"/>
              <a:ea typeface="Arial"/>
              <a:cs typeface="Arial"/>
              <a:sym typeface="Arial"/>
            </a:endParaRPr>
          </a:p>
        </p:txBody>
      </p:sp>
      <p:sp>
        <p:nvSpPr>
          <p:cNvPr id="88" name="Google Shape;88;p10"/>
          <p:cNvSpPr txBox="1"/>
          <p:nvPr/>
        </p:nvSpPr>
        <p:spPr>
          <a:xfrm>
            <a:off x="238264" y="1490048"/>
            <a:ext cx="11715471" cy="1938952"/>
          </a:xfrm>
          <a:prstGeom prst="rect">
            <a:avLst/>
          </a:prstGeom>
          <a:noFill/>
          <a:ln>
            <a:noFill/>
          </a:ln>
        </p:spPr>
        <p:txBody>
          <a:bodyPr spcFirstLastPara="1" wrap="square" lIns="91425" tIns="45700" rIns="91425" bIns="45700" anchor="t" anchorCtr="0">
            <a:spAutoFit/>
          </a:bodyPr>
          <a:lstStyle/>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The </a:t>
            </a:r>
            <a:r>
              <a:rPr lang="en-US" altLang="ja-JP" sz="1600" b="1" dirty="0">
                <a:solidFill>
                  <a:schemeClr val="bg2">
                    <a:lumMod val="50000"/>
                  </a:schemeClr>
                </a:solidFill>
              </a:rPr>
              <a:t>WGISS Technology Exploration Interest Group </a:t>
            </a:r>
            <a:r>
              <a:rPr lang="en-US" altLang="ja-JP" sz="1600" dirty="0">
                <a:solidFill>
                  <a:schemeClr val="bg2">
                    <a:lumMod val="50000"/>
                  </a:schemeClr>
                </a:solidFill>
              </a:rPr>
              <a:t>will survey cutting edge technologies related to</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the Earth observations. Survey results will be </a:t>
            </a:r>
            <a:r>
              <a:rPr lang="en-US" altLang="ja-JP" sz="1600" dirty="0" err="1">
                <a:solidFill>
                  <a:schemeClr val="bg2">
                    <a:lumMod val="50000"/>
                  </a:schemeClr>
                </a:solidFill>
              </a:rPr>
              <a:t>summarised</a:t>
            </a:r>
            <a:r>
              <a:rPr lang="en-US" altLang="ja-JP" sz="1600" dirty="0">
                <a:solidFill>
                  <a:schemeClr val="bg2">
                    <a:lumMod val="50000"/>
                  </a:schemeClr>
                </a:solidFill>
              </a:rPr>
              <a:t> and issued as guidelines and best practices.</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The “</a:t>
            </a:r>
            <a:r>
              <a:rPr lang="en-US" altLang="ja-JP" sz="1600" b="1" dirty="0">
                <a:solidFill>
                  <a:srgbClr val="FF0000"/>
                </a:solidFill>
              </a:rPr>
              <a:t>Jupyter Notebook Best Practices</a:t>
            </a:r>
            <a:r>
              <a:rPr lang="en-US" altLang="ja-JP" sz="1600" dirty="0">
                <a:solidFill>
                  <a:schemeClr val="bg2">
                    <a:lumMod val="50000"/>
                  </a:schemeClr>
                </a:solidFill>
              </a:rPr>
              <a:t>” is to be issued in 2023 by collaborating with </a:t>
            </a:r>
            <a:r>
              <a:rPr lang="en-US" altLang="ja-JP" sz="1600" b="1" dirty="0">
                <a:solidFill>
                  <a:srgbClr val="FF0000"/>
                </a:solidFill>
              </a:rPr>
              <a:t>WGCapD, UN,</a:t>
            </a:r>
          </a:p>
          <a:p>
            <a:pPr marR="0" lvl="0" algn="l" rtl="0">
              <a:lnSpc>
                <a:spcPct val="150000"/>
              </a:lnSpc>
              <a:spcBef>
                <a:spcPts val="0"/>
              </a:spcBef>
              <a:spcAft>
                <a:spcPts val="0"/>
              </a:spcAft>
              <a:buClr>
                <a:schemeClr val="dk1"/>
              </a:buClr>
              <a:buSzPts val="1600"/>
            </a:pPr>
            <a:r>
              <a:rPr lang="en-US" altLang="ja-JP" sz="1600" b="1" dirty="0">
                <a:solidFill>
                  <a:srgbClr val="FF0000"/>
                </a:solidFill>
              </a:rPr>
              <a:t>GEO</a:t>
            </a:r>
            <a:r>
              <a:rPr lang="en-US" altLang="ja-JP" sz="1600" dirty="0">
                <a:solidFill>
                  <a:schemeClr val="bg2">
                    <a:lumMod val="50000"/>
                  </a:schemeClr>
                </a:solidFill>
              </a:rPr>
              <a:t>, etc. Use cases of </a:t>
            </a:r>
            <a:r>
              <a:rPr lang="en-US" altLang="ja-JP" sz="1600" b="1" dirty="0">
                <a:solidFill>
                  <a:srgbClr val="FF0000"/>
                </a:solidFill>
              </a:rPr>
              <a:t>Artificial Intelligence / Machine Learning (AI/ML) </a:t>
            </a:r>
            <a:r>
              <a:rPr lang="en-US" altLang="ja-JP" sz="1600" dirty="0">
                <a:solidFill>
                  <a:schemeClr val="bg2">
                    <a:lumMod val="50000"/>
                  </a:schemeClr>
                </a:solidFill>
              </a:rPr>
              <a:t>focusing on EO research and</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applications will be investigated and </a:t>
            </a:r>
            <a:r>
              <a:rPr lang="en-US" altLang="ja-JP" sz="1600" dirty="0" err="1">
                <a:solidFill>
                  <a:schemeClr val="bg2">
                    <a:lumMod val="50000"/>
                  </a:schemeClr>
                </a:solidFill>
              </a:rPr>
              <a:t>summarised</a:t>
            </a:r>
            <a:r>
              <a:rPr lang="en-US" altLang="ja-JP" sz="1600" dirty="0">
                <a:solidFill>
                  <a:schemeClr val="bg2">
                    <a:lumMod val="50000"/>
                  </a:schemeClr>
                </a:solidFill>
              </a:rPr>
              <a:t> in a </a:t>
            </a:r>
            <a:r>
              <a:rPr lang="en-US" altLang="ja-JP" sz="1600" b="1" dirty="0">
                <a:solidFill>
                  <a:srgbClr val="FF0000"/>
                </a:solidFill>
              </a:rPr>
              <a:t>white paper </a:t>
            </a:r>
            <a:r>
              <a:rPr lang="en-US" altLang="ja-JP" sz="1600" dirty="0">
                <a:solidFill>
                  <a:schemeClr val="bg2">
                    <a:lumMod val="50000"/>
                  </a:schemeClr>
                </a:solidFill>
              </a:rPr>
              <a:t>in 2024..</a:t>
            </a:r>
          </a:p>
        </p:txBody>
      </p:sp>
    </p:spTree>
    <p:extLst>
      <p:ext uri="{BB962C8B-B14F-4D97-AF65-F5344CB8AC3E}">
        <p14:creationId xmlns:p14="http://schemas.microsoft.com/office/powerpoint/2010/main" val="1978499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490193" y="103248"/>
            <a:ext cx="9426805"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400" dirty="0">
                <a:solidFill>
                  <a:schemeClr val="lt1"/>
                </a:solidFill>
              </a:rPr>
              <a:t>CEOS Interoperability Framework</a:t>
            </a:r>
            <a:endParaRPr lang="en-GB"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7</a:t>
            </a:fld>
            <a:endParaRPr sz="1400" b="1">
              <a:solidFill>
                <a:schemeClr val="accent1"/>
              </a:solidFill>
              <a:latin typeface="Arial"/>
              <a:ea typeface="Arial"/>
              <a:cs typeface="Arial"/>
              <a:sym typeface="Arial"/>
            </a:endParaRPr>
          </a:p>
        </p:txBody>
      </p:sp>
      <p:sp>
        <p:nvSpPr>
          <p:cNvPr id="2" name="Google Shape;88;p10">
            <a:extLst>
              <a:ext uri="{FF2B5EF4-FFF2-40B4-BE49-F238E27FC236}">
                <a16:creationId xmlns:a16="http://schemas.microsoft.com/office/drawing/2014/main" id="{ACF4B016-FAE9-6858-F408-99B142B2FF64}"/>
              </a:ext>
            </a:extLst>
          </p:cNvPr>
          <p:cNvSpPr txBox="1"/>
          <p:nvPr/>
        </p:nvSpPr>
        <p:spPr>
          <a:xfrm>
            <a:off x="238264" y="1490048"/>
            <a:ext cx="11715471" cy="830956"/>
          </a:xfrm>
          <a:prstGeom prst="rect">
            <a:avLst/>
          </a:prstGeom>
          <a:noFill/>
          <a:ln>
            <a:noFill/>
          </a:ln>
        </p:spPr>
        <p:txBody>
          <a:bodyPr spcFirstLastPara="1" wrap="square" lIns="91425" tIns="45700" rIns="91425" bIns="45700" anchor="t" anchorCtr="0">
            <a:spAutoFit/>
          </a:bodyPr>
          <a:lstStyle/>
          <a:p>
            <a:pPr marR="0" lvl="0" algn="l" rtl="0">
              <a:lnSpc>
                <a:spcPct val="150000"/>
              </a:lnSpc>
              <a:spcBef>
                <a:spcPts val="0"/>
              </a:spcBef>
              <a:spcAft>
                <a:spcPts val="0"/>
              </a:spcAft>
              <a:buClr>
                <a:schemeClr val="dk1"/>
              </a:buClr>
              <a:buSzPts val="1600"/>
            </a:pPr>
            <a:r>
              <a:rPr lang="en-US" altLang="ja-JP" sz="1600" b="1" dirty="0">
                <a:solidFill>
                  <a:srgbClr val="FF0000"/>
                </a:solidFill>
              </a:rPr>
              <a:t>need to be added;</a:t>
            </a:r>
          </a:p>
          <a:p>
            <a:pPr marR="0" lvl="0" algn="l" rtl="0">
              <a:lnSpc>
                <a:spcPct val="150000"/>
              </a:lnSpc>
              <a:spcBef>
                <a:spcPts val="0"/>
              </a:spcBef>
              <a:spcAft>
                <a:spcPts val="0"/>
              </a:spcAft>
              <a:buClr>
                <a:schemeClr val="dk1"/>
              </a:buClr>
              <a:buSzPts val="1600"/>
            </a:pPr>
            <a:r>
              <a:rPr lang="en-US" altLang="ja-JP" sz="1600" dirty="0">
                <a:solidFill>
                  <a:schemeClr val="bg2">
                    <a:lumMod val="50000"/>
                  </a:schemeClr>
                </a:solidFill>
              </a:rPr>
              <a:t>WGISS will lead </a:t>
            </a:r>
            <a:r>
              <a:rPr lang="en-US" altLang="ja-JP" sz="1600" b="1" dirty="0">
                <a:solidFill>
                  <a:schemeClr val="bg2">
                    <a:lumMod val="50000"/>
                  </a:schemeClr>
                </a:solidFill>
              </a:rPr>
              <a:t>CEOS Interoperability Framework </a:t>
            </a:r>
            <a:r>
              <a:rPr lang="en-US" altLang="ja-JP" sz="1600" dirty="0">
                <a:solidFill>
                  <a:schemeClr val="bg2">
                    <a:lumMod val="50000"/>
                  </a:schemeClr>
                </a:solidFill>
              </a:rPr>
              <a:t>by cooperating with other CEOS entities in order to investigate …</a:t>
            </a:r>
          </a:p>
        </p:txBody>
      </p:sp>
    </p:spTree>
    <p:extLst>
      <p:ext uri="{BB962C8B-B14F-4D97-AF65-F5344CB8AC3E}">
        <p14:creationId xmlns:p14="http://schemas.microsoft.com/office/powerpoint/2010/main" val="4205366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0"/>
          <p:cNvSpPr txBox="1"/>
          <p:nvPr/>
        </p:nvSpPr>
        <p:spPr>
          <a:xfrm>
            <a:off x="579120" y="188089"/>
            <a:ext cx="11611991"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dirty="0">
                <a:solidFill>
                  <a:schemeClr val="lt1"/>
                </a:solidFill>
              </a:rPr>
              <a:t>Deliverables</a:t>
            </a:r>
            <a:endParaRPr lang="en-GB" sz="3600" dirty="0"/>
          </a:p>
        </p:txBody>
      </p:sp>
      <p:sp>
        <p:nvSpPr>
          <p:cNvPr id="87" name="Google Shape;87;p10"/>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8</a:t>
            </a:fld>
            <a:endParaRPr sz="1400" b="1">
              <a:solidFill>
                <a:schemeClr val="accent1"/>
              </a:solidFill>
              <a:latin typeface="Arial"/>
              <a:ea typeface="Arial"/>
              <a:cs typeface="Arial"/>
              <a:sym typeface="Arial"/>
            </a:endParaRPr>
          </a:p>
        </p:txBody>
      </p:sp>
      <p:graphicFrame>
        <p:nvGraphicFramePr>
          <p:cNvPr id="9" name="表 9">
            <a:extLst>
              <a:ext uri="{FF2B5EF4-FFF2-40B4-BE49-F238E27FC236}">
                <a16:creationId xmlns:a16="http://schemas.microsoft.com/office/drawing/2014/main" id="{EB27F666-2F8E-3F6E-9A5F-C287932F3046}"/>
              </a:ext>
            </a:extLst>
          </p:cNvPr>
          <p:cNvGraphicFramePr>
            <a:graphicFrameLocks noGrp="1"/>
          </p:cNvGraphicFramePr>
          <p:nvPr>
            <p:extLst>
              <p:ext uri="{D42A27DB-BD31-4B8C-83A1-F6EECF244321}">
                <p14:modId xmlns:p14="http://schemas.microsoft.com/office/powerpoint/2010/main" val="4138572325"/>
              </p:ext>
            </p:extLst>
          </p:nvPr>
        </p:nvGraphicFramePr>
        <p:xfrm>
          <a:off x="335280" y="1264920"/>
          <a:ext cx="11611991" cy="4197774"/>
        </p:xfrm>
        <a:graphic>
          <a:graphicData uri="http://schemas.openxmlformats.org/drawingml/2006/table">
            <a:tbl>
              <a:tblPr firstRow="1" bandRow="1">
                <a:tableStyleId>{5C22544A-7EE6-4342-B048-85BDC9FD1C3A}</a:tableStyleId>
              </a:tblPr>
              <a:tblGrid>
                <a:gridCol w="1513840">
                  <a:extLst>
                    <a:ext uri="{9D8B030D-6E8A-4147-A177-3AD203B41FA5}">
                      <a16:colId xmlns:a16="http://schemas.microsoft.com/office/drawing/2014/main" val="2866604021"/>
                    </a:ext>
                  </a:extLst>
                </a:gridCol>
                <a:gridCol w="3105667">
                  <a:extLst>
                    <a:ext uri="{9D8B030D-6E8A-4147-A177-3AD203B41FA5}">
                      <a16:colId xmlns:a16="http://schemas.microsoft.com/office/drawing/2014/main" val="2620580016"/>
                    </a:ext>
                  </a:extLst>
                </a:gridCol>
                <a:gridCol w="2157213">
                  <a:extLst>
                    <a:ext uri="{9D8B030D-6E8A-4147-A177-3AD203B41FA5}">
                      <a16:colId xmlns:a16="http://schemas.microsoft.com/office/drawing/2014/main" val="3190228356"/>
                    </a:ext>
                  </a:extLst>
                </a:gridCol>
                <a:gridCol w="2387600">
                  <a:extLst>
                    <a:ext uri="{9D8B030D-6E8A-4147-A177-3AD203B41FA5}">
                      <a16:colId xmlns:a16="http://schemas.microsoft.com/office/drawing/2014/main" val="3690562082"/>
                    </a:ext>
                  </a:extLst>
                </a:gridCol>
                <a:gridCol w="2447671">
                  <a:extLst>
                    <a:ext uri="{9D8B030D-6E8A-4147-A177-3AD203B41FA5}">
                      <a16:colId xmlns:a16="http://schemas.microsoft.com/office/drawing/2014/main" val="2211836341"/>
                    </a:ext>
                  </a:extLst>
                </a:gridCol>
              </a:tblGrid>
              <a:tr h="287866">
                <a:tc>
                  <a:txBody>
                    <a:bodyPr/>
                    <a:lstStyle/>
                    <a:p>
                      <a:r>
                        <a:rPr kumimoji="1" lang="en-US" altLang="ja-JP" dirty="0"/>
                        <a:t>Number</a:t>
                      </a:r>
                      <a:endParaRPr kumimoji="1" lang="ja-JP" altLang="en-US" dirty="0"/>
                    </a:p>
                  </a:txBody>
                  <a:tcPr/>
                </a:tc>
                <a:tc>
                  <a:txBody>
                    <a:bodyPr/>
                    <a:lstStyle/>
                    <a:p>
                      <a:r>
                        <a:rPr kumimoji="1" lang="en-US" altLang="ja-JP" dirty="0"/>
                        <a:t>Objective/Deliverable Title</a:t>
                      </a:r>
                      <a:endParaRPr kumimoji="1" lang="ja-JP" altLang="en-US" dirty="0"/>
                    </a:p>
                  </a:txBody>
                  <a:tcPr/>
                </a:tc>
                <a:tc>
                  <a:txBody>
                    <a:bodyPr/>
                    <a:lstStyle/>
                    <a:p>
                      <a:r>
                        <a:rPr kumimoji="1" lang="en-US" altLang="ja-JP" dirty="0"/>
                        <a:t>Projected Completion</a:t>
                      </a:r>
                      <a:endParaRPr kumimoji="1" lang="ja-JP" altLang="en-US" dirty="0"/>
                    </a:p>
                  </a:txBody>
                  <a:tcPr/>
                </a:tc>
                <a:tc>
                  <a:txBody>
                    <a:bodyPr/>
                    <a:lstStyle/>
                    <a:p>
                      <a:r>
                        <a:rPr kumimoji="1" lang="en-US" altLang="ja-JP" dirty="0"/>
                        <a:t>Responsible CEOS Entity (</a:t>
                      </a:r>
                      <a:r>
                        <a:rPr kumimoji="1" lang="en-US" altLang="ja-JP" dirty="0" err="1"/>
                        <a:t>ies</a:t>
                      </a:r>
                      <a:r>
                        <a:rPr kumimoji="1" lang="en-US" altLang="ja-JP" dirty="0"/>
                        <a:t>)</a:t>
                      </a:r>
                      <a:endParaRPr kumimoji="1" lang="ja-JP" altLang="en-US" dirty="0"/>
                    </a:p>
                  </a:txBody>
                  <a:tcPr/>
                </a:tc>
                <a:tc>
                  <a:txBody>
                    <a:bodyPr/>
                    <a:lstStyle/>
                    <a:p>
                      <a:r>
                        <a:rPr kumimoji="1" lang="en-US" altLang="ja-JP" dirty="0"/>
                        <a:t>Status</a:t>
                      </a:r>
                      <a:endParaRPr kumimoji="1" lang="ja-JP" altLang="en-US" dirty="0"/>
                    </a:p>
                  </a:txBody>
                  <a:tcPr/>
                </a:tc>
                <a:extLst>
                  <a:ext uri="{0D108BD9-81ED-4DB2-BD59-A6C34878D82A}">
                    <a16:rowId xmlns:a16="http://schemas.microsoft.com/office/drawing/2014/main" val="452979435"/>
                  </a:ext>
                </a:extLst>
              </a:tr>
              <a:tr h="438574">
                <a:tc>
                  <a:txBody>
                    <a:bodyPr/>
                    <a:lstStyle/>
                    <a:p>
                      <a:r>
                        <a:rPr lang="en-US" altLang="ja-JP" sz="1400" b="0" i="0" u="none" strike="noStrike" baseline="0" dirty="0">
                          <a:solidFill>
                            <a:srgbClr val="000000"/>
                          </a:solidFill>
                          <a:latin typeface="+mn-lt"/>
                        </a:rPr>
                        <a:t>DATA-22-01</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Jupyter Notebook Best Practice</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2023 Q4 </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WGISS</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1931817631"/>
                  </a:ext>
                </a:extLst>
              </a:tr>
              <a:tr h="370840">
                <a:tc>
                  <a:txBody>
                    <a:bodyPr/>
                    <a:lstStyle/>
                    <a:p>
                      <a:r>
                        <a:rPr lang="en-US" altLang="ja-JP" sz="1400" b="0" i="0" u="none" strike="noStrike" baseline="0" dirty="0">
                          <a:solidFill>
                            <a:srgbClr val="000000"/>
                          </a:solidFill>
                          <a:latin typeface="Arial" panose="020B0604020202020204" pitchFamily="34" charset="0"/>
                          <a:cs typeface="Arial" panose="020B0604020202020204" pitchFamily="34" charset="0"/>
                        </a:rPr>
                        <a:t>DATA-22-02</a:t>
                      </a:r>
                      <a:endParaRPr kumimoji="1" lang="ja-JP" altLang="en-US" dirty="0">
                        <a:latin typeface="Arial" panose="020B0604020202020204" pitchFamily="34" charset="0"/>
                        <a:cs typeface="Arial" panose="020B0604020202020204" pitchFamily="34" charset="0"/>
                      </a:endParaRPr>
                    </a:p>
                  </a:txBody>
                  <a:tcPr/>
                </a:tc>
                <a:tc>
                  <a:txBody>
                    <a:bodyPr/>
                    <a:lstStyle/>
                    <a:p>
                      <a:pPr algn="l"/>
                      <a:r>
                        <a:rPr lang="en-US" altLang="ja-JP" sz="1400" b="0" i="0" u="none" strike="noStrike" baseline="0" dirty="0">
                          <a:solidFill>
                            <a:srgbClr val="000000"/>
                          </a:solidFill>
                          <a:latin typeface="+mn-lt"/>
                        </a:rPr>
                        <a:t>Discovery and Access for Data Analytics and Processing</a:t>
                      </a:r>
                    </a:p>
                    <a:p>
                      <a:pPr algn="l"/>
                      <a:r>
                        <a:rPr lang="en-US" altLang="ja-JP" sz="1400" b="0" i="0" u="none" strike="noStrike" baseline="0" dirty="0">
                          <a:solidFill>
                            <a:srgbClr val="000000"/>
                          </a:solidFill>
                          <a:latin typeface="+mn-lt"/>
                        </a:rPr>
                        <a:t>Tools and Services</a:t>
                      </a:r>
                    </a:p>
                  </a:txBody>
                  <a:tcPr/>
                </a:tc>
                <a:tc>
                  <a:txBody>
                    <a:bodyPr/>
                    <a:lstStyle/>
                    <a:p>
                      <a:r>
                        <a:rPr lang="en-US" altLang="ja-JP" sz="1400" b="0" i="0" u="none" strike="noStrike" baseline="0" dirty="0">
                          <a:solidFill>
                            <a:srgbClr val="000000"/>
                          </a:solidFill>
                          <a:latin typeface="+mn-lt"/>
                        </a:rPr>
                        <a:t>2023 Q3 </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WGISS</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1620886685"/>
                  </a:ext>
                </a:extLst>
              </a:tr>
              <a:tr h="370840">
                <a:tc>
                  <a:txBody>
                    <a:bodyPr/>
                    <a:lstStyle/>
                    <a:p>
                      <a:r>
                        <a:rPr lang="en-US" altLang="ja-JP" sz="1400" b="0" i="0" u="none" strike="noStrike" baseline="0" dirty="0">
                          <a:solidFill>
                            <a:srgbClr val="000000"/>
                          </a:solidFill>
                          <a:latin typeface="Arial" panose="020B0604020202020204" pitchFamily="34" charset="0"/>
                          <a:cs typeface="Arial" panose="020B0604020202020204" pitchFamily="34" charset="0"/>
                        </a:rPr>
                        <a:t>DATA-22-04</a:t>
                      </a:r>
                      <a:endParaRPr kumimoji="1" lang="ja-JP" altLang="en-US" dirty="0">
                        <a:latin typeface="Arial" panose="020B0604020202020204" pitchFamily="34" charset="0"/>
                        <a:cs typeface="Arial" panose="020B0604020202020204" pitchFamily="34" charset="0"/>
                      </a:endParaRPr>
                    </a:p>
                  </a:txBody>
                  <a:tcPr/>
                </a:tc>
                <a:tc>
                  <a:txBody>
                    <a:bodyPr/>
                    <a:lstStyle/>
                    <a:p>
                      <a:r>
                        <a:rPr lang="en-US" altLang="ja-JP" sz="1400" b="0" i="0" u="none" strike="noStrike" baseline="0" dirty="0">
                          <a:solidFill>
                            <a:srgbClr val="000000"/>
                          </a:solidFill>
                          <a:latin typeface="+mn-lt"/>
                        </a:rPr>
                        <a:t>Data Management and Stewardship Maturity Matrix </a:t>
                      </a:r>
                      <a:endParaRPr kumimoji="1" lang="ja-JP" altLang="en-US" dirty="0">
                        <a:latin typeface="+mn-lt"/>
                      </a:endParaRPr>
                    </a:p>
                  </a:txBody>
                  <a:tcPr/>
                </a:tc>
                <a:tc>
                  <a:txBody>
                    <a:bodyPr/>
                    <a:lstStyle/>
                    <a:p>
                      <a:r>
                        <a:rPr kumimoji="1" lang="en-US" altLang="ja-JP" dirty="0">
                          <a:latin typeface="+mn-lt"/>
                        </a:rPr>
                        <a:t>2023 Q1</a:t>
                      </a:r>
                      <a:endParaRPr kumimoji="1" lang="ja-JP" altLang="en-US" dirty="0">
                        <a:latin typeface="+mn-lt"/>
                      </a:endParaRPr>
                    </a:p>
                  </a:txBody>
                  <a:tcPr/>
                </a:tc>
                <a:tc>
                  <a:txBody>
                    <a:bodyPr/>
                    <a:lstStyle/>
                    <a:p>
                      <a:r>
                        <a:rPr kumimoji="1" lang="en-US" altLang="ja-JP" dirty="0">
                          <a:latin typeface="+mn-lt"/>
                        </a:rPr>
                        <a:t>WGISS/WGCV</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2866772137"/>
                  </a:ext>
                </a:extLst>
              </a:tr>
              <a:tr h="370840">
                <a:tc>
                  <a:txBody>
                    <a:bodyPr/>
                    <a:lstStyle/>
                    <a:p>
                      <a:r>
                        <a:rPr lang="en-US" altLang="ja-JP" sz="1400" b="0" i="0" u="none" strike="noStrike" baseline="0" dirty="0">
                          <a:solidFill>
                            <a:srgbClr val="000000"/>
                          </a:solidFill>
                          <a:latin typeface="+mn-lt"/>
                        </a:rPr>
                        <a:t>DATA-22-05</a:t>
                      </a:r>
                      <a:endParaRPr kumimoji="1" lang="ja-JP" altLang="en-US" dirty="0">
                        <a:latin typeface="+mn-lt"/>
                      </a:endParaRPr>
                    </a:p>
                  </a:txBody>
                  <a:tcPr/>
                </a:tc>
                <a:tc>
                  <a:txBody>
                    <a:bodyPr/>
                    <a:lstStyle/>
                    <a:p>
                      <a:pPr algn="l"/>
                      <a:r>
                        <a:rPr lang="en-US" altLang="ja-JP" sz="1400" b="0" i="0" u="none" strike="noStrike" baseline="0" dirty="0">
                          <a:solidFill>
                            <a:srgbClr val="000000"/>
                          </a:solidFill>
                          <a:latin typeface="+mn-lt"/>
                        </a:rPr>
                        <a:t>Feasibility Study for Common Guidelines for the STAC</a:t>
                      </a:r>
                    </a:p>
                    <a:p>
                      <a:pPr algn="l"/>
                      <a:r>
                        <a:rPr lang="en-US" altLang="ja-JP" sz="1400" b="0" i="0" u="none" strike="noStrike" baseline="0" dirty="0">
                          <a:solidFill>
                            <a:srgbClr val="000000"/>
                          </a:solidFill>
                          <a:latin typeface="+mn-lt"/>
                        </a:rPr>
                        <a:t>Implementations</a:t>
                      </a:r>
                    </a:p>
                  </a:txBody>
                  <a:tcPr/>
                </a:tc>
                <a:tc>
                  <a:txBody>
                    <a:bodyPr/>
                    <a:lstStyle/>
                    <a:p>
                      <a:r>
                        <a:rPr lang="en-US" altLang="ja-JP" sz="1400" b="0" i="0" u="none" strike="noStrike" baseline="0" dirty="0">
                          <a:solidFill>
                            <a:srgbClr val="000000"/>
                          </a:solidFill>
                          <a:latin typeface="+mn-lt"/>
                        </a:rPr>
                        <a:t>2023 Q2 </a:t>
                      </a:r>
                      <a:endParaRPr kumimoji="1" lang="ja-JP" altLang="en-US" dirty="0">
                        <a:latin typeface="+mn-lt"/>
                      </a:endParaRPr>
                    </a:p>
                  </a:txBody>
                  <a:tcPr/>
                </a:tc>
                <a:tc>
                  <a:txBody>
                    <a:bodyPr/>
                    <a:lstStyle/>
                    <a:p>
                      <a:r>
                        <a:rPr kumimoji="1" lang="en-US" altLang="ja-JP" dirty="0">
                          <a:latin typeface="+mn-lt"/>
                        </a:rPr>
                        <a:t>WGISS</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3275512174"/>
                  </a:ext>
                </a:extLst>
              </a:tr>
              <a:tr h="370840">
                <a:tc>
                  <a:txBody>
                    <a:bodyPr/>
                    <a:lstStyle/>
                    <a:p>
                      <a:r>
                        <a:rPr lang="en-US" altLang="ja-JP" sz="1400" b="0" i="0" u="none" strike="noStrike" baseline="0" dirty="0">
                          <a:solidFill>
                            <a:srgbClr val="000000"/>
                          </a:solidFill>
                          <a:latin typeface="+mn-lt"/>
                        </a:rPr>
                        <a:t>DATA-22-06</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Archive Technologies White Paper</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2023 Q2 WGISS</a:t>
                      </a:r>
                      <a:endParaRPr kumimoji="1" lang="ja-JP" altLang="en-US" dirty="0">
                        <a:latin typeface="+mn-lt"/>
                      </a:endParaRPr>
                    </a:p>
                  </a:txBody>
                  <a:tcPr/>
                </a:tc>
                <a:tc>
                  <a:txBody>
                    <a:bodyPr/>
                    <a:lstStyle/>
                    <a:p>
                      <a:r>
                        <a:rPr kumimoji="1" lang="en-US" altLang="ja-JP" dirty="0">
                          <a:latin typeface="+mn-lt"/>
                        </a:rPr>
                        <a:t>WGISS</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500511695"/>
                  </a:ext>
                </a:extLst>
              </a:tr>
              <a:tr h="370840">
                <a:tc>
                  <a:txBody>
                    <a:bodyPr/>
                    <a:lstStyle/>
                    <a:p>
                      <a:r>
                        <a:rPr lang="it-IT" altLang="ja-JP" sz="1400" b="0" i="0" u="none" strike="noStrike" baseline="0" dirty="0">
                          <a:solidFill>
                            <a:srgbClr val="000000"/>
                          </a:solidFill>
                          <a:latin typeface="Arial" panose="020B0604020202020204" pitchFamily="34" charset="0"/>
                          <a:cs typeface="Arial" panose="020B0604020202020204" pitchFamily="34" charset="0"/>
                        </a:rPr>
                        <a:t>DATA-23-01</a:t>
                      </a:r>
                      <a:endParaRPr kumimoji="1" lang="ja-JP" altLang="en-US" dirty="0">
                        <a:latin typeface="Arial" panose="020B0604020202020204" pitchFamily="34" charset="0"/>
                        <a:cs typeface="Arial" panose="020B0604020202020204" pitchFamily="34" charset="0"/>
                      </a:endParaRPr>
                    </a:p>
                  </a:txBody>
                  <a:tcPr/>
                </a:tc>
                <a:tc>
                  <a:txBody>
                    <a:bodyPr/>
                    <a:lstStyle/>
                    <a:p>
                      <a:r>
                        <a:rPr lang="it-IT" altLang="ja-JP" sz="1400" b="0" i="0" u="none" strike="noStrike" baseline="0" dirty="0">
                          <a:solidFill>
                            <a:srgbClr val="000000"/>
                          </a:solidFill>
                          <a:latin typeface="+mn-lt"/>
                        </a:rPr>
                        <a:t>AI/ML White Paper</a:t>
                      </a:r>
                      <a:endParaRPr kumimoji="1" lang="ja-JP" altLang="en-US" dirty="0">
                        <a:latin typeface="+mn-lt"/>
                      </a:endParaRPr>
                    </a:p>
                  </a:txBody>
                  <a:tcPr/>
                </a:tc>
                <a:tc>
                  <a:txBody>
                    <a:bodyPr/>
                    <a:lstStyle/>
                    <a:p>
                      <a:r>
                        <a:rPr lang="it-IT" altLang="ja-JP" sz="1400" b="0" i="0" u="none" strike="noStrike" baseline="0" dirty="0">
                          <a:solidFill>
                            <a:srgbClr val="000000"/>
                          </a:solidFill>
                          <a:latin typeface="+mn-lt"/>
                        </a:rPr>
                        <a:t>2024 Q4 WGISS</a:t>
                      </a:r>
                      <a:endParaRPr kumimoji="1" lang="ja-JP" altLang="en-US" dirty="0">
                        <a:latin typeface="+mn-lt"/>
                      </a:endParaRPr>
                    </a:p>
                  </a:txBody>
                  <a:tcPr/>
                </a:tc>
                <a:tc>
                  <a:txBody>
                    <a:bodyPr/>
                    <a:lstStyle/>
                    <a:p>
                      <a:r>
                        <a:rPr kumimoji="1" lang="en-US" altLang="ja-JP" dirty="0">
                          <a:latin typeface="+mn-lt"/>
                        </a:rPr>
                        <a:t>WGISS</a:t>
                      </a:r>
                      <a:endParaRPr kumimoji="1" lang="ja-JP" altLang="en-US" dirty="0">
                        <a:latin typeface="+mn-lt"/>
                      </a:endParaRPr>
                    </a:p>
                  </a:txBody>
                  <a:tcPr/>
                </a:tc>
                <a:tc>
                  <a:txBody>
                    <a:bodyPr/>
                    <a:lstStyle/>
                    <a:p>
                      <a:endParaRPr kumimoji="1" lang="ja-JP" altLang="en-US" dirty="0"/>
                    </a:p>
                  </a:txBody>
                  <a:tcPr/>
                </a:tc>
                <a:extLst>
                  <a:ext uri="{0D108BD9-81ED-4DB2-BD59-A6C34878D82A}">
                    <a16:rowId xmlns:a16="http://schemas.microsoft.com/office/drawing/2014/main" val="2819440614"/>
                  </a:ext>
                </a:extLst>
              </a:tr>
              <a:tr h="370840">
                <a:tc>
                  <a:txBody>
                    <a:bodyPr/>
                    <a:lstStyle/>
                    <a:p>
                      <a:r>
                        <a:rPr lang="en-US" altLang="ja-JP" sz="1400" b="0" i="0" u="none" strike="noStrike" baseline="0" dirty="0">
                          <a:solidFill>
                            <a:srgbClr val="000000"/>
                          </a:solidFill>
                          <a:latin typeface="+mn-lt"/>
                        </a:rPr>
                        <a:t>DATA-23-02</a:t>
                      </a:r>
                      <a:endParaRPr kumimoji="1" lang="ja-JP" altLang="en-US" dirty="0">
                        <a:latin typeface="+mn-lt"/>
                      </a:endParaRPr>
                    </a:p>
                  </a:txBody>
                  <a:tcPr/>
                </a:tc>
                <a:tc>
                  <a:txBody>
                    <a:bodyPr/>
                    <a:lstStyle/>
                    <a:p>
                      <a:r>
                        <a:rPr lang="en-US" altLang="ja-JP" sz="1400" b="0" i="0" u="none" strike="noStrike" baseline="0" dirty="0">
                          <a:solidFill>
                            <a:srgbClr val="000000"/>
                          </a:solidFill>
                          <a:latin typeface="+mn-lt"/>
                        </a:rPr>
                        <a:t>CEOS Interoperability Framework Roadmap </a:t>
                      </a:r>
                      <a:endParaRPr kumimoji="1" lang="ja-JP" altLang="en-US" dirty="0">
                        <a:latin typeface="+mn-lt"/>
                      </a:endParaRPr>
                    </a:p>
                  </a:txBody>
                  <a:tcPr/>
                </a:tc>
                <a:tc>
                  <a:txBody>
                    <a:bodyPr/>
                    <a:lstStyle/>
                    <a:p>
                      <a:r>
                        <a:rPr kumimoji="1" lang="en-US" altLang="ja-JP" dirty="0">
                          <a:latin typeface="+mn-lt"/>
                        </a:rPr>
                        <a:t>2023 </a:t>
                      </a:r>
                      <a:r>
                        <a:rPr kumimoji="1" lang="en-US" altLang="ja-JP" dirty="0">
                          <a:solidFill>
                            <a:srgbClr val="FF0000"/>
                          </a:solidFill>
                          <a:latin typeface="+mn-lt"/>
                        </a:rPr>
                        <a:t>Q3</a:t>
                      </a:r>
                      <a:endParaRPr kumimoji="1" lang="ja-JP" altLang="en-US" dirty="0">
                        <a:solidFill>
                          <a:srgbClr val="FF0000"/>
                        </a:solidFill>
                        <a:latin typeface="+mn-lt"/>
                      </a:endParaRPr>
                    </a:p>
                  </a:txBody>
                  <a:tcPr/>
                </a:tc>
                <a:tc>
                  <a:txBody>
                    <a:bodyPr/>
                    <a:lstStyle/>
                    <a:p>
                      <a:r>
                        <a:rPr kumimoji="1" lang="en-US" altLang="ja-JP" dirty="0">
                          <a:latin typeface="+mn-lt"/>
                        </a:rPr>
                        <a:t>WGISS</a:t>
                      </a:r>
                      <a:endParaRPr kumimoji="1" lang="ja-JP" altLang="en-US" dirty="0">
                        <a:latin typeface="+mn-lt"/>
                      </a:endParaRPr>
                    </a:p>
                  </a:txBody>
                  <a:tcPr/>
                </a:tc>
                <a:tc>
                  <a:txBody>
                    <a:bodyPr/>
                    <a:lstStyle/>
                    <a:p>
                      <a:r>
                        <a:rPr kumimoji="1" lang="en-US" altLang="ja-JP" dirty="0">
                          <a:solidFill>
                            <a:srgbClr val="FF0000"/>
                          </a:solidFill>
                        </a:rPr>
                        <a:t>The due was extended by SIT-TW 2023.</a:t>
                      </a:r>
                      <a:endParaRPr kumimoji="1" lang="ja-JP" altLang="en-US" dirty="0">
                        <a:solidFill>
                          <a:srgbClr val="FF0000"/>
                        </a:solidFill>
                      </a:endParaRPr>
                    </a:p>
                  </a:txBody>
                  <a:tcPr/>
                </a:tc>
                <a:extLst>
                  <a:ext uri="{0D108BD9-81ED-4DB2-BD59-A6C34878D82A}">
                    <a16:rowId xmlns:a16="http://schemas.microsoft.com/office/drawing/2014/main" val="375772571"/>
                  </a:ext>
                </a:extLst>
              </a:tr>
            </a:tbl>
          </a:graphicData>
        </a:graphic>
      </p:graphicFrame>
    </p:spTree>
    <p:extLst>
      <p:ext uri="{BB962C8B-B14F-4D97-AF65-F5344CB8AC3E}">
        <p14:creationId xmlns:p14="http://schemas.microsoft.com/office/powerpoint/2010/main" val="2659646056"/>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1493</TotalTime>
  <Words>642</Words>
  <Application>Microsoft Office PowerPoint</Application>
  <PresentationFormat>ワイド画面</PresentationFormat>
  <Paragraphs>68</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Noto Sans Symbols</vt:lpstr>
      <vt:lpstr>Arial</vt:lpstr>
      <vt:lpstr>Courier New</vt:lpstr>
      <vt:lpstr>ceos</vt:lpstr>
      <vt:lpstr>CEOS Work Plan Deliverables for WGISS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夏井坂　誠</cp:lastModifiedBy>
  <cp:revision>21</cp:revision>
  <dcterms:modified xsi:type="dcterms:W3CDTF">2023-04-18T09:50:02Z</dcterms:modified>
</cp:coreProperties>
</file>