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3"/>
  </p:sldMasterIdLst>
  <p:notesMasterIdLst>
    <p:notesMasterId r:id="rId14"/>
  </p:notesMasterIdLst>
  <p:sldIdLst>
    <p:sldId id="256" r:id="rId4"/>
    <p:sldId id="372" r:id="rId5"/>
    <p:sldId id="367" r:id="rId6"/>
    <p:sldId id="370" r:id="rId7"/>
    <p:sldId id="373" r:id="rId8"/>
    <p:sldId id="371" r:id="rId9"/>
    <p:sldId id="275" r:id="rId10"/>
    <p:sldId id="286" r:id="rId11"/>
    <p:sldId id="375" r:id="rId12"/>
    <p:sldId id="37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MP" lastIdx="1" clrIdx="0">
    <p:extLst>
      <p:ext uri="{19B8F6BF-5375-455C-9EA6-DF929625EA0E}">
        <p15:presenceInfo xmlns:p15="http://schemas.microsoft.com/office/powerpoint/2012/main" userId="3eac496d5cc0b5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E4F808-5B9B-7A4B-936E-118B019DD6F3}" v="21" dt="2023-04-14T13:52:51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58" autoAdjust="0"/>
    <p:restoredTop sz="86422" autoAdjust="0"/>
  </p:normalViewPr>
  <p:slideViewPr>
    <p:cSldViewPr snapToGrid="0">
      <p:cViewPr varScale="1">
        <p:scale>
          <a:sx n="75" d="100"/>
          <a:sy n="75" d="100"/>
        </p:scale>
        <p:origin x="77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f70bdddb32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g1f70bdddb32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81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83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350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853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1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26640" y="216175"/>
            <a:ext cx="9865360" cy="664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 userDrawn="1"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5018F-F1B9-339C-BA2E-1A6C1EA98484}"/>
              </a:ext>
            </a:extLst>
          </p:cNvPr>
          <p:cNvSpPr txBox="1"/>
          <p:nvPr userDrawn="1"/>
        </p:nvSpPr>
        <p:spPr>
          <a:xfrm>
            <a:off x="5566188" y="4899149"/>
            <a:ext cx="6309360" cy="16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Marie-Claire Greening, CEOS Executive Officer</a:t>
            </a:r>
            <a:endParaRPr lang="en-GB" sz="1400" dirty="0">
              <a:solidFill>
                <a:schemeClr val="bg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Agenda ID: 2023.04.19_09.45</a:t>
            </a:r>
            <a:endParaRPr lang="en-GB" sz="1400" dirty="0">
              <a:solidFill>
                <a:schemeClr val="bg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WGISS-55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Cordoba, Argentina (CONAE)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bg1"/>
                </a:solidFill>
              </a:rPr>
              <a:t>18-20 April 2023</a:t>
            </a:r>
            <a:endParaRPr lang="en-GB" sz="1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WGISS-55, 18-20 April, 2023</a:t>
            </a:r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4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ceos.org/document_management/Publications/Governing_Docs/CEOS_Terms-of-Reference_Nov2013.pdf" TargetMode="External"/><Relationship Id="rId7" Type="http://schemas.openxmlformats.org/officeDocument/2006/relationships/hyperlink" Target="http://deliverables.ceo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eos.org/document_management/Publications/CEOS_Work-Plans/CEOS_2021-2023-Work-Plan_Mar2021.pdf" TargetMode="External"/><Relationship Id="rId5" Type="http://schemas.openxmlformats.org/officeDocument/2006/relationships/hyperlink" Target="http://ceos.org/document_management/Publications/Governing_Docs/CEOS_Governance_and_Processes_rev1.1-2019.pdf" TargetMode="External"/><Relationship Id="rId4" Type="http://schemas.openxmlformats.org/officeDocument/2006/relationships/hyperlink" Target="http://ceos.org/document_management/Publications/Governing_Docs/CEOS_Strategic-Guidance_Nov2013.pdf" TargetMode="Externa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CEOS Executive Officer</a:t>
            </a:r>
            <a:br>
              <a:rPr lang="en-GB" sz="7500" dirty="0"/>
            </a:br>
            <a:r>
              <a:rPr lang="en-GB" sz="7500" dirty="0"/>
              <a:t>Report</a:t>
            </a:r>
            <a:endParaRPr sz="7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2123271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Thank you!</a:t>
            </a:r>
            <a:endParaRPr sz="7500" dirty="0"/>
          </a:p>
        </p:txBody>
      </p:sp>
    </p:spTree>
    <p:extLst>
      <p:ext uri="{BB962C8B-B14F-4D97-AF65-F5344CB8AC3E}">
        <p14:creationId xmlns:p14="http://schemas.microsoft.com/office/powerpoint/2010/main" val="181883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3068E7-C135-9643-8CD2-7B78FA1E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CEOS Mission &amp; Objectives</a:t>
            </a:r>
          </a:p>
          <a:p>
            <a:pPr lvl="1"/>
            <a:r>
              <a:rPr lang="en-US" dirty="0"/>
              <a:t>CEOS Long-term Priorities</a:t>
            </a:r>
          </a:p>
          <a:p>
            <a:pPr lvl="1"/>
            <a:r>
              <a:rPr lang="en-US" dirty="0"/>
              <a:t>GISTDA CEOS Chair Priorities 2023</a:t>
            </a:r>
          </a:p>
          <a:p>
            <a:pPr lvl="1"/>
            <a:r>
              <a:rPr lang="en-US" dirty="0"/>
              <a:t>WGISS Mission &amp; Objectives</a:t>
            </a:r>
          </a:p>
          <a:p>
            <a:r>
              <a:rPr lang="en-US" dirty="0"/>
              <a:t>CEOS Governance &amp; Work Planning</a:t>
            </a:r>
          </a:p>
          <a:p>
            <a:pPr lvl="1"/>
            <a:r>
              <a:rPr lang="en-US" dirty="0"/>
              <a:t>2023 – 2025 CEOS Work Plan</a:t>
            </a:r>
          </a:p>
          <a:p>
            <a:pPr lvl="1"/>
            <a:r>
              <a:rPr lang="en-US" dirty="0"/>
              <a:t>WGISS Deliverables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AEB387-51D3-0546-BAAC-B1DACA632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12476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B01C49-B700-834C-8FB4-22C34F056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3472753"/>
            <a:ext cx="11495400" cy="2748651"/>
          </a:xfrm>
        </p:spPr>
        <p:txBody>
          <a:bodyPr/>
          <a:lstStyle/>
          <a:p>
            <a:pPr marL="11113" lvl="1" indent="0">
              <a:buNone/>
            </a:pPr>
            <a:r>
              <a:rPr lang="en-GB" b="1" dirty="0"/>
              <a:t>Primary Objectives:</a:t>
            </a:r>
          </a:p>
          <a:p>
            <a:pPr marL="11113" lvl="1" indent="0">
              <a:buNone/>
            </a:pPr>
            <a:endParaRPr lang="en-GB" dirty="0"/>
          </a:p>
          <a:p>
            <a:pPr marL="454025" indent="-454025"/>
            <a:r>
              <a:rPr lang="en-GB" sz="2600" dirty="0"/>
              <a:t>To optimise the benefits of space-based Earth observation </a:t>
            </a:r>
          </a:p>
          <a:p>
            <a:pPr marL="454025" indent="-454025"/>
            <a:r>
              <a:rPr lang="en-GB" sz="2600" dirty="0"/>
              <a:t>To serve as the focal point for international coordination of space-based Earth observation activities</a:t>
            </a:r>
          </a:p>
          <a:p>
            <a:pPr marL="454025" indent="-454025"/>
            <a:r>
              <a:rPr lang="en-GB" sz="2600" dirty="0"/>
              <a:t>To encourage complementarity and compatibility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B8BB5E-3376-5B46-B745-46EB5317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CEOS Mission &amp; Objectives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C36A6-A220-2A4A-A71D-A9683BAC3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70" y="1143779"/>
            <a:ext cx="11068203" cy="20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3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9CFE12-ABE0-C441-AEBD-8DD842BC8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175939"/>
            <a:ext cx="8633272" cy="779002"/>
          </a:xfrm>
        </p:spPr>
        <p:txBody>
          <a:bodyPr/>
          <a:lstStyle/>
          <a:p>
            <a:r>
              <a:rPr lang="en-US" dirty="0"/>
              <a:t>CEOS Long-term Priorities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7054D61-BD60-D445-8A03-7990D50B768A}"/>
              </a:ext>
            </a:extLst>
          </p:cNvPr>
          <p:cNvSpPr txBox="1">
            <a:spLocks/>
          </p:cNvSpPr>
          <p:nvPr/>
        </p:nvSpPr>
        <p:spPr>
          <a:xfrm>
            <a:off x="1417309" y="1227814"/>
            <a:ext cx="10402323" cy="51424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401638"/>
            <a:r>
              <a:rPr lang="en-GB" sz="2200" dirty="0"/>
              <a:t>Ensure that climate observation requirements identified by the Global Climate Observing System (GCOS) – and implications of the Paris Climate Agreement – are addressed. </a:t>
            </a:r>
          </a:p>
          <a:p>
            <a:pPr marL="401638" indent="-401638">
              <a:buFont typeface="Wingdings" panose="05000000000000000000" pitchFamily="2" charset="2"/>
              <a:buNone/>
            </a:pPr>
            <a:endParaRPr lang="en-GB" sz="1800" dirty="0"/>
          </a:p>
          <a:p>
            <a:pPr marL="401638" indent="-401638"/>
            <a:r>
              <a:rPr lang="en-GB" sz="2200" dirty="0"/>
              <a:t>Ensure, in the context of the Sendai Framework for Disaster Risk Reduction 2015-2030, that CEOS Agency data are made available in support of disaster risk reduction and that CEOS continues engagement with UN agencies and authorities. </a:t>
            </a:r>
          </a:p>
          <a:p>
            <a:pPr marL="401638" indent="-401638">
              <a:buFont typeface="Wingdings" panose="05000000000000000000" pitchFamily="2" charset="2"/>
              <a:buNone/>
            </a:pPr>
            <a:endParaRPr lang="en-GB" sz="1800" dirty="0"/>
          </a:p>
          <a:p>
            <a:pPr marL="401638" indent="-401638"/>
            <a:r>
              <a:rPr lang="en-GB" sz="2200" dirty="0"/>
              <a:t>Ensure that space-based Earth observations support the success of the next decade of the Group on Earth Observations (GEO), and that CEOS engagement in GEO governance and leadership is enhanced.</a:t>
            </a:r>
          </a:p>
          <a:p>
            <a:pPr marL="401638" indent="-401638"/>
            <a:endParaRPr lang="en-GB" sz="1800" dirty="0"/>
          </a:p>
          <a:p>
            <a:pPr marL="401638" indent="-401638"/>
            <a:r>
              <a:rPr lang="en-GB" sz="2200" dirty="0"/>
              <a:t>Proactively engage in global discussions on the critical challenges that face society, in support of the UN 2030 Agenda for Sustainable Development.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A91D9-13ED-1C4B-B6CE-FC8057752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67" y="2603163"/>
            <a:ext cx="869399" cy="767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581D61-E49A-4844-8743-F9AA00D75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47" y="4297892"/>
            <a:ext cx="1119649" cy="444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2B8B0A-0621-F04A-BD41-9D55291AD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46" y="5574963"/>
            <a:ext cx="902258" cy="767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F298EC-BE6F-6A43-ACF8-ED9F637D1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47" y="1251245"/>
            <a:ext cx="1166955" cy="3670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6CEAA8-8274-C04E-9BDD-4D3CC2FE44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95" y="103659"/>
            <a:ext cx="855553" cy="8232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127496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14"/>
          <p:cNvCxnSpPr/>
          <p:nvPr/>
        </p:nvCxnSpPr>
        <p:spPr>
          <a:xfrm>
            <a:off x="2801650" y="1056375"/>
            <a:ext cx="2100" cy="5480100"/>
          </a:xfrm>
          <a:prstGeom prst="straightConnector1">
            <a:avLst/>
          </a:prstGeom>
          <a:noFill/>
          <a:ln w="28575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31" name="Google Shape;131;p14"/>
          <p:cNvGrpSpPr/>
          <p:nvPr/>
        </p:nvGrpSpPr>
        <p:grpSpPr>
          <a:xfrm>
            <a:off x="1487950" y="4047950"/>
            <a:ext cx="9774925" cy="1364486"/>
            <a:chOff x="1487964" y="3805138"/>
            <a:chExt cx="9774925" cy="1059137"/>
          </a:xfrm>
        </p:grpSpPr>
        <p:sp>
          <p:nvSpPr>
            <p:cNvPr id="132" name="Google Shape;132;p14"/>
            <p:cNvSpPr/>
            <p:nvPr/>
          </p:nvSpPr>
          <p:spPr>
            <a:xfrm>
              <a:off x="2819689" y="4013475"/>
              <a:ext cx="8443200" cy="850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" name="Google Shape;133;p14"/>
            <p:cNvGrpSpPr/>
            <p:nvPr/>
          </p:nvGrpSpPr>
          <p:grpSpPr>
            <a:xfrm>
              <a:off x="1487964" y="3805138"/>
              <a:ext cx="1750725" cy="850850"/>
              <a:chOff x="1487976" y="4093513"/>
              <a:chExt cx="1315543" cy="850850"/>
            </a:xfrm>
          </p:grpSpPr>
          <p:sp>
            <p:nvSpPr>
              <p:cNvPr id="134" name="Google Shape;134;p14"/>
              <p:cNvSpPr/>
              <p:nvPr/>
            </p:nvSpPr>
            <p:spPr>
              <a:xfrm>
                <a:off x="1487976" y="4093571"/>
                <a:ext cx="1315543" cy="850792"/>
              </a:xfrm>
              <a:prstGeom prst="flowChartProcess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4"/>
              <p:cNvSpPr txBox="1"/>
              <p:nvPr/>
            </p:nvSpPr>
            <p:spPr>
              <a:xfrm>
                <a:off x="1665144" y="4093513"/>
                <a:ext cx="961200" cy="85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0"/>
                  <a:buFont typeface="Arial"/>
                  <a:buNone/>
                </a:pPr>
                <a:r>
                  <a:rPr lang="en-GB" sz="60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6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6" name="Google Shape;136;p14"/>
          <p:cNvGrpSpPr/>
          <p:nvPr/>
        </p:nvGrpSpPr>
        <p:grpSpPr>
          <a:xfrm>
            <a:off x="1487934" y="1634150"/>
            <a:ext cx="9774966" cy="1361825"/>
            <a:chOff x="1487934" y="1634150"/>
            <a:chExt cx="9774966" cy="1361825"/>
          </a:xfrm>
        </p:grpSpPr>
        <p:sp>
          <p:nvSpPr>
            <p:cNvPr id="137" name="Google Shape;137;p14"/>
            <p:cNvSpPr/>
            <p:nvPr/>
          </p:nvSpPr>
          <p:spPr>
            <a:xfrm>
              <a:off x="2819700" y="1810375"/>
              <a:ext cx="8443200" cy="1185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" name="Google Shape;138;p14"/>
            <p:cNvGrpSpPr/>
            <p:nvPr/>
          </p:nvGrpSpPr>
          <p:grpSpPr>
            <a:xfrm>
              <a:off x="1487934" y="1634150"/>
              <a:ext cx="1748239" cy="1185550"/>
              <a:chOff x="1487975" y="1826400"/>
              <a:chExt cx="1313675" cy="1185550"/>
            </a:xfrm>
          </p:grpSpPr>
          <p:sp>
            <p:nvSpPr>
              <p:cNvPr id="139" name="Google Shape;139;p14"/>
              <p:cNvSpPr/>
              <p:nvPr/>
            </p:nvSpPr>
            <p:spPr>
              <a:xfrm>
                <a:off x="1487975" y="1826400"/>
                <a:ext cx="1313675" cy="1185550"/>
              </a:xfrm>
              <a:prstGeom prst="flowChartProcess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4"/>
              <p:cNvSpPr txBox="1"/>
              <p:nvPr/>
            </p:nvSpPr>
            <p:spPr>
              <a:xfrm>
                <a:off x="1666175" y="1865075"/>
                <a:ext cx="961200" cy="110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0"/>
                  <a:buFont typeface="Arial"/>
                  <a:buNone/>
                </a:pPr>
                <a:r>
                  <a:rPr lang="en-GB" sz="60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6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1" name="Google Shape;141;p14"/>
          <p:cNvSpPr/>
          <p:nvPr/>
        </p:nvSpPr>
        <p:spPr>
          <a:xfrm rot="5406319">
            <a:off x="2942550" y="2699550"/>
            <a:ext cx="163200" cy="428700"/>
          </a:xfrm>
          <a:prstGeom prst="rtTriangle">
            <a:avLst/>
          </a:prstGeom>
          <a:solidFill>
            <a:srgbClr val="CCCCCC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4"/>
          <p:cNvSpPr/>
          <p:nvPr/>
        </p:nvSpPr>
        <p:spPr>
          <a:xfrm rot="5403854">
            <a:off x="2890350" y="5072675"/>
            <a:ext cx="267600" cy="411900"/>
          </a:xfrm>
          <a:prstGeom prst="rtTriangle">
            <a:avLst/>
          </a:prstGeom>
          <a:solidFill>
            <a:srgbClr val="CCCCCC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4"/>
          <p:cNvSpPr txBox="1"/>
          <p:nvPr/>
        </p:nvSpPr>
        <p:spPr>
          <a:xfrm>
            <a:off x="3451100" y="1868663"/>
            <a:ext cx="77013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GB" sz="2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Supporting CEOS Preparations and Inputs to the Global Stocktake of the UNFCCC Paris Agreement</a:t>
            </a:r>
            <a:endParaRPr sz="13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14"/>
          <p:cNvSpPr txBox="1"/>
          <p:nvPr/>
        </p:nvSpPr>
        <p:spPr>
          <a:xfrm>
            <a:off x="3451100" y="4396625"/>
            <a:ext cx="7811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Supporting Exploration of New Geometries for Space Agencies and CEOS with New Space</a:t>
            </a: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F4FB13A-DA21-8E5A-1F41-FF6D5928BF25}"/>
              </a:ext>
            </a:extLst>
          </p:cNvPr>
          <p:cNvSpPr txBox="1">
            <a:spLocks/>
          </p:cNvSpPr>
          <p:nvPr/>
        </p:nvSpPr>
        <p:spPr>
          <a:xfrm>
            <a:off x="1051559" y="112203"/>
            <a:ext cx="8502343" cy="8484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GISTDA CEOS Chair Priorities 2023</a:t>
            </a:r>
            <a:br>
              <a:rPr lang="en-GB" dirty="0"/>
            </a:br>
            <a:r>
              <a:rPr lang="en-GB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Space Technology for Better Environments, Economies, and Humanity</a:t>
            </a:r>
            <a:r>
              <a:rPr lang="en-GB" sz="2000" dirty="0">
                <a:effectLst/>
              </a:rPr>
              <a:t> </a:t>
            </a:r>
            <a:endParaRPr lang="en-AU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A8AAD9-FF3A-9FF9-FC43-4C9533463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5" y="103659"/>
            <a:ext cx="855553" cy="8232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D97F9F-764E-9543-AD90-F485072AA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00" y="2297410"/>
            <a:ext cx="11495400" cy="321564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Objectives:</a:t>
            </a:r>
          </a:p>
          <a:p>
            <a:r>
              <a:rPr lang="en-GB" sz="2200" dirty="0"/>
              <a:t>To enable Earth observation data and information to be more accessible and usable to both data providers and data users world-wide through international coordination. </a:t>
            </a:r>
          </a:p>
          <a:p>
            <a:r>
              <a:rPr lang="en-GB" sz="2200" dirty="0"/>
              <a:t>To foster easier exchange of Earth observation and related data and information to meet the requirements of users and data providers.</a:t>
            </a:r>
          </a:p>
          <a:p>
            <a:r>
              <a:rPr lang="en-GB" sz="2200" dirty="0"/>
              <a:t>To foster the development of best practices and encourage the development of interoperable services that exploit space-borne Earth observation data.</a:t>
            </a:r>
          </a:p>
          <a:p>
            <a:r>
              <a:rPr lang="en-GB" sz="2200" dirty="0"/>
              <a:t>To enhance the complementarity, interoperability and standardization of Earth observation data and information management and services with other types of geospatial data such as </a:t>
            </a:r>
            <a:r>
              <a:rPr lang="en-GB" sz="2200" i="1" dirty="0"/>
              <a:t>in situ</a:t>
            </a:r>
            <a:r>
              <a:rPr lang="en-GB" sz="2200" dirty="0"/>
              <a:t>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8683D8-6C83-9748-93AF-3269A7D4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8" y="175939"/>
            <a:ext cx="8465633" cy="779002"/>
          </a:xfrm>
        </p:spPr>
        <p:txBody>
          <a:bodyPr/>
          <a:lstStyle/>
          <a:p>
            <a:r>
              <a:rPr lang="en-US" dirty="0"/>
              <a:t>WGISS Mission &amp; 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BF0A9B-20A8-1441-BB1E-1E17A74A763D}"/>
              </a:ext>
            </a:extLst>
          </p:cNvPr>
          <p:cNvSpPr txBox="1"/>
          <p:nvPr/>
        </p:nvSpPr>
        <p:spPr>
          <a:xfrm>
            <a:off x="532982" y="1204166"/>
            <a:ext cx="11094720" cy="1011909"/>
          </a:xfrm>
          <a:prstGeom prst="rect">
            <a:avLst/>
          </a:prstGeom>
          <a:solidFill>
            <a:srgbClr val="415670"/>
          </a:solidFill>
        </p:spPr>
        <p:txBody>
          <a:bodyPr wrap="square" rtlCol="0" anchor="ctr" anchorCtr="0">
            <a:noAutofit/>
          </a:bodyPr>
          <a:lstStyle/>
          <a:p>
            <a:pPr algn="ctr" fontAlgn="base"/>
            <a:r>
              <a:rPr lang="en-GB" sz="2200" dirty="0">
                <a:solidFill>
                  <a:schemeClr val="bg1"/>
                </a:solidFill>
              </a:rPr>
              <a:t>Mission: To facilitate (CEOS) data and information management, and to support the provision of services for both data providers and data users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427DC1-4105-5C4D-8178-3AD773224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73" y="98254"/>
            <a:ext cx="848817" cy="8488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09135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184B89-B62B-554D-A8F4-DC67B2E59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54" y="175939"/>
            <a:ext cx="9892145" cy="779002"/>
          </a:xfrm>
        </p:spPr>
        <p:txBody>
          <a:bodyPr/>
          <a:lstStyle/>
          <a:p>
            <a:r>
              <a:rPr lang="en-GB" dirty="0"/>
              <a:t>Governance &amp; Work Planning</a:t>
            </a:r>
            <a:br>
              <a:rPr lang="en-GB" dirty="0"/>
            </a:br>
            <a:endParaRPr lang="en-US" dirty="0"/>
          </a:p>
        </p:txBody>
      </p:sp>
      <p:sp>
        <p:nvSpPr>
          <p:cNvPr id="81" name="Content Placeholder 1">
            <a:extLst>
              <a:ext uri="{FF2B5EF4-FFF2-40B4-BE49-F238E27FC236}">
                <a16:creationId xmlns:a16="http://schemas.microsoft.com/office/drawing/2014/main" id="{EFCFC778-A6E7-D040-A476-D6C977E8B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00" y="1158152"/>
            <a:ext cx="11495400" cy="4662871"/>
          </a:xfrm>
        </p:spPr>
        <p:txBody>
          <a:bodyPr/>
          <a:lstStyle/>
          <a:p>
            <a:pPr marL="558800" indent="-457200"/>
            <a:r>
              <a:rPr lang="en-GB" sz="2400" dirty="0"/>
              <a:t>Four key governing documents primarily guide the work of CEOS:</a:t>
            </a:r>
          </a:p>
          <a:p>
            <a:pPr marL="1016000" lvl="1" indent="-457200">
              <a:buFont typeface="+mj-lt"/>
              <a:buAutoNum type="arabicPeriod"/>
            </a:pPr>
            <a:r>
              <a:rPr lang="en-GB" dirty="0">
                <a:hlinkClick r:id="rId3"/>
              </a:rPr>
              <a:t>CEOS Terms of Reference</a:t>
            </a:r>
            <a:r>
              <a:rPr lang="en-GB" dirty="0"/>
              <a:t> defines the mission and scope of CEOS activities</a:t>
            </a:r>
          </a:p>
          <a:p>
            <a:pPr marL="1016000" lvl="1" indent="-457200">
              <a:buFont typeface="+mj-lt"/>
              <a:buAutoNum type="arabicPeriod"/>
            </a:pPr>
            <a:r>
              <a:rPr lang="en-GB" dirty="0">
                <a:hlinkClick r:id="rId4"/>
              </a:rPr>
              <a:t>CEOS Strategic Guidance document</a:t>
            </a:r>
            <a:r>
              <a:rPr lang="en-GB" dirty="0"/>
              <a:t> articulates the overarching long-term (7-10 years) purpose and goals of CEOS</a:t>
            </a:r>
          </a:p>
          <a:p>
            <a:pPr marL="1016000" lvl="1" indent="-457200">
              <a:buFont typeface="+mj-lt"/>
              <a:buAutoNum type="arabicPeriod"/>
            </a:pPr>
            <a:r>
              <a:rPr lang="en-GB" dirty="0">
                <a:hlinkClick r:id="rId5"/>
              </a:rPr>
              <a:t>CEOS Governance and Processes</a:t>
            </a:r>
            <a:r>
              <a:rPr lang="en-GB" dirty="0"/>
              <a:t> document provides</a:t>
            </a:r>
          </a:p>
          <a:p>
            <a:pPr marL="947738" lvl="1" indent="84138">
              <a:buNone/>
            </a:pPr>
            <a:r>
              <a:rPr lang="en-GB" dirty="0"/>
              <a:t>guidelines on the structure, operations, and processes</a:t>
            </a:r>
          </a:p>
          <a:p>
            <a:pPr marL="947738" lvl="1" indent="84138">
              <a:buNone/>
            </a:pPr>
            <a:r>
              <a:rPr lang="en-GB" dirty="0"/>
              <a:t>CEOS employs to achieve its goals</a:t>
            </a:r>
          </a:p>
          <a:p>
            <a:pPr marL="947738" lvl="1" indent="-388938">
              <a:buNone/>
            </a:pPr>
            <a:r>
              <a:rPr lang="en-GB" dirty="0"/>
              <a:t>4. </a:t>
            </a:r>
            <a:r>
              <a:rPr lang="en-GB" dirty="0">
                <a:hlinkClick r:id="rId6"/>
              </a:rPr>
              <a:t>CEOS Work Plan</a:t>
            </a:r>
            <a:r>
              <a:rPr lang="en-GB" dirty="0"/>
              <a:t> (3-year rolling) sets forth near-term</a:t>
            </a:r>
          </a:p>
          <a:p>
            <a:pPr marL="947738" lvl="1" indent="134938">
              <a:buNone/>
            </a:pPr>
            <a:r>
              <a:rPr lang="en-GB" dirty="0"/>
              <a:t>actions to achieve the goals outlined in the CEOS</a:t>
            </a:r>
          </a:p>
          <a:p>
            <a:pPr marL="947738" lvl="1" indent="134938">
              <a:buNone/>
            </a:pPr>
            <a:r>
              <a:rPr lang="en-GB" dirty="0"/>
              <a:t>Strategic Guidance document. </a:t>
            </a:r>
            <a:r>
              <a:rPr lang="en-GB" sz="2400" dirty="0"/>
              <a:t>Detailed work defined</a:t>
            </a:r>
          </a:p>
          <a:p>
            <a:pPr marL="947738" lvl="1" indent="134938">
              <a:buNone/>
            </a:pPr>
            <a:r>
              <a:rPr lang="en-GB" sz="2400" dirty="0"/>
              <a:t>as </a:t>
            </a:r>
            <a:r>
              <a:rPr lang="en-GB" sz="2400" i="1" dirty="0"/>
              <a:t>deliverables:</a:t>
            </a:r>
            <a:r>
              <a:rPr lang="en-GB" sz="2400" dirty="0"/>
              <a:t> outlined in the WP, reconciled and</a:t>
            </a:r>
          </a:p>
          <a:p>
            <a:pPr marL="947738" lvl="1" indent="134938">
              <a:buNone/>
            </a:pPr>
            <a:r>
              <a:rPr lang="en-GB" sz="2400" dirty="0"/>
              <a:t>tracked in </a:t>
            </a:r>
            <a:r>
              <a:rPr lang="en-GB" sz="2400" dirty="0">
                <a:hlinkClick r:id="rId7"/>
              </a:rPr>
              <a:t>CEOS deliverable tracking tool</a:t>
            </a:r>
            <a:endParaRPr lang="en-GB" sz="2400" dirty="0"/>
          </a:p>
          <a:p>
            <a:pPr marL="947738" lvl="1" indent="134938">
              <a:buNone/>
            </a:pPr>
            <a:endParaRPr lang="en-GB" dirty="0"/>
          </a:p>
        </p:txBody>
      </p:sp>
      <p:pic>
        <p:nvPicPr>
          <p:cNvPr id="85" name="Image 4">
            <a:extLst>
              <a:ext uri="{FF2B5EF4-FFF2-40B4-BE49-F238E27FC236}">
                <a16:creationId xmlns:a16="http://schemas.microsoft.com/office/drawing/2014/main" id="{1CA5DDE9-4D3D-E340-AB18-3BE83A512E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43878"/>
            <a:ext cx="942107" cy="7915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" name="Google Shape;145;p3">
            <a:extLst>
              <a:ext uri="{FF2B5EF4-FFF2-40B4-BE49-F238E27FC236}">
                <a16:creationId xmlns:a16="http://schemas.microsoft.com/office/drawing/2014/main" id="{0C5B15DD-58A5-B0AA-E773-EA2B6F4AE35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87500" y="3420133"/>
            <a:ext cx="2179467" cy="2807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00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EBAFB0A-31AF-6A4B-BB57-6E57EA100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888459"/>
              </p:ext>
            </p:extLst>
          </p:nvPr>
        </p:nvGraphicFramePr>
        <p:xfrm>
          <a:off x="136610" y="850576"/>
          <a:ext cx="11820880" cy="563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862">
                  <a:extLst>
                    <a:ext uri="{9D8B030D-6E8A-4147-A177-3AD203B41FA5}">
                      <a16:colId xmlns:a16="http://schemas.microsoft.com/office/drawing/2014/main" val="742419266"/>
                    </a:ext>
                  </a:extLst>
                </a:gridCol>
                <a:gridCol w="6796626">
                  <a:extLst>
                    <a:ext uri="{9D8B030D-6E8A-4147-A177-3AD203B41FA5}">
                      <a16:colId xmlns:a16="http://schemas.microsoft.com/office/drawing/2014/main" val="2128511458"/>
                    </a:ext>
                  </a:extLst>
                </a:gridCol>
                <a:gridCol w="4279392">
                  <a:extLst>
                    <a:ext uri="{9D8B030D-6E8A-4147-A177-3AD203B41FA5}">
                      <a16:colId xmlns:a16="http://schemas.microsoft.com/office/drawing/2014/main" val="1959347307"/>
                    </a:ext>
                  </a:extLst>
                </a:gridCol>
              </a:tblGrid>
              <a:tr h="37117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Chapter in Work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Responsible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198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Climate Monitoring, Research, and Services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WGClimate</a:t>
                      </a:r>
                      <a:endParaRPr sz="1800" u="none" strike="noStrike" cap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20206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Carbon Observations in Support of Climate Science and Policy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GHG Task Team</a:t>
                      </a: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, GFOI, AFOLU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63705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Observations in Support of the Global Stocktake of the UNFCCC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UNFCCC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194297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Observations for Agriculture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GEOGLAM, AFOLU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92626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Observations for Disasters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WGDisasters</a:t>
                      </a:r>
                      <a:endParaRPr sz="1800" u="none" strike="noStrike" cap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280186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Observations for Water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GEO </a:t>
                      </a:r>
                      <a:r>
                        <a:rPr lang="en-US" sz="1800" i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AquaWatch</a:t>
                      </a:r>
                      <a:endParaRPr sz="180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7183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Data Quality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WGCV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534374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Capacity Building and Data Democracy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WGCapD</a:t>
                      </a:r>
                      <a:endParaRPr sz="1800" u="none" strike="noStrike" cap="none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26975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Data Discovery, Access, Preservation, Usability and Exploitation: approaches, systems, tools and technologies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WGISS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61629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B050"/>
                          </a:solidFill>
                        </a:rPr>
                        <a:t>Advancement of the CEOS Virtual Constellations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VCs</a:t>
                      </a: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lang="en-US" sz="1800" u="none" strike="noStrike" cap="none" dirty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u="none" strike="noStrike" cap="none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ARD Oversight Group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68473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70C0"/>
                          </a:solidFill>
                        </a:rPr>
                        <a:t>Support to Other Key Stakeholder Initiatives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SDG Coordination Group, NSTT, EETT, COVERAGE, COAST AHT</a:t>
                      </a: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UN SDGs, GEOBON, GEO Blue Planet, MBON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52718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CEOS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360485"/>
                  </a:ext>
                </a:extLst>
              </a:tr>
            </a:tbl>
          </a:graphicData>
        </a:graphic>
      </p:graphicFrame>
      <p:sp>
        <p:nvSpPr>
          <p:cNvPr id="10" name="Title 2">
            <a:extLst>
              <a:ext uri="{FF2B5EF4-FFF2-40B4-BE49-F238E27FC236}">
                <a16:creationId xmlns:a16="http://schemas.microsoft.com/office/drawing/2014/main" id="{39524AF6-6F95-634B-891E-18A79BE7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139" y="165358"/>
            <a:ext cx="9386864" cy="779002"/>
          </a:xfrm>
        </p:spPr>
        <p:txBody>
          <a:bodyPr/>
          <a:lstStyle/>
          <a:p>
            <a:r>
              <a:rPr lang="en-US" dirty="0"/>
              <a:t>2023 – 2025 CEOS Work Plan</a:t>
            </a:r>
          </a:p>
        </p:txBody>
      </p:sp>
      <p:pic>
        <p:nvPicPr>
          <p:cNvPr id="11" name="Image 7">
            <a:extLst>
              <a:ext uri="{FF2B5EF4-FFF2-40B4-BE49-F238E27FC236}">
                <a16:creationId xmlns:a16="http://schemas.microsoft.com/office/drawing/2014/main" id="{41E87B52-7467-F148-89CD-B77E699DB6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9" t="10530" r="18329" b="6144"/>
          <a:stretch/>
        </p:blipFill>
        <p:spPr>
          <a:xfrm>
            <a:off x="136610" y="41565"/>
            <a:ext cx="706582" cy="95893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6B09C-1CF8-33B0-7D72-A2E3B91433C9}"/>
              </a:ext>
            </a:extLst>
          </p:cNvPr>
          <p:cNvSpPr txBox="1"/>
          <p:nvPr/>
        </p:nvSpPr>
        <p:spPr>
          <a:xfrm>
            <a:off x="130626" y="4165600"/>
            <a:ext cx="9753600" cy="67733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86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44585C-3FE0-F841-B0F7-6A412206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248" y="175939"/>
            <a:ext cx="8376663" cy="779002"/>
          </a:xfrm>
        </p:spPr>
        <p:txBody>
          <a:bodyPr/>
          <a:lstStyle/>
          <a:p>
            <a:r>
              <a:rPr lang="en-US" dirty="0"/>
              <a:t>WGISS Deliverables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1A0C21-F4E9-294E-4387-7B3512300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73" y="98254"/>
            <a:ext cx="848817" cy="8488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22243E-D448-F468-1CAB-4EA5E2FEA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58" y="1315065"/>
            <a:ext cx="11732083" cy="45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5681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70FBBFFCD15449839570E9C06B93E3" ma:contentTypeVersion="16" ma:contentTypeDescription="Create a new document." ma:contentTypeScope="" ma:versionID="556cf6d4f93498bfeecd804fef4d1033">
  <xsd:schema xmlns:xsd="http://www.w3.org/2001/XMLSchema" xmlns:xs="http://www.w3.org/2001/XMLSchema" xmlns:p="http://schemas.microsoft.com/office/2006/metadata/properties" xmlns:ns2="72c27b34-1b25-4250-b328-5bf8e959a2eb" xmlns:ns3="692a242a-a3b0-43b2-b81a-576b104cf8b0" targetNamespace="http://schemas.microsoft.com/office/2006/metadata/properties" ma:root="true" ma:fieldsID="01ba9dfcf9754ccc23af77b7fac476ec" ns2:_="" ns3:_="">
    <xsd:import namespace="72c27b34-1b25-4250-b328-5bf8e959a2eb"/>
    <xsd:import namespace="692a242a-a3b0-43b2-b81a-576b104cf8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27b34-1b25-4250-b328-5bf8e959a2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3e19eb1-911f-4d1b-90a6-c7d5047e86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a242a-a3b0-43b2-b81a-576b104cf8b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120871-c191-4b92-8506-6a011a618937}" ma:internalName="TaxCatchAll" ma:showField="CatchAllData" ma:web="692a242a-a3b0-43b2-b81a-576b104cf8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2DE14F-1331-4F31-8FBB-741D2C1DCE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0AE737-3115-4C14-ADB4-1455D78589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c27b34-1b25-4250-b328-5bf8e959a2eb"/>
    <ds:schemaRef ds:uri="692a242a-a3b0-43b2-b81a-576b104cf8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2566</TotalTime>
  <Words>629</Words>
  <Application>Microsoft Macintosh PowerPoint</Application>
  <PresentationFormat>Widescreen</PresentationFormat>
  <Paragraphs>87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Noto Sans Symbols</vt:lpstr>
      <vt:lpstr>Roboto</vt:lpstr>
      <vt:lpstr>Wingdings</vt:lpstr>
      <vt:lpstr>ceos</vt:lpstr>
      <vt:lpstr>CEOS Executive Officer Report</vt:lpstr>
      <vt:lpstr>Executive Summary</vt:lpstr>
      <vt:lpstr>CEOS Mission &amp; Objectives </vt:lpstr>
      <vt:lpstr>CEOS Long-term Priorities</vt:lpstr>
      <vt:lpstr>PowerPoint Presentation</vt:lpstr>
      <vt:lpstr>WGISS Mission &amp; Objectives</vt:lpstr>
      <vt:lpstr>Governance &amp; Work Planning </vt:lpstr>
      <vt:lpstr>2023 – 2025 CEOS Work Plan</vt:lpstr>
      <vt:lpstr>WGISS Deliverables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Marie-Claire Greening</cp:lastModifiedBy>
  <cp:revision>16</cp:revision>
  <dcterms:modified xsi:type="dcterms:W3CDTF">2023-04-14T13:53:12Z</dcterms:modified>
</cp:coreProperties>
</file>