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2"/>
  </p:notesMasterIdLst>
  <p:sldIdLst>
    <p:sldId id="256" r:id="rId2"/>
    <p:sldId id="261" r:id="rId3"/>
    <p:sldId id="262" r:id="rId4"/>
    <p:sldId id="263" r:id="rId5"/>
    <p:sldId id="264" r:id="rId6"/>
    <p:sldId id="265" r:id="rId7"/>
    <p:sldId id="266" r:id="rId8"/>
    <p:sldId id="268" r:id="rId9"/>
    <p:sldId id="269" r:id="rId10"/>
    <p:sldId id="27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73" autoAdjust="0"/>
  </p:normalViewPr>
  <p:slideViewPr>
    <p:cSldViewPr snapToGrid="0">
      <p:cViewPr varScale="1">
        <p:scale>
          <a:sx n="102" d="100"/>
          <a:sy n="102" d="100"/>
        </p:scale>
        <p:origin x="150" y="2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99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38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24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63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8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28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00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71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298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326640" y="173971"/>
            <a:ext cx="9865360" cy="6646041"/>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userDrawn="1"/>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userDrawn="1"/>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WGISS-55, 18-20 April, 2023</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83436" y="260781"/>
            <a:ext cx="5800548" cy="2784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WGISS</a:t>
            </a:r>
            <a:r>
              <a:rPr lang="ja-JP" altLang="en-US" sz="7500" dirty="0"/>
              <a:t> </a:t>
            </a:r>
            <a:r>
              <a:rPr lang="en-US" altLang="ja-JP" sz="7500" dirty="0"/>
              <a:t>Chair</a:t>
            </a:r>
            <a:r>
              <a:rPr lang="ja-JP" altLang="en-US" sz="7500" dirty="0"/>
              <a:t> </a:t>
            </a:r>
            <a:r>
              <a:rPr lang="en-US" altLang="ja-JP" sz="7500" dirty="0"/>
              <a:t>Report</a:t>
            </a:r>
            <a:endParaRPr sz="7500" dirty="0"/>
          </a:p>
        </p:txBody>
      </p:sp>
      <p:sp>
        <p:nvSpPr>
          <p:cNvPr id="2" name="TextBox 2">
            <a:extLst>
              <a:ext uri="{FF2B5EF4-FFF2-40B4-BE49-F238E27FC236}">
                <a16:creationId xmlns:a16="http://schemas.microsoft.com/office/drawing/2014/main" id="{82CAB15C-BD01-85D9-B8A7-2DD36700F8F1}"/>
              </a:ext>
            </a:extLst>
          </p:cNvPr>
          <p:cNvSpPr txBox="1"/>
          <p:nvPr/>
        </p:nvSpPr>
        <p:spPr>
          <a:xfrm>
            <a:off x="7220931" y="4619133"/>
            <a:ext cx="4588629" cy="1760547"/>
          </a:xfrm>
          <a:prstGeom prst="rect">
            <a:avLst/>
          </a:prstGeom>
          <a:noFill/>
        </p:spPr>
        <p:txBody>
          <a:bodyPr wrap="square">
            <a:spAutoFit/>
          </a:bodyPr>
          <a:lstStyle/>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Dr. Makoto NATSUISAKA, JAXA</a:t>
            </a:r>
            <a:endParaRPr lang="en-GB" sz="1400" dirty="0">
              <a:solidFill>
                <a:schemeClr val="bg1"/>
              </a:solidFill>
            </a:endParaRP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Agenda ID: 2023.04.</a:t>
            </a:r>
            <a:r>
              <a:rPr lang="en-GB" b="1" dirty="0">
                <a:solidFill>
                  <a:schemeClr val="bg1"/>
                </a:solidFill>
              </a:rPr>
              <a:t>18</a:t>
            </a:r>
            <a:r>
              <a:rPr lang="en-GB" sz="1400" b="1" i="0" u="none" strike="noStrike" cap="none" dirty="0">
                <a:solidFill>
                  <a:schemeClr val="bg1"/>
                </a:solidFill>
                <a:latin typeface="Arial"/>
                <a:ea typeface="Arial"/>
                <a:cs typeface="Arial"/>
                <a:sym typeface="Arial"/>
              </a:rPr>
              <a:t>_09.30</a:t>
            </a:r>
            <a:endParaRPr lang="en-GB" sz="1400" dirty="0">
              <a:solidFill>
                <a:schemeClr val="bg1"/>
              </a:solidFill>
            </a:endParaRPr>
          </a:p>
          <a:p>
            <a:pPr marL="0" marR="0" lvl="0" indent="0" algn="r" rtl="0">
              <a:lnSpc>
                <a:spcPct val="150000"/>
              </a:lnSpc>
              <a:spcBef>
                <a:spcPts val="0"/>
              </a:spcBef>
              <a:spcAft>
                <a:spcPts val="0"/>
              </a:spcAft>
              <a:buNone/>
            </a:pPr>
            <a:r>
              <a:rPr lang="en-GB" sz="1800" b="1" i="0" u="none" strike="noStrike" cap="none" dirty="0">
                <a:solidFill>
                  <a:schemeClr val="bg1"/>
                </a:solidFill>
                <a:latin typeface="Arial"/>
                <a:ea typeface="Arial"/>
                <a:cs typeface="Arial"/>
                <a:sym typeface="Arial"/>
              </a:rPr>
              <a:t>WGISS-55</a:t>
            </a:r>
          </a:p>
          <a:p>
            <a:pPr marL="0" marR="0" lvl="0" indent="0" algn="r" rtl="0">
              <a:lnSpc>
                <a:spcPct val="150000"/>
              </a:lnSpc>
              <a:spcBef>
                <a:spcPts val="0"/>
              </a:spcBef>
              <a:spcAft>
                <a:spcPts val="0"/>
              </a:spcAft>
              <a:buNone/>
            </a:pPr>
            <a:r>
              <a:rPr lang="en-GB" sz="1400" b="1" i="0" u="none" strike="noStrike" cap="none" dirty="0">
                <a:solidFill>
                  <a:schemeClr val="bg1"/>
                </a:solidFill>
                <a:latin typeface="Arial"/>
                <a:ea typeface="Arial"/>
                <a:cs typeface="Arial"/>
                <a:sym typeface="Arial"/>
              </a:rPr>
              <a:t>Cordoba, Argentina (CONAE)</a:t>
            </a:r>
          </a:p>
          <a:p>
            <a:pPr marL="0" marR="0" lvl="0" indent="0" algn="r" rtl="0">
              <a:lnSpc>
                <a:spcPct val="150000"/>
              </a:lnSpc>
              <a:spcBef>
                <a:spcPts val="0"/>
              </a:spcBef>
              <a:spcAft>
                <a:spcPts val="0"/>
              </a:spcAft>
              <a:buNone/>
            </a:pPr>
            <a:r>
              <a:rPr lang="en-GB" sz="1400" b="1" dirty="0">
                <a:solidFill>
                  <a:schemeClr val="bg1"/>
                </a:solidFill>
              </a:rPr>
              <a:t>18-20 April 2023</a:t>
            </a:r>
            <a:endParaRPr lang="en-GB" sz="1400" b="1"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New Space Task Team</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10</a:t>
            </a:fld>
            <a:endParaRPr sz="1400" b="1">
              <a:solidFill>
                <a:schemeClr val="accent1"/>
              </a:solidFill>
              <a:latin typeface="Arial"/>
              <a:ea typeface="Arial"/>
              <a:cs typeface="Arial"/>
              <a:sym typeface="Arial"/>
            </a:endParaRPr>
          </a:p>
        </p:txBody>
      </p:sp>
      <p:pic>
        <p:nvPicPr>
          <p:cNvPr id="2" name="Google Shape;312;p35">
            <a:extLst>
              <a:ext uri="{FF2B5EF4-FFF2-40B4-BE49-F238E27FC236}">
                <a16:creationId xmlns:a16="http://schemas.microsoft.com/office/drawing/2014/main" id="{161711F4-1938-9E03-927E-B6258F4FC864}"/>
              </a:ext>
            </a:extLst>
          </p:cNvPr>
          <p:cNvPicPr preferRelativeResize="0"/>
          <p:nvPr/>
        </p:nvPicPr>
        <p:blipFill rotWithShape="1">
          <a:blip r:embed="rId3">
            <a:alphaModFix/>
          </a:blip>
          <a:srcRect/>
          <a:stretch/>
        </p:blipFill>
        <p:spPr>
          <a:xfrm>
            <a:off x="-889" y="865545"/>
            <a:ext cx="12192000" cy="5708542"/>
          </a:xfrm>
          <a:prstGeom prst="rect">
            <a:avLst/>
          </a:prstGeom>
          <a:noFill/>
          <a:ln>
            <a:noFill/>
          </a:ln>
        </p:spPr>
      </p:pic>
      <p:sp>
        <p:nvSpPr>
          <p:cNvPr id="3" name="楕円 2">
            <a:extLst>
              <a:ext uri="{FF2B5EF4-FFF2-40B4-BE49-F238E27FC236}">
                <a16:creationId xmlns:a16="http://schemas.microsoft.com/office/drawing/2014/main" id="{ED2F0970-8F80-52E0-9D47-F2386A3AF3CC}"/>
              </a:ext>
            </a:extLst>
          </p:cNvPr>
          <p:cNvSpPr/>
          <p:nvPr/>
        </p:nvSpPr>
        <p:spPr>
          <a:xfrm>
            <a:off x="4279768" y="1753386"/>
            <a:ext cx="622170" cy="329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CAAD34C4-1357-E6A4-B9E4-F9CFC2C124CF}"/>
              </a:ext>
            </a:extLst>
          </p:cNvPr>
          <p:cNvSpPr/>
          <p:nvPr/>
        </p:nvSpPr>
        <p:spPr>
          <a:xfrm>
            <a:off x="4279768" y="3554847"/>
            <a:ext cx="622170" cy="329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50AB3C7-747B-86B7-530A-1B6A7ED743DE}"/>
              </a:ext>
            </a:extLst>
          </p:cNvPr>
          <p:cNvSpPr/>
          <p:nvPr/>
        </p:nvSpPr>
        <p:spPr>
          <a:xfrm>
            <a:off x="4724399" y="5064467"/>
            <a:ext cx="622170" cy="3299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2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Highlight of the Meeting</a:t>
            </a:r>
            <a:endParaRPr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88" name="Google Shape;88;p10"/>
          <p:cNvSpPr txBox="1"/>
          <p:nvPr/>
        </p:nvSpPr>
        <p:spPr>
          <a:xfrm>
            <a:off x="403383" y="1329395"/>
            <a:ext cx="11385234" cy="4893607"/>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Share the information on </a:t>
            </a:r>
            <a:r>
              <a:rPr lang="en-GB" sz="1600" b="1" dirty="0">
                <a:solidFill>
                  <a:schemeClr val="accent1">
                    <a:lumMod val="75000"/>
                  </a:schemeClr>
                </a:solidFill>
                <a:latin typeface="Arial"/>
                <a:ea typeface="Arial"/>
                <a:cs typeface="Arial"/>
                <a:sym typeface="Arial"/>
              </a:rPr>
              <a:t>CEOS activities</a:t>
            </a:r>
            <a:r>
              <a:rPr lang="en-GB" sz="1600" dirty="0">
                <a:solidFill>
                  <a:schemeClr val="dk1"/>
                </a:solidFill>
                <a:latin typeface="Arial"/>
                <a:ea typeface="Arial"/>
                <a:cs typeface="Arial"/>
                <a:sym typeface="Arial"/>
              </a:rPr>
              <a:t>; </a:t>
            </a:r>
            <a:r>
              <a:rPr lang="en-GB" sz="1600" dirty="0">
                <a:solidFill>
                  <a:srgbClr val="FF0000"/>
                </a:solidFill>
                <a:latin typeface="Arial"/>
                <a:ea typeface="Arial"/>
                <a:cs typeface="Arial"/>
                <a:sym typeface="Arial"/>
              </a:rPr>
              <a:t>CEOS Work Plan 2023-2025, CEO Report</a:t>
            </a:r>
          </a:p>
          <a:p>
            <a:pPr marL="214313" marR="0" lvl="0" indent="-214313" algn="l" rtl="0">
              <a:lnSpc>
                <a:spcPct val="150000"/>
              </a:lnSpc>
              <a:spcBef>
                <a:spcPts val="0"/>
              </a:spcBef>
              <a:spcAft>
                <a:spcPts val="0"/>
              </a:spcAft>
              <a:buClr>
                <a:schemeClr val="dk1"/>
              </a:buClr>
              <a:buSzPts val="1600"/>
              <a:buFont typeface="Noto Sans Symbols"/>
              <a:buChar char="❖"/>
            </a:pPr>
            <a:r>
              <a:rPr lang="en-GB" sz="1600" b="1" dirty="0">
                <a:solidFill>
                  <a:schemeClr val="accent1">
                    <a:lumMod val="75000"/>
                  </a:schemeClr>
                </a:solidFill>
              </a:rPr>
              <a:t>Joint session with WGDisaster</a:t>
            </a:r>
            <a:r>
              <a:rPr lang="en-GB" sz="1600" dirty="0">
                <a:solidFill>
                  <a:schemeClr val="accent1">
                    <a:lumMod val="75000"/>
                  </a:schemeClr>
                </a:solidFill>
              </a:rPr>
              <a:t>; </a:t>
            </a:r>
            <a:r>
              <a:rPr lang="en-GB" sz="1600" dirty="0">
                <a:solidFill>
                  <a:srgbClr val="FF0000"/>
                </a:solidFill>
              </a:rPr>
              <a:t>Foster Mutual Understandings,</a:t>
            </a:r>
            <a:r>
              <a:rPr lang="en-GB" sz="1600" dirty="0">
                <a:solidFill>
                  <a:srgbClr val="FF0000"/>
                </a:solidFill>
                <a:latin typeface="Arial"/>
                <a:ea typeface="Arial"/>
                <a:cs typeface="Arial"/>
                <a:sym typeface="Arial"/>
              </a:rPr>
              <a:t> Identify Seeds of Collaborations (AI/ML, Service Discovery, EAIL)</a:t>
            </a:r>
            <a:endParaRPr lang="en-GB" sz="1600" dirty="0">
              <a:solidFill>
                <a:schemeClr val="dk1"/>
              </a:solidFill>
              <a:latin typeface="Arial"/>
              <a:ea typeface="Arial"/>
              <a:cs typeface="Arial"/>
              <a:sym typeface="Aria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accent1">
                    <a:lumMod val="75000"/>
                  </a:schemeClr>
                </a:solidFill>
              </a:rPr>
              <a:t>CEOS Interoperability Framework</a:t>
            </a:r>
            <a:r>
              <a:rPr lang="en-US" altLang="en-US" sz="1600" dirty="0">
                <a:solidFill>
                  <a:schemeClr val="dk1"/>
                </a:solidFill>
              </a:rPr>
              <a:t>; </a:t>
            </a:r>
            <a:r>
              <a:rPr lang="en-US" altLang="en-US" sz="1600" dirty="0">
                <a:solidFill>
                  <a:srgbClr val="FF0000"/>
                </a:solidFill>
              </a:rPr>
              <a:t>WGISS Contributions, </a:t>
            </a:r>
            <a:r>
              <a:rPr lang="en-US" altLang="ja-JP" sz="1600" dirty="0">
                <a:solidFill>
                  <a:schemeClr val="bg2">
                    <a:lumMod val="50000"/>
                  </a:schemeClr>
                </a:solidFill>
              </a:rPr>
              <a:t>What (focus and factors) will we deal with? How and who will we contribute to the activities? What will be the vision? Should we reform “Interoperability Data and Use Interest Group”? Can we treat data presentation? -&gt; 2-hour discussions</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accent1">
                    <a:lumMod val="75000"/>
                  </a:schemeClr>
                </a:solidFill>
              </a:rPr>
              <a:t>CEOS New Space Task Team (NSTT</a:t>
            </a:r>
            <a:r>
              <a:rPr lang="en-US" altLang="en-US" sz="1600" dirty="0">
                <a:solidFill>
                  <a:schemeClr val="accent1">
                    <a:lumMod val="75000"/>
                  </a:schemeClr>
                </a:solidFill>
              </a:rPr>
              <a:t>); </a:t>
            </a:r>
            <a:r>
              <a:rPr lang="en-US" altLang="en-US" sz="1600" dirty="0">
                <a:solidFill>
                  <a:srgbClr val="FF0000"/>
                </a:solidFill>
              </a:rPr>
              <a:t>WGISS Contributions</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dirty="0">
                <a:solidFill>
                  <a:schemeClr val="accent1">
                    <a:lumMod val="50000"/>
                  </a:schemeClr>
                </a:solidFill>
              </a:rPr>
              <a:t>Interest Group Sessions; </a:t>
            </a:r>
            <a:r>
              <a:rPr lang="en-US" altLang="en-US" sz="1600" dirty="0">
                <a:solidFill>
                  <a:schemeClr val="accent1">
                    <a:lumMod val="75000"/>
                  </a:schemeClr>
                </a:solidFill>
              </a:rPr>
              <a:t>Status Reports and </a:t>
            </a:r>
            <a:r>
              <a:rPr lang="en-US" altLang="en-US" sz="1600" dirty="0">
                <a:solidFill>
                  <a:srgbClr val="FF0000"/>
                </a:solidFill>
              </a:rPr>
              <a:t>Discussions on the Way Forward</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dirty="0">
                <a:solidFill>
                  <a:schemeClr val="accent1">
                    <a:lumMod val="50000"/>
                  </a:schemeClr>
                </a:solidFill>
              </a:rPr>
              <a:t>Member Reports</a:t>
            </a:r>
            <a:r>
              <a:rPr lang="en-US" altLang="en-US" sz="1600" dirty="0">
                <a:solidFill>
                  <a:srgbClr val="FF0000"/>
                </a:solidFill>
              </a:rPr>
              <a:t>; Foster Mutual Understandings among WGISS and WGDisaster members, in especially for </a:t>
            </a:r>
            <a:r>
              <a:rPr lang="en-US" altLang="en-US" sz="1600" b="1" dirty="0">
                <a:solidFill>
                  <a:srgbClr val="FF0000"/>
                </a:solidFill>
              </a:rPr>
              <a:t>CONAE!</a:t>
            </a:r>
            <a:r>
              <a:rPr lang="en-US" altLang="en-US" sz="1600" dirty="0">
                <a:solidFill>
                  <a:srgbClr val="FF0000"/>
                </a:solidFill>
              </a:rPr>
              <a:t>, ISO/TC211</a:t>
            </a:r>
          </a:p>
          <a:p>
            <a:pPr marL="214313" indent="-214313">
              <a:lnSpc>
                <a:spcPct val="150000"/>
              </a:lnSpc>
              <a:buClr>
                <a:schemeClr val="dk1"/>
              </a:buClr>
              <a:buSzPts val="1600"/>
              <a:buFont typeface="Noto Sans Symbols"/>
              <a:buChar char="❖"/>
            </a:pPr>
            <a:r>
              <a:rPr lang="en-US" altLang="ja-JP" sz="1600" b="1" dirty="0">
                <a:solidFill>
                  <a:schemeClr val="accent1">
                    <a:lumMod val="75000"/>
                  </a:schemeClr>
                </a:solidFill>
              </a:rPr>
              <a:t>Discussion with SEO </a:t>
            </a:r>
            <a:r>
              <a:rPr lang="en-US" altLang="ja-JP" sz="1600" dirty="0">
                <a:solidFill>
                  <a:schemeClr val="bg2">
                    <a:lumMod val="50000"/>
                  </a:schemeClr>
                </a:solidFill>
              </a:rPr>
              <a:t>for cloud use; SEO strategy for cloud use?, Collaboration with SEO? </a:t>
            </a:r>
          </a:p>
          <a:p>
            <a:pPr marL="214313" marR="0" lvl="0" indent="-214313" algn="l" rtl="0">
              <a:lnSpc>
                <a:spcPct val="150000"/>
              </a:lnSpc>
              <a:spcBef>
                <a:spcPts val="0"/>
              </a:spcBef>
              <a:spcAft>
                <a:spcPts val="0"/>
              </a:spcAft>
              <a:buClr>
                <a:schemeClr val="dk1"/>
              </a:buClr>
              <a:buSzPts val="1600"/>
              <a:buFont typeface="Noto Sans Symbols"/>
              <a:buChar char="❖"/>
            </a:pPr>
            <a:r>
              <a:rPr lang="en-US" altLang="en-US" sz="1600" b="1" dirty="0">
                <a:solidFill>
                  <a:schemeClr val="accent1">
                    <a:lumMod val="50000"/>
                  </a:schemeClr>
                </a:solidFill>
              </a:rPr>
              <a:t>WGISS Organization </a:t>
            </a:r>
            <a:r>
              <a:rPr lang="en-US" altLang="en-US" sz="1600" dirty="0">
                <a:solidFill>
                  <a:schemeClr val="accent1">
                    <a:lumMod val="50000"/>
                  </a:schemeClr>
                </a:solidFill>
              </a:rPr>
              <a:t>Matter; </a:t>
            </a:r>
            <a:r>
              <a:rPr lang="en-US" altLang="en-US" sz="1600" dirty="0">
                <a:solidFill>
                  <a:srgbClr val="FF0000"/>
                </a:solidFill>
              </a:rPr>
              <a:t>Vice Chair Solicitation, Reformation of Interoperability Data and Use IG, </a:t>
            </a:r>
            <a:r>
              <a:rPr lang="en-US" altLang="ja-JP" sz="1600" dirty="0">
                <a:solidFill>
                  <a:srgbClr val="FF0000"/>
                </a:solidFill>
              </a:rPr>
              <a:t>WGISS vision and feedback to workplan and TOR</a:t>
            </a:r>
            <a:r>
              <a:rPr lang="en-US" altLang="en-US" sz="1600" dirty="0">
                <a:solidFill>
                  <a:srgbClr val="FF0000"/>
                </a:solidFill>
              </a:rPr>
              <a:t>, etc..</a:t>
            </a:r>
          </a:p>
        </p:txBody>
      </p:sp>
    </p:spTree>
    <p:extLst>
      <p:ext uri="{BB962C8B-B14F-4D97-AF65-F5344CB8AC3E}">
        <p14:creationId xmlns:p14="http://schemas.microsoft.com/office/powerpoint/2010/main" val="388045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Major Events Since WGISS-54</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3</a:t>
            </a:fld>
            <a:endParaRPr sz="1400" b="1">
              <a:solidFill>
                <a:schemeClr val="accent1"/>
              </a:solidFill>
              <a:latin typeface="Arial"/>
              <a:ea typeface="Arial"/>
              <a:cs typeface="Arial"/>
              <a:sym typeface="Arial"/>
            </a:endParaRPr>
          </a:p>
        </p:txBody>
      </p:sp>
      <p:sp>
        <p:nvSpPr>
          <p:cNvPr id="88" name="Google Shape;88;p10"/>
          <p:cNvSpPr txBox="1"/>
          <p:nvPr/>
        </p:nvSpPr>
        <p:spPr>
          <a:xfrm>
            <a:off x="398271" y="1420355"/>
            <a:ext cx="11395457" cy="4031833"/>
          </a:xfrm>
          <a:prstGeom prst="rect">
            <a:avLst/>
          </a:prstGeom>
          <a:noFill/>
          <a:ln>
            <a:noFill/>
          </a:ln>
        </p:spPr>
        <p:txBody>
          <a:bodyPr spcFirstLastPara="1" wrap="square" lIns="91425" tIns="45700" rIns="91425" bIns="45700" anchor="t" anchorCtr="0">
            <a:spAutoFit/>
          </a:bodyPr>
          <a:lstStyle/>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2022 </a:t>
            </a:r>
            <a:r>
              <a:rPr lang="en-GB" sz="1600" b="1" dirty="0">
                <a:solidFill>
                  <a:schemeClr val="dk1"/>
                </a:solidFill>
                <a:latin typeface="Arial"/>
                <a:ea typeface="Arial"/>
                <a:cs typeface="Arial"/>
                <a:sym typeface="Arial"/>
              </a:rPr>
              <a:t>CEOS Plenary </a:t>
            </a:r>
            <a:r>
              <a:rPr lang="en-GB" sz="1600" dirty="0">
                <a:solidFill>
                  <a:schemeClr val="dk1"/>
                </a:solidFill>
                <a:latin typeface="Arial"/>
                <a:ea typeface="Arial"/>
                <a:cs typeface="Arial"/>
                <a:sym typeface="Arial"/>
              </a:rPr>
              <a:t>(Nov. 29 – Dec. 01, 2022, Biarritz in France）</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CEOS </a:t>
            </a:r>
            <a:r>
              <a:rPr lang="en-GB" sz="1600" b="1" dirty="0">
                <a:solidFill>
                  <a:schemeClr val="dk1"/>
                </a:solidFill>
                <a:latin typeface="Arial"/>
                <a:ea typeface="Arial"/>
                <a:cs typeface="Arial"/>
                <a:sym typeface="Arial"/>
              </a:rPr>
              <a:t>Work Plan 2023-2025 </a:t>
            </a:r>
            <a:r>
              <a:rPr lang="en-GB" sz="1600" dirty="0">
                <a:solidFill>
                  <a:schemeClr val="dk1"/>
                </a:solidFill>
                <a:latin typeface="Arial"/>
                <a:ea typeface="Arial"/>
                <a:cs typeface="Arial"/>
                <a:sym typeface="Arial"/>
              </a:rPr>
              <a:t>Submitted　</a:t>
            </a:r>
            <a:r>
              <a:rPr lang="en-GB" sz="1600" dirty="0">
                <a:solidFill>
                  <a:srgbClr val="FF0000"/>
                </a:solidFill>
                <a:latin typeface="Arial"/>
                <a:ea typeface="Arial"/>
                <a:cs typeface="Arial"/>
                <a:sym typeface="Arial"/>
              </a:rPr>
              <a:t>⇒　CEO Report</a:t>
            </a:r>
          </a:p>
          <a:p>
            <a:pPr marL="214313" marR="0" lvl="0" indent="-214313" algn="l" rtl="0">
              <a:lnSpc>
                <a:spcPct val="200000"/>
              </a:lnSpc>
              <a:spcBef>
                <a:spcPts val="0"/>
              </a:spcBef>
              <a:spcAft>
                <a:spcPts val="0"/>
              </a:spcAft>
              <a:buClr>
                <a:schemeClr val="dk1"/>
              </a:buClr>
              <a:buSzPts val="1600"/>
              <a:buFont typeface="Noto Sans Symbols"/>
              <a:buChar char="❖"/>
            </a:pPr>
            <a:r>
              <a:rPr lang="en-GB" sz="1600" b="1" dirty="0">
                <a:solidFill>
                  <a:schemeClr val="dk1"/>
                </a:solidFill>
                <a:latin typeface="Arial"/>
                <a:ea typeface="Arial"/>
                <a:cs typeface="Arial"/>
                <a:sym typeface="Arial"/>
              </a:rPr>
              <a:t>CEOS ARD </a:t>
            </a:r>
            <a:r>
              <a:rPr lang="en-GB" sz="1600" dirty="0">
                <a:solidFill>
                  <a:schemeClr val="dk1"/>
                </a:solidFill>
                <a:latin typeface="Arial"/>
                <a:ea typeface="Arial"/>
                <a:cs typeface="Arial"/>
                <a:sym typeface="Arial"/>
              </a:rPr>
              <a:t>Oversight Group　 </a:t>
            </a:r>
            <a:r>
              <a:rPr lang="en-GB" sz="1600" dirty="0">
                <a:solidFill>
                  <a:srgbClr val="FF0000"/>
                </a:solidFill>
                <a:latin typeface="Arial"/>
                <a:ea typeface="Arial"/>
                <a:cs typeface="Arial"/>
                <a:sym typeface="Arial"/>
              </a:rPr>
              <a:t>⇒　OGC/ISO211 liaison Report</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CEOS </a:t>
            </a:r>
            <a:r>
              <a:rPr lang="en-GB" sz="1600" b="1" dirty="0">
                <a:solidFill>
                  <a:schemeClr val="dk1"/>
                </a:solidFill>
                <a:latin typeface="Arial"/>
                <a:ea typeface="Arial"/>
                <a:cs typeface="Arial"/>
                <a:sym typeface="Arial"/>
              </a:rPr>
              <a:t>Ocean Coordination Group</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CEOS </a:t>
            </a:r>
            <a:r>
              <a:rPr lang="en-GB" sz="1600" b="1" dirty="0">
                <a:solidFill>
                  <a:schemeClr val="dk1"/>
                </a:solidFill>
                <a:latin typeface="Arial"/>
                <a:ea typeface="Arial"/>
                <a:cs typeface="Arial"/>
                <a:sym typeface="Arial"/>
              </a:rPr>
              <a:t>Engagement with Standard Organizations</a:t>
            </a:r>
          </a:p>
          <a:p>
            <a:pPr marL="214313" marR="0" lvl="0" indent="-214313" algn="l" rtl="0">
              <a:lnSpc>
                <a:spcPct val="20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CEOS </a:t>
            </a:r>
            <a:r>
              <a:rPr lang="en-GB" sz="1600" b="1" dirty="0">
                <a:solidFill>
                  <a:schemeClr val="dk1"/>
                </a:solidFill>
                <a:latin typeface="Arial"/>
                <a:ea typeface="Arial"/>
                <a:cs typeface="Arial"/>
                <a:sym typeface="Arial"/>
              </a:rPr>
              <a:t>New Space Task Team</a:t>
            </a:r>
          </a:p>
          <a:p>
            <a:pPr marL="214313" marR="0" lvl="0" indent="-214313" algn="l" rtl="0">
              <a:lnSpc>
                <a:spcPct val="200000"/>
              </a:lnSpc>
              <a:spcBef>
                <a:spcPts val="0"/>
              </a:spcBef>
              <a:spcAft>
                <a:spcPts val="0"/>
              </a:spcAft>
              <a:buClr>
                <a:schemeClr val="dk1"/>
              </a:buClr>
              <a:buSzPts val="1600"/>
              <a:buFont typeface="Noto Sans Symbols"/>
              <a:buChar char="❖"/>
            </a:pPr>
            <a:r>
              <a:rPr lang="en-GB" sz="1600" b="1" dirty="0">
                <a:solidFill>
                  <a:schemeClr val="dk1"/>
                </a:solidFill>
                <a:latin typeface="Arial"/>
                <a:ea typeface="Arial"/>
                <a:cs typeface="Arial"/>
                <a:sym typeface="Arial"/>
              </a:rPr>
              <a:t>CEOS Interoperability Framework </a:t>
            </a:r>
            <a:r>
              <a:rPr lang="en-GB" sz="1600" dirty="0">
                <a:solidFill>
                  <a:srgbClr val="FF0000"/>
                </a:solidFill>
                <a:latin typeface="Arial"/>
                <a:ea typeface="Arial"/>
                <a:cs typeface="Arial"/>
                <a:sym typeface="Arial"/>
              </a:rPr>
              <a:t>⇒ CEOS Interoperability Framework session</a:t>
            </a:r>
          </a:p>
          <a:p>
            <a:pPr marL="214313" marR="0" lvl="0" indent="-214313" algn="l" rtl="0">
              <a:lnSpc>
                <a:spcPct val="200000"/>
              </a:lnSpc>
              <a:spcBef>
                <a:spcPts val="0"/>
              </a:spcBef>
              <a:spcAft>
                <a:spcPts val="0"/>
              </a:spcAft>
              <a:buClr>
                <a:schemeClr val="dk1"/>
              </a:buClr>
              <a:buSzPts val="1600"/>
              <a:buFont typeface="Noto Sans Symbols"/>
              <a:buChar char="❖"/>
            </a:pPr>
            <a:r>
              <a:rPr lang="en-GB" sz="1600" b="1" dirty="0">
                <a:solidFill>
                  <a:schemeClr val="dk1"/>
                </a:solidFill>
                <a:latin typeface="Arial"/>
                <a:ea typeface="Arial"/>
                <a:cs typeface="Arial"/>
                <a:sym typeface="Arial"/>
              </a:rPr>
              <a:t>SIT-38</a:t>
            </a:r>
            <a:r>
              <a:rPr lang="en-GB" sz="1600" dirty="0">
                <a:solidFill>
                  <a:schemeClr val="dk1"/>
                </a:solidFill>
                <a:latin typeface="Arial"/>
                <a:ea typeface="Arial"/>
                <a:cs typeface="Arial"/>
                <a:sym typeface="Arial"/>
              </a:rPr>
              <a:t> (Mar. 28-30, 2023, ESA/ESRIN in Italy)</a:t>
            </a:r>
            <a:endParaRPr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256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840431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CEOS Plenary 2022</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4</a:t>
            </a:fld>
            <a:endParaRPr sz="1400" b="1">
              <a:solidFill>
                <a:schemeClr val="accent1"/>
              </a:solidFill>
              <a:latin typeface="Arial"/>
              <a:ea typeface="Arial"/>
              <a:cs typeface="Arial"/>
              <a:sym typeface="Arial"/>
            </a:endParaRPr>
          </a:p>
        </p:txBody>
      </p:sp>
      <p:sp>
        <p:nvSpPr>
          <p:cNvPr id="88" name="Google Shape;88;p10"/>
          <p:cNvSpPr txBox="1"/>
          <p:nvPr/>
        </p:nvSpPr>
        <p:spPr>
          <a:xfrm>
            <a:off x="181156" y="1282731"/>
            <a:ext cx="6332766" cy="3647112"/>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GB" sz="1600" dirty="0">
                <a:solidFill>
                  <a:schemeClr val="dk1"/>
                </a:solidFill>
                <a:latin typeface="Arial"/>
                <a:ea typeface="Arial"/>
                <a:cs typeface="Arial"/>
                <a:sym typeface="Arial"/>
              </a:rPr>
              <a:t>Nov. 29 – Dec. 01,2022, Biarritz in France</a:t>
            </a:r>
            <a:endParaRPr lang="en-GB" sz="1600" dirty="0">
              <a:solidFill>
                <a:srgbClr val="FF0000"/>
              </a:solidFill>
              <a:latin typeface="Arial"/>
              <a:ea typeface="Arial"/>
              <a:cs typeface="Arial"/>
              <a:sym typeface="Arial"/>
            </a:endParaRPr>
          </a:p>
          <a:p>
            <a:pPr marL="214313" marR="0" lvl="0" indent="-214313" algn="l" rtl="0">
              <a:lnSpc>
                <a:spcPct val="150000"/>
              </a:lnSpc>
              <a:spcBef>
                <a:spcPts val="0"/>
              </a:spcBef>
              <a:spcAft>
                <a:spcPts val="0"/>
              </a:spcAft>
              <a:buClr>
                <a:schemeClr val="dk1"/>
              </a:buClr>
              <a:buSzPts val="1600"/>
              <a:buFont typeface="Noto Sans Symbols"/>
              <a:buChar char="❖"/>
            </a:pPr>
            <a:r>
              <a:rPr lang="en-GB" sz="1600" b="1" dirty="0">
                <a:solidFill>
                  <a:schemeClr val="dk1"/>
                </a:solidFill>
                <a:latin typeface="Arial"/>
                <a:ea typeface="Arial"/>
                <a:cs typeface="Arial"/>
                <a:sym typeface="Arial"/>
              </a:rPr>
              <a:t>CEOS Chair (CNES) Decision </a:t>
            </a:r>
          </a:p>
          <a:p>
            <a:pPr marR="0" lvl="0" algn="l" rtl="0">
              <a:lnSpc>
                <a:spcPct val="150000"/>
              </a:lnSpc>
              <a:spcBef>
                <a:spcPts val="0"/>
              </a:spcBef>
              <a:spcAft>
                <a:spcPts val="0"/>
              </a:spcAft>
              <a:buClr>
                <a:schemeClr val="dk1"/>
              </a:buClr>
              <a:buSzPts val="1600"/>
            </a:pPr>
            <a:r>
              <a:rPr lang="en-GB" sz="1600" dirty="0">
                <a:solidFill>
                  <a:schemeClr val="dk1"/>
                </a:solidFill>
                <a:latin typeface="Arial"/>
                <a:ea typeface="Arial"/>
                <a:cs typeface="Arial"/>
                <a:sym typeface="Arial"/>
              </a:rPr>
              <a:t>    =&gt; </a:t>
            </a:r>
            <a:r>
              <a:rPr lang="en-GB" sz="1600" b="1" dirty="0">
                <a:solidFill>
                  <a:srgbClr val="FF0000"/>
                </a:solidFill>
              </a:rPr>
              <a:t>CEOS Interoperability Framework</a:t>
            </a:r>
            <a:endParaRPr lang="en-GB" sz="1600" b="1" dirty="0">
              <a:solidFill>
                <a:srgbClr val="FF0000"/>
              </a:solidFill>
              <a:latin typeface="Arial"/>
              <a:ea typeface="Arial"/>
              <a:cs typeface="Arial"/>
              <a:sym typeface="Arial"/>
            </a:endParaRPr>
          </a:p>
          <a:p>
            <a:pPr marL="214313" indent="-214313">
              <a:lnSpc>
                <a:spcPct val="150000"/>
              </a:lnSpc>
              <a:buClr>
                <a:schemeClr val="dk1"/>
              </a:buClr>
              <a:buSzPts val="1600"/>
              <a:buFont typeface="Noto Sans Symbols"/>
              <a:buChar char="❖"/>
            </a:pPr>
            <a:r>
              <a:rPr lang="en-US" altLang="ja-JP" sz="1600" dirty="0"/>
              <a:t>New Chair (GISTDA) Priorities </a:t>
            </a:r>
          </a:p>
          <a:p>
            <a:pPr>
              <a:lnSpc>
                <a:spcPct val="150000"/>
              </a:lnSpc>
              <a:buClr>
                <a:schemeClr val="dk1"/>
              </a:buClr>
              <a:buSzPts val="1600"/>
            </a:pPr>
            <a:r>
              <a:rPr lang="en-US" altLang="ja-JP" sz="1600" dirty="0"/>
              <a:t>    =&gt; </a:t>
            </a:r>
            <a:r>
              <a:rPr lang="en-US" altLang="ja-JP" sz="1800" dirty="0">
                <a:solidFill>
                  <a:srgbClr val="FF0000"/>
                </a:solidFill>
              </a:rPr>
              <a:t>“Earth Observation for Better Environment, Economy, and Humanity”; </a:t>
            </a:r>
            <a:r>
              <a:rPr lang="en-US" altLang="ja-JP" sz="1800" dirty="0"/>
              <a:t>Supporting CEOS Preparations and Inputs to the </a:t>
            </a:r>
            <a:r>
              <a:rPr lang="en-US" altLang="ja-JP" sz="1800" dirty="0">
                <a:solidFill>
                  <a:srgbClr val="FF0000"/>
                </a:solidFill>
              </a:rPr>
              <a:t>Global Stocktake </a:t>
            </a:r>
            <a:r>
              <a:rPr lang="en-US" altLang="ja-JP" sz="1800" dirty="0"/>
              <a:t>of the UNFCCC Paris Agreement</a:t>
            </a:r>
          </a:p>
          <a:p>
            <a:pPr lvl="2">
              <a:lnSpc>
                <a:spcPct val="150000"/>
              </a:lnSpc>
            </a:pPr>
            <a:r>
              <a:rPr lang="en-US" altLang="ja-JP" sz="1800" dirty="0"/>
              <a:t>Supporting Exploration of New Geometries for Space Agencies and CEOS with </a:t>
            </a:r>
            <a:r>
              <a:rPr lang="en-US" altLang="ja-JP" sz="1800" dirty="0">
                <a:solidFill>
                  <a:srgbClr val="FF0000"/>
                </a:solidFill>
              </a:rPr>
              <a:t>New Space</a:t>
            </a:r>
            <a:endParaRPr sz="1800" dirty="0">
              <a:solidFill>
                <a:schemeClr val="dk1"/>
              </a:solidFill>
              <a:latin typeface="Arial"/>
              <a:ea typeface="Arial"/>
              <a:cs typeface="Arial"/>
              <a:sym typeface="Arial"/>
            </a:endParaRPr>
          </a:p>
        </p:txBody>
      </p:sp>
      <p:pic>
        <p:nvPicPr>
          <p:cNvPr id="5" name="Picture 2">
            <a:extLst>
              <a:ext uri="{FF2B5EF4-FFF2-40B4-BE49-F238E27FC236}">
                <a16:creationId xmlns:a16="http://schemas.microsoft.com/office/drawing/2014/main" id="{60F4C2BA-D746-96D4-D57B-A77B87913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922" y="1206288"/>
            <a:ext cx="5298689" cy="520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1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90193" y="103248"/>
            <a:ext cx="942680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rPr>
              <a:t>CEOS Ocean Coordination Group</a:t>
            </a:r>
            <a:endParaRPr lang="en-GB"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5</a:t>
            </a:fld>
            <a:endParaRPr sz="1400" b="1">
              <a:solidFill>
                <a:schemeClr val="accent1"/>
              </a:solidFill>
              <a:latin typeface="Arial"/>
              <a:ea typeface="Arial"/>
              <a:cs typeface="Arial"/>
              <a:sym typeface="Arial"/>
            </a:endParaRPr>
          </a:p>
        </p:txBody>
      </p:sp>
      <p:sp>
        <p:nvSpPr>
          <p:cNvPr id="88" name="Google Shape;88;p10"/>
          <p:cNvSpPr txBox="1"/>
          <p:nvPr/>
        </p:nvSpPr>
        <p:spPr>
          <a:xfrm>
            <a:off x="238264" y="1490048"/>
            <a:ext cx="11715471" cy="2308284"/>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CEOS Ocean Coordination Group is a task force formally led by the SIT Chair and currently done by the Coast AHT Chair.  The objective is to coordinate CEOS ocean-related activities and clarify CEOS’ contribution to the UN Ocean Decade.</a:t>
            </a:r>
            <a:endParaRPr lang="en-US" sz="1600" dirty="0">
              <a:solidFill>
                <a:srgbClr val="FF0000"/>
              </a:solidFill>
              <a:latin typeface="Arial"/>
              <a:ea typeface="Arial"/>
              <a:cs typeface="Arial"/>
              <a:sym typeface="Aria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6-month extension for further discussions was approved at SIT-38.</a:t>
            </a: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WGISS chair was invited to the activities regarding future use of EAIL, but the operation of EAIL was moved to the joint activity by SEO/CSIRO and discussion points are thematic, and accordingly the WGISS missions are considered as completed.  </a:t>
            </a:r>
          </a:p>
        </p:txBody>
      </p:sp>
    </p:spTree>
    <p:extLst>
      <p:ext uri="{BB962C8B-B14F-4D97-AF65-F5344CB8AC3E}">
        <p14:creationId xmlns:p14="http://schemas.microsoft.com/office/powerpoint/2010/main" val="197849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38264" y="188089"/>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Engagement with Standards Organizations</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6</a:t>
            </a:fld>
            <a:endParaRPr sz="1400" b="1">
              <a:solidFill>
                <a:schemeClr val="accent1"/>
              </a:solidFill>
              <a:latin typeface="Arial"/>
              <a:ea typeface="Arial"/>
              <a:cs typeface="Arial"/>
              <a:sym typeface="Arial"/>
            </a:endParaRPr>
          </a:p>
        </p:txBody>
      </p:sp>
      <p:sp>
        <p:nvSpPr>
          <p:cNvPr id="88" name="Google Shape;88;p10"/>
          <p:cNvSpPr txBox="1"/>
          <p:nvPr/>
        </p:nvSpPr>
        <p:spPr>
          <a:xfrm>
            <a:off x="238264" y="1179620"/>
            <a:ext cx="11715471" cy="3046948"/>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The issue raised at SIT-TW 2022; In discussions around standards for Analysis-Ready Data, it became clear that CEOS was perhaps uncoordinated in its approach to engagement with standards bodies. For ARD, this coordination has since been resolved via the ongoing effort of the CEOS-ARD Oversight Group. Question remains whether CEOS generally needs more formal coordination around engagement with standards bodies, e.g., ISO / OGC / IEEE.  Consultation with the CEOS community at 2022 SIT Technical Workshop side meeting – agreed that more coordination on the engagement of CEOS with standards organizations would be beneficial.</a:t>
            </a:r>
          </a:p>
          <a:p>
            <a:pPr marR="0" lvl="0" algn="l" rtl="0">
              <a:lnSpc>
                <a:spcPct val="150000"/>
              </a:lnSpc>
              <a:spcBef>
                <a:spcPts val="0"/>
              </a:spcBef>
              <a:spcAft>
                <a:spcPts val="0"/>
              </a:spcAft>
              <a:buClr>
                <a:schemeClr val="dk1"/>
              </a:buClr>
              <a:buSzPts val="1600"/>
            </a:pPr>
            <a:endParaRPr lang="en-US" altLang="ja-JP" sz="1600" dirty="0">
              <a:solidFill>
                <a:schemeClr val="bg2">
                  <a:lumMod val="50000"/>
                </a:schemeClr>
              </a:solidFill>
            </a:endParaRPr>
          </a:p>
          <a:p>
            <a:pPr marL="214313" marR="0" lvl="0" indent="-214313" algn="l" rtl="0">
              <a:lnSpc>
                <a:spcPct val="150000"/>
              </a:lnSpc>
              <a:spcBef>
                <a:spcPts val="0"/>
              </a:spcBef>
              <a:spcAft>
                <a:spcPts val="0"/>
              </a:spcAft>
              <a:buClr>
                <a:schemeClr val="dk1"/>
              </a:buClr>
              <a:buSzPts val="1600"/>
              <a:buFont typeface="Noto Sans Symbols"/>
              <a:buChar char="❖"/>
            </a:pPr>
            <a:r>
              <a:rPr lang="en-US" altLang="ja-JP" sz="1600" dirty="0">
                <a:solidFill>
                  <a:schemeClr val="bg2">
                    <a:lumMod val="50000"/>
                  </a:schemeClr>
                </a:solidFill>
              </a:rPr>
              <a:t>  CEOS Plenary Discussion and Results</a:t>
            </a:r>
          </a:p>
        </p:txBody>
      </p:sp>
      <p:graphicFrame>
        <p:nvGraphicFramePr>
          <p:cNvPr id="3" name="Google Shape;85;p10">
            <a:extLst>
              <a:ext uri="{FF2B5EF4-FFF2-40B4-BE49-F238E27FC236}">
                <a16:creationId xmlns:a16="http://schemas.microsoft.com/office/drawing/2014/main" id="{323C7353-AD0B-7F4B-B018-B659A081929E}"/>
              </a:ext>
            </a:extLst>
          </p:cNvPr>
          <p:cNvGraphicFramePr/>
          <p:nvPr>
            <p:extLst>
              <p:ext uri="{D42A27DB-BD31-4B8C-83A1-F6EECF244321}">
                <p14:modId xmlns:p14="http://schemas.microsoft.com/office/powerpoint/2010/main" val="3754571760"/>
              </p:ext>
            </p:extLst>
          </p:nvPr>
        </p:nvGraphicFramePr>
        <p:xfrm>
          <a:off x="732137" y="4533431"/>
          <a:ext cx="10727725" cy="1516627"/>
        </p:xfrm>
        <a:graphic>
          <a:graphicData uri="http://schemas.openxmlformats.org/drawingml/2006/table">
            <a:tbl>
              <a:tblPr>
                <a:noFill/>
              </a:tblPr>
              <a:tblGrid>
                <a:gridCol w="2177125">
                  <a:extLst>
                    <a:ext uri="{9D8B030D-6E8A-4147-A177-3AD203B41FA5}">
                      <a16:colId xmlns:a16="http://schemas.microsoft.com/office/drawing/2014/main" val="20000"/>
                    </a:ext>
                  </a:extLst>
                </a:gridCol>
                <a:gridCol w="5758925">
                  <a:extLst>
                    <a:ext uri="{9D8B030D-6E8A-4147-A177-3AD203B41FA5}">
                      <a16:colId xmlns:a16="http://schemas.microsoft.com/office/drawing/2014/main" val="20001"/>
                    </a:ext>
                  </a:extLst>
                </a:gridCol>
                <a:gridCol w="2791675">
                  <a:extLst>
                    <a:ext uri="{9D8B030D-6E8A-4147-A177-3AD203B41FA5}">
                      <a16:colId xmlns:a16="http://schemas.microsoft.com/office/drawing/2014/main" val="20002"/>
                    </a:ext>
                  </a:extLst>
                </a:gridCol>
              </a:tblGrid>
              <a:tr h="1516627">
                <a:tc>
                  <a:txBody>
                    <a:bodyPr/>
                    <a:lstStyle/>
                    <a:p>
                      <a:pPr marL="0" lvl="0" indent="0" algn="ctr" rtl="0">
                        <a:lnSpc>
                          <a:spcPct val="112999"/>
                        </a:lnSpc>
                        <a:spcBef>
                          <a:spcPts val="600"/>
                        </a:spcBef>
                        <a:spcAft>
                          <a:spcPts val="600"/>
                        </a:spcAft>
                        <a:buNone/>
                      </a:pPr>
                      <a:r>
                        <a:rPr lang="en-GB" sz="1800" b="1">
                          <a:solidFill>
                            <a:srgbClr val="FFFFFF"/>
                          </a:solidFill>
                          <a:latin typeface="Calibri"/>
                          <a:ea typeface="Calibri"/>
                          <a:cs typeface="Calibri"/>
                          <a:sym typeface="Calibri"/>
                        </a:rPr>
                        <a:t>CEOS-36-09</a:t>
                      </a:r>
                      <a:endParaRPr sz="1800" b="1">
                        <a:solidFill>
                          <a:srgbClr val="FFFFFF"/>
                        </a:solidFill>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3366"/>
                    </a:solidFill>
                  </a:tcPr>
                </a:tc>
                <a:tc>
                  <a:txBody>
                    <a:bodyPr/>
                    <a:lstStyle/>
                    <a:p>
                      <a:pPr marL="0" lvl="0" indent="0" algn="l" rtl="0">
                        <a:lnSpc>
                          <a:spcPct val="112999"/>
                        </a:lnSpc>
                        <a:spcBef>
                          <a:spcPts val="600"/>
                        </a:spcBef>
                        <a:spcAft>
                          <a:spcPts val="600"/>
                        </a:spcAft>
                        <a:buNone/>
                      </a:pPr>
                      <a:r>
                        <a:rPr lang="en-GB" sz="1800" dirty="0">
                          <a:latin typeface="Calibri"/>
                          <a:ea typeface="Calibri"/>
                          <a:cs typeface="Calibri"/>
                          <a:sym typeface="Calibri"/>
                        </a:rPr>
                        <a:t>SIT Chair to organise a dedicated session on the topic of CEOS engagement with standards organisations at SIT-38 and invite CEOS entities to present their experience and status, with the </a:t>
                      </a:r>
                      <a:r>
                        <a:rPr lang="en-GB" sz="1800" b="1" dirty="0">
                          <a:latin typeface="Calibri"/>
                          <a:ea typeface="Calibri"/>
                          <a:cs typeface="Calibri"/>
                          <a:sym typeface="Calibri"/>
                        </a:rPr>
                        <a:t>aim of creating a snapshot inventory</a:t>
                      </a:r>
                      <a:r>
                        <a:rPr lang="en-GB" sz="1800" dirty="0">
                          <a:latin typeface="Calibri"/>
                          <a:ea typeface="Calibri"/>
                          <a:cs typeface="Calibri"/>
                          <a:sym typeface="Calibri"/>
                        </a:rPr>
                        <a:t>.</a:t>
                      </a:r>
                      <a:endParaRPr sz="1800" dirty="0">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2999"/>
                        </a:lnSpc>
                        <a:spcBef>
                          <a:spcPts val="600"/>
                        </a:spcBef>
                        <a:spcAft>
                          <a:spcPts val="600"/>
                        </a:spcAft>
                        <a:buNone/>
                      </a:pPr>
                      <a:r>
                        <a:rPr lang="en-GB" sz="1800" b="1" dirty="0">
                          <a:latin typeface="Calibri"/>
                          <a:ea typeface="Calibri"/>
                          <a:cs typeface="Calibri"/>
                          <a:sym typeface="Calibri"/>
                        </a:rPr>
                        <a:t>SIT-38</a:t>
                      </a:r>
                      <a:endParaRPr sz="1800" b="1" dirty="0">
                        <a:latin typeface="Calibri"/>
                        <a:ea typeface="Calibri"/>
                        <a:cs typeface="Calibri"/>
                        <a:sym typeface="Calibri"/>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964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238264" y="188089"/>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Engagement with Standards Organizations</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7</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14778" y="1443344"/>
            <a:ext cx="11312165" cy="872034"/>
          </a:xfrm>
          <a:prstGeom prst="rect">
            <a:avLst/>
          </a:prstGeom>
          <a:noFill/>
        </p:spPr>
        <p:txBody>
          <a:bodyPr wrap="square">
            <a:spAutoFit/>
          </a:bodyPr>
          <a:lstStyle/>
          <a:p>
            <a:pPr marL="214312" lvl="0" indent="-233362" algn="l" rtl="0">
              <a:lnSpc>
                <a:spcPct val="150000"/>
              </a:lnSpc>
              <a:spcBef>
                <a:spcPts val="0"/>
              </a:spcBef>
              <a:spcAft>
                <a:spcPts val="0"/>
              </a:spcAft>
              <a:buSzPts val="1900"/>
              <a:buFont typeface="Montserrat"/>
              <a:buChar char="❖"/>
            </a:pPr>
            <a:r>
              <a:rPr lang="en-US" altLang="ja-JP" sz="1800" dirty="0"/>
              <a:t>WGISS was requested some input to SIT-38 and input the comments based on the discussions in the WGISS Exec meetings in 2022 as follows.</a:t>
            </a:r>
          </a:p>
        </p:txBody>
      </p:sp>
      <p:sp>
        <p:nvSpPr>
          <p:cNvPr id="5" name="テキスト ボックス 4">
            <a:extLst>
              <a:ext uri="{FF2B5EF4-FFF2-40B4-BE49-F238E27FC236}">
                <a16:creationId xmlns:a16="http://schemas.microsoft.com/office/drawing/2014/main" id="{1AECB19B-7344-3057-72ED-7C9C12ED5835}"/>
              </a:ext>
            </a:extLst>
          </p:cNvPr>
          <p:cNvSpPr txBox="1"/>
          <p:nvPr/>
        </p:nvSpPr>
        <p:spPr>
          <a:xfrm>
            <a:off x="439918" y="2654186"/>
            <a:ext cx="11312164" cy="2118529"/>
          </a:xfrm>
          <a:prstGeom prst="rect">
            <a:avLst/>
          </a:prstGeom>
          <a:noFill/>
          <a:ln w="19050">
            <a:solidFill>
              <a:schemeClr val="tx1"/>
            </a:solidFill>
          </a:ln>
        </p:spPr>
        <p:txBody>
          <a:bodyPr wrap="square">
            <a:spAutoFit/>
          </a:bodyPr>
          <a:lstStyle/>
          <a:p>
            <a:pPr marL="214312" lvl="0" indent="-233362" algn="l" rtl="0">
              <a:lnSpc>
                <a:spcPct val="150000"/>
              </a:lnSpc>
              <a:spcBef>
                <a:spcPts val="0"/>
              </a:spcBef>
              <a:spcAft>
                <a:spcPts val="0"/>
              </a:spcAft>
              <a:buSzPts val="1900"/>
              <a:buFont typeface="Montserrat"/>
              <a:buChar char="❖"/>
            </a:pPr>
            <a:r>
              <a:rPr lang="en-US" altLang="ja-JP" sz="1800" i="1" dirty="0"/>
              <a:t>WGISS solicited a volunteer for the activity at the WGISS EXEC meetings.</a:t>
            </a:r>
          </a:p>
          <a:p>
            <a:pPr marL="214312" lvl="0" indent="-233362" algn="l" rtl="0">
              <a:lnSpc>
                <a:spcPct val="150000"/>
              </a:lnSpc>
              <a:spcBef>
                <a:spcPts val="0"/>
              </a:spcBef>
              <a:spcAft>
                <a:spcPts val="0"/>
              </a:spcAft>
              <a:buSzPts val="1900"/>
              <a:buFont typeface="Montserrat"/>
              <a:buChar char="❖"/>
            </a:pPr>
            <a:r>
              <a:rPr lang="en-US" altLang="ja-JP" sz="1800" i="1" dirty="0"/>
              <a:t>WGISS doesn't have experts on standardizations except for Liping, who is a liaison with OGC/ISO-TC211 nor resources.</a:t>
            </a:r>
          </a:p>
          <a:p>
            <a:pPr marL="214312" lvl="0" indent="-233362" algn="l" rtl="0">
              <a:lnSpc>
                <a:spcPct val="150000"/>
              </a:lnSpc>
              <a:spcBef>
                <a:spcPts val="0"/>
              </a:spcBef>
              <a:spcAft>
                <a:spcPts val="0"/>
              </a:spcAft>
              <a:buSzPts val="1900"/>
              <a:buFont typeface="Montserrat"/>
              <a:buChar char="❖"/>
            </a:pPr>
            <a:r>
              <a:rPr lang="en-US" altLang="ja-JP" sz="1800" i="1" dirty="0"/>
              <a:t>The direct commitment to the activity is difficult, but WGISS will support the activity through regular members of OGC/ISO-TC211 in individual agencies.</a:t>
            </a:r>
          </a:p>
        </p:txBody>
      </p:sp>
    </p:spTree>
    <p:extLst>
      <p:ext uri="{BB962C8B-B14F-4D97-AF65-F5344CB8AC3E}">
        <p14:creationId xmlns:p14="http://schemas.microsoft.com/office/powerpoint/2010/main" val="377809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New Space Task Team</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414778" y="1645851"/>
            <a:ext cx="11312165" cy="4016099"/>
          </a:xfrm>
          <a:prstGeom prst="rect">
            <a:avLst/>
          </a:prstGeom>
          <a:noFill/>
        </p:spPr>
        <p:txBody>
          <a:bodyPr wrap="square">
            <a:spAutoFit/>
          </a:bodyPr>
          <a:lstStyle/>
          <a:p>
            <a:pPr marL="457200" lvl="0" indent="-355600" algn="l" rtl="0">
              <a:lnSpc>
                <a:spcPct val="115000"/>
              </a:lnSpc>
              <a:spcBef>
                <a:spcPts val="1000"/>
              </a:spcBef>
              <a:spcAft>
                <a:spcPts val="0"/>
              </a:spcAft>
              <a:buSzPts val="2000"/>
              <a:buChar char="❖"/>
            </a:pPr>
            <a:r>
              <a:rPr lang="en-US" altLang="ja-JP" sz="1800" dirty="0"/>
              <a:t>New Space Task Team was established for a period of one year, until 2023 CEOS Plenary, at 2022 CEOS Plenary.</a:t>
            </a:r>
          </a:p>
          <a:p>
            <a:pPr marL="101600" lvl="0" algn="l" rtl="0">
              <a:lnSpc>
                <a:spcPct val="115000"/>
              </a:lnSpc>
              <a:spcBef>
                <a:spcPts val="1000"/>
              </a:spcBef>
              <a:spcAft>
                <a:spcPts val="0"/>
              </a:spcAft>
              <a:buSzPts val="2000"/>
            </a:pPr>
            <a:endParaRPr lang="en-US" altLang="ja-JP" sz="1800" dirty="0"/>
          </a:p>
          <a:p>
            <a:pPr marL="457200" lvl="0" indent="-355600" algn="l" rtl="0">
              <a:lnSpc>
                <a:spcPct val="115000"/>
              </a:lnSpc>
              <a:spcBef>
                <a:spcPts val="0"/>
              </a:spcBef>
              <a:spcAft>
                <a:spcPts val="0"/>
              </a:spcAft>
              <a:buSzPts val="2000"/>
              <a:buChar char="❖"/>
            </a:pPr>
            <a:r>
              <a:rPr lang="en-US" altLang="ja-JP" sz="1800" b="1" u="sng" dirty="0"/>
              <a:t>Objective 1:</a:t>
            </a:r>
            <a:r>
              <a:rPr lang="en-US" altLang="ja-JP" sz="1800" b="1" dirty="0"/>
              <a:t> </a:t>
            </a:r>
            <a:r>
              <a:rPr lang="en-US" altLang="ja-JP" sz="1800" b="1" dirty="0">
                <a:solidFill>
                  <a:srgbClr val="4A86E8"/>
                </a:solidFill>
              </a:rPr>
              <a:t>Explore collaboration opportunities in New Space that bring mutual benefit to all parties, in delivering public benefit, including the identification of concrete actions</a:t>
            </a:r>
          </a:p>
          <a:p>
            <a:pPr marL="914400" lvl="1" indent="-355600" algn="l" rtl="0">
              <a:lnSpc>
                <a:spcPct val="115000"/>
              </a:lnSpc>
              <a:spcBef>
                <a:spcPts val="0"/>
              </a:spcBef>
              <a:spcAft>
                <a:spcPts val="0"/>
              </a:spcAft>
              <a:buSzPts val="2000"/>
              <a:buChar char="▪"/>
            </a:pPr>
            <a:r>
              <a:rPr lang="en-US" altLang="ja-JP" sz="1800" dirty="0"/>
              <a:t>Define and propose actions within the CEOS framework that enhance the outcomes of CEOS entities (WGs, VCs, AHTs) working with New Space companies</a:t>
            </a:r>
          </a:p>
          <a:p>
            <a:pPr marL="914400" lvl="1" indent="-355600" algn="l" rtl="0">
              <a:lnSpc>
                <a:spcPct val="115000"/>
              </a:lnSpc>
              <a:spcBef>
                <a:spcPts val="0"/>
              </a:spcBef>
              <a:spcAft>
                <a:spcPts val="0"/>
              </a:spcAft>
              <a:buSzPts val="2000"/>
              <a:buChar char="▪"/>
            </a:pPr>
            <a:r>
              <a:rPr lang="en-US" altLang="ja-JP" sz="1800" dirty="0"/>
              <a:t>Foster partnership at national level between individual CEOS members and their national “New Space” industry</a:t>
            </a:r>
          </a:p>
          <a:p>
            <a:pPr marL="914400" lvl="1" indent="-355600" algn="l" rtl="0">
              <a:lnSpc>
                <a:spcPct val="115000"/>
              </a:lnSpc>
              <a:spcBef>
                <a:spcPts val="0"/>
              </a:spcBef>
              <a:spcAft>
                <a:spcPts val="0"/>
              </a:spcAft>
              <a:buSzPts val="2000"/>
              <a:buChar char="▪"/>
            </a:pPr>
            <a:r>
              <a:rPr lang="en-US" altLang="ja-JP" sz="1800" dirty="0"/>
              <a:t>Focus on the whole value chain – upstream and downstream sectors</a:t>
            </a:r>
          </a:p>
          <a:p>
            <a:pPr marL="914400" lvl="1" indent="-228600" algn="l" rtl="0">
              <a:lnSpc>
                <a:spcPct val="115000"/>
              </a:lnSpc>
              <a:spcBef>
                <a:spcPts val="0"/>
              </a:spcBef>
              <a:spcAft>
                <a:spcPts val="0"/>
              </a:spcAft>
              <a:buSzPts val="2000"/>
              <a:buNone/>
            </a:pPr>
            <a:endParaRPr lang="en-US" altLang="ja-JP" sz="1800" dirty="0"/>
          </a:p>
          <a:p>
            <a:pPr marL="457200" lvl="0" indent="-355600" algn="l" rtl="0">
              <a:lnSpc>
                <a:spcPct val="115000"/>
              </a:lnSpc>
              <a:spcBef>
                <a:spcPts val="0"/>
              </a:spcBef>
              <a:spcAft>
                <a:spcPts val="0"/>
              </a:spcAft>
              <a:buSzPts val="2000"/>
              <a:buChar char="❖"/>
            </a:pPr>
            <a:r>
              <a:rPr lang="en-US" altLang="ja-JP" sz="1800" b="1" u="sng" dirty="0"/>
              <a:t>Objective 2:</a:t>
            </a:r>
            <a:r>
              <a:rPr lang="en-US" altLang="ja-JP" sz="1800" b="1" dirty="0"/>
              <a:t> </a:t>
            </a:r>
            <a:r>
              <a:rPr lang="en-US" altLang="ja-JP" sz="1800" b="1" dirty="0">
                <a:solidFill>
                  <a:srgbClr val="4A86E8"/>
                </a:solidFill>
              </a:rPr>
              <a:t>Continue sharing country-level experience among CEOS</a:t>
            </a:r>
            <a:endParaRPr lang="en-US" altLang="ja-JP" sz="1800" b="1" u="sng" dirty="0">
              <a:solidFill>
                <a:srgbClr val="4A86E8"/>
              </a:solidFill>
            </a:endParaRPr>
          </a:p>
        </p:txBody>
      </p:sp>
    </p:spTree>
    <p:extLst>
      <p:ext uri="{BB962C8B-B14F-4D97-AF65-F5344CB8AC3E}">
        <p14:creationId xmlns:p14="http://schemas.microsoft.com/office/powerpoint/2010/main" val="333519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414778" y="219255"/>
            <a:ext cx="119528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rPr>
              <a:t>CEOS New Space Task Team</a:t>
            </a:r>
            <a:endParaRPr lang="en-GB" sz="3600" dirty="0"/>
          </a:p>
        </p:txBody>
      </p:sp>
      <p:sp>
        <p:nvSpPr>
          <p:cNvPr id="87" name="Google Shape;87;p1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9</a:t>
            </a:fld>
            <a:endParaRPr sz="1400" b="1">
              <a:solidFill>
                <a:schemeClr val="accen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A9F164FB-E417-B329-6096-88C6E7CAF25F}"/>
              </a:ext>
            </a:extLst>
          </p:cNvPr>
          <p:cNvSpPr txBox="1"/>
          <p:nvPr/>
        </p:nvSpPr>
        <p:spPr>
          <a:xfrm>
            <a:off x="336223" y="1424574"/>
            <a:ext cx="11312165" cy="4591000"/>
          </a:xfrm>
          <a:prstGeom prst="rect">
            <a:avLst/>
          </a:prstGeom>
          <a:noFill/>
        </p:spPr>
        <p:txBody>
          <a:bodyPr wrap="square">
            <a:spAutoFit/>
          </a:bodyPr>
          <a:lstStyle/>
          <a:p>
            <a:pPr marL="457200" lvl="0" indent="-355600" algn="l" rtl="0">
              <a:lnSpc>
                <a:spcPct val="100000"/>
              </a:lnSpc>
              <a:spcBef>
                <a:spcPts val="1000"/>
              </a:spcBef>
              <a:spcAft>
                <a:spcPts val="0"/>
              </a:spcAft>
              <a:buSzPts val="2000"/>
              <a:buChar char="❖"/>
            </a:pPr>
            <a:r>
              <a:rPr lang="en-US" altLang="ja-JP" sz="1800" b="1" dirty="0"/>
              <a:t>Commence with an assessment of the areas and issues that are common among CEOS agencies and that are predicted to impact public EO programs in future</a:t>
            </a:r>
          </a:p>
          <a:p>
            <a:pPr marL="914400" lvl="1" indent="-355600" algn="l" rtl="0">
              <a:lnSpc>
                <a:spcPct val="100000"/>
              </a:lnSpc>
              <a:spcBef>
                <a:spcPts val="1000"/>
              </a:spcBef>
              <a:spcAft>
                <a:spcPts val="0"/>
              </a:spcAft>
              <a:buSzPts val="2000"/>
              <a:buChar char="▪"/>
            </a:pPr>
            <a:r>
              <a:rPr lang="en-US" altLang="ja-JP" sz="1800" dirty="0"/>
              <a:t>Dec/Jan: Call for Ideas</a:t>
            </a:r>
          </a:p>
          <a:p>
            <a:pPr marL="914400" lvl="1" indent="-355600" algn="l" rtl="0">
              <a:lnSpc>
                <a:spcPct val="100000"/>
              </a:lnSpc>
              <a:spcBef>
                <a:spcPts val="1000"/>
              </a:spcBef>
              <a:spcAft>
                <a:spcPts val="0"/>
              </a:spcAft>
              <a:buSzPts val="2000"/>
              <a:buChar char="▪"/>
            </a:pPr>
            <a:r>
              <a:rPr lang="en-US" altLang="ja-JP" sz="1800" dirty="0"/>
              <a:t>Telcon # 1 (23 Jan 2023): Kick-off discussion</a:t>
            </a:r>
          </a:p>
          <a:p>
            <a:pPr marL="914400" lvl="1" indent="-355600" algn="l" rtl="0">
              <a:lnSpc>
                <a:spcPct val="100000"/>
              </a:lnSpc>
              <a:spcBef>
                <a:spcPts val="1000"/>
              </a:spcBef>
              <a:spcAft>
                <a:spcPts val="0"/>
              </a:spcAft>
              <a:buSzPts val="2000"/>
              <a:buChar char="▪"/>
            </a:pPr>
            <a:r>
              <a:rPr lang="en-US" altLang="ja-JP" sz="1800" dirty="0"/>
              <a:t>Telcon #2 (10 Feb 2023): Discussion on draft </a:t>
            </a:r>
            <a:r>
              <a:rPr lang="en-US" altLang="ja-JP" sz="1800" b="1" dirty="0"/>
              <a:t>Think Piece</a:t>
            </a:r>
            <a:endParaRPr lang="en-US" altLang="ja-JP" sz="1800" dirty="0"/>
          </a:p>
          <a:p>
            <a:pPr marL="914400" lvl="1" indent="-355600" algn="l" rtl="0">
              <a:lnSpc>
                <a:spcPct val="100000"/>
              </a:lnSpc>
              <a:spcBef>
                <a:spcPts val="1000"/>
              </a:spcBef>
              <a:spcAft>
                <a:spcPts val="0"/>
              </a:spcAft>
              <a:buSzPts val="2000"/>
              <a:buChar char="▪"/>
            </a:pPr>
            <a:r>
              <a:rPr lang="en-US" altLang="ja-JP" sz="1800" dirty="0"/>
              <a:t>Telcon #3  (06 Mar 2023): Discussion continued</a:t>
            </a:r>
          </a:p>
          <a:p>
            <a:pPr marL="457200" lvl="0" indent="-355600" algn="l" rtl="0">
              <a:lnSpc>
                <a:spcPct val="100000"/>
              </a:lnSpc>
              <a:spcBef>
                <a:spcPts val="1000"/>
              </a:spcBef>
              <a:spcAft>
                <a:spcPts val="0"/>
              </a:spcAft>
              <a:buSzPts val="2000"/>
              <a:buChar char="❖"/>
            </a:pPr>
            <a:r>
              <a:rPr lang="en-US" altLang="ja-JP" sz="1800" dirty="0"/>
              <a:t>Develop a series of objectives and activities that will guide CEOS in fostering the combined use of public and private EO New Space capabilities, both upstream and downstream</a:t>
            </a:r>
          </a:p>
          <a:p>
            <a:pPr marL="457200" lvl="0" indent="-355600" algn="l" rtl="0">
              <a:lnSpc>
                <a:spcPct val="100000"/>
              </a:lnSpc>
              <a:spcBef>
                <a:spcPts val="1000"/>
              </a:spcBef>
              <a:spcAft>
                <a:spcPts val="0"/>
              </a:spcAft>
              <a:buSzPts val="2000"/>
              <a:buChar char="❖"/>
            </a:pPr>
            <a:r>
              <a:rPr lang="en-US" altLang="ja-JP" sz="1800" b="1" u="sng" dirty="0"/>
              <a:t>SIT-38:</a:t>
            </a:r>
            <a:r>
              <a:rPr lang="en-US" altLang="ja-JP" sz="1800" b="1" dirty="0"/>
              <a:t> </a:t>
            </a:r>
            <a:r>
              <a:rPr lang="en-US" altLang="ja-JP" sz="1800" b="1" dirty="0">
                <a:solidFill>
                  <a:srgbClr val="4A86E8"/>
                </a:solidFill>
              </a:rPr>
              <a:t>Continue agency sharing of experience</a:t>
            </a:r>
            <a:r>
              <a:rPr lang="en-US" altLang="ja-JP" sz="1800" dirty="0">
                <a:solidFill>
                  <a:srgbClr val="4A86E8"/>
                </a:solidFill>
              </a:rPr>
              <a:t> </a:t>
            </a:r>
            <a:r>
              <a:rPr lang="en-US" altLang="ja-JP" sz="1800" dirty="0">
                <a:solidFill>
                  <a:srgbClr val="000000"/>
                </a:solidFill>
              </a:rPr>
              <a:t>from SIT-37 and TW, </a:t>
            </a:r>
            <a:r>
              <a:rPr lang="en-US" altLang="ja-JP" sz="1800" dirty="0"/>
              <a:t>and</a:t>
            </a:r>
            <a:r>
              <a:rPr lang="en-US" altLang="ja-JP" sz="1800" b="1" dirty="0">
                <a:solidFill>
                  <a:srgbClr val="4A86E8"/>
                </a:solidFill>
              </a:rPr>
              <a:t> Accelerate the definition of actions</a:t>
            </a:r>
            <a:endParaRPr lang="en-US" altLang="ja-JP" sz="1800" b="1" dirty="0"/>
          </a:p>
          <a:p>
            <a:pPr marL="457200" lvl="0" indent="-355600" algn="l" rtl="0">
              <a:lnSpc>
                <a:spcPct val="100000"/>
              </a:lnSpc>
              <a:spcBef>
                <a:spcPts val="1000"/>
              </a:spcBef>
              <a:spcAft>
                <a:spcPts val="0"/>
              </a:spcAft>
              <a:buSzPts val="2000"/>
              <a:buChar char="❖"/>
            </a:pPr>
            <a:r>
              <a:rPr lang="en-US" altLang="ja-JP" sz="1800" b="1" u="sng" dirty="0"/>
              <a:t>2023 Plenary</a:t>
            </a:r>
            <a:r>
              <a:rPr lang="en-US" altLang="ja-JP" sz="1800" u="sng" dirty="0"/>
              <a:t>:</a:t>
            </a:r>
            <a:r>
              <a:rPr lang="en-US" altLang="ja-JP" sz="1800" dirty="0"/>
              <a:t> </a:t>
            </a:r>
            <a:r>
              <a:rPr lang="en-US" altLang="ja-JP" sz="1800" b="1" dirty="0">
                <a:solidFill>
                  <a:srgbClr val="4A86E8"/>
                </a:solidFill>
              </a:rPr>
              <a:t>Issue a White Paper with Findings &amp; Recommendations</a:t>
            </a:r>
            <a:r>
              <a:rPr lang="en-US" altLang="ja-JP" sz="1800" dirty="0"/>
              <a:t>. The White Paper will highlight which topics are most productive for CEOS to pursue and which may be out of scope or problematic. </a:t>
            </a:r>
          </a:p>
        </p:txBody>
      </p:sp>
    </p:spTree>
    <p:extLst>
      <p:ext uri="{BB962C8B-B14F-4D97-AF65-F5344CB8AC3E}">
        <p14:creationId xmlns:p14="http://schemas.microsoft.com/office/powerpoint/2010/main" val="251409928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999</Words>
  <Application>Microsoft Office PowerPoint</Application>
  <PresentationFormat>ワイド画面</PresentationFormat>
  <Paragraphs>75</Paragraphs>
  <Slides>10</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Noto Sans Symbols</vt:lpstr>
      <vt:lpstr>Arial</vt:lpstr>
      <vt:lpstr>Calibri</vt:lpstr>
      <vt:lpstr>Courier New</vt:lpstr>
      <vt:lpstr>Montserrat</vt:lpstr>
      <vt:lpstr>ceos</vt:lpstr>
      <vt:lpstr>WGISS Chair Report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夏井坂　誠</cp:lastModifiedBy>
  <cp:revision>19</cp:revision>
  <dcterms:modified xsi:type="dcterms:W3CDTF">2023-04-12T07:58:01Z</dcterms:modified>
</cp:coreProperties>
</file>