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0"/>
  </p:notesMasterIdLst>
  <p:sldIdLst>
    <p:sldId id="256" r:id="rId2"/>
    <p:sldId id="294" r:id="rId3"/>
    <p:sldId id="307" r:id="rId4"/>
    <p:sldId id="303" r:id="rId5"/>
    <p:sldId id="310" r:id="rId6"/>
    <p:sldId id="309" r:id="rId7"/>
    <p:sldId id="308" r:id="rId8"/>
    <p:sldId id="306"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2" autoAdjust="0"/>
    <p:restoredTop sz="82623" autoAdjust="0"/>
  </p:normalViewPr>
  <p:slideViewPr>
    <p:cSldViewPr snapToGrid="0">
      <p:cViewPr varScale="1">
        <p:scale>
          <a:sx n="92" d="100"/>
          <a:sy n="92" d="100"/>
        </p:scale>
        <p:origin x="101" y="216"/>
      </p:cViewPr>
      <p:guideLst/>
    </p:cSldViewPr>
  </p:slideViewPr>
  <p:notesTextViewPr>
    <p:cViewPr>
      <p:scale>
        <a:sx n="1" d="1"/>
        <a:sy n="1" d="1"/>
      </p:scale>
      <p:origin x="0" y="0"/>
    </p:cViewPr>
  </p:notesTextViewPr>
  <p:sorterViewPr>
    <p:cViewPr>
      <p:scale>
        <a:sx n="100" d="100"/>
        <a:sy n="100" d="100"/>
      </p:scale>
      <p:origin x="0" y="-26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454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5736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6050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82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8281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2224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ja-JP" sz="1100" dirty="0">
              <a:solidFill>
                <a:schemeClr val="dk1"/>
              </a:solidFill>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7872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avLst/>
            <a:gdLst/>
            <a:ahLst/>
            <a:cxnLst/>
            <a:rect l="l" t="t" r="r" b="b"/>
            <a:pathLst>
              <a:path w="6751471" h="4901119" extrusionOk="0">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dist="38100" dir="13500000" algn="b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WGISS-54, 4-7 October 2022</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6" name="Google Shape;36;p4"/>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7" name="Google Shape;37;p4"/>
          <p:cNvSpPr txBox="1">
            <a:spLocks noGrp="1"/>
          </p:cNvSpPr>
          <p:nvPr>
            <p:ph type="body" idx="1"/>
          </p:nvPr>
        </p:nvSpPr>
        <p:spPr>
          <a:xfrm>
            <a:off x="386632"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4"/>
          <p:cNvSpPr txBox="1">
            <a:spLocks noGrp="1"/>
          </p:cNvSpPr>
          <p:nvPr>
            <p:ph type="body" idx="2"/>
          </p:nvPr>
        </p:nvSpPr>
        <p:spPr>
          <a:xfrm>
            <a:off x="6296361"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 name="Google Shape;39;p4"/>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0" name="Google Shape;40;p4"/>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4"/>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2"/>
        <p:cNvGrpSpPr/>
        <p:nvPr/>
      </p:nvGrpSpPr>
      <p:grpSpPr>
        <a:xfrm>
          <a:off x="0" y="0"/>
          <a:ext cx="0" cy="0"/>
          <a:chOff x="0" y="0"/>
          <a:chExt cx="0" cy="0"/>
        </a:xfrm>
      </p:grpSpPr>
      <p:sp>
        <p:nvSpPr>
          <p:cNvPr id="43" name="Google Shape;43;p5"/>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44" name="Google Shape;44;p5"/>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45" name="Google Shape;45;p5"/>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46" name="Google Shape;46;p5"/>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47" name="Google Shape;47;p5"/>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48" name="Google Shape;48;p5"/>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9" name="Google Shape;49;p5"/>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5"/>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1"/>
        <p:cNvGrpSpPr/>
        <p:nvPr/>
      </p:nvGrpSpPr>
      <p:grpSpPr>
        <a:xfrm>
          <a:off x="0" y="0"/>
          <a:ext cx="0" cy="0"/>
          <a:chOff x="0" y="0"/>
          <a:chExt cx="0" cy="0"/>
        </a:xfrm>
      </p:grpSpPr>
      <p:sp>
        <p:nvSpPr>
          <p:cNvPr id="52" name="Google Shape;52;p6"/>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53" name="Google Shape;53;p6"/>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54" name="Google Shape;54;p6"/>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5" name="Google Shape;55;p6"/>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6" name="Google Shape;56;p6"/>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7" name="Google Shape;57;p6"/>
          <p:cNvSpPr txBox="1">
            <a:spLocks noGrp="1"/>
          </p:cNvSpPr>
          <p:nvPr>
            <p:ph type="body" idx="1"/>
          </p:nvPr>
        </p:nvSpPr>
        <p:spPr>
          <a:xfrm>
            <a:off x="5180012" y="1373852"/>
            <a:ext cx="6172200" cy="469440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6"/>
          <p:cNvSpPr txBox="1">
            <a:spLocks noGrp="1"/>
          </p:cNvSpPr>
          <p:nvPr>
            <p:ph type="body" idx="2"/>
          </p:nvPr>
        </p:nvSpPr>
        <p:spPr>
          <a:xfrm>
            <a:off x="839788" y="1373852"/>
            <a:ext cx="3932237" cy="463055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59" name="Google Shape;59;p6"/>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60" name="Google Shape;60;p6"/>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6"/>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7">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8">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326723" y="513690"/>
            <a:ext cx="8416018"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US" altLang="ja-JP" sz="7500" dirty="0"/>
              <a:t>WGISS Summary and Discussion</a:t>
            </a:r>
            <a:endParaRPr sz="7500" dirty="0"/>
          </a:p>
        </p:txBody>
      </p:sp>
      <p:sp>
        <p:nvSpPr>
          <p:cNvPr id="67" name="Google Shape;67;p7"/>
          <p:cNvSpPr/>
          <p:nvPr/>
        </p:nvSpPr>
        <p:spPr>
          <a:xfrm>
            <a:off x="7222284" y="4656220"/>
            <a:ext cx="4832943" cy="2201779"/>
          </a:xfrm>
          <a:prstGeom prst="rect">
            <a:avLst/>
          </a:prstGeom>
          <a:noFill/>
          <a:ln>
            <a:noFill/>
          </a:ln>
        </p:spPr>
        <p:txBody>
          <a:bodyPr spcFirstLastPara="1" wrap="square" lIns="0" tIns="0" rIns="0" bIns="0" anchor="t" anchorCtr="0">
            <a:noAutofit/>
          </a:bodyPr>
          <a:lstStyle/>
          <a:p>
            <a:pPr marL="0" marR="0" lvl="0" indent="0" algn="r" rtl="0">
              <a:lnSpc>
                <a:spcPct val="150000"/>
              </a:lnSpc>
              <a:spcBef>
                <a:spcPts val="0"/>
              </a:spcBef>
              <a:spcAft>
                <a:spcPts val="0"/>
              </a:spcAft>
              <a:buNone/>
            </a:pPr>
            <a:r>
              <a:rPr lang="ja-JP" altLang="en-US" sz="1800" b="1" dirty="0">
                <a:solidFill>
                  <a:schemeClr val="accent1"/>
                </a:solidFill>
              </a:rPr>
              <a:t>　　</a:t>
            </a:r>
            <a:r>
              <a:rPr lang="en-US" altLang="ja-JP" sz="1800" b="1" dirty="0">
                <a:solidFill>
                  <a:schemeClr val="accent1"/>
                </a:solidFill>
              </a:rPr>
              <a:t>Dr. </a:t>
            </a:r>
            <a:r>
              <a:rPr lang="en-GB" sz="1800" b="1" i="0" u="none" strike="noStrike" cap="none" dirty="0">
                <a:solidFill>
                  <a:schemeClr val="accent1"/>
                </a:solidFill>
                <a:latin typeface="Arial"/>
                <a:ea typeface="Arial"/>
                <a:cs typeface="Arial"/>
                <a:sym typeface="Arial"/>
              </a:rPr>
              <a:t>Makoto NATSUISAKA, JAXA</a:t>
            </a:r>
            <a:endParaRPr sz="1800" dirty="0"/>
          </a:p>
          <a:p>
            <a:pPr marL="0" marR="0" lvl="0" indent="0" algn="r" rtl="0">
              <a:lnSpc>
                <a:spcPct val="150000"/>
              </a:lnSpc>
              <a:spcBef>
                <a:spcPts val="0"/>
              </a:spcBef>
              <a:spcAft>
                <a:spcPts val="0"/>
              </a:spcAft>
              <a:buNone/>
            </a:pPr>
            <a:r>
              <a:rPr lang="en-GB" sz="1800" b="1" i="0" u="none" strike="noStrike" cap="none" dirty="0">
                <a:solidFill>
                  <a:schemeClr val="accent1"/>
                </a:solidFill>
                <a:latin typeface="Arial"/>
                <a:ea typeface="Arial"/>
                <a:cs typeface="Arial"/>
                <a:sym typeface="Arial"/>
              </a:rPr>
              <a:t>Agenda ID: 2022.10.</a:t>
            </a:r>
            <a:r>
              <a:rPr lang="en-GB" sz="1800" b="1" dirty="0">
                <a:solidFill>
                  <a:schemeClr val="accent1"/>
                </a:solidFill>
              </a:rPr>
              <a:t>06</a:t>
            </a:r>
            <a:r>
              <a:rPr lang="en-GB" sz="1800" b="1" i="0" u="none" strike="noStrike" cap="none" dirty="0">
                <a:solidFill>
                  <a:schemeClr val="accent1"/>
                </a:solidFill>
                <a:latin typeface="Arial"/>
                <a:ea typeface="Arial"/>
                <a:cs typeface="Arial"/>
                <a:sym typeface="Arial"/>
              </a:rPr>
              <a:t>_</a:t>
            </a:r>
            <a:r>
              <a:rPr lang="en-US" altLang="ja-JP" sz="1800" b="1" i="0" u="none" strike="noStrike" cap="none" dirty="0">
                <a:solidFill>
                  <a:schemeClr val="accent1"/>
                </a:solidFill>
                <a:latin typeface="Arial"/>
                <a:ea typeface="Arial"/>
                <a:cs typeface="Arial"/>
                <a:sym typeface="Arial"/>
              </a:rPr>
              <a:t>16</a:t>
            </a:r>
            <a:r>
              <a:rPr lang="en-GB" sz="1800" b="1" i="0" u="none" strike="noStrike" cap="none" dirty="0">
                <a:solidFill>
                  <a:schemeClr val="accent1"/>
                </a:solidFill>
                <a:latin typeface="Arial"/>
                <a:ea typeface="Arial"/>
                <a:cs typeface="Arial"/>
                <a:sym typeface="Arial"/>
              </a:rPr>
              <a:t>.50</a:t>
            </a:r>
            <a:endParaRPr sz="1800" dirty="0"/>
          </a:p>
          <a:p>
            <a:pPr marL="0" marR="0" lvl="0" indent="0" algn="r" rtl="0">
              <a:lnSpc>
                <a:spcPct val="150000"/>
              </a:lnSpc>
              <a:spcBef>
                <a:spcPts val="0"/>
              </a:spcBef>
              <a:spcAft>
                <a:spcPts val="0"/>
              </a:spcAft>
              <a:buNone/>
            </a:pPr>
            <a:r>
              <a:rPr lang="en-US" sz="1800" b="1" i="0" u="none" strike="noStrike" cap="none" dirty="0">
                <a:solidFill>
                  <a:schemeClr val="accent1"/>
                </a:solidFill>
                <a:latin typeface="Arial"/>
                <a:ea typeface="Arial"/>
                <a:cs typeface="Arial"/>
                <a:sym typeface="Arial"/>
              </a:rPr>
              <a:t>WGISS-54</a:t>
            </a:r>
            <a:endParaRPr sz="1800" b="1" i="0" u="none" strike="noStrike" cap="none" dirty="0">
              <a:solidFill>
                <a:schemeClr val="accent1"/>
              </a:solidFill>
              <a:latin typeface="Arial"/>
              <a:ea typeface="Arial"/>
              <a:cs typeface="Arial"/>
              <a:sym typeface="Arial"/>
            </a:endParaRPr>
          </a:p>
          <a:p>
            <a:pPr marL="0" marR="0" lvl="0" indent="0" algn="r" rtl="0">
              <a:lnSpc>
                <a:spcPct val="150000"/>
              </a:lnSpc>
              <a:spcBef>
                <a:spcPts val="0"/>
              </a:spcBef>
              <a:spcAft>
                <a:spcPts val="0"/>
              </a:spcAft>
              <a:buNone/>
            </a:pPr>
            <a:r>
              <a:rPr lang="en-US" sz="1800" b="1" i="0" u="none" strike="noStrike" cap="none" dirty="0">
                <a:solidFill>
                  <a:schemeClr val="accent1"/>
                </a:solidFill>
                <a:latin typeface="Arial"/>
                <a:ea typeface="Arial"/>
                <a:cs typeface="Arial"/>
                <a:sym typeface="Arial"/>
              </a:rPr>
              <a:t>Tokyo, Japan (JAXA)</a:t>
            </a:r>
            <a:endParaRPr sz="1800" b="1" i="0" u="none" strike="noStrike" cap="none" dirty="0">
              <a:solidFill>
                <a:schemeClr val="accent1"/>
              </a:solidFill>
              <a:latin typeface="Arial"/>
              <a:ea typeface="Arial"/>
              <a:cs typeface="Arial"/>
              <a:sym typeface="Arial"/>
            </a:endParaRPr>
          </a:p>
          <a:p>
            <a:pPr marL="0" marR="0" lvl="0" indent="0" algn="r" rtl="0">
              <a:lnSpc>
                <a:spcPct val="150000"/>
              </a:lnSpc>
              <a:spcBef>
                <a:spcPts val="0"/>
              </a:spcBef>
              <a:spcAft>
                <a:spcPts val="0"/>
              </a:spcAft>
              <a:buNone/>
            </a:pPr>
            <a:r>
              <a:rPr lang="en-GB" sz="1800" b="1" i="0" u="none" strike="noStrike" cap="none" dirty="0">
                <a:solidFill>
                  <a:schemeClr val="accent1"/>
                </a:solidFill>
                <a:latin typeface="Arial"/>
                <a:ea typeface="Arial"/>
                <a:cs typeface="Arial"/>
                <a:sym typeface="Arial"/>
              </a:rPr>
              <a:t>3-7 </a:t>
            </a:r>
            <a:r>
              <a:rPr lang="en-GB" sz="1800" b="1" dirty="0">
                <a:solidFill>
                  <a:schemeClr val="accent1"/>
                </a:solidFill>
              </a:rPr>
              <a:t>Octo</a:t>
            </a:r>
            <a:r>
              <a:rPr lang="en-GB" sz="1800" b="1" i="0" u="none" strike="noStrike" cap="none" dirty="0">
                <a:solidFill>
                  <a:schemeClr val="accent1"/>
                </a:solidFill>
                <a:latin typeface="Arial"/>
                <a:ea typeface="Arial"/>
                <a:cs typeface="Arial"/>
                <a:sym typeface="Arial"/>
              </a:rPr>
              <a:t>ber 2022</a:t>
            </a:r>
            <a:endParaRPr sz="1800" b="1" i="0" u="none" strike="noStrike" cap="none" dirty="0">
              <a:solidFill>
                <a:schemeClr val="accen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2</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242550" y="168793"/>
            <a:ext cx="9386864" cy="77900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dirty="0"/>
              <a:t>Highlights of WGISS-54 Plenary</a:t>
            </a:r>
            <a:endParaRPr dirty="0"/>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434169" y="1415068"/>
            <a:ext cx="10970893" cy="4524275"/>
          </a:xfrm>
          <a:prstGeom prst="rect">
            <a:avLst/>
          </a:prstGeom>
          <a:noFill/>
          <a:ln>
            <a:noFill/>
          </a:ln>
        </p:spPr>
        <p:txBody>
          <a:bodyPr spcFirstLastPara="1" wrap="square" lIns="91425" tIns="45700" rIns="91425" bIns="45700" anchor="t" anchorCtr="0">
            <a:spAutoFit/>
          </a:bodyPr>
          <a:lstStyle/>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Need update WGISS resources on WGISS web site to align with CEOS work plan… Organization chart, ToR, What can WGISS do for CEOS agencies and Data Providers? etc.</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Solicit new vice Chair (after 2023 CEOS Plenary until 2025 CEOS Plenary)  by the end of Dec. 2022.  The task will be 4-year commitment including 2-year chair term.</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The activities of CEOS ARD Oversight Group and CEOS Ocean Coordination Group were </a:t>
            </a:r>
            <a:r>
              <a:rPr lang="en-US" altLang="ja-JP" sz="2400" dirty="0">
                <a:solidFill>
                  <a:schemeClr val="bg2">
                    <a:lumMod val="50000"/>
                  </a:schemeClr>
                </a:solidFill>
              </a:rPr>
              <a:t>introduced</a:t>
            </a:r>
            <a:r>
              <a:rPr lang="en-US" sz="2400" dirty="0">
                <a:solidFill>
                  <a:schemeClr val="bg2">
                    <a:lumMod val="50000"/>
                  </a:schemeClr>
                </a:solidFill>
              </a:rPr>
              <a:t>.</a:t>
            </a:r>
          </a:p>
        </p:txBody>
      </p:sp>
      <p:sp>
        <p:nvSpPr>
          <p:cNvPr id="2" name="テキスト ボックス 1">
            <a:extLst>
              <a:ext uri="{FF2B5EF4-FFF2-40B4-BE49-F238E27FC236}">
                <a16:creationId xmlns:a16="http://schemas.microsoft.com/office/drawing/2014/main" id="{EC8F78DF-CCC8-4A2B-84EF-776851DD2AC5}"/>
              </a:ext>
            </a:extLst>
          </p:cNvPr>
          <p:cNvSpPr txBox="1"/>
          <p:nvPr/>
        </p:nvSpPr>
        <p:spPr>
          <a:xfrm>
            <a:off x="1587731" y="1388225"/>
            <a:ext cx="266007" cy="307777"/>
          </a:xfrm>
          <a:prstGeom prst="rect">
            <a:avLst/>
          </a:prstGeom>
          <a:noFill/>
        </p:spPr>
        <p:txBody>
          <a:bodyPr wrap="square" rtlCol="0">
            <a:spAutoFit/>
          </a:bodyPr>
          <a:lstStyle/>
          <a:p>
            <a:endParaRPr kumimoji="1" lang="ja-JP" altLang="en-US" dirty="0"/>
          </a:p>
        </p:txBody>
      </p:sp>
    </p:spTree>
    <p:extLst>
      <p:ext uri="{BB962C8B-B14F-4D97-AF65-F5344CB8AC3E}">
        <p14:creationId xmlns:p14="http://schemas.microsoft.com/office/powerpoint/2010/main" val="4481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3</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242550" y="168793"/>
            <a:ext cx="9386864" cy="77900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dirty="0"/>
              <a:t>Highlights of WGISS-54 Plenary</a:t>
            </a:r>
            <a:endParaRPr dirty="0"/>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517296" y="1542113"/>
            <a:ext cx="10970893" cy="2308284"/>
          </a:xfrm>
          <a:prstGeom prst="rect">
            <a:avLst/>
          </a:prstGeom>
          <a:noFill/>
          <a:ln>
            <a:noFill/>
          </a:ln>
        </p:spPr>
        <p:txBody>
          <a:bodyPr spcFirstLastPara="1" wrap="square" lIns="91425" tIns="45700" rIns="91425" bIns="45700" anchor="t" anchorCtr="0">
            <a:spAutoFit/>
          </a:bodyPr>
          <a:lstStyle/>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CEO and SEO reports were given.</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altLang="ja-JP" sz="2400" dirty="0">
                <a:solidFill>
                  <a:schemeClr val="bg2">
                    <a:lumMod val="50000"/>
                  </a:schemeClr>
                </a:solidFill>
              </a:rPr>
              <a:t>GEO</a:t>
            </a:r>
            <a:r>
              <a:rPr lang="ja-JP" altLang="en-US" sz="2400" dirty="0">
                <a:solidFill>
                  <a:schemeClr val="bg2">
                    <a:lumMod val="50000"/>
                  </a:schemeClr>
                </a:solidFill>
              </a:rPr>
              <a:t> </a:t>
            </a:r>
            <a:r>
              <a:rPr lang="en-US" altLang="ja-JP" sz="2400" dirty="0">
                <a:solidFill>
                  <a:schemeClr val="bg2">
                    <a:lumMod val="50000"/>
                  </a:schemeClr>
                </a:solidFill>
              </a:rPr>
              <a:t>presentation</a:t>
            </a:r>
            <a:r>
              <a:rPr lang="ja-JP" altLang="en-US" sz="2400" dirty="0">
                <a:solidFill>
                  <a:schemeClr val="bg2">
                    <a:lumMod val="50000"/>
                  </a:schemeClr>
                </a:solidFill>
              </a:rPr>
              <a:t> </a:t>
            </a:r>
            <a:r>
              <a:rPr lang="en-US" altLang="ja-JP" sz="2400" dirty="0">
                <a:solidFill>
                  <a:schemeClr val="bg2">
                    <a:lumMod val="50000"/>
                  </a:schemeClr>
                </a:solidFill>
              </a:rPr>
              <a:t>on</a:t>
            </a:r>
            <a:r>
              <a:rPr lang="ja-JP" altLang="en-US" sz="2400" dirty="0">
                <a:solidFill>
                  <a:schemeClr val="bg2">
                    <a:lumMod val="50000"/>
                  </a:schemeClr>
                </a:solidFill>
              </a:rPr>
              <a:t> </a:t>
            </a:r>
            <a:r>
              <a:rPr lang="en-US" altLang="ja-JP" sz="2400" dirty="0">
                <a:solidFill>
                  <a:schemeClr val="bg2">
                    <a:lumMod val="50000"/>
                  </a:schemeClr>
                </a:solidFill>
              </a:rPr>
              <a:t>work</a:t>
            </a:r>
            <a:r>
              <a:rPr lang="ja-JP" altLang="en-US" sz="2400" dirty="0">
                <a:solidFill>
                  <a:schemeClr val="bg2">
                    <a:lumMod val="50000"/>
                  </a:schemeClr>
                </a:solidFill>
              </a:rPr>
              <a:t> </a:t>
            </a:r>
            <a:r>
              <a:rPr lang="en-US" altLang="ja-JP" sz="2400" dirty="0">
                <a:solidFill>
                  <a:schemeClr val="bg2">
                    <a:lumMod val="50000"/>
                  </a:schemeClr>
                </a:solidFill>
              </a:rPr>
              <a:t>plan,</a:t>
            </a:r>
            <a:r>
              <a:rPr lang="ja-JP" altLang="en-US" sz="2400" dirty="0">
                <a:solidFill>
                  <a:schemeClr val="bg2">
                    <a:lumMod val="50000"/>
                  </a:schemeClr>
                </a:solidFill>
              </a:rPr>
              <a:t> </a:t>
            </a:r>
            <a:r>
              <a:rPr lang="en-US" altLang="ja-JP" sz="2400" dirty="0">
                <a:solidFill>
                  <a:schemeClr val="bg2">
                    <a:lumMod val="50000"/>
                  </a:schemeClr>
                </a:solidFill>
              </a:rPr>
              <a:t>GEO</a:t>
            </a:r>
            <a:r>
              <a:rPr lang="ja-JP" altLang="en-US" sz="2400" dirty="0">
                <a:solidFill>
                  <a:schemeClr val="bg2">
                    <a:lumMod val="50000"/>
                  </a:schemeClr>
                </a:solidFill>
              </a:rPr>
              <a:t> </a:t>
            </a:r>
            <a:r>
              <a:rPr lang="en-US" altLang="ja-JP" sz="2400" dirty="0">
                <a:solidFill>
                  <a:schemeClr val="bg2">
                    <a:lumMod val="50000"/>
                  </a:schemeClr>
                </a:solidFill>
              </a:rPr>
              <a:t>knowledge</a:t>
            </a:r>
            <a:r>
              <a:rPr lang="ja-JP" altLang="en-US" sz="2400" dirty="0">
                <a:solidFill>
                  <a:schemeClr val="bg2">
                    <a:lumMod val="50000"/>
                  </a:schemeClr>
                </a:solidFill>
              </a:rPr>
              <a:t> </a:t>
            </a:r>
            <a:r>
              <a:rPr lang="en-US" altLang="ja-JP" sz="2400" dirty="0">
                <a:solidFill>
                  <a:schemeClr val="bg2">
                    <a:lumMod val="50000"/>
                  </a:schemeClr>
                </a:solidFill>
              </a:rPr>
              <a:t>hub,</a:t>
            </a:r>
            <a:r>
              <a:rPr lang="ja-JP" altLang="en-US" sz="2400" dirty="0">
                <a:solidFill>
                  <a:schemeClr val="bg2">
                    <a:lumMod val="50000"/>
                  </a:schemeClr>
                </a:solidFill>
              </a:rPr>
              <a:t> </a:t>
            </a:r>
            <a:r>
              <a:rPr lang="en-US" altLang="ja-JP" sz="2400" dirty="0">
                <a:solidFill>
                  <a:schemeClr val="bg2">
                    <a:lumMod val="50000"/>
                  </a:schemeClr>
                </a:solidFill>
              </a:rPr>
              <a:t>etc.</a:t>
            </a:r>
            <a:r>
              <a:rPr lang="ja-JP" altLang="en-US" sz="2400" dirty="0">
                <a:solidFill>
                  <a:schemeClr val="bg2">
                    <a:lumMod val="50000"/>
                  </a:schemeClr>
                </a:solidFill>
              </a:rPr>
              <a:t> </a:t>
            </a:r>
            <a:r>
              <a:rPr lang="en-US" altLang="ja-JP" sz="2400" dirty="0">
                <a:solidFill>
                  <a:schemeClr val="bg2">
                    <a:lumMod val="50000"/>
                  </a:schemeClr>
                </a:solidFill>
              </a:rPr>
              <a:t>were</a:t>
            </a:r>
            <a:r>
              <a:rPr lang="ja-JP" altLang="en-US" sz="2400" dirty="0">
                <a:solidFill>
                  <a:schemeClr val="bg2">
                    <a:lumMod val="50000"/>
                  </a:schemeClr>
                </a:solidFill>
              </a:rPr>
              <a:t> </a:t>
            </a:r>
            <a:r>
              <a:rPr lang="en-US" altLang="ja-JP" sz="2400" dirty="0">
                <a:solidFill>
                  <a:schemeClr val="bg2">
                    <a:lumMod val="50000"/>
                  </a:schemeClr>
                </a:solidFill>
              </a:rPr>
              <a:t>introduced.</a:t>
            </a:r>
            <a:endParaRPr lang="en-US" sz="2400" dirty="0">
              <a:solidFill>
                <a:schemeClr val="bg2">
                  <a:lumMod val="50000"/>
                </a:schemeClr>
              </a:solidFill>
            </a:endParaRPr>
          </a:p>
          <a:p>
            <a:pPr marL="457200" indent="-457200">
              <a:lnSpc>
                <a:spcPct val="150000"/>
              </a:lnSpc>
              <a:buClr>
                <a:schemeClr val="dk1"/>
              </a:buClr>
              <a:buSzPts val="1600"/>
              <a:buFont typeface="Wingdings" panose="05000000000000000000" pitchFamily="2" charset="2"/>
              <a:buChar char="Ø"/>
            </a:pPr>
            <a:r>
              <a:rPr lang="en-US" altLang="ja-JP" sz="2400" dirty="0">
                <a:solidFill>
                  <a:schemeClr val="bg2">
                    <a:lumMod val="50000"/>
                  </a:schemeClr>
                </a:solidFill>
              </a:rPr>
              <a:t>ISO TC211/OGC liaison report was given.  ARD activity has already started.</a:t>
            </a:r>
            <a:endParaRPr lang="en-US" sz="2400" dirty="0">
              <a:solidFill>
                <a:schemeClr val="bg2">
                  <a:lumMod val="50000"/>
                </a:schemeClr>
              </a:solidFill>
            </a:endParaRP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WGISS-55 will be held in the week of 18</a:t>
            </a:r>
            <a:r>
              <a:rPr lang="en-US" sz="2400" baseline="30000" dirty="0">
                <a:solidFill>
                  <a:schemeClr val="bg2">
                    <a:lumMod val="50000"/>
                  </a:schemeClr>
                </a:solidFill>
              </a:rPr>
              <a:t>th</a:t>
            </a:r>
            <a:r>
              <a:rPr lang="en-US" sz="2400" dirty="0">
                <a:solidFill>
                  <a:schemeClr val="bg2">
                    <a:lumMod val="50000"/>
                  </a:schemeClr>
                </a:solidFill>
              </a:rPr>
              <a:t> – 20</a:t>
            </a:r>
            <a:r>
              <a:rPr lang="en-US" sz="2400" baseline="30000" dirty="0">
                <a:solidFill>
                  <a:schemeClr val="bg2">
                    <a:lumMod val="50000"/>
                  </a:schemeClr>
                </a:solidFill>
              </a:rPr>
              <a:t>th</a:t>
            </a:r>
            <a:r>
              <a:rPr lang="en-US" sz="2400" dirty="0">
                <a:solidFill>
                  <a:schemeClr val="bg2">
                    <a:lumMod val="50000"/>
                  </a:schemeClr>
                </a:solidFill>
              </a:rPr>
              <a:t> April in CONAE.</a:t>
            </a:r>
          </a:p>
        </p:txBody>
      </p:sp>
      <p:sp>
        <p:nvSpPr>
          <p:cNvPr id="2" name="テキスト ボックス 1">
            <a:extLst>
              <a:ext uri="{FF2B5EF4-FFF2-40B4-BE49-F238E27FC236}">
                <a16:creationId xmlns:a16="http://schemas.microsoft.com/office/drawing/2014/main" id="{EC8F78DF-CCC8-4A2B-84EF-776851DD2AC5}"/>
              </a:ext>
            </a:extLst>
          </p:cNvPr>
          <p:cNvSpPr txBox="1"/>
          <p:nvPr/>
        </p:nvSpPr>
        <p:spPr>
          <a:xfrm>
            <a:off x="1587731" y="1388225"/>
            <a:ext cx="266007" cy="307777"/>
          </a:xfrm>
          <a:prstGeom prst="rect">
            <a:avLst/>
          </a:prstGeom>
          <a:noFill/>
        </p:spPr>
        <p:txBody>
          <a:bodyPr wrap="square" rtlCol="0">
            <a:spAutoFit/>
          </a:bodyPr>
          <a:lstStyle/>
          <a:p>
            <a:endParaRPr kumimoji="1" lang="ja-JP" altLang="en-US" dirty="0"/>
          </a:p>
        </p:txBody>
      </p:sp>
    </p:spTree>
    <p:extLst>
      <p:ext uri="{BB962C8B-B14F-4D97-AF65-F5344CB8AC3E}">
        <p14:creationId xmlns:p14="http://schemas.microsoft.com/office/powerpoint/2010/main" val="294556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4</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176047" y="175939"/>
            <a:ext cx="9732723" cy="130680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dirty="0"/>
              <a:t>Highlights of WGISS-54 DSIG</a:t>
            </a:r>
            <a:endParaRPr dirty="0"/>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364374" y="1316491"/>
            <a:ext cx="11463251" cy="2308284"/>
          </a:xfrm>
          <a:prstGeom prst="rect">
            <a:avLst/>
          </a:prstGeom>
          <a:noFill/>
          <a:ln>
            <a:noFill/>
          </a:ln>
        </p:spPr>
        <p:txBody>
          <a:bodyPr spcFirstLastPara="1" wrap="square" lIns="91425" tIns="45700" rIns="91425" bIns="45700" anchor="t" anchorCtr="0">
            <a:spAutoFit/>
          </a:bodyPr>
          <a:lstStyle/>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Archive Technology and Future Trends were reported.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WGISS DSIG Best Practices Refreshment were proposed.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The results of the information exchange with CGMS IV group was reported.  Common interests on MM were identified.</a:t>
            </a:r>
          </a:p>
        </p:txBody>
      </p:sp>
    </p:spTree>
    <p:extLst>
      <p:ext uri="{BB962C8B-B14F-4D97-AF65-F5344CB8AC3E}">
        <p14:creationId xmlns:p14="http://schemas.microsoft.com/office/powerpoint/2010/main" val="183204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5</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184359" y="284004"/>
            <a:ext cx="10746877" cy="130680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sz="3200" dirty="0"/>
              <a:t>Highlights of WGISS-54 Data DISCOVERY and ACCESS</a:t>
            </a:r>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364374" y="1316491"/>
            <a:ext cx="11463251" cy="2308284"/>
          </a:xfrm>
          <a:prstGeom prst="rect">
            <a:avLst/>
          </a:prstGeom>
          <a:noFill/>
          <a:ln>
            <a:noFill/>
          </a:ln>
        </p:spPr>
        <p:txBody>
          <a:bodyPr spcFirstLastPara="1" wrap="square" lIns="91425" tIns="45700" rIns="91425" bIns="45700" anchor="t" anchorCtr="0">
            <a:spAutoFit/>
          </a:bodyPr>
          <a:lstStyle/>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Archive Technology and Future Trends were reported.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WGISS DSIG Best Practices Refreshment were proposed.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The results of the information exchange with CGMS IV group was reported.  Common interests on MM were identified.</a:t>
            </a:r>
          </a:p>
        </p:txBody>
      </p:sp>
    </p:spTree>
    <p:extLst>
      <p:ext uri="{BB962C8B-B14F-4D97-AF65-F5344CB8AC3E}">
        <p14:creationId xmlns:p14="http://schemas.microsoft.com/office/powerpoint/2010/main" val="161227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6</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176047" y="175939"/>
            <a:ext cx="10954695" cy="130680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sz="3200" dirty="0"/>
              <a:t>Highlights of WGISS-54 Interoperability Data and Use</a:t>
            </a:r>
            <a:endParaRPr sz="3200" dirty="0"/>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364374" y="1341429"/>
            <a:ext cx="11463251" cy="507827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EO Interoperability for Services was presented.  Problems on data handling between HPC and archive were pointed out.</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EAIL use case of COAST was introduced.  The EAIL was used for shoreline mapping and continuity of EAIL was requested.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Status of development of EAIL was reported.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STAC related issues were presented.  </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OGC STAC CMR implementation was proposed and volunteer from CWIC provider was solicited.  </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STAC Best Practice is under development.</a:t>
            </a:r>
          </a:p>
        </p:txBody>
      </p:sp>
    </p:spTree>
    <p:extLst>
      <p:ext uri="{BB962C8B-B14F-4D97-AF65-F5344CB8AC3E}">
        <p14:creationId xmlns:p14="http://schemas.microsoft.com/office/powerpoint/2010/main" val="351123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7</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176047" y="175939"/>
            <a:ext cx="9732723" cy="130680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dirty="0"/>
              <a:t>Highlights of WGISS-54 TechExpo</a:t>
            </a:r>
            <a:endParaRPr dirty="0"/>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364374" y="1374680"/>
            <a:ext cx="11463251" cy="5078273"/>
          </a:xfrm>
          <a:prstGeom prst="rect">
            <a:avLst/>
          </a:prstGeom>
          <a:noFill/>
          <a:ln>
            <a:noFill/>
          </a:ln>
        </p:spPr>
        <p:txBody>
          <a:bodyPr spcFirstLastPara="1" wrap="square" lIns="91425" tIns="45700" rIns="91425" bIns="45700" anchor="t" anchorCtr="0">
            <a:spAutoFit/>
          </a:bodyPr>
          <a:lstStyle/>
          <a:p>
            <a:pPr marL="457200" indent="-457200">
              <a:lnSpc>
                <a:spcPct val="150000"/>
              </a:lnSpc>
              <a:buClr>
                <a:schemeClr val="dk1"/>
              </a:buClr>
              <a:buSzPts val="1600"/>
              <a:buFont typeface="Wingdings" panose="05000000000000000000" pitchFamily="2" charset="2"/>
              <a:buChar char="Ø"/>
            </a:pPr>
            <a:r>
              <a:rPr lang="en-US" altLang="ja-JP" sz="2400" dirty="0">
                <a:solidFill>
                  <a:schemeClr val="bg2">
                    <a:lumMod val="50000"/>
                  </a:schemeClr>
                </a:solidFill>
              </a:rPr>
              <a:t>Jupyter Notebook initiative has been going on.  Jupyter Notebook Day will be held on 21</a:t>
            </a:r>
            <a:r>
              <a:rPr lang="en-US" altLang="ja-JP" sz="2400" baseline="30000" dirty="0">
                <a:solidFill>
                  <a:schemeClr val="bg2">
                    <a:lumMod val="50000"/>
                  </a:schemeClr>
                </a:solidFill>
              </a:rPr>
              <a:t>st</a:t>
            </a:r>
            <a:r>
              <a:rPr lang="en-US" altLang="ja-JP" sz="2400" dirty="0">
                <a:solidFill>
                  <a:schemeClr val="bg2">
                    <a:lumMod val="50000"/>
                  </a:schemeClr>
                </a:solidFill>
              </a:rPr>
              <a:t> Oct. as a collaboration with SEO and WGCapD.  The expectation for Jupyter Note initiative from WGCapD was expressed.</a:t>
            </a:r>
            <a:endParaRPr lang="en-US" sz="2400" dirty="0">
              <a:solidFill>
                <a:schemeClr val="bg2">
                  <a:lumMod val="50000"/>
                </a:schemeClr>
              </a:solidFill>
            </a:endParaRP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Informative presentations on AI/ML were given.</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NASA add keywords related to AI/ML to GCMD keywords.</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NASA adapted knowledge graph to CMR.</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NOAA has already put effort into AI/ML.</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Study of federation between HPC and Archive were proposed.  White paper would be a target.</a:t>
            </a:r>
          </a:p>
        </p:txBody>
      </p:sp>
    </p:spTree>
    <p:extLst>
      <p:ext uri="{BB962C8B-B14F-4D97-AF65-F5344CB8AC3E}">
        <p14:creationId xmlns:p14="http://schemas.microsoft.com/office/powerpoint/2010/main" val="284005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8</a:t>
            </a:fld>
            <a:endParaRPr sz="1400" b="1" dirty="0">
              <a:solidFill>
                <a:schemeClr val="accent1"/>
              </a:solidFill>
              <a:latin typeface="Arial"/>
              <a:ea typeface="Arial"/>
              <a:cs typeface="Arial"/>
              <a:sym typeface="Arial"/>
            </a:endParaRPr>
          </a:p>
        </p:txBody>
      </p:sp>
      <p:sp>
        <p:nvSpPr>
          <p:cNvPr id="74" name="Google Shape;74;p8"/>
          <p:cNvSpPr txBox="1">
            <a:spLocks noGrp="1"/>
          </p:cNvSpPr>
          <p:nvPr>
            <p:ph type="title"/>
          </p:nvPr>
        </p:nvSpPr>
        <p:spPr>
          <a:xfrm>
            <a:off x="176047" y="175939"/>
            <a:ext cx="9732723" cy="130680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dirty="0"/>
              <a:t>Highlights of Joint symposium</a:t>
            </a:r>
            <a:endParaRPr dirty="0"/>
          </a:p>
        </p:txBody>
      </p:sp>
      <p:sp>
        <p:nvSpPr>
          <p:cNvPr id="10" name="Google Shape;81;p9">
            <a:extLst>
              <a:ext uri="{FF2B5EF4-FFF2-40B4-BE49-F238E27FC236}">
                <a16:creationId xmlns:a16="http://schemas.microsoft.com/office/drawing/2014/main" id="{D14CF7BF-6781-4340-A47C-1E2C165919BC}"/>
              </a:ext>
            </a:extLst>
          </p:cNvPr>
          <p:cNvSpPr txBox="1"/>
          <p:nvPr/>
        </p:nvSpPr>
        <p:spPr>
          <a:xfrm>
            <a:off x="239683" y="1452574"/>
            <a:ext cx="11463251" cy="4524275"/>
          </a:xfrm>
          <a:prstGeom prst="rect">
            <a:avLst/>
          </a:prstGeom>
          <a:noFill/>
          <a:ln>
            <a:noFill/>
          </a:ln>
        </p:spPr>
        <p:txBody>
          <a:bodyPr spcFirstLastPara="1" wrap="square" lIns="91425" tIns="45700" rIns="91425" bIns="45700" anchor="t" anchorCtr="0">
            <a:spAutoFit/>
          </a:bodyPr>
          <a:lstStyle/>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6</a:t>
            </a:r>
            <a:r>
              <a:rPr lang="en-US" sz="2400" baseline="30000" dirty="0">
                <a:solidFill>
                  <a:schemeClr val="bg2">
                    <a:lumMod val="50000"/>
                  </a:schemeClr>
                </a:solidFill>
              </a:rPr>
              <a:t>th</a:t>
            </a:r>
            <a:r>
              <a:rPr lang="en-US" sz="2400" dirty="0">
                <a:solidFill>
                  <a:schemeClr val="bg2">
                    <a:lumMod val="50000"/>
                  </a:schemeClr>
                </a:solidFill>
              </a:rPr>
              <a:t> joint symposium with WGISS-WGCV was successfully held.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ESA EO Portal, CEOS MIM Database: Status, Synergies and Improvements, CEOS CAL/VAL Portal and Status of ARD Activities were reported.</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Data Quality Assessment and Indicators, and DMSMM Maturity Matrix were reported.  The information exchange between WGISS and WGCV will be done toward issue of the Best Practice planned in the next year. </a:t>
            </a:r>
          </a:p>
          <a:p>
            <a:pPr marL="457200" marR="0" lvl="0" indent="-457200" algn="l" rtl="0">
              <a:lnSpc>
                <a:spcPct val="150000"/>
              </a:lnSpc>
              <a:spcBef>
                <a:spcPts val="0"/>
              </a:spcBef>
              <a:spcAft>
                <a:spcPts val="0"/>
              </a:spcAft>
              <a:buClr>
                <a:schemeClr val="dk1"/>
              </a:buClr>
              <a:buSzPts val="1600"/>
              <a:buFont typeface="Wingdings" panose="05000000000000000000" pitchFamily="2" charset="2"/>
              <a:buChar char="Ø"/>
            </a:pPr>
            <a:r>
              <a:rPr lang="en-US" sz="2400" dirty="0">
                <a:solidFill>
                  <a:schemeClr val="bg2">
                    <a:lumMod val="50000"/>
                  </a:schemeClr>
                </a:solidFill>
              </a:rPr>
              <a:t>New activities “CEOS Interoperability Framework Initiative” and “CEOS Common Online Dictionary” were proposed as way forwards of CEOS ARD.</a:t>
            </a:r>
          </a:p>
        </p:txBody>
      </p:sp>
    </p:spTree>
    <p:extLst>
      <p:ext uri="{BB962C8B-B14F-4D97-AF65-F5344CB8AC3E}">
        <p14:creationId xmlns:p14="http://schemas.microsoft.com/office/powerpoint/2010/main" val="1106963306"/>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6922</TotalTime>
  <Words>543</Words>
  <Application>Microsoft Office PowerPoint</Application>
  <PresentationFormat>ワイド画面</PresentationFormat>
  <Paragraphs>49</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Noto Sans Symbols</vt:lpstr>
      <vt:lpstr>Arial</vt:lpstr>
      <vt:lpstr>Courier New</vt:lpstr>
      <vt:lpstr>Wingdings</vt:lpstr>
      <vt:lpstr>ceos</vt:lpstr>
      <vt:lpstr>WGISS Summary and Discussion</vt:lpstr>
      <vt:lpstr>Highlights of WGISS-54 Plenary</vt:lpstr>
      <vt:lpstr>Highlights of WGISS-54 Plenary</vt:lpstr>
      <vt:lpstr>Highlights of WGISS-54 DSIG</vt:lpstr>
      <vt:lpstr>Highlights of WGISS-54 Data DISCOVERY and ACCESS</vt:lpstr>
      <vt:lpstr>Highlights of WGISS-54 Interoperability Data and Use</vt:lpstr>
      <vt:lpstr>Highlights of WGISS-54 TechExpo</vt:lpstr>
      <vt:lpstr>Highlights of Joint symposium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夏井坂　誠</cp:lastModifiedBy>
  <cp:revision>32</cp:revision>
  <dcterms:modified xsi:type="dcterms:W3CDTF">2022-10-17T06:11:07Z</dcterms:modified>
</cp:coreProperties>
</file>