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3" r:id="rId1"/>
  </p:sldMasterIdLst>
  <p:notesMasterIdLst>
    <p:notesMasterId r:id="rId10"/>
  </p:notesMasterIdLst>
  <p:sldIdLst>
    <p:sldId id="256" r:id="rId2"/>
    <p:sldId id="294" r:id="rId3"/>
    <p:sldId id="307" r:id="rId4"/>
    <p:sldId id="303" r:id="rId5"/>
    <p:sldId id="310" r:id="rId6"/>
    <p:sldId id="309" r:id="rId7"/>
    <p:sldId id="308" r:id="rId8"/>
    <p:sldId id="306" r:id="rId9"/>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elle Piepgrass" initials="MP" lastIdx="1" clrIdx="0">
    <p:extLst>
      <p:ext uri="{19B8F6BF-5375-455C-9EA6-DF929625EA0E}">
        <p15:presenceInfo xmlns:p15="http://schemas.microsoft.com/office/powerpoint/2012/main" userId="3eac496d5cc0b52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62" autoAdjust="0"/>
    <p:restoredTop sz="82623" autoAdjust="0"/>
  </p:normalViewPr>
  <p:slideViewPr>
    <p:cSldViewPr snapToGrid="0">
      <p:cViewPr varScale="1">
        <p:scale>
          <a:sx n="92" d="100"/>
          <a:sy n="92" d="100"/>
        </p:scale>
        <p:origin x="101" y="216"/>
      </p:cViewPr>
      <p:guideLst/>
    </p:cSldViewPr>
  </p:slideViewPr>
  <p:notesTextViewPr>
    <p:cViewPr>
      <p:scale>
        <a:sx n="1" d="1"/>
        <a:sy n="1" d="1"/>
      </p:scale>
      <p:origin x="0" y="0"/>
    </p:cViewPr>
  </p:notesTextViewPr>
  <p:sorterViewPr>
    <p:cViewPr>
      <p:scale>
        <a:sx n="100" d="100"/>
        <a:sy n="100" d="100"/>
      </p:scale>
      <p:origin x="0" y="-26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64" name="Google Shape;6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en-US" altLang="ja-JP" sz="1100" dirty="0">
              <a:solidFill>
                <a:schemeClr val="dk1"/>
              </a:solidFill>
            </a:endParaRPr>
          </a:p>
        </p:txBody>
      </p:sp>
      <p:sp>
        <p:nvSpPr>
          <p:cNvPr id="70" name="Google Shape;7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345455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en-US" altLang="ja-JP" sz="1100" dirty="0">
              <a:solidFill>
                <a:schemeClr val="dk1"/>
              </a:solidFill>
            </a:endParaRPr>
          </a:p>
        </p:txBody>
      </p:sp>
      <p:sp>
        <p:nvSpPr>
          <p:cNvPr id="70" name="Google Shape;7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957362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en-US" altLang="ja-JP" sz="1100" dirty="0">
              <a:solidFill>
                <a:schemeClr val="dk1"/>
              </a:solidFill>
            </a:endParaRPr>
          </a:p>
        </p:txBody>
      </p:sp>
      <p:sp>
        <p:nvSpPr>
          <p:cNvPr id="70" name="Google Shape;7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360501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en-US" altLang="ja-JP" sz="1100" dirty="0">
              <a:solidFill>
                <a:schemeClr val="dk1"/>
              </a:solidFill>
            </a:endParaRPr>
          </a:p>
        </p:txBody>
      </p:sp>
      <p:sp>
        <p:nvSpPr>
          <p:cNvPr id="70" name="Google Shape;7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58209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en-US" altLang="ja-JP" sz="1100" dirty="0">
              <a:solidFill>
                <a:schemeClr val="dk1"/>
              </a:solidFill>
            </a:endParaRPr>
          </a:p>
        </p:txBody>
      </p:sp>
      <p:sp>
        <p:nvSpPr>
          <p:cNvPr id="70" name="Google Shape;7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182814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en-US" altLang="ja-JP" sz="1100" dirty="0">
              <a:solidFill>
                <a:schemeClr val="dk1"/>
              </a:solidFill>
            </a:endParaRPr>
          </a:p>
        </p:txBody>
      </p:sp>
      <p:sp>
        <p:nvSpPr>
          <p:cNvPr id="70" name="Google Shape;7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922245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en-US" altLang="ja-JP" sz="1100" dirty="0">
              <a:solidFill>
                <a:schemeClr val="dk1"/>
              </a:solidFill>
            </a:endParaRPr>
          </a:p>
        </p:txBody>
      </p:sp>
      <p:sp>
        <p:nvSpPr>
          <p:cNvPr id="70" name="Google Shape;7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378723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Master" Target="../slideMasters/slideMaster1.xml"/><Relationship Id="rId6" Type="http://schemas.openxmlformats.org/officeDocument/2006/relationships/image" Target="../media/image1.png"/><Relationship Id="rId5" Type="http://schemas.openxmlformats.org/officeDocument/2006/relationships/image" Target="../media/image6.png"/><Relationship Id="rId4" Type="http://schemas.openxmlformats.org/officeDocument/2006/relationships/image" Target="../media/image5.jp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301750" y="2265730"/>
            <a:ext cx="8288157" cy="2756714"/>
          </a:xfrm>
          <a:prstGeom prst="rect">
            <a:avLst/>
          </a:prstGeom>
          <a:noFill/>
          <a:ln>
            <a:noFill/>
          </a:ln>
        </p:spPr>
      </p:pic>
      <p:pic>
        <p:nvPicPr>
          <p:cNvPr id="13" name="Google Shape;13;p2"/>
          <p:cNvPicPr preferRelativeResize="0"/>
          <p:nvPr/>
        </p:nvPicPr>
        <p:blipFill rotWithShape="1">
          <a:blip r:embed="rId3">
            <a:alphaModFix/>
          </a:blip>
          <a:srcRect b="-113"/>
          <a:stretch/>
        </p:blipFill>
        <p:spPr>
          <a:xfrm rot="10800000" flipH="1">
            <a:off x="2824280" y="4824248"/>
            <a:ext cx="5391556" cy="2038097"/>
          </a:xfrm>
          <a:prstGeom prst="rect">
            <a:avLst/>
          </a:prstGeom>
          <a:noFill/>
          <a:ln>
            <a:noFill/>
          </a:ln>
        </p:spPr>
      </p:pic>
      <p:pic>
        <p:nvPicPr>
          <p:cNvPr id="14" name="Google Shape;14;p2" descr="A picture containing nature&#10;&#10;Description automatically generated"/>
          <p:cNvPicPr preferRelativeResize="0"/>
          <p:nvPr/>
        </p:nvPicPr>
        <p:blipFill rotWithShape="1">
          <a:blip r:embed="rId4">
            <a:alphaModFix/>
          </a:blip>
          <a:srcRect/>
          <a:stretch/>
        </p:blipFill>
        <p:spPr>
          <a:xfrm>
            <a:off x="8477344" y="-1"/>
            <a:ext cx="3714656" cy="2686815"/>
          </a:xfrm>
          <a:prstGeom prst="rect">
            <a:avLst/>
          </a:prstGeom>
          <a:noFill/>
          <a:ln>
            <a:noFill/>
          </a:ln>
        </p:spPr>
      </p:pic>
      <p:sp>
        <p:nvSpPr>
          <p:cNvPr id="15" name="Google Shape;15;p2"/>
          <p:cNvSpPr/>
          <p:nvPr/>
        </p:nvSpPr>
        <p:spPr>
          <a:xfrm flipH="1">
            <a:off x="5456394" y="1968439"/>
            <a:ext cx="6751471" cy="4901119"/>
          </a:xfrm>
          <a:custGeom>
            <a:avLst/>
            <a:gdLst/>
            <a:ahLst/>
            <a:cxnLst/>
            <a:rect l="l" t="t" r="r" b="b"/>
            <a:pathLst>
              <a:path w="6751471" h="4901119" extrusionOk="0">
                <a:moveTo>
                  <a:pt x="0" y="4901119"/>
                </a:moveTo>
                <a:cubicBezTo>
                  <a:pt x="794" y="3261063"/>
                  <a:pt x="1588" y="1640056"/>
                  <a:pt x="2382" y="0"/>
                </a:cubicBezTo>
                <a:lnTo>
                  <a:pt x="6751471" y="4901119"/>
                </a:lnTo>
                <a:lnTo>
                  <a:pt x="0" y="4901119"/>
                </a:lnTo>
                <a:close/>
              </a:path>
            </a:pathLst>
          </a:custGeom>
          <a:solidFill>
            <a:schemeClr val="accent4"/>
          </a:solidFill>
          <a:ln>
            <a:noFill/>
          </a:ln>
          <a:effectLst>
            <a:outerShdw blurRad="50800" dist="38100" dir="13500000" algn="br"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6" name="Google Shape;16;p2"/>
          <p:cNvSpPr/>
          <p:nvPr/>
        </p:nvSpPr>
        <p:spPr>
          <a:xfrm flipH="1">
            <a:off x="-4784" y="-14542"/>
            <a:ext cx="12199164" cy="6874921"/>
          </a:xfrm>
          <a:custGeom>
            <a:avLst/>
            <a:gdLst/>
            <a:ahLst/>
            <a:cxnLst/>
            <a:rect l="l" t="t" r="r" b="b"/>
            <a:pathLst>
              <a:path w="14761910" h="6836301" extrusionOk="0">
                <a:moveTo>
                  <a:pt x="11356917" y="6833935"/>
                </a:moveTo>
                <a:lnTo>
                  <a:pt x="0" y="12611"/>
                </a:lnTo>
                <a:lnTo>
                  <a:pt x="14761631" y="0"/>
                </a:lnTo>
                <a:cubicBezTo>
                  <a:pt x="14763636" y="1138989"/>
                  <a:pt x="14754117" y="2277978"/>
                  <a:pt x="14756122" y="3416967"/>
                </a:cubicBezTo>
                <a:cubicBezTo>
                  <a:pt x="14754955" y="4555956"/>
                  <a:pt x="14759552" y="5697312"/>
                  <a:pt x="14758385" y="6836301"/>
                </a:cubicBezTo>
                <a:lnTo>
                  <a:pt x="11356917" y="6833935"/>
                </a:lnTo>
                <a:close/>
              </a:path>
            </a:pathLst>
          </a:custGeom>
          <a:solidFill>
            <a:schemeClr val="accent1"/>
          </a:solidFill>
          <a:ln>
            <a:noFill/>
          </a:ln>
          <a:effectLst>
            <a:outerShdw blurRad="50800" dist="38100" dir="2700000" algn="t"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pic>
        <p:nvPicPr>
          <p:cNvPr id="17" name="Google Shape;17;p2"/>
          <p:cNvPicPr preferRelativeResize="0"/>
          <p:nvPr/>
        </p:nvPicPr>
        <p:blipFill rotWithShape="1">
          <a:blip r:embed="rId5">
            <a:alphaModFix/>
          </a:blip>
          <a:srcRect/>
          <a:stretch/>
        </p:blipFill>
        <p:spPr>
          <a:xfrm>
            <a:off x="138431" y="5311498"/>
            <a:ext cx="2738896" cy="1508514"/>
          </a:xfrm>
          <a:prstGeom prst="rect">
            <a:avLst/>
          </a:prstGeom>
          <a:noFill/>
          <a:ln>
            <a:noFill/>
          </a:ln>
          <a:effectLst>
            <a:outerShdw blurRad="50800" dist="38100" dir="2700000" algn="tl" rotWithShape="0">
              <a:srgbClr val="000000">
                <a:alpha val="40000"/>
              </a:srgbClr>
            </a:outerShdw>
          </a:effectLst>
        </p:spPr>
      </p:pic>
      <p:pic>
        <p:nvPicPr>
          <p:cNvPr id="18" name="Google Shape;18;p2"/>
          <p:cNvPicPr preferRelativeResize="0"/>
          <p:nvPr/>
        </p:nvPicPr>
        <p:blipFill rotWithShape="1">
          <a:blip r:embed="rId6">
            <a:alphaModFix amt="34000"/>
          </a:blip>
          <a:srcRect l="32582" t="2399" r="8554" b="-8773"/>
          <a:stretch/>
        </p:blipFill>
        <p:spPr>
          <a:xfrm rot="5400000">
            <a:off x="5734286" y="-1016167"/>
            <a:ext cx="5455273" cy="7480884"/>
          </a:xfrm>
          <a:prstGeom prst="rtTriangle">
            <a:avLst/>
          </a:prstGeom>
          <a:noFill/>
          <a:ln>
            <a:noFill/>
          </a:ln>
        </p:spPr>
      </p:pic>
      <p:pic>
        <p:nvPicPr>
          <p:cNvPr id="19" name="Google Shape;19;p2"/>
          <p:cNvPicPr preferRelativeResize="0"/>
          <p:nvPr/>
        </p:nvPicPr>
        <p:blipFill rotWithShape="1">
          <a:blip r:embed="rId6">
            <a:alphaModFix amt="34000"/>
          </a:blip>
          <a:srcRect l="54016" t="36081" r="11355" b="673"/>
          <a:stretch/>
        </p:blipFill>
        <p:spPr>
          <a:xfrm rot="-5400000">
            <a:off x="5792642" y="4819952"/>
            <a:ext cx="1719709" cy="2366806"/>
          </a:xfrm>
          <a:prstGeom prst="rtTriangle">
            <a:avLst/>
          </a:prstGeom>
          <a:noFill/>
          <a:ln>
            <a:noFill/>
          </a:ln>
        </p:spPr>
      </p:pic>
      <p:sp>
        <p:nvSpPr>
          <p:cNvPr id="20" name="Google Shape;20;p2"/>
          <p:cNvSpPr txBox="1">
            <a:spLocks noGrp="1"/>
          </p:cNvSpPr>
          <p:nvPr>
            <p:ph type="title"/>
          </p:nvPr>
        </p:nvSpPr>
        <p:spPr>
          <a:xfrm>
            <a:off x="176047" y="175938"/>
            <a:ext cx="6157185" cy="397264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lt1"/>
              </a:buClr>
              <a:buSzPts val="8000"/>
              <a:buFont typeface="Arial"/>
              <a:buNone/>
              <a:defRPr sz="80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1"/>
        <p:cNvGrpSpPr/>
        <p:nvPr/>
      </p:nvGrpSpPr>
      <p:grpSpPr>
        <a:xfrm>
          <a:off x="0" y="0"/>
          <a:ext cx="0" cy="0"/>
          <a:chOff x="0" y="0"/>
          <a:chExt cx="0" cy="0"/>
        </a:xfrm>
      </p:grpSpPr>
      <p:sp>
        <p:nvSpPr>
          <p:cNvPr id="22" name="Google Shape;22;p3"/>
          <p:cNvSpPr/>
          <p:nvPr/>
        </p:nvSpPr>
        <p:spPr>
          <a:xfrm>
            <a:off x="0" y="1"/>
            <a:ext cx="12192000" cy="103749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pic>
        <p:nvPicPr>
          <p:cNvPr id="23" name="Google Shape;23;p3"/>
          <p:cNvPicPr preferRelativeResize="0"/>
          <p:nvPr/>
        </p:nvPicPr>
        <p:blipFill rotWithShape="1">
          <a:blip r:embed="rId2">
            <a:alphaModFix amt="34000"/>
          </a:blip>
          <a:srcRect l="51339" t="39269" r="-2839" b="35419"/>
          <a:stretch/>
        </p:blipFill>
        <p:spPr>
          <a:xfrm flipH="1">
            <a:off x="9304422" y="0"/>
            <a:ext cx="2887578" cy="1037492"/>
          </a:xfrm>
          <a:prstGeom prst="rect">
            <a:avLst/>
          </a:prstGeom>
          <a:noFill/>
          <a:ln>
            <a:noFill/>
          </a:ln>
        </p:spPr>
      </p:pic>
      <p:pic>
        <p:nvPicPr>
          <p:cNvPr id="24" name="Google Shape;24;p3"/>
          <p:cNvPicPr preferRelativeResize="0"/>
          <p:nvPr/>
        </p:nvPicPr>
        <p:blipFill rotWithShape="1">
          <a:blip r:embed="rId3">
            <a:alphaModFix/>
          </a:blip>
          <a:srcRect/>
          <a:stretch/>
        </p:blipFill>
        <p:spPr>
          <a:xfrm>
            <a:off x="9791700" y="111656"/>
            <a:ext cx="2027900" cy="803439"/>
          </a:xfrm>
          <a:prstGeom prst="rect">
            <a:avLst/>
          </a:prstGeom>
          <a:noFill/>
          <a:ln>
            <a:noFill/>
          </a:ln>
          <a:effectLst>
            <a:outerShdw blurRad="50800" dist="38100" dir="2700000" algn="tl" rotWithShape="0">
              <a:srgbClr val="000000">
                <a:alpha val="40000"/>
              </a:srgbClr>
            </a:outerShdw>
          </a:effectLst>
        </p:spPr>
      </p:pic>
      <p:sp>
        <p:nvSpPr>
          <p:cNvPr id="25" name="Google Shape;25;p3"/>
          <p:cNvSpPr/>
          <p:nvPr/>
        </p:nvSpPr>
        <p:spPr>
          <a:xfrm>
            <a:off x="-1778" y="6574604"/>
            <a:ext cx="12193777" cy="283396"/>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sp>
        <p:nvSpPr>
          <p:cNvPr id="26" name="Google Shape;26;p3"/>
          <p:cNvSpPr/>
          <p:nvPr/>
        </p:nvSpPr>
        <p:spPr>
          <a:xfrm rot="10800000" flipH="1">
            <a:off x="-4504" y="6540436"/>
            <a:ext cx="12196504" cy="59527"/>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sp>
        <p:nvSpPr>
          <p:cNvPr id="27" name="Google Shape;27;p3"/>
          <p:cNvSpPr txBox="1"/>
          <p:nvPr/>
        </p:nvSpPr>
        <p:spPr>
          <a:xfrm>
            <a:off x="10265664" y="6574604"/>
            <a:ext cx="1925447" cy="30777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GB" sz="1400" b="1" i="0" u="none" strike="noStrike" cap="none">
                <a:solidFill>
                  <a:schemeClr val="accent1"/>
                </a:solidFill>
                <a:latin typeface="Arial"/>
                <a:ea typeface="Arial"/>
                <a:cs typeface="Arial"/>
                <a:sym typeface="Arial"/>
              </a:rPr>
              <a:t>Slide </a:t>
            </a:r>
            <a:fld id="{00000000-1234-1234-1234-123412341234}" type="slidenum">
              <a:rPr lang="en-GB" sz="1400" b="1" i="0" u="none" strike="noStrike" cap="none">
                <a:solidFill>
                  <a:schemeClr val="accent1"/>
                </a:solidFill>
                <a:latin typeface="Arial"/>
                <a:ea typeface="Arial"/>
                <a:cs typeface="Arial"/>
                <a:sym typeface="Arial"/>
              </a:rPr>
              <a:t>‹#›</a:t>
            </a:fld>
            <a:endParaRPr sz="1400" b="1" i="0" u="none" strike="noStrike" cap="none">
              <a:solidFill>
                <a:schemeClr val="accent1"/>
              </a:solidFill>
              <a:latin typeface="Arial"/>
              <a:ea typeface="Arial"/>
              <a:cs typeface="Arial"/>
              <a:sym typeface="Arial"/>
            </a:endParaRPr>
          </a:p>
        </p:txBody>
      </p:sp>
      <p:sp>
        <p:nvSpPr>
          <p:cNvPr id="28" name="Google Shape;28;p3"/>
          <p:cNvSpPr txBox="1"/>
          <p:nvPr/>
        </p:nvSpPr>
        <p:spPr>
          <a:xfrm>
            <a:off x="-24384" y="6562799"/>
            <a:ext cx="4925568"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400" b="1" i="0" u="none" strike="noStrike" cap="none" dirty="0">
                <a:solidFill>
                  <a:schemeClr val="accent1"/>
                </a:solidFill>
                <a:latin typeface="Arial"/>
                <a:ea typeface="Arial"/>
                <a:cs typeface="Arial"/>
                <a:sym typeface="Arial"/>
              </a:rPr>
              <a:t>WGISS-54, 4-7 October 2022</a:t>
            </a:r>
            <a:endParaRPr dirty="0"/>
          </a:p>
        </p:txBody>
      </p:sp>
      <p:sp>
        <p:nvSpPr>
          <p:cNvPr id="29" name="Google Shape;29;p3"/>
          <p:cNvSpPr txBox="1">
            <a:spLocks noGrp="1"/>
          </p:cNvSpPr>
          <p:nvPr>
            <p:ph type="body" idx="1"/>
          </p:nvPr>
        </p:nvSpPr>
        <p:spPr>
          <a:xfrm>
            <a:off x="324233" y="1558533"/>
            <a:ext cx="11495400" cy="4662871"/>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Noto Sans Symbols"/>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Noto Sans Symbols"/>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Courier New"/>
              <a:buChar char="o"/>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30" name="Google Shape;30;p3"/>
          <p:cNvSpPr txBox="1">
            <a:spLocks noGrp="1"/>
          </p:cNvSpPr>
          <p:nvPr>
            <p:ph type="title"/>
          </p:nvPr>
        </p:nvSpPr>
        <p:spPr>
          <a:xfrm>
            <a:off x="176048" y="175939"/>
            <a:ext cx="9386864" cy="77900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lt1"/>
              </a:buClr>
              <a:buSzPts val="4400"/>
              <a:buFont typeface="Arial"/>
              <a:buNone/>
              <a:defRPr sz="44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31"/>
        <p:cNvGrpSpPr/>
        <p:nvPr/>
      </p:nvGrpSpPr>
      <p:grpSpPr>
        <a:xfrm>
          <a:off x="0" y="0"/>
          <a:ext cx="0" cy="0"/>
          <a:chOff x="0" y="0"/>
          <a:chExt cx="0" cy="0"/>
        </a:xfrm>
      </p:grpSpPr>
      <p:sp>
        <p:nvSpPr>
          <p:cNvPr id="32" name="Google Shape;32;p4"/>
          <p:cNvSpPr/>
          <p:nvPr/>
        </p:nvSpPr>
        <p:spPr>
          <a:xfrm>
            <a:off x="0" y="1"/>
            <a:ext cx="12192000" cy="103749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2"/>
              </a:solidFill>
              <a:latin typeface="Arial"/>
              <a:ea typeface="Arial"/>
              <a:cs typeface="Arial"/>
              <a:sym typeface="Arial"/>
            </a:endParaRPr>
          </a:p>
        </p:txBody>
      </p:sp>
      <p:pic>
        <p:nvPicPr>
          <p:cNvPr id="33" name="Google Shape;33;p4"/>
          <p:cNvPicPr preferRelativeResize="0"/>
          <p:nvPr/>
        </p:nvPicPr>
        <p:blipFill rotWithShape="1">
          <a:blip r:embed="rId2">
            <a:alphaModFix amt="34000"/>
          </a:blip>
          <a:srcRect l="51339" t="39269" r="-2839" b="35419"/>
          <a:stretch/>
        </p:blipFill>
        <p:spPr>
          <a:xfrm flipH="1">
            <a:off x="9304422" y="0"/>
            <a:ext cx="2887578" cy="1037492"/>
          </a:xfrm>
          <a:prstGeom prst="rect">
            <a:avLst/>
          </a:prstGeom>
          <a:noFill/>
          <a:ln>
            <a:noFill/>
          </a:ln>
        </p:spPr>
      </p:pic>
      <p:pic>
        <p:nvPicPr>
          <p:cNvPr id="34" name="Google Shape;34;p4"/>
          <p:cNvPicPr preferRelativeResize="0"/>
          <p:nvPr/>
        </p:nvPicPr>
        <p:blipFill rotWithShape="1">
          <a:blip r:embed="rId3">
            <a:alphaModFix/>
          </a:blip>
          <a:srcRect/>
          <a:stretch/>
        </p:blipFill>
        <p:spPr>
          <a:xfrm>
            <a:off x="9791700" y="111656"/>
            <a:ext cx="2027900" cy="803439"/>
          </a:xfrm>
          <a:prstGeom prst="rect">
            <a:avLst/>
          </a:prstGeom>
          <a:noFill/>
          <a:ln>
            <a:noFill/>
          </a:ln>
          <a:effectLst>
            <a:outerShdw blurRad="50800" dist="38100" dir="2700000" algn="tl" rotWithShape="0">
              <a:srgbClr val="000000">
                <a:alpha val="40000"/>
              </a:srgbClr>
            </a:outerShdw>
          </a:effectLst>
        </p:spPr>
      </p:pic>
      <p:sp>
        <p:nvSpPr>
          <p:cNvPr id="35" name="Google Shape;35;p4"/>
          <p:cNvSpPr/>
          <p:nvPr/>
        </p:nvSpPr>
        <p:spPr>
          <a:xfrm>
            <a:off x="-1778" y="6574604"/>
            <a:ext cx="12193777" cy="283396"/>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2"/>
              </a:solidFill>
              <a:latin typeface="Arial"/>
              <a:ea typeface="Arial"/>
              <a:cs typeface="Arial"/>
              <a:sym typeface="Arial"/>
            </a:endParaRPr>
          </a:p>
        </p:txBody>
      </p:sp>
      <p:sp>
        <p:nvSpPr>
          <p:cNvPr id="36" name="Google Shape;36;p4"/>
          <p:cNvSpPr/>
          <p:nvPr/>
        </p:nvSpPr>
        <p:spPr>
          <a:xfrm rot="10800000" flipH="1">
            <a:off x="-4504" y="6540436"/>
            <a:ext cx="12196504" cy="59527"/>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2"/>
              </a:solidFill>
              <a:latin typeface="Arial"/>
              <a:ea typeface="Arial"/>
              <a:cs typeface="Arial"/>
              <a:sym typeface="Arial"/>
            </a:endParaRPr>
          </a:p>
        </p:txBody>
      </p:sp>
      <p:sp>
        <p:nvSpPr>
          <p:cNvPr id="37" name="Google Shape;37;p4"/>
          <p:cNvSpPr txBox="1">
            <a:spLocks noGrp="1"/>
          </p:cNvSpPr>
          <p:nvPr>
            <p:ph type="body" idx="1"/>
          </p:nvPr>
        </p:nvSpPr>
        <p:spPr>
          <a:xfrm>
            <a:off x="386632" y="1445923"/>
            <a:ext cx="5509008" cy="4775482"/>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Noto Sans Symbols"/>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Noto Sans Symbols"/>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Courier New"/>
              <a:buChar char="o"/>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38" name="Google Shape;38;p4"/>
          <p:cNvSpPr txBox="1">
            <a:spLocks noGrp="1"/>
          </p:cNvSpPr>
          <p:nvPr>
            <p:ph type="body" idx="2"/>
          </p:nvPr>
        </p:nvSpPr>
        <p:spPr>
          <a:xfrm>
            <a:off x="6296361" y="1445923"/>
            <a:ext cx="5509008" cy="4775482"/>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Noto Sans Symbols"/>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Noto Sans Symbols"/>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Courier New"/>
              <a:buChar char="o"/>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39" name="Google Shape;39;p4"/>
          <p:cNvSpPr txBox="1"/>
          <p:nvPr/>
        </p:nvSpPr>
        <p:spPr>
          <a:xfrm>
            <a:off x="10265664" y="6574604"/>
            <a:ext cx="1925447" cy="30777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GB" sz="1400" b="1">
                <a:solidFill>
                  <a:schemeClr val="accent1"/>
                </a:solidFill>
                <a:latin typeface="Arial"/>
                <a:ea typeface="Arial"/>
                <a:cs typeface="Arial"/>
                <a:sym typeface="Arial"/>
              </a:rPr>
              <a:t>Slide </a:t>
            </a:r>
            <a:fld id="{00000000-1234-1234-1234-123412341234}" type="slidenum">
              <a:rPr lang="en-GB" sz="1400" b="1">
                <a:solidFill>
                  <a:schemeClr val="accent1"/>
                </a:solidFill>
                <a:latin typeface="Arial"/>
                <a:ea typeface="Arial"/>
                <a:cs typeface="Arial"/>
                <a:sym typeface="Arial"/>
              </a:rPr>
              <a:t>‹#›</a:t>
            </a:fld>
            <a:endParaRPr sz="1400" b="1">
              <a:solidFill>
                <a:schemeClr val="accent1"/>
              </a:solidFill>
              <a:latin typeface="Arial"/>
              <a:ea typeface="Arial"/>
              <a:cs typeface="Arial"/>
              <a:sym typeface="Arial"/>
            </a:endParaRPr>
          </a:p>
        </p:txBody>
      </p:sp>
      <p:sp>
        <p:nvSpPr>
          <p:cNvPr id="40" name="Google Shape;40;p4"/>
          <p:cNvSpPr txBox="1">
            <a:spLocks noGrp="1"/>
          </p:cNvSpPr>
          <p:nvPr>
            <p:ph type="title"/>
          </p:nvPr>
        </p:nvSpPr>
        <p:spPr>
          <a:xfrm>
            <a:off x="176048" y="175939"/>
            <a:ext cx="9386864" cy="77900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lt1"/>
              </a:buClr>
              <a:buSzPts val="4400"/>
              <a:buFont typeface="Arial"/>
              <a:buNone/>
              <a:defRPr sz="44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1" name="Google Shape;41;p4"/>
          <p:cNvSpPr txBox="1"/>
          <p:nvPr/>
        </p:nvSpPr>
        <p:spPr>
          <a:xfrm>
            <a:off x="-24384" y="6562799"/>
            <a:ext cx="4925568"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400" b="1">
                <a:solidFill>
                  <a:schemeClr val="accent1"/>
                </a:solidFill>
                <a:latin typeface="Arial"/>
                <a:ea typeface="Arial"/>
                <a:cs typeface="Arial"/>
                <a:sym typeface="Arial"/>
              </a:rPr>
              <a:t>SIT-37, 29-31 March 2022</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42"/>
        <p:cNvGrpSpPr/>
        <p:nvPr/>
      </p:nvGrpSpPr>
      <p:grpSpPr>
        <a:xfrm>
          <a:off x="0" y="0"/>
          <a:ext cx="0" cy="0"/>
          <a:chOff x="0" y="0"/>
          <a:chExt cx="0" cy="0"/>
        </a:xfrm>
      </p:grpSpPr>
      <p:sp>
        <p:nvSpPr>
          <p:cNvPr id="43" name="Google Shape;43;p5"/>
          <p:cNvSpPr/>
          <p:nvPr/>
        </p:nvSpPr>
        <p:spPr>
          <a:xfrm>
            <a:off x="0" y="1"/>
            <a:ext cx="12192000" cy="103749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2"/>
              </a:solidFill>
              <a:latin typeface="Arial"/>
              <a:ea typeface="Arial"/>
              <a:cs typeface="Arial"/>
              <a:sym typeface="Arial"/>
            </a:endParaRPr>
          </a:p>
        </p:txBody>
      </p:sp>
      <p:pic>
        <p:nvPicPr>
          <p:cNvPr id="44" name="Google Shape;44;p5"/>
          <p:cNvPicPr preferRelativeResize="0"/>
          <p:nvPr/>
        </p:nvPicPr>
        <p:blipFill rotWithShape="1">
          <a:blip r:embed="rId2">
            <a:alphaModFix amt="34000"/>
          </a:blip>
          <a:srcRect l="51339" t="39269" r="-2839" b="35419"/>
          <a:stretch/>
        </p:blipFill>
        <p:spPr>
          <a:xfrm flipH="1">
            <a:off x="9304422" y="0"/>
            <a:ext cx="2887578" cy="1037492"/>
          </a:xfrm>
          <a:prstGeom prst="rect">
            <a:avLst/>
          </a:prstGeom>
          <a:noFill/>
          <a:ln>
            <a:noFill/>
          </a:ln>
        </p:spPr>
      </p:pic>
      <p:pic>
        <p:nvPicPr>
          <p:cNvPr id="45" name="Google Shape;45;p5"/>
          <p:cNvPicPr preferRelativeResize="0"/>
          <p:nvPr/>
        </p:nvPicPr>
        <p:blipFill rotWithShape="1">
          <a:blip r:embed="rId3">
            <a:alphaModFix/>
          </a:blip>
          <a:srcRect/>
          <a:stretch/>
        </p:blipFill>
        <p:spPr>
          <a:xfrm>
            <a:off x="9791700" y="111656"/>
            <a:ext cx="2027900" cy="803439"/>
          </a:xfrm>
          <a:prstGeom prst="rect">
            <a:avLst/>
          </a:prstGeom>
          <a:noFill/>
          <a:ln>
            <a:noFill/>
          </a:ln>
          <a:effectLst>
            <a:outerShdw blurRad="50800" dist="38100" dir="2700000" algn="tl" rotWithShape="0">
              <a:srgbClr val="000000">
                <a:alpha val="40000"/>
              </a:srgbClr>
            </a:outerShdw>
          </a:effectLst>
        </p:spPr>
      </p:pic>
      <p:sp>
        <p:nvSpPr>
          <p:cNvPr id="46" name="Google Shape;46;p5"/>
          <p:cNvSpPr/>
          <p:nvPr/>
        </p:nvSpPr>
        <p:spPr>
          <a:xfrm>
            <a:off x="-1778" y="6574604"/>
            <a:ext cx="12193777" cy="283396"/>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2"/>
              </a:solidFill>
              <a:latin typeface="Arial"/>
              <a:ea typeface="Arial"/>
              <a:cs typeface="Arial"/>
              <a:sym typeface="Arial"/>
            </a:endParaRPr>
          </a:p>
        </p:txBody>
      </p:sp>
      <p:sp>
        <p:nvSpPr>
          <p:cNvPr id="47" name="Google Shape;47;p5"/>
          <p:cNvSpPr/>
          <p:nvPr/>
        </p:nvSpPr>
        <p:spPr>
          <a:xfrm rot="10800000" flipH="1">
            <a:off x="-4504" y="6540436"/>
            <a:ext cx="12196504" cy="59527"/>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2"/>
              </a:solidFill>
              <a:latin typeface="Arial"/>
              <a:ea typeface="Arial"/>
              <a:cs typeface="Arial"/>
              <a:sym typeface="Arial"/>
            </a:endParaRPr>
          </a:p>
        </p:txBody>
      </p:sp>
      <p:sp>
        <p:nvSpPr>
          <p:cNvPr id="48" name="Google Shape;48;p5"/>
          <p:cNvSpPr txBox="1"/>
          <p:nvPr/>
        </p:nvSpPr>
        <p:spPr>
          <a:xfrm>
            <a:off x="10265664" y="6574604"/>
            <a:ext cx="1925447" cy="30777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GB" sz="1400" b="1">
                <a:solidFill>
                  <a:schemeClr val="accent1"/>
                </a:solidFill>
                <a:latin typeface="Arial"/>
                <a:ea typeface="Arial"/>
                <a:cs typeface="Arial"/>
                <a:sym typeface="Arial"/>
              </a:rPr>
              <a:t>Slide </a:t>
            </a:r>
            <a:fld id="{00000000-1234-1234-1234-123412341234}" type="slidenum">
              <a:rPr lang="en-GB" sz="1400" b="1">
                <a:solidFill>
                  <a:schemeClr val="accent1"/>
                </a:solidFill>
                <a:latin typeface="Arial"/>
                <a:ea typeface="Arial"/>
                <a:cs typeface="Arial"/>
                <a:sym typeface="Arial"/>
              </a:rPr>
              <a:t>‹#›</a:t>
            </a:fld>
            <a:endParaRPr sz="1400" b="1">
              <a:solidFill>
                <a:schemeClr val="accent1"/>
              </a:solidFill>
              <a:latin typeface="Arial"/>
              <a:ea typeface="Arial"/>
              <a:cs typeface="Arial"/>
              <a:sym typeface="Arial"/>
            </a:endParaRPr>
          </a:p>
        </p:txBody>
      </p:sp>
      <p:sp>
        <p:nvSpPr>
          <p:cNvPr id="49" name="Google Shape;49;p5"/>
          <p:cNvSpPr txBox="1">
            <a:spLocks noGrp="1"/>
          </p:cNvSpPr>
          <p:nvPr>
            <p:ph type="title"/>
          </p:nvPr>
        </p:nvSpPr>
        <p:spPr>
          <a:xfrm>
            <a:off x="176048" y="175939"/>
            <a:ext cx="9386864" cy="77900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lt1"/>
              </a:buClr>
              <a:buSzPts val="4400"/>
              <a:buFont typeface="Arial"/>
              <a:buNone/>
              <a:defRPr sz="44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0" name="Google Shape;50;p5"/>
          <p:cNvSpPr txBox="1"/>
          <p:nvPr/>
        </p:nvSpPr>
        <p:spPr>
          <a:xfrm>
            <a:off x="-24384" y="6562799"/>
            <a:ext cx="4925568"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400" b="1">
                <a:solidFill>
                  <a:schemeClr val="accent1"/>
                </a:solidFill>
                <a:latin typeface="Arial"/>
                <a:ea typeface="Arial"/>
                <a:cs typeface="Arial"/>
                <a:sym typeface="Arial"/>
              </a:rPr>
              <a:t>SIT-37, 29-31 March 2022</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51"/>
        <p:cNvGrpSpPr/>
        <p:nvPr/>
      </p:nvGrpSpPr>
      <p:grpSpPr>
        <a:xfrm>
          <a:off x="0" y="0"/>
          <a:ext cx="0" cy="0"/>
          <a:chOff x="0" y="0"/>
          <a:chExt cx="0" cy="0"/>
        </a:xfrm>
      </p:grpSpPr>
      <p:sp>
        <p:nvSpPr>
          <p:cNvPr id="52" name="Google Shape;52;p6"/>
          <p:cNvSpPr/>
          <p:nvPr/>
        </p:nvSpPr>
        <p:spPr>
          <a:xfrm>
            <a:off x="0" y="1"/>
            <a:ext cx="12192000" cy="103749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2"/>
              </a:solidFill>
              <a:latin typeface="Arial"/>
              <a:ea typeface="Arial"/>
              <a:cs typeface="Arial"/>
              <a:sym typeface="Arial"/>
            </a:endParaRPr>
          </a:p>
        </p:txBody>
      </p:sp>
      <p:pic>
        <p:nvPicPr>
          <p:cNvPr id="53" name="Google Shape;53;p6"/>
          <p:cNvPicPr preferRelativeResize="0"/>
          <p:nvPr/>
        </p:nvPicPr>
        <p:blipFill rotWithShape="1">
          <a:blip r:embed="rId2">
            <a:alphaModFix amt="34000"/>
          </a:blip>
          <a:srcRect l="51339" t="39269" r="-2839" b="35419"/>
          <a:stretch/>
        </p:blipFill>
        <p:spPr>
          <a:xfrm flipH="1">
            <a:off x="9304422" y="0"/>
            <a:ext cx="2887578" cy="1037492"/>
          </a:xfrm>
          <a:prstGeom prst="rect">
            <a:avLst/>
          </a:prstGeom>
          <a:noFill/>
          <a:ln>
            <a:noFill/>
          </a:ln>
        </p:spPr>
      </p:pic>
      <p:pic>
        <p:nvPicPr>
          <p:cNvPr id="54" name="Google Shape;54;p6"/>
          <p:cNvPicPr preferRelativeResize="0"/>
          <p:nvPr/>
        </p:nvPicPr>
        <p:blipFill rotWithShape="1">
          <a:blip r:embed="rId3">
            <a:alphaModFix/>
          </a:blip>
          <a:srcRect/>
          <a:stretch/>
        </p:blipFill>
        <p:spPr>
          <a:xfrm>
            <a:off x="9791700" y="111656"/>
            <a:ext cx="2027900" cy="803439"/>
          </a:xfrm>
          <a:prstGeom prst="rect">
            <a:avLst/>
          </a:prstGeom>
          <a:noFill/>
          <a:ln>
            <a:noFill/>
          </a:ln>
          <a:effectLst>
            <a:outerShdw blurRad="50800" dist="38100" dir="2700000" algn="tl" rotWithShape="0">
              <a:srgbClr val="000000">
                <a:alpha val="40000"/>
              </a:srgbClr>
            </a:outerShdw>
          </a:effectLst>
        </p:spPr>
      </p:pic>
      <p:sp>
        <p:nvSpPr>
          <p:cNvPr id="55" name="Google Shape;55;p6"/>
          <p:cNvSpPr/>
          <p:nvPr/>
        </p:nvSpPr>
        <p:spPr>
          <a:xfrm>
            <a:off x="-1778" y="6574604"/>
            <a:ext cx="12193777" cy="283396"/>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2"/>
              </a:solidFill>
              <a:latin typeface="Arial"/>
              <a:ea typeface="Arial"/>
              <a:cs typeface="Arial"/>
              <a:sym typeface="Arial"/>
            </a:endParaRPr>
          </a:p>
        </p:txBody>
      </p:sp>
      <p:sp>
        <p:nvSpPr>
          <p:cNvPr id="56" name="Google Shape;56;p6"/>
          <p:cNvSpPr/>
          <p:nvPr/>
        </p:nvSpPr>
        <p:spPr>
          <a:xfrm rot="10800000" flipH="1">
            <a:off x="-4504" y="6540436"/>
            <a:ext cx="12196504" cy="59527"/>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2"/>
              </a:solidFill>
              <a:latin typeface="Arial"/>
              <a:ea typeface="Arial"/>
              <a:cs typeface="Arial"/>
              <a:sym typeface="Arial"/>
            </a:endParaRPr>
          </a:p>
        </p:txBody>
      </p:sp>
      <p:sp>
        <p:nvSpPr>
          <p:cNvPr id="57" name="Google Shape;57;p6"/>
          <p:cNvSpPr txBox="1">
            <a:spLocks noGrp="1"/>
          </p:cNvSpPr>
          <p:nvPr>
            <p:ph type="body" idx="1"/>
          </p:nvPr>
        </p:nvSpPr>
        <p:spPr>
          <a:xfrm>
            <a:off x="5180012" y="1373852"/>
            <a:ext cx="6172200" cy="4694402"/>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chemeClr val="dk1"/>
              </a:buClr>
              <a:buSzPts val="3200"/>
              <a:buFont typeface="Noto Sans Symbols"/>
              <a:buChar char="❖"/>
              <a:defRPr sz="3200" b="0" i="0" u="none" strike="noStrike" cap="none">
                <a:solidFill>
                  <a:schemeClr val="dk1"/>
                </a:solidFill>
                <a:latin typeface="Arial"/>
                <a:ea typeface="Arial"/>
                <a:cs typeface="Arial"/>
                <a:sym typeface="Arial"/>
              </a:defRPr>
            </a:lvl1pPr>
            <a:lvl2pPr marL="914400" marR="0" lvl="1" indent="-406400" algn="l" rtl="0">
              <a:lnSpc>
                <a:spcPct val="90000"/>
              </a:lnSpc>
              <a:spcBef>
                <a:spcPts val="500"/>
              </a:spcBef>
              <a:spcAft>
                <a:spcPts val="0"/>
              </a:spcAft>
              <a:buClr>
                <a:schemeClr val="dk1"/>
              </a:buClr>
              <a:buSzPts val="2800"/>
              <a:buFont typeface="Noto Sans Symbols"/>
              <a:buChar char="▪"/>
              <a:defRPr sz="2800" b="0" i="0" u="none" strike="noStrike" cap="none">
                <a:solidFill>
                  <a:schemeClr val="dk1"/>
                </a:solidFill>
                <a:latin typeface="Arial"/>
                <a:ea typeface="Arial"/>
                <a:cs typeface="Arial"/>
                <a:sym typeface="Arial"/>
              </a:defRPr>
            </a:lvl2pPr>
            <a:lvl3pPr marL="1371600" marR="0" lvl="2" indent="-381000" algn="l" rtl="0">
              <a:lnSpc>
                <a:spcPct val="90000"/>
              </a:lnSpc>
              <a:spcBef>
                <a:spcPts val="500"/>
              </a:spcBef>
              <a:spcAft>
                <a:spcPts val="0"/>
              </a:spcAft>
              <a:buClr>
                <a:schemeClr val="dk1"/>
              </a:buClr>
              <a:buSzPts val="2400"/>
              <a:buFont typeface="Courier New"/>
              <a:buChar char="o"/>
              <a:defRPr sz="2400" b="0" i="0" u="none" strike="noStrike" cap="none">
                <a:solidFill>
                  <a:schemeClr val="dk1"/>
                </a:solidFill>
                <a:latin typeface="Arial"/>
                <a:ea typeface="Arial"/>
                <a:cs typeface="Arial"/>
                <a:sym typeface="Arial"/>
              </a:defRPr>
            </a:lvl3pPr>
            <a:lvl4pPr marL="1828800" marR="0" lvl="3"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58" name="Google Shape;58;p6"/>
          <p:cNvSpPr txBox="1">
            <a:spLocks noGrp="1"/>
          </p:cNvSpPr>
          <p:nvPr>
            <p:ph type="body" idx="2"/>
          </p:nvPr>
        </p:nvSpPr>
        <p:spPr>
          <a:xfrm>
            <a:off x="839788" y="1373852"/>
            <a:ext cx="3932237" cy="463055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59" name="Google Shape;59;p6"/>
          <p:cNvSpPr txBox="1"/>
          <p:nvPr/>
        </p:nvSpPr>
        <p:spPr>
          <a:xfrm>
            <a:off x="10265664" y="6574604"/>
            <a:ext cx="1925447" cy="30777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GB" sz="1400" b="1">
                <a:solidFill>
                  <a:schemeClr val="accent1"/>
                </a:solidFill>
                <a:latin typeface="Arial"/>
                <a:ea typeface="Arial"/>
                <a:cs typeface="Arial"/>
                <a:sym typeface="Arial"/>
              </a:rPr>
              <a:t>Slide </a:t>
            </a:r>
            <a:fld id="{00000000-1234-1234-1234-123412341234}" type="slidenum">
              <a:rPr lang="en-GB" sz="1400" b="1">
                <a:solidFill>
                  <a:schemeClr val="accent1"/>
                </a:solidFill>
                <a:latin typeface="Arial"/>
                <a:ea typeface="Arial"/>
                <a:cs typeface="Arial"/>
                <a:sym typeface="Arial"/>
              </a:rPr>
              <a:t>‹#›</a:t>
            </a:fld>
            <a:endParaRPr sz="1400" b="1">
              <a:solidFill>
                <a:schemeClr val="accent1"/>
              </a:solidFill>
              <a:latin typeface="Arial"/>
              <a:ea typeface="Arial"/>
              <a:cs typeface="Arial"/>
              <a:sym typeface="Arial"/>
            </a:endParaRPr>
          </a:p>
        </p:txBody>
      </p:sp>
      <p:sp>
        <p:nvSpPr>
          <p:cNvPr id="60" name="Google Shape;60;p6"/>
          <p:cNvSpPr txBox="1">
            <a:spLocks noGrp="1"/>
          </p:cNvSpPr>
          <p:nvPr>
            <p:ph type="title"/>
          </p:nvPr>
        </p:nvSpPr>
        <p:spPr>
          <a:xfrm>
            <a:off x="176048" y="175939"/>
            <a:ext cx="9386864" cy="77900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lt1"/>
              </a:buClr>
              <a:buSzPts val="4400"/>
              <a:buFont typeface="Arial"/>
              <a:buNone/>
              <a:defRPr sz="44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1" name="Google Shape;61;p6"/>
          <p:cNvSpPr txBox="1"/>
          <p:nvPr/>
        </p:nvSpPr>
        <p:spPr>
          <a:xfrm>
            <a:off x="-24384" y="6562799"/>
            <a:ext cx="4925568"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400" b="1">
                <a:solidFill>
                  <a:schemeClr val="accent1"/>
                </a:solidFill>
                <a:latin typeface="Arial"/>
                <a:ea typeface="Arial"/>
                <a:cs typeface="Arial"/>
                <a:sym typeface="Arial"/>
              </a:rPr>
              <a:t>SIT-37, 29-31 March 2022</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p:nvPr/>
        </p:nvSpPr>
        <p:spPr>
          <a:xfrm>
            <a:off x="0" y="1"/>
            <a:ext cx="12192000" cy="103749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pic>
        <p:nvPicPr>
          <p:cNvPr id="7" name="Google Shape;7;p1"/>
          <p:cNvPicPr preferRelativeResize="0"/>
          <p:nvPr/>
        </p:nvPicPr>
        <p:blipFill rotWithShape="1">
          <a:blip r:embed="rId7">
            <a:alphaModFix amt="34000"/>
          </a:blip>
          <a:srcRect l="51339" t="39269" r="-2839" b="35419"/>
          <a:stretch/>
        </p:blipFill>
        <p:spPr>
          <a:xfrm flipH="1">
            <a:off x="9304422" y="0"/>
            <a:ext cx="2887578" cy="1037492"/>
          </a:xfrm>
          <a:prstGeom prst="rect">
            <a:avLst/>
          </a:prstGeom>
          <a:noFill/>
          <a:ln>
            <a:noFill/>
          </a:ln>
        </p:spPr>
      </p:pic>
      <p:pic>
        <p:nvPicPr>
          <p:cNvPr id="8" name="Google Shape;8;p1"/>
          <p:cNvPicPr preferRelativeResize="0"/>
          <p:nvPr/>
        </p:nvPicPr>
        <p:blipFill rotWithShape="1">
          <a:blip r:embed="rId8">
            <a:alphaModFix/>
          </a:blip>
          <a:srcRect/>
          <a:stretch/>
        </p:blipFill>
        <p:spPr>
          <a:xfrm>
            <a:off x="9791700" y="111656"/>
            <a:ext cx="2027900" cy="803439"/>
          </a:xfrm>
          <a:prstGeom prst="rect">
            <a:avLst/>
          </a:prstGeom>
          <a:noFill/>
          <a:ln>
            <a:noFill/>
          </a:ln>
          <a:effectLst>
            <a:outerShdw blurRad="50800" dist="38100" dir="2700000" algn="tl" rotWithShape="0">
              <a:srgbClr val="000000">
                <a:alpha val="40000"/>
              </a:srgbClr>
            </a:outerShdw>
          </a:effectLst>
        </p:spPr>
      </p:pic>
      <p:sp>
        <p:nvSpPr>
          <p:cNvPr id="9" name="Google Shape;9;p1"/>
          <p:cNvSpPr/>
          <p:nvPr/>
        </p:nvSpPr>
        <p:spPr>
          <a:xfrm>
            <a:off x="-1778" y="6574604"/>
            <a:ext cx="12193777" cy="283396"/>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sp>
        <p:nvSpPr>
          <p:cNvPr id="10" name="Google Shape;10;p1"/>
          <p:cNvSpPr/>
          <p:nvPr/>
        </p:nvSpPr>
        <p:spPr>
          <a:xfrm rot="10800000" flipH="1">
            <a:off x="-4504" y="6540436"/>
            <a:ext cx="12196504" cy="59527"/>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7"/>
          <p:cNvSpPr txBox="1">
            <a:spLocks noGrp="1"/>
          </p:cNvSpPr>
          <p:nvPr>
            <p:ph type="title"/>
          </p:nvPr>
        </p:nvSpPr>
        <p:spPr>
          <a:xfrm>
            <a:off x="326723" y="513690"/>
            <a:ext cx="8416018" cy="397264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8000"/>
              <a:buFont typeface="Arial"/>
              <a:buNone/>
            </a:pPr>
            <a:r>
              <a:rPr lang="en-US" altLang="ja-JP" sz="7500" dirty="0"/>
              <a:t>WGISS Summary and Discussion</a:t>
            </a:r>
            <a:endParaRPr sz="7500" dirty="0"/>
          </a:p>
        </p:txBody>
      </p:sp>
      <p:sp>
        <p:nvSpPr>
          <p:cNvPr id="67" name="Google Shape;67;p7"/>
          <p:cNvSpPr/>
          <p:nvPr/>
        </p:nvSpPr>
        <p:spPr>
          <a:xfrm>
            <a:off x="7222284" y="4656220"/>
            <a:ext cx="4832943" cy="2201779"/>
          </a:xfrm>
          <a:prstGeom prst="rect">
            <a:avLst/>
          </a:prstGeom>
          <a:noFill/>
          <a:ln>
            <a:noFill/>
          </a:ln>
        </p:spPr>
        <p:txBody>
          <a:bodyPr spcFirstLastPara="1" wrap="square" lIns="0" tIns="0" rIns="0" bIns="0" anchor="t" anchorCtr="0">
            <a:noAutofit/>
          </a:bodyPr>
          <a:lstStyle/>
          <a:p>
            <a:pPr marL="0" marR="0" lvl="0" indent="0" algn="r" rtl="0">
              <a:lnSpc>
                <a:spcPct val="150000"/>
              </a:lnSpc>
              <a:spcBef>
                <a:spcPts val="0"/>
              </a:spcBef>
              <a:spcAft>
                <a:spcPts val="0"/>
              </a:spcAft>
              <a:buNone/>
            </a:pPr>
            <a:r>
              <a:rPr lang="ja-JP" altLang="en-US" sz="1800" b="1" dirty="0">
                <a:solidFill>
                  <a:schemeClr val="accent1"/>
                </a:solidFill>
              </a:rPr>
              <a:t>　　</a:t>
            </a:r>
            <a:r>
              <a:rPr lang="en-US" altLang="ja-JP" sz="1800" b="1" dirty="0">
                <a:solidFill>
                  <a:schemeClr val="accent1"/>
                </a:solidFill>
              </a:rPr>
              <a:t>Dr. </a:t>
            </a:r>
            <a:r>
              <a:rPr lang="en-GB" sz="1800" b="1" i="0" u="none" strike="noStrike" cap="none" dirty="0">
                <a:solidFill>
                  <a:schemeClr val="accent1"/>
                </a:solidFill>
                <a:latin typeface="Arial"/>
                <a:ea typeface="Arial"/>
                <a:cs typeface="Arial"/>
                <a:sym typeface="Arial"/>
              </a:rPr>
              <a:t>Makoto NATSUISAKA, JAXA</a:t>
            </a:r>
            <a:endParaRPr sz="1800" dirty="0"/>
          </a:p>
          <a:p>
            <a:pPr marL="0" marR="0" lvl="0" indent="0" algn="r" rtl="0">
              <a:lnSpc>
                <a:spcPct val="150000"/>
              </a:lnSpc>
              <a:spcBef>
                <a:spcPts val="0"/>
              </a:spcBef>
              <a:spcAft>
                <a:spcPts val="0"/>
              </a:spcAft>
              <a:buNone/>
            </a:pPr>
            <a:r>
              <a:rPr lang="en-GB" sz="1800" b="1" i="0" u="none" strike="noStrike" cap="none" dirty="0">
                <a:solidFill>
                  <a:schemeClr val="accent1"/>
                </a:solidFill>
                <a:latin typeface="Arial"/>
                <a:ea typeface="Arial"/>
                <a:cs typeface="Arial"/>
                <a:sym typeface="Arial"/>
              </a:rPr>
              <a:t>Agenda ID: 2022.10.</a:t>
            </a:r>
            <a:r>
              <a:rPr lang="en-GB" sz="1800" b="1" dirty="0">
                <a:solidFill>
                  <a:schemeClr val="accent1"/>
                </a:solidFill>
              </a:rPr>
              <a:t>06</a:t>
            </a:r>
            <a:r>
              <a:rPr lang="en-GB" sz="1800" b="1" i="0" u="none" strike="noStrike" cap="none" dirty="0">
                <a:solidFill>
                  <a:schemeClr val="accent1"/>
                </a:solidFill>
                <a:latin typeface="Arial"/>
                <a:ea typeface="Arial"/>
                <a:cs typeface="Arial"/>
                <a:sym typeface="Arial"/>
              </a:rPr>
              <a:t>_</a:t>
            </a:r>
            <a:r>
              <a:rPr lang="en-US" altLang="ja-JP" sz="1800" b="1" i="0" u="none" strike="noStrike" cap="none" dirty="0">
                <a:solidFill>
                  <a:schemeClr val="accent1"/>
                </a:solidFill>
                <a:latin typeface="Arial"/>
                <a:ea typeface="Arial"/>
                <a:cs typeface="Arial"/>
                <a:sym typeface="Arial"/>
              </a:rPr>
              <a:t>16</a:t>
            </a:r>
            <a:r>
              <a:rPr lang="en-GB" sz="1800" b="1" i="0" u="none" strike="noStrike" cap="none" dirty="0">
                <a:solidFill>
                  <a:schemeClr val="accent1"/>
                </a:solidFill>
                <a:latin typeface="Arial"/>
                <a:ea typeface="Arial"/>
                <a:cs typeface="Arial"/>
                <a:sym typeface="Arial"/>
              </a:rPr>
              <a:t>.50</a:t>
            </a:r>
            <a:endParaRPr sz="1800" dirty="0"/>
          </a:p>
          <a:p>
            <a:pPr marL="0" marR="0" lvl="0" indent="0" algn="r" rtl="0">
              <a:lnSpc>
                <a:spcPct val="150000"/>
              </a:lnSpc>
              <a:spcBef>
                <a:spcPts val="0"/>
              </a:spcBef>
              <a:spcAft>
                <a:spcPts val="0"/>
              </a:spcAft>
              <a:buNone/>
            </a:pPr>
            <a:r>
              <a:rPr lang="en-US" sz="1800" b="1" i="0" u="none" strike="noStrike" cap="none" dirty="0">
                <a:solidFill>
                  <a:schemeClr val="accent1"/>
                </a:solidFill>
                <a:latin typeface="Arial"/>
                <a:ea typeface="Arial"/>
                <a:cs typeface="Arial"/>
                <a:sym typeface="Arial"/>
              </a:rPr>
              <a:t>WGISS-54</a:t>
            </a:r>
            <a:endParaRPr sz="1800" b="1" i="0" u="none" strike="noStrike" cap="none" dirty="0">
              <a:solidFill>
                <a:schemeClr val="accent1"/>
              </a:solidFill>
              <a:latin typeface="Arial"/>
              <a:ea typeface="Arial"/>
              <a:cs typeface="Arial"/>
              <a:sym typeface="Arial"/>
            </a:endParaRPr>
          </a:p>
          <a:p>
            <a:pPr marL="0" marR="0" lvl="0" indent="0" algn="r" rtl="0">
              <a:lnSpc>
                <a:spcPct val="150000"/>
              </a:lnSpc>
              <a:spcBef>
                <a:spcPts val="0"/>
              </a:spcBef>
              <a:spcAft>
                <a:spcPts val="0"/>
              </a:spcAft>
              <a:buNone/>
            </a:pPr>
            <a:r>
              <a:rPr lang="en-US" sz="1800" b="1" i="0" u="none" strike="noStrike" cap="none" dirty="0">
                <a:solidFill>
                  <a:schemeClr val="accent1"/>
                </a:solidFill>
                <a:latin typeface="Arial"/>
                <a:ea typeface="Arial"/>
                <a:cs typeface="Arial"/>
                <a:sym typeface="Arial"/>
              </a:rPr>
              <a:t>Tokyo, Japan (JAXA)</a:t>
            </a:r>
            <a:endParaRPr sz="1800" b="1" i="0" u="none" strike="noStrike" cap="none" dirty="0">
              <a:solidFill>
                <a:schemeClr val="accent1"/>
              </a:solidFill>
              <a:latin typeface="Arial"/>
              <a:ea typeface="Arial"/>
              <a:cs typeface="Arial"/>
              <a:sym typeface="Arial"/>
            </a:endParaRPr>
          </a:p>
          <a:p>
            <a:pPr marL="0" marR="0" lvl="0" indent="0" algn="r" rtl="0">
              <a:lnSpc>
                <a:spcPct val="150000"/>
              </a:lnSpc>
              <a:spcBef>
                <a:spcPts val="0"/>
              </a:spcBef>
              <a:spcAft>
                <a:spcPts val="0"/>
              </a:spcAft>
              <a:buNone/>
            </a:pPr>
            <a:r>
              <a:rPr lang="en-GB" sz="1800" b="1" i="0" u="none" strike="noStrike" cap="none" dirty="0">
                <a:solidFill>
                  <a:schemeClr val="accent1"/>
                </a:solidFill>
                <a:latin typeface="Arial"/>
                <a:ea typeface="Arial"/>
                <a:cs typeface="Arial"/>
                <a:sym typeface="Arial"/>
              </a:rPr>
              <a:t>3-7 </a:t>
            </a:r>
            <a:r>
              <a:rPr lang="en-GB" sz="1800" b="1" dirty="0">
                <a:solidFill>
                  <a:schemeClr val="accent1"/>
                </a:solidFill>
              </a:rPr>
              <a:t>Octo</a:t>
            </a:r>
            <a:r>
              <a:rPr lang="en-GB" sz="1800" b="1" i="0" u="none" strike="noStrike" cap="none" dirty="0">
                <a:solidFill>
                  <a:schemeClr val="accent1"/>
                </a:solidFill>
                <a:latin typeface="Arial"/>
                <a:ea typeface="Arial"/>
                <a:cs typeface="Arial"/>
                <a:sym typeface="Arial"/>
              </a:rPr>
              <a:t>ber 2022</a:t>
            </a:r>
            <a:endParaRPr sz="1800" b="1" i="0" u="none" strike="noStrike" cap="none" dirty="0">
              <a:solidFill>
                <a:schemeClr val="accent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8"/>
          <p:cNvSpPr txBox="1"/>
          <p:nvPr/>
        </p:nvSpPr>
        <p:spPr>
          <a:xfrm>
            <a:off x="10265664" y="6574604"/>
            <a:ext cx="1925447" cy="30777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GB" sz="1400" b="1" dirty="0">
                <a:solidFill>
                  <a:schemeClr val="accent1"/>
                </a:solidFill>
                <a:latin typeface="Arial"/>
                <a:ea typeface="Arial"/>
                <a:cs typeface="Arial"/>
                <a:sym typeface="Arial"/>
              </a:rPr>
              <a:t>Slide </a:t>
            </a:r>
            <a:fld id="{00000000-1234-1234-1234-123412341234}" type="slidenum">
              <a:rPr lang="en-GB" sz="1400" b="1">
                <a:solidFill>
                  <a:schemeClr val="accent1"/>
                </a:solidFill>
                <a:latin typeface="Arial"/>
                <a:ea typeface="Arial"/>
                <a:cs typeface="Arial"/>
                <a:sym typeface="Arial"/>
              </a:rPr>
              <a:t>2</a:t>
            </a:fld>
            <a:endParaRPr sz="1400" b="1" dirty="0">
              <a:solidFill>
                <a:schemeClr val="accent1"/>
              </a:solidFill>
              <a:latin typeface="Arial"/>
              <a:ea typeface="Arial"/>
              <a:cs typeface="Arial"/>
              <a:sym typeface="Arial"/>
            </a:endParaRPr>
          </a:p>
        </p:txBody>
      </p:sp>
      <p:sp>
        <p:nvSpPr>
          <p:cNvPr id="74" name="Google Shape;74;p8"/>
          <p:cNvSpPr txBox="1">
            <a:spLocks noGrp="1"/>
          </p:cNvSpPr>
          <p:nvPr>
            <p:ph type="title"/>
          </p:nvPr>
        </p:nvSpPr>
        <p:spPr>
          <a:xfrm>
            <a:off x="242550" y="168793"/>
            <a:ext cx="9386864" cy="779002"/>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4400"/>
              <a:buFont typeface="Arial"/>
              <a:buNone/>
            </a:pPr>
            <a:r>
              <a:rPr lang="en-US" dirty="0"/>
              <a:t>Highlights of WGISS-54 Plenary</a:t>
            </a:r>
            <a:endParaRPr dirty="0"/>
          </a:p>
        </p:txBody>
      </p:sp>
      <p:sp>
        <p:nvSpPr>
          <p:cNvPr id="10" name="Google Shape;81;p9">
            <a:extLst>
              <a:ext uri="{FF2B5EF4-FFF2-40B4-BE49-F238E27FC236}">
                <a16:creationId xmlns:a16="http://schemas.microsoft.com/office/drawing/2014/main" id="{D14CF7BF-6781-4340-A47C-1E2C165919BC}"/>
              </a:ext>
            </a:extLst>
          </p:cNvPr>
          <p:cNvSpPr txBox="1"/>
          <p:nvPr/>
        </p:nvSpPr>
        <p:spPr>
          <a:xfrm>
            <a:off x="434169" y="1415068"/>
            <a:ext cx="10970893" cy="4524275"/>
          </a:xfrm>
          <a:prstGeom prst="rect">
            <a:avLst/>
          </a:prstGeom>
          <a:noFill/>
          <a:ln>
            <a:noFill/>
          </a:ln>
        </p:spPr>
        <p:txBody>
          <a:bodyPr spcFirstLastPara="1" wrap="square" lIns="91425" tIns="45700" rIns="91425" bIns="45700" anchor="t" anchorCtr="0">
            <a:spAutoFit/>
          </a:bodyPr>
          <a:lstStyle/>
          <a:p>
            <a:pPr marL="457200" marR="0" lvl="0" indent="-457200" algn="l" rtl="0">
              <a:lnSpc>
                <a:spcPct val="150000"/>
              </a:lnSpc>
              <a:spcBef>
                <a:spcPts val="0"/>
              </a:spcBef>
              <a:spcAft>
                <a:spcPts val="0"/>
              </a:spcAft>
              <a:buClr>
                <a:schemeClr val="dk1"/>
              </a:buClr>
              <a:buSzPts val="1600"/>
              <a:buFont typeface="Wingdings" panose="05000000000000000000" pitchFamily="2" charset="2"/>
              <a:buChar char="Ø"/>
            </a:pPr>
            <a:r>
              <a:rPr lang="en-US" sz="2400" dirty="0">
                <a:solidFill>
                  <a:schemeClr val="bg2">
                    <a:lumMod val="50000"/>
                  </a:schemeClr>
                </a:solidFill>
              </a:rPr>
              <a:t>Need update WGISS resources on WGISS web site to align with CEOS work plan… Organization chart, ToR, What can WGISS do for CEOS agencies and Data Providers? etc.</a:t>
            </a:r>
          </a:p>
          <a:p>
            <a:pPr marL="457200" marR="0" lvl="0" indent="-457200" algn="l" rtl="0">
              <a:lnSpc>
                <a:spcPct val="150000"/>
              </a:lnSpc>
              <a:spcBef>
                <a:spcPts val="0"/>
              </a:spcBef>
              <a:spcAft>
                <a:spcPts val="0"/>
              </a:spcAft>
              <a:buClr>
                <a:schemeClr val="dk1"/>
              </a:buClr>
              <a:buSzPts val="1600"/>
              <a:buFont typeface="Wingdings" panose="05000000000000000000" pitchFamily="2" charset="2"/>
              <a:buChar char="Ø"/>
            </a:pPr>
            <a:r>
              <a:rPr lang="en-US" sz="2400" dirty="0">
                <a:solidFill>
                  <a:schemeClr val="bg2">
                    <a:lumMod val="50000"/>
                  </a:schemeClr>
                </a:solidFill>
              </a:rPr>
              <a:t>Solicit new vice Chair (after 2023 CEOS Plenary until 2025 CEOS Plenary)  by the end of Dec. 2022.  The task will be 4-year commitment including 2-year chair term.</a:t>
            </a:r>
          </a:p>
          <a:p>
            <a:pPr marL="457200" marR="0" lvl="0" indent="-457200" algn="l" rtl="0">
              <a:lnSpc>
                <a:spcPct val="150000"/>
              </a:lnSpc>
              <a:spcBef>
                <a:spcPts val="0"/>
              </a:spcBef>
              <a:spcAft>
                <a:spcPts val="0"/>
              </a:spcAft>
              <a:buClr>
                <a:schemeClr val="dk1"/>
              </a:buClr>
              <a:buSzPts val="1600"/>
              <a:buFont typeface="Wingdings" panose="05000000000000000000" pitchFamily="2" charset="2"/>
              <a:buChar char="Ø"/>
            </a:pPr>
            <a:r>
              <a:rPr lang="en-US" sz="2400" dirty="0">
                <a:solidFill>
                  <a:schemeClr val="bg2">
                    <a:lumMod val="50000"/>
                  </a:schemeClr>
                </a:solidFill>
              </a:rPr>
              <a:t>The activities of CEOS ARD Oversight Group and CEOS Ocean Coordination Group were </a:t>
            </a:r>
            <a:r>
              <a:rPr lang="en-US" altLang="ja-JP" sz="2400" dirty="0">
                <a:solidFill>
                  <a:schemeClr val="bg2">
                    <a:lumMod val="50000"/>
                  </a:schemeClr>
                </a:solidFill>
              </a:rPr>
              <a:t>introduced</a:t>
            </a:r>
            <a:r>
              <a:rPr lang="en-US" sz="2400" dirty="0">
                <a:solidFill>
                  <a:schemeClr val="bg2">
                    <a:lumMod val="50000"/>
                  </a:schemeClr>
                </a:solidFill>
              </a:rPr>
              <a:t>.</a:t>
            </a:r>
          </a:p>
        </p:txBody>
      </p:sp>
      <p:sp>
        <p:nvSpPr>
          <p:cNvPr id="2" name="テキスト ボックス 1">
            <a:extLst>
              <a:ext uri="{FF2B5EF4-FFF2-40B4-BE49-F238E27FC236}">
                <a16:creationId xmlns:a16="http://schemas.microsoft.com/office/drawing/2014/main" id="{EC8F78DF-CCC8-4A2B-84EF-776851DD2AC5}"/>
              </a:ext>
            </a:extLst>
          </p:cNvPr>
          <p:cNvSpPr txBox="1"/>
          <p:nvPr/>
        </p:nvSpPr>
        <p:spPr>
          <a:xfrm>
            <a:off x="1587731" y="1388225"/>
            <a:ext cx="266007" cy="307777"/>
          </a:xfrm>
          <a:prstGeom prst="rect">
            <a:avLst/>
          </a:prstGeom>
          <a:noFill/>
        </p:spPr>
        <p:txBody>
          <a:bodyPr wrap="square" rtlCol="0">
            <a:spAutoFit/>
          </a:bodyPr>
          <a:lstStyle/>
          <a:p>
            <a:endParaRPr kumimoji="1" lang="ja-JP" altLang="en-US" dirty="0"/>
          </a:p>
        </p:txBody>
      </p:sp>
    </p:spTree>
    <p:extLst>
      <p:ext uri="{BB962C8B-B14F-4D97-AF65-F5344CB8AC3E}">
        <p14:creationId xmlns:p14="http://schemas.microsoft.com/office/powerpoint/2010/main" val="44818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8"/>
          <p:cNvSpPr txBox="1"/>
          <p:nvPr/>
        </p:nvSpPr>
        <p:spPr>
          <a:xfrm>
            <a:off x="10265664" y="6574604"/>
            <a:ext cx="1925447" cy="30777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GB" sz="1400" b="1" dirty="0">
                <a:solidFill>
                  <a:schemeClr val="accent1"/>
                </a:solidFill>
                <a:latin typeface="Arial"/>
                <a:ea typeface="Arial"/>
                <a:cs typeface="Arial"/>
                <a:sym typeface="Arial"/>
              </a:rPr>
              <a:t>Slide </a:t>
            </a:r>
            <a:fld id="{00000000-1234-1234-1234-123412341234}" type="slidenum">
              <a:rPr lang="en-GB" sz="1400" b="1">
                <a:solidFill>
                  <a:schemeClr val="accent1"/>
                </a:solidFill>
                <a:latin typeface="Arial"/>
                <a:ea typeface="Arial"/>
                <a:cs typeface="Arial"/>
                <a:sym typeface="Arial"/>
              </a:rPr>
              <a:t>3</a:t>
            </a:fld>
            <a:endParaRPr sz="1400" b="1" dirty="0">
              <a:solidFill>
                <a:schemeClr val="accent1"/>
              </a:solidFill>
              <a:latin typeface="Arial"/>
              <a:ea typeface="Arial"/>
              <a:cs typeface="Arial"/>
              <a:sym typeface="Arial"/>
            </a:endParaRPr>
          </a:p>
        </p:txBody>
      </p:sp>
      <p:sp>
        <p:nvSpPr>
          <p:cNvPr id="74" name="Google Shape;74;p8"/>
          <p:cNvSpPr txBox="1">
            <a:spLocks noGrp="1"/>
          </p:cNvSpPr>
          <p:nvPr>
            <p:ph type="title"/>
          </p:nvPr>
        </p:nvSpPr>
        <p:spPr>
          <a:xfrm>
            <a:off x="242550" y="168793"/>
            <a:ext cx="9386864" cy="779002"/>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4400"/>
              <a:buFont typeface="Arial"/>
              <a:buNone/>
            </a:pPr>
            <a:r>
              <a:rPr lang="en-US" dirty="0"/>
              <a:t>Highlights of WGISS-54 Plenary</a:t>
            </a:r>
            <a:endParaRPr dirty="0"/>
          </a:p>
        </p:txBody>
      </p:sp>
      <p:sp>
        <p:nvSpPr>
          <p:cNvPr id="10" name="Google Shape;81;p9">
            <a:extLst>
              <a:ext uri="{FF2B5EF4-FFF2-40B4-BE49-F238E27FC236}">
                <a16:creationId xmlns:a16="http://schemas.microsoft.com/office/drawing/2014/main" id="{D14CF7BF-6781-4340-A47C-1E2C165919BC}"/>
              </a:ext>
            </a:extLst>
          </p:cNvPr>
          <p:cNvSpPr txBox="1"/>
          <p:nvPr/>
        </p:nvSpPr>
        <p:spPr>
          <a:xfrm>
            <a:off x="517296" y="1542113"/>
            <a:ext cx="10970893" cy="2308284"/>
          </a:xfrm>
          <a:prstGeom prst="rect">
            <a:avLst/>
          </a:prstGeom>
          <a:noFill/>
          <a:ln>
            <a:noFill/>
          </a:ln>
        </p:spPr>
        <p:txBody>
          <a:bodyPr spcFirstLastPara="1" wrap="square" lIns="91425" tIns="45700" rIns="91425" bIns="45700" anchor="t" anchorCtr="0">
            <a:spAutoFit/>
          </a:bodyPr>
          <a:lstStyle/>
          <a:p>
            <a:pPr marL="457200" marR="0" lvl="0" indent="-457200" algn="l" rtl="0">
              <a:lnSpc>
                <a:spcPct val="150000"/>
              </a:lnSpc>
              <a:spcBef>
                <a:spcPts val="0"/>
              </a:spcBef>
              <a:spcAft>
                <a:spcPts val="0"/>
              </a:spcAft>
              <a:buClr>
                <a:schemeClr val="dk1"/>
              </a:buClr>
              <a:buSzPts val="1600"/>
              <a:buFont typeface="Wingdings" panose="05000000000000000000" pitchFamily="2" charset="2"/>
              <a:buChar char="Ø"/>
            </a:pPr>
            <a:r>
              <a:rPr lang="en-US" sz="2400" dirty="0">
                <a:solidFill>
                  <a:schemeClr val="bg2">
                    <a:lumMod val="50000"/>
                  </a:schemeClr>
                </a:solidFill>
              </a:rPr>
              <a:t>CEO and SEO reports were given.</a:t>
            </a:r>
          </a:p>
          <a:p>
            <a:pPr marL="457200" marR="0" lvl="0" indent="-457200" algn="l" rtl="0">
              <a:lnSpc>
                <a:spcPct val="150000"/>
              </a:lnSpc>
              <a:spcBef>
                <a:spcPts val="0"/>
              </a:spcBef>
              <a:spcAft>
                <a:spcPts val="0"/>
              </a:spcAft>
              <a:buClr>
                <a:schemeClr val="dk1"/>
              </a:buClr>
              <a:buSzPts val="1600"/>
              <a:buFont typeface="Wingdings" panose="05000000000000000000" pitchFamily="2" charset="2"/>
              <a:buChar char="Ø"/>
            </a:pPr>
            <a:r>
              <a:rPr lang="en-US" altLang="ja-JP" sz="2400" dirty="0">
                <a:solidFill>
                  <a:schemeClr val="bg2">
                    <a:lumMod val="50000"/>
                  </a:schemeClr>
                </a:solidFill>
              </a:rPr>
              <a:t>GEO</a:t>
            </a:r>
            <a:r>
              <a:rPr lang="ja-JP" altLang="en-US" sz="2400" dirty="0">
                <a:solidFill>
                  <a:schemeClr val="bg2">
                    <a:lumMod val="50000"/>
                  </a:schemeClr>
                </a:solidFill>
              </a:rPr>
              <a:t> </a:t>
            </a:r>
            <a:r>
              <a:rPr lang="en-US" altLang="ja-JP" sz="2400" dirty="0">
                <a:solidFill>
                  <a:schemeClr val="bg2">
                    <a:lumMod val="50000"/>
                  </a:schemeClr>
                </a:solidFill>
              </a:rPr>
              <a:t>presentation</a:t>
            </a:r>
            <a:r>
              <a:rPr lang="ja-JP" altLang="en-US" sz="2400" dirty="0">
                <a:solidFill>
                  <a:schemeClr val="bg2">
                    <a:lumMod val="50000"/>
                  </a:schemeClr>
                </a:solidFill>
              </a:rPr>
              <a:t> </a:t>
            </a:r>
            <a:r>
              <a:rPr lang="en-US" altLang="ja-JP" sz="2400" dirty="0">
                <a:solidFill>
                  <a:schemeClr val="bg2">
                    <a:lumMod val="50000"/>
                  </a:schemeClr>
                </a:solidFill>
              </a:rPr>
              <a:t>on</a:t>
            </a:r>
            <a:r>
              <a:rPr lang="ja-JP" altLang="en-US" sz="2400" dirty="0">
                <a:solidFill>
                  <a:schemeClr val="bg2">
                    <a:lumMod val="50000"/>
                  </a:schemeClr>
                </a:solidFill>
              </a:rPr>
              <a:t> </a:t>
            </a:r>
            <a:r>
              <a:rPr lang="en-US" altLang="ja-JP" sz="2400" dirty="0">
                <a:solidFill>
                  <a:schemeClr val="bg2">
                    <a:lumMod val="50000"/>
                  </a:schemeClr>
                </a:solidFill>
              </a:rPr>
              <a:t>work</a:t>
            </a:r>
            <a:r>
              <a:rPr lang="ja-JP" altLang="en-US" sz="2400" dirty="0">
                <a:solidFill>
                  <a:schemeClr val="bg2">
                    <a:lumMod val="50000"/>
                  </a:schemeClr>
                </a:solidFill>
              </a:rPr>
              <a:t> </a:t>
            </a:r>
            <a:r>
              <a:rPr lang="en-US" altLang="ja-JP" sz="2400" dirty="0">
                <a:solidFill>
                  <a:schemeClr val="bg2">
                    <a:lumMod val="50000"/>
                  </a:schemeClr>
                </a:solidFill>
              </a:rPr>
              <a:t>plan,</a:t>
            </a:r>
            <a:r>
              <a:rPr lang="ja-JP" altLang="en-US" sz="2400" dirty="0">
                <a:solidFill>
                  <a:schemeClr val="bg2">
                    <a:lumMod val="50000"/>
                  </a:schemeClr>
                </a:solidFill>
              </a:rPr>
              <a:t> </a:t>
            </a:r>
            <a:r>
              <a:rPr lang="en-US" altLang="ja-JP" sz="2400" dirty="0">
                <a:solidFill>
                  <a:schemeClr val="bg2">
                    <a:lumMod val="50000"/>
                  </a:schemeClr>
                </a:solidFill>
              </a:rPr>
              <a:t>GEO</a:t>
            </a:r>
            <a:r>
              <a:rPr lang="ja-JP" altLang="en-US" sz="2400" dirty="0">
                <a:solidFill>
                  <a:schemeClr val="bg2">
                    <a:lumMod val="50000"/>
                  </a:schemeClr>
                </a:solidFill>
              </a:rPr>
              <a:t> </a:t>
            </a:r>
            <a:r>
              <a:rPr lang="en-US" altLang="ja-JP" sz="2400" dirty="0">
                <a:solidFill>
                  <a:schemeClr val="bg2">
                    <a:lumMod val="50000"/>
                  </a:schemeClr>
                </a:solidFill>
              </a:rPr>
              <a:t>knowledge</a:t>
            </a:r>
            <a:r>
              <a:rPr lang="ja-JP" altLang="en-US" sz="2400" dirty="0">
                <a:solidFill>
                  <a:schemeClr val="bg2">
                    <a:lumMod val="50000"/>
                  </a:schemeClr>
                </a:solidFill>
              </a:rPr>
              <a:t> </a:t>
            </a:r>
            <a:r>
              <a:rPr lang="en-US" altLang="ja-JP" sz="2400" dirty="0">
                <a:solidFill>
                  <a:schemeClr val="bg2">
                    <a:lumMod val="50000"/>
                  </a:schemeClr>
                </a:solidFill>
              </a:rPr>
              <a:t>hub,</a:t>
            </a:r>
            <a:r>
              <a:rPr lang="ja-JP" altLang="en-US" sz="2400" dirty="0">
                <a:solidFill>
                  <a:schemeClr val="bg2">
                    <a:lumMod val="50000"/>
                  </a:schemeClr>
                </a:solidFill>
              </a:rPr>
              <a:t> </a:t>
            </a:r>
            <a:r>
              <a:rPr lang="en-US" altLang="ja-JP" sz="2400" dirty="0">
                <a:solidFill>
                  <a:schemeClr val="bg2">
                    <a:lumMod val="50000"/>
                  </a:schemeClr>
                </a:solidFill>
              </a:rPr>
              <a:t>etc.</a:t>
            </a:r>
            <a:r>
              <a:rPr lang="ja-JP" altLang="en-US" sz="2400" dirty="0">
                <a:solidFill>
                  <a:schemeClr val="bg2">
                    <a:lumMod val="50000"/>
                  </a:schemeClr>
                </a:solidFill>
              </a:rPr>
              <a:t> </a:t>
            </a:r>
            <a:r>
              <a:rPr lang="en-US" altLang="ja-JP" sz="2400" dirty="0">
                <a:solidFill>
                  <a:schemeClr val="bg2">
                    <a:lumMod val="50000"/>
                  </a:schemeClr>
                </a:solidFill>
              </a:rPr>
              <a:t>were</a:t>
            </a:r>
            <a:r>
              <a:rPr lang="ja-JP" altLang="en-US" sz="2400" dirty="0">
                <a:solidFill>
                  <a:schemeClr val="bg2">
                    <a:lumMod val="50000"/>
                  </a:schemeClr>
                </a:solidFill>
              </a:rPr>
              <a:t> </a:t>
            </a:r>
            <a:r>
              <a:rPr lang="en-US" altLang="ja-JP" sz="2400" dirty="0">
                <a:solidFill>
                  <a:schemeClr val="bg2">
                    <a:lumMod val="50000"/>
                  </a:schemeClr>
                </a:solidFill>
              </a:rPr>
              <a:t>introduced.</a:t>
            </a:r>
            <a:endParaRPr lang="en-US" sz="2400" dirty="0">
              <a:solidFill>
                <a:schemeClr val="bg2">
                  <a:lumMod val="50000"/>
                </a:schemeClr>
              </a:solidFill>
            </a:endParaRPr>
          </a:p>
          <a:p>
            <a:pPr marL="457200" indent="-457200">
              <a:lnSpc>
                <a:spcPct val="150000"/>
              </a:lnSpc>
              <a:buClr>
                <a:schemeClr val="dk1"/>
              </a:buClr>
              <a:buSzPts val="1600"/>
              <a:buFont typeface="Wingdings" panose="05000000000000000000" pitchFamily="2" charset="2"/>
              <a:buChar char="Ø"/>
            </a:pPr>
            <a:r>
              <a:rPr lang="en-US" altLang="ja-JP" sz="2400" dirty="0">
                <a:solidFill>
                  <a:schemeClr val="bg2">
                    <a:lumMod val="50000"/>
                  </a:schemeClr>
                </a:solidFill>
              </a:rPr>
              <a:t>ISO TC211/OGC liaison report was given.  ARD activity has already started.</a:t>
            </a:r>
            <a:endParaRPr lang="en-US" sz="2400" dirty="0">
              <a:solidFill>
                <a:schemeClr val="bg2">
                  <a:lumMod val="50000"/>
                </a:schemeClr>
              </a:solidFill>
            </a:endParaRPr>
          </a:p>
          <a:p>
            <a:pPr marL="457200" marR="0" lvl="0" indent="-457200" algn="l" rtl="0">
              <a:lnSpc>
                <a:spcPct val="150000"/>
              </a:lnSpc>
              <a:spcBef>
                <a:spcPts val="0"/>
              </a:spcBef>
              <a:spcAft>
                <a:spcPts val="0"/>
              </a:spcAft>
              <a:buClr>
                <a:schemeClr val="dk1"/>
              </a:buClr>
              <a:buSzPts val="1600"/>
              <a:buFont typeface="Wingdings" panose="05000000000000000000" pitchFamily="2" charset="2"/>
              <a:buChar char="Ø"/>
            </a:pPr>
            <a:r>
              <a:rPr lang="en-US" sz="2400" dirty="0">
                <a:solidFill>
                  <a:schemeClr val="bg2">
                    <a:lumMod val="50000"/>
                  </a:schemeClr>
                </a:solidFill>
              </a:rPr>
              <a:t>WGISS-55 will be held in the week of 18</a:t>
            </a:r>
            <a:r>
              <a:rPr lang="en-US" sz="2400" baseline="30000" dirty="0">
                <a:solidFill>
                  <a:schemeClr val="bg2">
                    <a:lumMod val="50000"/>
                  </a:schemeClr>
                </a:solidFill>
              </a:rPr>
              <a:t>th</a:t>
            </a:r>
            <a:r>
              <a:rPr lang="en-US" sz="2400" dirty="0">
                <a:solidFill>
                  <a:schemeClr val="bg2">
                    <a:lumMod val="50000"/>
                  </a:schemeClr>
                </a:solidFill>
              </a:rPr>
              <a:t> – 20</a:t>
            </a:r>
            <a:r>
              <a:rPr lang="en-US" sz="2400" baseline="30000" dirty="0">
                <a:solidFill>
                  <a:schemeClr val="bg2">
                    <a:lumMod val="50000"/>
                  </a:schemeClr>
                </a:solidFill>
              </a:rPr>
              <a:t>th</a:t>
            </a:r>
            <a:r>
              <a:rPr lang="en-US" sz="2400" dirty="0">
                <a:solidFill>
                  <a:schemeClr val="bg2">
                    <a:lumMod val="50000"/>
                  </a:schemeClr>
                </a:solidFill>
              </a:rPr>
              <a:t> April in CONAE.</a:t>
            </a:r>
          </a:p>
        </p:txBody>
      </p:sp>
      <p:sp>
        <p:nvSpPr>
          <p:cNvPr id="2" name="テキスト ボックス 1">
            <a:extLst>
              <a:ext uri="{FF2B5EF4-FFF2-40B4-BE49-F238E27FC236}">
                <a16:creationId xmlns:a16="http://schemas.microsoft.com/office/drawing/2014/main" id="{EC8F78DF-CCC8-4A2B-84EF-776851DD2AC5}"/>
              </a:ext>
            </a:extLst>
          </p:cNvPr>
          <p:cNvSpPr txBox="1"/>
          <p:nvPr/>
        </p:nvSpPr>
        <p:spPr>
          <a:xfrm>
            <a:off x="1587731" y="1388225"/>
            <a:ext cx="266007" cy="307777"/>
          </a:xfrm>
          <a:prstGeom prst="rect">
            <a:avLst/>
          </a:prstGeom>
          <a:noFill/>
        </p:spPr>
        <p:txBody>
          <a:bodyPr wrap="square" rtlCol="0">
            <a:spAutoFit/>
          </a:bodyPr>
          <a:lstStyle/>
          <a:p>
            <a:endParaRPr kumimoji="1" lang="ja-JP" altLang="en-US" dirty="0"/>
          </a:p>
        </p:txBody>
      </p:sp>
    </p:spTree>
    <p:extLst>
      <p:ext uri="{BB962C8B-B14F-4D97-AF65-F5344CB8AC3E}">
        <p14:creationId xmlns:p14="http://schemas.microsoft.com/office/powerpoint/2010/main" val="2945569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8"/>
          <p:cNvSpPr txBox="1"/>
          <p:nvPr/>
        </p:nvSpPr>
        <p:spPr>
          <a:xfrm>
            <a:off x="10265664" y="6574604"/>
            <a:ext cx="1925447" cy="30777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GB" sz="1400" b="1" dirty="0">
                <a:solidFill>
                  <a:schemeClr val="accent1"/>
                </a:solidFill>
                <a:latin typeface="Arial"/>
                <a:ea typeface="Arial"/>
                <a:cs typeface="Arial"/>
                <a:sym typeface="Arial"/>
              </a:rPr>
              <a:t>Slide </a:t>
            </a:r>
            <a:fld id="{00000000-1234-1234-1234-123412341234}" type="slidenum">
              <a:rPr lang="en-GB" sz="1400" b="1">
                <a:solidFill>
                  <a:schemeClr val="accent1"/>
                </a:solidFill>
                <a:latin typeface="Arial"/>
                <a:ea typeface="Arial"/>
                <a:cs typeface="Arial"/>
                <a:sym typeface="Arial"/>
              </a:rPr>
              <a:t>4</a:t>
            </a:fld>
            <a:endParaRPr sz="1400" b="1" dirty="0">
              <a:solidFill>
                <a:schemeClr val="accent1"/>
              </a:solidFill>
              <a:latin typeface="Arial"/>
              <a:ea typeface="Arial"/>
              <a:cs typeface="Arial"/>
              <a:sym typeface="Arial"/>
            </a:endParaRPr>
          </a:p>
        </p:txBody>
      </p:sp>
      <p:sp>
        <p:nvSpPr>
          <p:cNvPr id="74" name="Google Shape;74;p8"/>
          <p:cNvSpPr txBox="1">
            <a:spLocks noGrp="1"/>
          </p:cNvSpPr>
          <p:nvPr>
            <p:ph type="title"/>
          </p:nvPr>
        </p:nvSpPr>
        <p:spPr>
          <a:xfrm>
            <a:off x="176047" y="175939"/>
            <a:ext cx="9732723" cy="130680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4400"/>
              <a:buFont typeface="Arial"/>
              <a:buNone/>
            </a:pPr>
            <a:r>
              <a:rPr lang="en-US" dirty="0"/>
              <a:t>Highlights of WGISS-54 DSIG</a:t>
            </a:r>
            <a:endParaRPr dirty="0"/>
          </a:p>
        </p:txBody>
      </p:sp>
      <p:sp>
        <p:nvSpPr>
          <p:cNvPr id="10" name="Google Shape;81;p9">
            <a:extLst>
              <a:ext uri="{FF2B5EF4-FFF2-40B4-BE49-F238E27FC236}">
                <a16:creationId xmlns:a16="http://schemas.microsoft.com/office/drawing/2014/main" id="{D14CF7BF-6781-4340-A47C-1E2C165919BC}"/>
              </a:ext>
            </a:extLst>
          </p:cNvPr>
          <p:cNvSpPr txBox="1"/>
          <p:nvPr/>
        </p:nvSpPr>
        <p:spPr>
          <a:xfrm>
            <a:off x="364374" y="1316491"/>
            <a:ext cx="11463251" cy="2308284"/>
          </a:xfrm>
          <a:prstGeom prst="rect">
            <a:avLst/>
          </a:prstGeom>
          <a:noFill/>
          <a:ln>
            <a:noFill/>
          </a:ln>
        </p:spPr>
        <p:txBody>
          <a:bodyPr spcFirstLastPara="1" wrap="square" lIns="91425" tIns="45700" rIns="91425" bIns="45700" anchor="t" anchorCtr="0">
            <a:spAutoFit/>
          </a:bodyPr>
          <a:lstStyle/>
          <a:p>
            <a:pPr marL="457200" marR="0" lvl="0" indent="-457200" algn="l" rtl="0">
              <a:lnSpc>
                <a:spcPct val="150000"/>
              </a:lnSpc>
              <a:spcBef>
                <a:spcPts val="0"/>
              </a:spcBef>
              <a:spcAft>
                <a:spcPts val="0"/>
              </a:spcAft>
              <a:buClr>
                <a:schemeClr val="dk1"/>
              </a:buClr>
              <a:buSzPts val="1600"/>
              <a:buFont typeface="Wingdings" panose="05000000000000000000" pitchFamily="2" charset="2"/>
              <a:buChar char="Ø"/>
            </a:pPr>
            <a:r>
              <a:rPr lang="en-US" sz="2400" dirty="0">
                <a:solidFill>
                  <a:schemeClr val="bg2">
                    <a:lumMod val="50000"/>
                  </a:schemeClr>
                </a:solidFill>
              </a:rPr>
              <a:t>Archive Technology and Future Trends were reported.</a:t>
            </a:r>
          </a:p>
          <a:p>
            <a:pPr marL="457200" marR="0" lvl="0" indent="-457200" algn="l" rtl="0">
              <a:lnSpc>
                <a:spcPct val="150000"/>
              </a:lnSpc>
              <a:spcBef>
                <a:spcPts val="0"/>
              </a:spcBef>
              <a:spcAft>
                <a:spcPts val="0"/>
              </a:spcAft>
              <a:buClr>
                <a:schemeClr val="dk1"/>
              </a:buClr>
              <a:buSzPts val="1600"/>
              <a:buFont typeface="Wingdings" panose="05000000000000000000" pitchFamily="2" charset="2"/>
              <a:buChar char="Ø"/>
            </a:pPr>
            <a:r>
              <a:rPr lang="en-US" sz="2400" dirty="0">
                <a:solidFill>
                  <a:schemeClr val="bg2">
                    <a:lumMod val="50000"/>
                  </a:schemeClr>
                </a:solidFill>
              </a:rPr>
              <a:t>WGISS DSIG Best Practices Refreshment were proposed.</a:t>
            </a:r>
          </a:p>
          <a:p>
            <a:pPr marL="457200" marR="0" lvl="0" indent="-457200" algn="l" rtl="0">
              <a:lnSpc>
                <a:spcPct val="150000"/>
              </a:lnSpc>
              <a:spcBef>
                <a:spcPts val="0"/>
              </a:spcBef>
              <a:spcAft>
                <a:spcPts val="0"/>
              </a:spcAft>
              <a:buClr>
                <a:schemeClr val="dk1"/>
              </a:buClr>
              <a:buSzPts val="1600"/>
              <a:buFont typeface="Wingdings" panose="05000000000000000000" pitchFamily="2" charset="2"/>
              <a:buChar char="Ø"/>
            </a:pPr>
            <a:r>
              <a:rPr lang="en-US" sz="2400" dirty="0">
                <a:solidFill>
                  <a:schemeClr val="bg2">
                    <a:lumMod val="50000"/>
                  </a:schemeClr>
                </a:solidFill>
              </a:rPr>
              <a:t>The results of the information exchange with CGMS IV group was reported.  Common interests on MM were identified.</a:t>
            </a:r>
          </a:p>
        </p:txBody>
      </p:sp>
    </p:spTree>
    <p:extLst>
      <p:ext uri="{BB962C8B-B14F-4D97-AF65-F5344CB8AC3E}">
        <p14:creationId xmlns:p14="http://schemas.microsoft.com/office/powerpoint/2010/main" val="1832046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8"/>
          <p:cNvSpPr txBox="1"/>
          <p:nvPr/>
        </p:nvSpPr>
        <p:spPr>
          <a:xfrm>
            <a:off x="10265664" y="6574604"/>
            <a:ext cx="1925447" cy="30777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GB" sz="1400" b="1" dirty="0">
                <a:solidFill>
                  <a:schemeClr val="accent1"/>
                </a:solidFill>
                <a:latin typeface="Arial"/>
                <a:ea typeface="Arial"/>
                <a:cs typeface="Arial"/>
                <a:sym typeface="Arial"/>
              </a:rPr>
              <a:t>Slide </a:t>
            </a:r>
            <a:fld id="{00000000-1234-1234-1234-123412341234}" type="slidenum">
              <a:rPr lang="en-GB" sz="1400" b="1">
                <a:solidFill>
                  <a:schemeClr val="accent1"/>
                </a:solidFill>
                <a:latin typeface="Arial"/>
                <a:ea typeface="Arial"/>
                <a:cs typeface="Arial"/>
                <a:sym typeface="Arial"/>
              </a:rPr>
              <a:t>5</a:t>
            </a:fld>
            <a:endParaRPr sz="1400" b="1" dirty="0">
              <a:solidFill>
                <a:schemeClr val="accent1"/>
              </a:solidFill>
              <a:latin typeface="Arial"/>
              <a:ea typeface="Arial"/>
              <a:cs typeface="Arial"/>
              <a:sym typeface="Arial"/>
            </a:endParaRPr>
          </a:p>
        </p:txBody>
      </p:sp>
      <p:sp>
        <p:nvSpPr>
          <p:cNvPr id="74" name="Google Shape;74;p8"/>
          <p:cNvSpPr txBox="1">
            <a:spLocks noGrp="1"/>
          </p:cNvSpPr>
          <p:nvPr>
            <p:ph type="title"/>
          </p:nvPr>
        </p:nvSpPr>
        <p:spPr>
          <a:xfrm>
            <a:off x="184359" y="284004"/>
            <a:ext cx="10746877" cy="130680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4400"/>
              <a:buFont typeface="Arial"/>
              <a:buNone/>
            </a:pPr>
            <a:r>
              <a:rPr lang="en-US" sz="3200" dirty="0"/>
              <a:t>Highlights of WGISS-54 Data DISCOVERY and ACCESS</a:t>
            </a:r>
          </a:p>
        </p:txBody>
      </p:sp>
      <p:sp>
        <p:nvSpPr>
          <p:cNvPr id="10" name="Google Shape;81;p9">
            <a:extLst>
              <a:ext uri="{FF2B5EF4-FFF2-40B4-BE49-F238E27FC236}">
                <a16:creationId xmlns:a16="http://schemas.microsoft.com/office/drawing/2014/main" id="{D14CF7BF-6781-4340-A47C-1E2C165919BC}"/>
              </a:ext>
            </a:extLst>
          </p:cNvPr>
          <p:cNvSpPr txBox="1"/>
          <p:nvPr/>
        </p:nvSpPr>
        <p:spPr>
          <a:xfrm>
            <a:off x="364374" y="1316491"/>
            <a:ext cx="11463251" cy="2308284"/>
          </a:xfrm>
          <a:prstGeom prst="rect">
            <a:avLst/>
          </a:prstGeom>
          <a:noFill/>
          <a:ln>
            <a:noFill/>
          </a:ln>
        </p:spPr>
        <p:txBody>
          <a:bodyPr spcFirstLastPara="1" wrap="square" lIns="91425" tIns="45700" rIns="91425" bIns="45700" anchor="t" anchorCtr="0">
            <a:spAutoFit/>
          </a:bodyPr>
          <a:lstStyle/>
          <a:p>
            <a:pPr marL="457200" marR="0" lvl="0" indent="-457200" algn="l" rtl="0">
              <a:lnSpc>
                <a:spcPct val="150000"/>
              </a:lnSpc>
              <a:spcBef>
                <a:spcPts val="0"/>
              </a:spcBef>
              <a:spcAft>
                <a:spcPts val="0"/>
              </a:spcAft>
              <a:buClr>
                <a:schemeClr val="dk1"/>
              </a:buClr>
              <a:buSzPts val="1600"/>
              <a:buFont typeface="Wingdings" panose="05000000000000000000" pitchFamily="2" charset="2"/>
              <a:buChar char="Ø"/>
            </a:pPr>
            <a:r>
              <a:rPr lang="en-US" sz="2400" dirty="0">
                <a:solidFill>
                  <a:schemeClr val="bg2">
                    <a:lumMod val="50000"/>
                  </a:schemeClr>
                </a:solidFill>
              </a:rPr>
              <a:t>Archive Technology and Future Trends were reported.</a:t>
            </a:r>
          </a:p>
          <a:p>
            <a:pPr marL="457200" marR="0" lvl="0" indent="-457200" algn="l" rtl="0">
              <a:lnSpc>
                <a:spcPct val="150000"/>
              </a:lnSpc>
              <a:spcBef>
                <a:spcPts val="0"/>
              </a:spcBef>
              <a:spcAft>
                <a:spcPts val="0"/>
              </a:spcAft>
              <a:buClr>
                <a:schemeClr val="dk1"/>
              </a:buClr>
              <a:buSzPts val="1600"/>
              <a:buFont typeface="Wingdings" panose="05000000000000000000" pitchFamily="2" charset="2"/>
              <a:buChar char="Ø"/>
            </a:pPr>
            <a:r>
              <a:rPr lang="en-US" sz="2400" dirty="0">
                <a:solidFill>
                  <a:schemeClr val="bg2">
                    <a:lumMod val="50000"/>
                  </a:schemeClr>
                </a:solidFill>
              </a:rPr>
              <a:t>WGISS DSIG Best Practices Refreshment were proposed.</a:t>
            </a:r>
          </a:p>
          <a:p>
            <a:pPr marL="457200" marR="0" lvl="0" indent="-457200" algn="l" rtl="0">
              <a:lnSpc>
                <a:spcPct val="150000"/>
              </a:lnSpc>
              <a:spcBef>
                <a:spcPts val="0"/>
              </a:spcBef>
              <a:spcAft>
                <a:spcPts val="0"/>
              </a:spcAft>
              <a:buClr>
                <a:schemeClr val="dk1"/>
              </a:buClr>
              <a:buSzPts val="1600"/>
              <a:buFont typeface="Wingdings" panose="05000000000000000000" pitchFamily="2" charset="2"/>
              <a:buChar char="Ø"/>
            </a:pPr>
            <a:r>
              <a:rPr lang="en-US" sz="2400" dirty="0">
                <a:solidFill>
                  <a:schemeClr val="bg2">
                    <a:lumMod val="50000"/>
                  </a:schemeClr>
                </a:solidFill>
              </a:rPr>
              <a:t>The results of the information exchange with CGMS IV group was reported.  Common interests on MM were identified.</a:t>
            </a:r>
          </a:p>
        </p:txBody>
      </p:sp>
    </p:spTree>
    <p:extLst>
      <p:ext uri="{BB962C8B-B14F-4D97-AF65-F5344CB8AC3E}">
        <p14:creationId xmlns:p14="http://schemas.microsoft.com/office/powerpoint/2010/main" val="1612275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8"/>
          <p:cNvSpPr txBox="1"/>
          <p:nvPr/>
        </p:nvSpPr>
        <p:spPr>
          <a:xfrm>
            <a:off x="10265664" y="6574604"/>
            <a:ext cx="1925447" cy="30777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GB" sz="1400" b="1" dirty="0">
                <a:solidFill>
                  <a:schemeClr val="accent1"/>
                </a:solidFill>
                <a:latin typeface="Arial"/>
                <a:ea typeface="Arial"/>
                <a:cs typeface="Arial"/>
                <a:sym typeface="Arial"/>
              </a:rPr>
              <a:t>Slide </a:t>
            </a:r>
            <a:fld id="{00000000-1234-1234-1234-123412341234}" type="slidenum">
              <a:rPr lang="en-GB" sz="1400" b="1">
                <a:solidFill>
                  <a:schemeClr val="accent1"/>
                </a:solidFill>
                <a:latin typeface="Arial"/>
                <a:ea typeface="Arial"/>
                <a:cs typeface="Arial"/>
                <a:sym typeface="Arial"/>
              </a:rPr>
              <a:t>6</a:t>
            </a:fld>
            <a:endParaRPr sz="1400" b="1" dirty="0">
              <a:solidFill>
                <a:schemeClr val="accent1"/>
              </a:solidFill>
              <a:latin typeface="Arial"/>
              <a:ea typeface="Arial"/>
              <a:cs typeface="Arial"/>
              <a:sym typeface="Arial"/>
            </a:endParaRPr>
          </a:p>
        </p:txBody>
      </p:sp>
      <p:sp>
        <p:nvSpPr>
          <p:cNvPr id="74" name="Google Shape;74;p8"/>
          <p:cNvSpPr txBox="1">
            <a:spLocks noGrp="1"/>
          </p:cNvSpPr>
          <p:nvPr>
            <p:ph type="title"/>
          </p:nvPr>
        </p:nvSpPr>
        <p:spPr>
          <a:xfrm>
            <a:off x="176047" y="175939"/>
            <a:ext cx="10954695" cy="130680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4400"/>
              <a:buFont typeface="Arial"/>
              <a:buNone/>
            </a:pPr>
            <a:r>
              <a:rPr lang="en-US" sz="3200" dirty="0"/>
              <a:t>Highlights of WGISS-54 Interoperability Data and Use</a:t>
            </a:r>
            <a:endParaRPr sz="3200" dirty="0"/>
          </a:p>
        </p:txBody>
      </p:sp>
      <p:sp>
        <p:nvSpPr>
          <p:cNvPr id="10" name="Google Shape;81;p9">
            <a:extLst>
              <a:ext uri="{FF2B5EF4-FFF2-40B4-BE49-F238E27FC236}">
                <a16:creationId xmlns:a16="http://schemas.microsoft.com/office/drawing/2014/main" id="{D14CF7BF-6781-4340-A47C-1E2C165919BC}"/>
              </a:ext>
            </a:extLst>
          </p:cNvPr>
          <p:cNvSpPr txBox="1"/>
          <p:nvPr/>
        </p:nvSpPr>
        <p:spPr>
          <a:xfrm>
            <a:off x="364374" y="1341429"/>
            <a:ext cx="11463251" cy="5078273"/>
          </a:xfrm>
          <a:prstGeom prst="rect">
            <a:avLst/>
          </a:prstGeom>
          <a:noFill/>
          <a:ln>
            <a:noFill/>
          </a:ln>
        </p:spPr>
        <p:txBody>
          <a:bodyPr spcFirstLastPara="1" wrap="square" lIns="91425" tIns="45700" rIns="91425" bIns="45700" anchor="t" anchorCtr="0">
            <a:spAutoFit/>
          </a:bodyPr>
          <a:lstStyle/>
          <a:p>
            <a:pPr marL="457200" marR="0" lvl="0" indent="-457200" algn="l" rtl="0">
              <a:lnSpc>
                <a:spcPct val="150000"/>
              </a:lnSpc>
              <a:spcBef>
                <a:spcPts val="0"/>
              </a:spcBef>
              <a:spcAft>
                <a:spcPts val="0"/>
              </a:spcAft>
              <a:buClr>
                <a:schemeClr val="dk1"/>
              </a:buClr>
              <a:buSzPts val="1600"/>
              <a:buFont typeface="Wingdings" panose="05000000000000000000" pitchFamily="2" charset="2"/>
              <a:buChar char="Ø"/>
            </a:pPr>
            <a:r>
              <a:rPr lang="en-US" sz="2400" dirty="0">
                <a:solidFill>
                  <a:schemeClr val="bg2">
                    <a:lumMod val="50000"/>
                  </a:schemeClr>
                </a:solidFill>
              </a:rPr>
              <a:t>EO Interoperability for Services was presented.  Problems on data handling between HPC and archive were pointed out.</a:t>
            </a:r>
          </a:p>
          <a:p>
            <a:pPr marL="457200" marR="0" lvl="0" indent="-457200" algn="l" rtl="0">
              <a:lnSpc>
                <a:spcPct val="150000"/>
              </a:lnSpc>
              <a:spcBef>
                <a:spcPts val="0"/>
              </a:spcBef>
              <a:spcAft>
                <a:spcPts val="0"/>
              </a:spcAft>
              <a:buClr>
                <a:schemeClr val="dk1"/>
              </a:buClr>
              <a:buSzPts val="1600"/>
              <a:buFont typeface="Wingdings" panose="05000000000000000000" pitchFamily="2" charset="2"/>
              <a:buChar char="Ø"/>
            </a:pPr>
            <a:r>
              <a:rPr lang="en-US" sz="2400" dirty="0">
                <a:solidFill>
                  <a:schemeClr val="bg2">
                    <a:lumMod val="50000"/>
                  </a:schemeClr>
                </a:solidFill>
              </a:rPr>
              <a:t>EAIL use case of COAST was introduced.  The EAIL was used for shoreline mapping and continuity of EAIL was requested.</a:t>
            </a:r>
          </a:p>
          <a:p>
            <a:pPr marL="457200" marR="0" lvl="0" indent="-457200" algn="l" rtl="0">
              <a:lnSpc>
                <a:spcPct val="150000"/>
              </a:lnSpc>
              <a:spcBef>
                <a:spcPts val="0"/>
              </a:spcBef>
              <a:spcAft>
                <a:spcPts val="0"/>
              </a:spcAft>
              <a:buClr>
                <a:schemeClr val="dk1"/>
              </a:buClr>
              <a:buSzPts val="1600"/>
              <a:buFont typeface="Wingdings" panose="05000000000000000000" pitchFamily="2" charset="2"/>
              <a:buChar char="Ø"/>
            </a:pPr>
            <a:r>
              <a:rPr lang="en-US" sz="2400" dirty="0">
                <a:solidFill>
                  <a:schemeClr val="bg2">
                    <a:lumMod val="50000"/>
                  </a:schemeClr>
                </a:solidFill>
              </a:rPr>
              <a:t>Status of development of EAIL was reported.</a:t>
            </a:r>
          </a:p>
          <a:p>
            <a:pPr marL="457200" marR="0" lvl="0" indent="-457200" algn="l" rtl="0">
              <a:lnSpc>
                <a:spcPct val="150000"/>
              </a:lnSpc>
              <a:spcBef>
                <a:spcPts val="0"/>
              </a:spcBef>
              <a:spcAft>
                <a:spcPts val="0"/>
              </a:spcAft>
              <a:buClr>
                <a:schemeClr val="dk1"/>
              </a:buClr>
              <a:buSzPts val="1600"/>
              <a:buFont typeface="Wingdings" panose="05000000000000000000" pitchFamily="2" charset="2"/>
              <a:buChar char="Ø"/>
            </a:pPr>
            <a:r>
              <a:rPr lang="en-US" sz="2400" dirty="0">
                <a:solidFill>
                  <a:schemeClr val="bg2">
                    <a:lumMod val="50000"/>
                  </a:schemeClr>
                </a:solidFill>
              </a:rPr>
              <a:t>STAC related issues were presented.  </a:t>
            </a:r>
          </a:p>
          <a:p>
            <a:pPr marL="457200" marR="0" lvl="0" indent="-457200" algn="l" rtl="0">
              <a:lnSpc>
                <a:spcPct val="150000"/>
              </a:lnSpc>
              <a:spcBef>
                <a:spcPts val="0"/>
              </a:spcBef>
              <a:spcAft>
                <a:spcPts val="0"/>
              </a:spcAft>
              <a:buClr>
                <a:schemeClr val="dk1"/>
              </a:buClr>
              <a:buSzPts val="1600"/>
              <a:buFont typeface="Wingdings" panose="05000000000000000000" pitchFamily="2" charset="2"/>
              <a:buChar char="Ø"/>
            </a:pPr>
            <a:r>
              <a:rPr lang="en-US" sz="2400" dirty="0">
                <a:solidFill>
                  <a:schemeClr val="bg2">
                    <a:lumMod val="50000"/>
                  </a:schemeClr>
                </a:solidFill>
              </a:rPr>
              <a:t>OGC STAC CMR implementation was proposed and volunteer from CWIC provider was solicited.  </a:t>
            </a:r>
          </a:p>
          <a:p>
            <a:pPr marL="457200" marR="0" lvl="0" indent="-457200" algn="l" rtl="0">
              <a:lnSpc>
                <a:spcPct val="150000"/>
              </a:lnSpc>
              <a:spcBef>
                <a:spcPts val="0"/>
              </a:spcBef>
              <a:spcAft>
                <a:spcPts val="0"/>
              </a:spcAft>
              <a:buClr>
                <a:schemeClr val="dk1"/>
              </a:buClr>
              <a:buSzPts val="1600"/>
              <a:buFont typeface="Wingdings" panose="05000000000000000000" pitchFamily="2" charset="2"/>
              <a:buChar char="Ø"/>
            </a:pPr>
            <a:r>
              <a:rPr lang="en-US" sz="2400" dirty="0">
                <a:solidFill>
                  <a:schemeClr val="bg2">
                    <a:lumMod val="50000"/>
                  </a:schemeClr>
                </a:solidFill>
              </a:rPr>
              <a:t>STAC Best Practice is under development.</a:t>
            </a:r>
          </a:p>
        </p:txBody>
      </p:sp>
    </p:spTree>
    <p:extLst>
      <p:ext uri="{BB962C8B-B14F-4D97-AF65-F5344CB8AC3E}">
        <p14:creationId xmlns:p14="http://schemas.microsoft.com/office/powerpoint/2010/main" val="3511237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8"/>
          <p:cNvSpPr txBox="1"/>
          <p:nvPr/>
        </p:nvSpPr>
        <p:spPr>
          <a:xfrm>
            <a:off x="10265664" y="6574604"/>
            <a:ext cx="1925447" cy="30777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GB" sz="1400" b="1" dirty="0">
                <a:solidFill>
                  <a:schemeClr val="accent1"/>
                </a:solidFill>
                <a:latin typeface="Arial"/>
                <a:ea typeface="Arial"/>
                <a:cs typeface="Arial"/>
                <a:sym typeface="Arial"/>
              </a:rPr>
              <a:t>Slide </a:t>
            </a:r>
            <a:fld id="{00000000-1234-1234-1234-123412341234}" type="slidenum">
              <a:rPr lang="en-GB" sz="1400" b="1">
                <a:solidFill>
                  <a:schemeClr val="accent1"/>
                </a:solidFill>
                <a:latin typeface="Arial"/>
                <a:ea typeface="Arial"/>
                <a:cs typeface="Arial"/>
                <a:sym typeface="Arial"/>
              </a:rPr>
              <a:t>7</a:t>
            </a:fld>
            <a:endParaRPr sz="1400" b="1" dirty="0">
              <a:solidFill>
                <a:schemeClr val="accent1"/>
              </a:solidFill>
              <a:latin typeface="Arial"/>
              <a:ea typeface="Arial"/>
              <a:cs typeface="Arial"/>
              <a:sym typeface="Arial"/>
            </a:endParaRPr>
          </a:p>
        </p:txBody>
      </p:sp>
      <p:sp>
        <p:nvSpPr>
          <p:cNvPr id="74" name="Google Shape;74;p8"/>
          <p:cNvSpPr txBox="1">
            <a:spLocks noGrp="1"/>
          </p:cNvSpPr>
          <p:nvPr>
            <p:ph type="title"/>
          </p:nvPr>
        </p:nvSpPr>
        <p:spPr>
          <a:xfrm>
            <a:off x="176047" y="175939"/>
            <a:ext cx="9732723" cy="130680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4400"/>
              <a:buFont typeface="Arial"/>
              <a:buNone/>
            </a:pPr>
            <a:r>
              <a:rPr lang="en-US" dirty="0"/>
              <a:t>Highlights of WGISS-54 TechExpo</a:t>
            </a:r>
            <a:endParaRPr dirty="0"/>
          </a:p>
        </p:txBody>
      </p:sp>
      <p:sp>
        <p:nvSpPr>
          <p:cNvPr id="10" name="Google Shape;81;p9">
            <a:extLst>
              <a:ext uri="{FF2B5EF4-FFF2-40B4-BE49-F238E27FC236}">
                <a16:creationId xmlns:a16="http://schemas.microsoft.com/office/drawing/2014/main" id="{D14CF7BF-6781-4340-A47C-1E2C165919BC}"/>
              </a:ext>
            </a:extLst>
          </p:cNvPr>
          <p:cNvSpPr txBox="1"/>
          <p:nvPr/>
        </p:nvSpPr>
        <p:spPr>
          <a:xfrm>
            <a:off x="364374" y="1374680"/>
            <a:ext cx="11463251" cy="5078273"/>
          </a:xfrm>
          <a:prstGeom prst="rect">
            <a:avLst/>
          </a:prstGeom>
          <a:noFill/>
          <a:ln>
            <a:noFill/>
          </a:ln>
        </p:spPr>
        <p:txBody>
          <a:bodyPr spcFirstLastPara="1" wrap="square" lIns="91425" tIns="45700" rIns="91425" bIns="45700" anchor="t" anchorCtr="0">
            <a:spAutoFit/>
          </a:bodyPr>
          <a:lstStyle/>
          <a:p>
            <a:pPr marL="457200" indent="-457200">
              <a:lnSpc>
                <a:spcPct val="150000"/>
              </a:lnSpc>
              <a:buClr>
                <a:schemeClr val="dk1"/>
              </a:buClr>
              <a:buSzPts val="1600"/>
              <a:buFont typeface="Wingdings" panose="05000000000000000000" pitchFamily="2" charset="2"/>
              <a:buChar char="Ø"/>
            </a:pPr>
            <a:r>
              <a:rPr lang="en-US" altLang="ja-JP" sz="2400" dirty="0">
                <a:solidFill>
                  <a:schemeClr val="bg2">
                    <a:lumMod val="50000"/>
                  </a:schemeClr>
                </a:solidFill>
              </a:rPr>
              <a:t>Jupyter Notebook initiative has been going on.  Jupyter Notebook Day will be held on 21</a:t>
            </a:r>
            <a:r>
              <a:rPr lang="en-US" altLang="ja-JP" sz="2400" baseline="30000" dirty="0">
                <a:solidFill>
                  <a:schemeClr val="bg2">
                    <a:lumMod val="50000"/>
                  </a:schemeClr>
                </a:solidFill>
              </a:rPr>
              <a:t>st</a:t>
            </a:r>
            <a:r>
              <a:rPr lang="en-US" altLang="ja-JP" sz="2400" dirty="0">
                <a:solidFill>
                  <a:schemeClr val="bg2">
                    <a:lumMod val="50000"/>
                  </a:schemeClr>
                </a:solidFill>
              </a:rPr>
              <a:t> Oct. as a collaboration with SEO and WGCapD.  The expectation for Jupyter Note initiative from WGCapD was expressed.</a:t>
            </a:r>
            <a:endParaRPr lang="en-US" sz="2400" dirty="0">
              <a:solidFill>
                <a:schemeClr val="bg2">
                  <a:lumMod val="50000"/>
                </a:schemeClr>
              </a:solidFill>
            </a:endParaRPr>
          </a:p>
          <a:p>
            <a:pPr marL="457200" marR="0" lvl="0" indent="-457200" algn="l" rtl="0">
              <a:lnSpc>
                <a:spcPct val="150000"/>
              </a:lnSpc>
              <a:spcBef>
                <a:spcPts val="0"/>
              </a:spcBef>
              <a:spcAft>
                <a:spcPts val="0"/>
              </a:spcAft>
              <a:buClr>
                <a:schemeClr val="dk1"/>
              </a:buClr>
              <a:buSzPts val="1600"/>
              <a:buFont typeface="Wingdings" panose="05000000000000000000" pitchFamily="2" charset="2"/>
              <a:buChar char="Ø"/>
            </a:pPr>
            <a:r>
              <a:rPr lang="en-US" sz="2400" dirty="0">
                <a:solidFill>
                  <a:schemeClr val="bg2">
                    <a:lumMod val="50000"/>
                  </a:schemeClr>
                </a:solidFill>
              </a:rPr>
              <a:t>Informative presentations on AI/ML were given.</a:t>
            </a:r>
          </a:p>
          <a:p>
            <a:pPr marL="457200" marR="0" lvl="0" indent="-457200" algn="l" rtl="0">
              <a:lnSpc>
                <a:spcPct val="150000"/>
              </a:lnSpc>
              <a:spcBef>
                <a:spcPts val="0"/>
              </a:spcBef>
              <a:spcAft>
                <a:spcPts val="0"/>
              </a:spcAft>
              <a:buClr>
                <a:schemeClr val="dk1"/>
              </a:buClr>
              <a:buSzPts val="1600"/>
              <a:buFont typeface="Wingdings" panose="05000000000000000000" pitchFamily="2" charset="2"/>
              <a:buChar char="Ø"/>
            </a:pPr>
            <a:r>
              <a:rPr lang="en-US" sz="2400" dirty="0">
                <a:solidFill>
                  <a:schemeClr val="bg2">
                    <a:lumMod val="50000"/>
                  </a:schemeClr>
                </a:solidFill>
              </a:rPr>
              <a:t>NASA add keywords related to AI/ML to GCMD keywords.</a:t>
            </a:r>
          </a:p>
          <a:p>
            <a:pPr marL="457200" marR="0" lvl="0" indent="-457200" algn="l" rtl="0">
              <a:lnSpc>
                <a:spcPct val="150000"/>
              </a:lnSpc>
              <a:spcBef>
                <a:spcPts val="0"/>
              </a:spcBef>
              <a:spcAft>
                <a:spcPts val="0"/>
              </a:spcAft>
              <a:buClr>
                <a:schemeClr val="dk1"/>
              </a:buClr>
              <a:buSzPts val="1600"/>
              <a:buFont typeface="Wingdings" panose="05000000000000000000" pitchFamily="2" charset="2"/>
              <a:buChar char="Ø"/>
            </a:pPr>
            <a:r>
              <a:rPr lang="en-US" sz="2400" dirty="0">
                <a:solidFill>
                  <a:schemeClr val="bg2">
                    <a:lumMod val="50000"/>
                  </a:schemeClr>
                </a:solidFill>
              </a:rPr>
              <a:t>NASA adapted knowledge graph to CMR.</a:t>
            </a:r>
          </a:p>
          <a:p>
            <a:pPr marL="457200" marR="0" lvl="0" indent="-457200" algn="l" rtl="0">
              <a:lnSpc>
                <a:spcPct val="150000"/>
              </a:lnSpc>
              <a:spcBef>
                <a:spcPts val="0"/>
              </a:spcBef>
              <a:spcAft>
                <a:spcPts val="0"/>
              </a:spcAft>
              <a:buClr>
                <a:schemeClr val="dk1"/>
              </a:buClr>
              <a:buSzPts val="1600"/>
              <a:buFont typeface="Wingdings" panose="05000000000000000000" pitchFamily="2" charset="2"/>
              <a:buChar char="Ø"/>
            </a:pPr>
            <a:r>
              <a:rPr lang="en-US" sz="2400" dirty="0">
                <a:solidFill>
                  <a:schemeClr val="bg2">
                    <a:lumMod val="50000"/>
                  </a:schemeClr>
                </a:solidFill>
              </a:rPr>
              <a:t>NOAA has already put effort into AI/ML.</a:t>
            </a:r>
          </a:p>
          <a:p>
            <a:pPr marL="457200" marR="0" lvl="0" indent="-457200" algn="l" rtl="0">
              <a:lnSpc>
                <a:spcPct val="150000"/>
              </a:lnSpc>
              <a:spcBef>
                <a:spcPts val="0"/>
              </a:spcBef>
              <a:spcAft>
                <a:spcPts val="0"/>
              </a:spcAft>
              <a:buClr>
                <a:schemeClr val="dk1"/>
              </a:buClr>
              <a:buSzPts val="1600"/>
              <a:buFont typeface="Wingdings" panose="05000000000000000000" pitchFamily="2" charset="2"/>
              <a:buChar char="Ø"/>
            </a:pPr>
            <a:r>
              <a:rPr lang="en-US" sz="2400" dirty="0">
                <a:solidFill>
                  <a:schemeClr val="bg2">
                    <a:lumMod val="50000"/>
                  </a:schemeClr>
                </a:solidFill>
              </a:rPr>
              <a:t>Study of federation between HPC and Archive were proposed.  White paper would be a target.</a:t>
            </a:r>
          </a:p>
        </p:txBody>
      </p:sp>
    </p:spTree>
    <p:extLst>
      <p:ext uri="{BB962C8B-B14F-4D97-AF65-F5344CB8AC3E}">
        <p14:creationId xmlns:p14="http://schemas.microsoft.com/office/powerpoint/2010/main" val="2840050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8"/>
          <p:cNvSpPr txBox="1"/>
          <p:nvPr/>
        </p:nvSpPr>
        <p:spPr>
          <a:xfrm>
            <a:off x="10265664" y="6574604"/>
            <a:ext cx="1925447" cy="30777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GB" sz="1400" b="1" dirty="0">
                <a:solidFill>
                  <a:schemeClr val="accent1"/>
                </a:solidFill>
                <a:latin typeface="Arial"/>
                <a:ea typeface="Arial"/>
                <a:cs typeface="Arial"/>
                <a:sym typeface="Arial"/>
              </a:rPr>
              <a:t>Slide </a:t>
            </a:r>
            <a:fld id="{00000000-1234-1234-1234-123412341234}" type="slidenum">
              <a:rPr lang="en-GB" sz="1400" b="1">
                <a:solidFill>
                  <a:schemeClr val="accent1"/>
                </a:solidFill>
                <a:latin typeface="Arial"/>
                <a:ea typeface="Arial"/>
                <a:cs typeface="Arial"/>
                <a:sym typeface="Arial"/>
              </a:rPr>
              <a:t>8</a:t>
            </a:fld>
            <a:endParaRPr sz="1400" b="1" dirty="0">
              <a:solidFill>
                <a:schemeClr val="accent1"/>
              </a:solidFill>
              <a:latin typeface="Arial"/>
              <a:ea typeface="Arial"/>
              <a:cs typeface="Arial"/>
              <a:sym typeface="Arial"/>
            </a:endParaRPr>
          </a:p>
        </p:txBody>
      </p:sp>
      <p:sp>
        <p:nvSpPr>
          <p:cNvPr id="74" name="Google Shape;74;p8"/>
          <p:cNvSpPr txBox="1">
            <a:spLocks noGrp="1"/>
          </p:cNvSpPr>
          <p:nvPr>
            <p:ph type="title"/>
          </p:nvPr>
        </p:nvSpPr>
        <p:spPr>
          <a:xfrm>
            <a:off x="176047" y="175939"/>
            <a:ext cx="9732723" cy="130680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4400"/>
              <a:buFont typeface="Arial"/>
              <a:buNone/>
            </a:pPr>
            <a:r>
              <a:rPr lang="en-US" dirty="0"/>
              <a:t>Highlights of Joint symposium</a:t>
            </a:r>
            <a:endParaRPr dirty="0"/>
          </a:p>
        </p:txBody>
      </p:sp>
      <p:sp>
        <p:nvSpPr>
          <p:cNvPr id="10" name="Google Shape;81;p9">
            <a:extLst>
              <a:ext uri="{FF2B5EF4-FFF2-40B4-BE49-F238E27FC236}">
                <a16:creationId xmlns:a16="http://schemas.microsoft.com/office/drawing/2014/main" id="{D14CF7BF-6781-4340-A47C-1E2C165919BC}"/>
              </a:ext>
            </a:extLst>
          </p:cNvPr>
          <p:cNvSpPr txBox="1"/>
          <p:nvPr/>
        </p:nvSpPr>
        <p:spPr>
          <a:xfrm>
            <a:off x="239683" y="1452574"/>
            <a:ext cx="11463251" cy="4524275"/>
          </a:xfrm>
          <a:prstGeom prst="rect">
            <a:avLst/>
          </a:prstGeom>
          <a:noFill/>
          <a:ln>
            <a:noFill/>
          </a:ln>
        </p:spPr>
        <p:txBody>
          <a:bodyPr spcFirstLastPara="1" wrap="square" lIns="91425" tIns="45700" rIns="91425" bIns="45700" anchor="t" anchorCtr="0">
            <a:spAutoFit/>
          </a:bodyPr>
          <a:lstStyle/>
          <a:p>
            <a:pPr marL="457200" marR="0" lvl="0" indent="-457200" algn="l" rtl="0">
              <a:lnSpc>
                <a:spcPct val="150000"/>
              </a:lnSpc>
              <a:spcBef>
                <a:spcPts val="0"/>
              </a:spcBef>
              <a:spcAft>
                <a:spcPts val="0"/>
              </a:spcAft>
              <a:buClr>
                <a:schemeClr val="dk1"/>
              </a:buClr>
              <a:buSzPts val="1600"/>
              <a:buFont typeface="Wingdings" panose="05000000000000000000" pitchFamily="2" charset="2"/>
              <a:buChar char="Ø"/>
            </a:pPr>
            <a:r>
              <a:rPr lang="en-US" sz="2400" dirty="0">
                <a:solidFill>
                  <a:schemeClr val="bg2">
                    <a:lumMod val="50000"/>
                  </a:schemeClr>
                </a:solidFill>
              </a:rPr>
              <a:t>6</a:t>
            </a:r>
            <a:r>
              <a:rPr lang="en-US" sz="2400" baseline="30000" dirty="0">
                <a:solidFill>
                  <a:schemeClr val="bg2">
                    <a:lumMod val="50000"/>
                  </a:schemeClr>
                </a:solidFill>
              </a:rPr>
              <a:t>th</a:t>
            </a:r>
            <a:r>
              <a:rPr lang="en-US" sz="2400" dirty="0">
                <a:solidFill>
                  <a:schemeClr val="bg2">
                    <a:lumMod val="50000"/>
                  </a:schemeClr>
                </a:solidFill>
              </a:rPr>
              <a:t> joint symposium with WGISS-WGCV was successfully held.</a:t>
            </a:r>
          </a:p>
          <a:p>
            <a:pPr marL="457200" marR="0" lvl="0" indent="-457200" algn="l" rtl="0">
              <a:lnSpc>
                <a:spcPct val="150000"/>
              </a:lnSpc>
              <a:spcBef>
                <a:spcPts val="0"/>
              </a:spcBef>
              <a:spcAft>
                <a:spcPts val="0"/>
              </a:spcAft>
              <a:buClr>
                <a:schemeClr val="dk1"/>
              </a:buClr>
              <a:buSzPts val="1600"/>
              <a:buFont typeface="Wingdings" panose="05000000000000000000" pitchFamily="2" charset="2"/>
              <a:buChar char="Ø"/>
            </a:pPr>
            <a:r>
              <a:rPr lang="en-US" sz="2400" dirty="0">
                <a:solidFill>
                  <a:schemeClr val="bg2">
                    <a:lumMod val="50000"/>
                  </a:schemeClr>
                </a:solidFill>
              </a:rPr>
              <a:t>ESA EO Portal, CEOS MIM Database: Status, Synergies and Improvements, CEOS CAL/VAL Portal and Status of ARD Activities were reported.</a:t>
            </a:r>
          </a:p>
          <a:p>
            <a:pPr marL="457200" marR="0" lvl="0" indent="-457200" algn="l" rtl="0">
              <a:lnSpc>
                <a:spcPct val="150000"/>
              </a:lnSpc>
              <a:spcBef>
                <a:spcPts val="0"/>
              </a:spcBef>
              <a:spcAft>
                <a:spcPts val="0"/>
              </a:spcAft>
              <a:buClr>
                <a:schemeClr val="dk1"/>
              </a:buClr>
              <a:buSzPts val="1600"/>
              <a:buFont typeface="Wingdings" panose="05000000000000000000" pitchFamily="2" charset="2"/>
              <a:buChar char="Ø"/>
            </a:pPr>
            <a:r>
              <a:rPr lang="en-US" sz="2400" dirty="0">
                <a:solidFill>
                  <a:schemeClr val="bg2">
                    <a:lumMod val="50000"/>
                  </a:schemeClr>
                </a:solidFill>
              </a:rPr>
              <a:t>Data Quality Assessment and Indicators, and DMSMM Maturity Matrix were reported.  The information exchange between WGISS and WGCV will be done toward issue of the Best Practice planned in the next year. </a:t>
            </a:r>
          </a:p>
          <a:p>
            <a:pPr marL="457200" marR="0" lvl="0" indent="-457200" algn="l" rtl="0">
              <a:lnSpc>
                <a:spcPct val="150000"/>
              </a:lnSpc>
              <a:spcBef>
                <a:spcPts val="0"/>
              </a:spcBef>
              <a:spcAft>
                <a:spcPts val="0"/>
              </a:spcAft>
              <a:buClr>
                <a:schemeClr val="dk1"/>
              </a:buClr>
              <a:buSzPts val="1600"/>
              <a:buFont typeface="Wingdings" panose="05000000000000000000" pitchFamily="2" charset="2"/>
              <a:buChar char="Ø"/>
            </a:pPr>
            <a:r>
              <a:rPr lang="en-US" sz="2400" dirty="0">
                <a:solidFill>
                  <a:schemeClr val="bg2">
                    <a:lumMod val="50000"/>
                  </a:schemeClr>
                </a:solidFill>
              </a:rPr>
              <a:t>New activities “CEOS Interoperability Framework Initiative” and “CEOS Common Online Dictionary” were proposed as way forwards of CEOS ARD.</a:t>
            </a:r>
          </a:p>
        </p:txBody>
      </p:sp>
    </p:spTree>
    <p:extLst>
      <p:ext uri="{BB962C8B-B14F-4D97-AF65-F5344CB8AC3E}">
        <p14:creationId xmlns:p14="http://schemas.microsoft.com/office/powerpoint/2010/main" val="1106963306"/>
      </p:ext>
    </p:extLst>
  </p:cSld>
  <p:clrMapOvr>
    <a:masterClrMapping/>
  </p:clrMapOvr>
</p:sld>
</file>

<file path=ppt/theme/theme1.xml><?xml version="1.0" encoding="utf-8"?>
<a:theme xmlns:a="http://schemas.openxmlformats.org/drawingml/2006/main" name="ceos">
  <a:themeElements>
    <a:clrScheme name="Custom 2">
      <a:dk1>
        <a:srgbClr val="000000"/>
      </a:dk1>
      <a:lt1>
        <a:srgbClr val="FFFFFF"/>
      </a:lt1>
      <a:dk2>
        <a:srgbClr val="44546A"/>
      </a:dk2>
      <a:lt2>
        <a:srgbClr val="E7E6E6"/>
      </a:lt2>
      <a:accent1>
        <a:srgbClr val="33445F"/>
      </a:accent1>
      <a:accent2>
        <a:srgbClr val="A3CB34"/>
      </a:accent2>
      <a:accent3>
        <a:srgbClr val="C1666B"/>
      </a:accent3>
      <a:accent4>
        <a:srgbClr val="DDDDDD"/>
      </a:accent4>
      <a:accent5>
        <a:srgbClr val="7BC0D7"/>
      </a:accent5>
      <a:accent6>
        <a:srgbClr val="D1462F"/>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6922</TotalTime>
  <Words>543</Words>
  <Application>Microsoft Office PowerPoint</Application>
  <PresentationFormat>ワイド画面</PresentationFormat>
  <Paragraphs>49</Paragraphs>
  <Slides>8</Slides>
  <Notes>8</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8</vt:i4>
      </vt:variant>
    </vt:vector>
  </HeadingPairs>
  <TitlesOfParts>
    <vt:vector size="13" baseType="lpstr">
      <vt:lpstr>Noto Sans Symbols</vt:lpstr>
      <vt:lpstr>Arial</vt:lpstr>
      <vt:lpstr>Courier New</vt:lpstr>
      <vt:lpstr>Wingdings</vt:lpstr>
      <vt:lpstr>ceos</vt:lpstr>
      <vt:lpstr>WGISS Summary and Discussion</vt:lpstr>
      <vt:lpstr>Highlights of WGISS-54 Plenary</vt:lpstr>
      <vt:lpstr>Highlights of WGISS-54 Plenary</vt:lpstr>
      <vt:lpstr>Highlights of WGISS-54 DSIG</vt:lpstr>
      <vt:lpstr>Highlights of WGISS-54 Data DISCOVERY and ACCESS</vt:lpstr>
      <vt:lpstr>Highlights of WGISS-54 Interoperability Data and Use</vt:lpstr>
      <vt:lpstr>Highlights of WGISS-54 TechExpo</vt:lpstr>
      <vt:lpstr>Highlights of Joint symposium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WGISS-54 Presentation Template and Guidance</dc:title>
  <dc:creator>Michelle Piepgrass</dc:creator>
  <cp:lastModifiedBy>夏井坂　誠</cp:lastModifiedBy>
  <cp:revision>32</cp:revision>
  <dcterms:modified xsi:type="dcterms:W3CDTF">2022-10-17T06:11:07Z</dcterms:modified>
</cp:coreProperties>
</file>